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4" r:id="rId1"/>
  </p:sldMasterIdLst>
  <p:notesMasterIdLst>
    <p:notesMasterId r:id="rId9"/>
  </p:notesMasterIdLst>
  <p:handoutMasterIdLst>
    <p:handoutMasterId r:id="rId10"/>
  </p:handoutMasterIdLst>
  <p:sldIdLst>
    <p:sldId id="600" r:id="rId2"/>
    <p:sldId id="606" r:id="rId3"/>
    <p:sldId id="635" r:id="rId4"/>
    <p:sldId id="634" r:id="rId5"/>
    <p:sldId id="601" r:id="rId6"/>
    <p:sldId id="590" r:id="rId7"/>
    <p:sldId id="640" r:id="rId8"/>
  </p:sldIdLst>
  <p:sldSz cx="9144000" cy="6858000" type="screen4x3"/>
  <p:notesSz cx="7315200" cy="9601200"/>
  <p:custDataLst>
    <p:tags r:id="rId12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 Thirion" initials="JT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39D"/>
    <a:srgbClr val="8996A0"/>
    <a:srgbClr val="B0A78F"/>
    <a:srgbClr val="174A7C"/>
    <a:srgbClr val="DC851A"/>
    <a:srgbClr val="808D97"/>
    <a:srgbClr val="7A9101"/>
    <a:srgbClr val="CC0032"/>
    <a:srgbClr val="D3DCDB"/>
    <a:srgbClr val="DCE5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3073" autoAdjust="0"/>
  </p:normalViewPr>
  <p:slideViewPr>
    <p:cSldViewPr showGuides="1">
      <p:cViewPr varScale="1">
        <p:scale>
          <a:sx n="86" d="100"/>
          <a:sy n="86" d="100"/>
        </p:scale>
        <p:origin x="-1680" y="-96"/>
      </p:cViewPr>
      <p:guideLst>
        <p:guide orient="horz" pos="28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2526" y="-102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tags" Target="tags/tag1.xml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DD43F-FC99-4519-B59F-09DE7D559FE2}" type="datetimeFigureOut">
              <a:rPr lang="en-GB" smtClean="0"/>
              <a:t>15/02/17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DEC1-15F4-43E7-A1E4-DE598F6F0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0022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834441DC-6262-4676-8089-739DE20D1D3B}" type="datetimeFigureOut">
              <a:rPr lang="en-CA" smtClean="0"/>
              <a:pPr/>
              <a:t>15/02/17</a:t>
            </a:fld>
            <a:endParaRPr lang="en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4046" tIns="47023" rIns="94046" bIns="47023" rtlCol="0"/>
          <a:lstStyle/>
          <a:p>
            <a:pPr lvl="0"/>
            <a:r>
              <a:rPr lang="en-CA" smtClean="0"/>
              <a:t>Modifiez les styles du texte du masque</a:t>
            </a:r>
          </a:p>
          <a:p>
            <a:pPr lvl="1"/>
            <a:r>
              <a:rPr lang="en-CA" smtClean="0"/>
              <a:t>Deuxième niveau</a:t>
            </a:r>
          </a:p>
          <a:p>
            <a:pPr lvl="2"/>
            <a:r>
              <a:rPr lang="en-CA" smtClean="0"/>
              <a:t>Troisième niveau</a:t>
            </a:r>
          </a:p>
          <a:p>
            <a:pPr lvl="3"/>
            <a:r>
              <a:rPr lang="en-CA" smtClean="0"/>
              <a:t>Quatrième niveau</a:t>
            </a:r>
          </a:p>
          <a:p>
            <a:pPr lvl="4"/>
            <a:r>
              <a:rPr lang="en-CA" smtClean="0"/>
              <a:t>Cinquième niveau</a:t>
            </a:r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C9E63B0C-45FA-42EB-8101-A2B8393445D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76810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14428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9666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9666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98926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rgbClr val="3366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F595-6FB4-4A88-899A-149121E021F6}" type="datetime1">
              <a:rPr lang="en-US" smtClean="0"/>
              <a:t>15/02/17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07990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6BEE-4E4F-4C06-89F1-F0040B6CCFDA}" type="datetime1">
              <a:rPr lang="en-US" smtClean="0"/>
              <a:t>15/02/17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9411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2FD85EC-FBCC-6642-B00B-E2315A7165E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A69C0-15B5-4A58-BC79-ACF227DC0F6B}" type="datetime1">
              <a:rPr lang="en-US" smtClean="0"/>
              <a:t>15/02/17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50500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16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CA" noProof="0" dirty="0" smtClean="0"/>
              <a:t>Click to edit title</a:t>
            </a:r>
            <a:endParaRPr lang="en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50729" y="1196752"/>
            <a:ext cx="8397735" cy="4752528"/>
          </a:xfrm>
        </p:spPr>
        <p:txBody>
          <a:bodyPr lIns="0" rIns="72000"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1600"/>
            </a:lvl1pPr>
            <a:lvl2pPr>
              <a:lnSpc>
                <a:spcPct val="100000"/>
              </a:lnSpc>
              <a:spcBef>
                <a:spcPts val="600"/>
              </a:spcBef>
              <a:buClr>
                <a:srgbClr val="8996A0"/>
              </a:buClr>
              <a:defRPr sz="1600"/>
            </a:lvl2pPr>
            <a:lvl3pPr>
              <a:lnSpc>
                <a:spcPct val="100000"/>
              </a:lnSpc>
              <a:spcBef>
                <a:spcPts val="600"/>
              </a:spcBef>
              <a:buClr>
                <a:srgbClr val="8996A0"/>
              </a:buClr>
              <a:defRPr sz="1600"/>
            </a:lvl3pPr>
            <a:lvl4pPr>
              <a:lnSpc>
                <a:spcPct val="100000"/>
              </a:lnSpc>
              <a:spcBef>
                <a:spcPts val="600"/>
              </a:spcBef>
              <a:buClr>
                <a:srgbClr val="8996A0"/>
              </a:buClr>
              <a:defRPr sz="1600"/>
            </a:lvl4pPr>
            <a:lvl5pPr>
              <a:lnSpc>
                <a:spcPts val="1600"/>
              </a:lnSpc>
              <a:spcBef>
                <a:spcPts val="600"/>
              </a:spcBef>
              <a:buClr>
                <a:srgbClr val="8996A0"/>
              </a:buClr>
              <a:defRPr sz="1600"/>
            </a:lvl5pPr>
          </a:lstStyle>
          <a:p>
            <a:pPr lvl="0"/>
            <a:r>
              <a:rPr lang="en-CA" dirty="0" smtClean="0"/>
              <a:t>Click to edit text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360040" y="6308725"/>
            <a:ext cx="323528" cy="360000"/>
          </a:xfrm>
          <a:prstGeom prst="rect">
            <a:avLst/>
          </a:prstGeom>
        </p:spPr>
        <p:txBody>
          <a:bodyPr/>
          <a:lstStyle/>
          <a:p>
            <a:fld id="{CCEA77D5-0B01-41C0-8AB2-471B057BD0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6308725"/>
            <a:ext cx="6119887" cy="360363"/>
          </a:xfrm>
        </p:spPr>
        <p:txBody>
          <a:bodyPr anchor="ctr">
            <a:noAutofit/>
          </a:bodyPr>
          <a:lstStyle>
            <a:lvl1pPr>
              <a:lnSpc>
                <a:spcPts val="1600"/>
              </a:lnSpc>
              <a:spcBef>
                <a:spcPts val="0"/>
              </a:spcBef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CA" smtClean="0"/>
              <a:t>Click to add 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9498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E77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C2166-31B6-4B52-B630-2ABCCC7D0919}" type="datetime1">
              <a:rPr lang="en-US" smtClean="0"/>
              <a:t>15/02/17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602174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rgbClr val="4E77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solidFill>
                <a:srgbClr val="4E77FF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46201-AB7A-4482-AA88-AC3A96152A47}" type="datetime1">
              <a:rPr lang="en-US" smtClean="0"/>
              <a:t>15/02/17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583321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FAB1DF0-5CA4-4E1E-A8B9-7916C403401A}" type="datetime1">
              <a:rPr lang="en-US" smtClean="0"/>
              <a:t>15/02/17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403528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84B85-6AA7-4866-A18C-0A89151C10F8}" type="datetime1">
              <a:rPr lang="en-US" smtClean="0"/>
              <a:t>15/02/17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77648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101D5-A585-4BAF-90B2-602F6519386C}" type="datetime1">
              <a:rPr lang="en-US" smtClean="0"/>
              <a:t>15/02/17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65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BF822-1A04-4A44-9A24-12993931C81F}" type="datetime1">
              <a:rPr lang="en-US" smtClean="0"/>
              <a:t>15/02/17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FD85EC-FBCC-6642-B00B-E2315A716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59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2B11C-AEEF-43F6-AB6F-51DAC100B9E0}" type="datetime1">
              <a:rPr lang="en-US" smtClean="0"/>
              <a:t>15/02/17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157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2FD85EC-FBCC-6642-B00B-E2315A7165E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64EF56A-D0B0-45CC-8880-33C5A775B377}" type="datetime1">
              <a:rPr lang="en-US" smtClean="0"/>
              <a:t>15/02/17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37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rgbClr val="3366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solidFill>
                <a:srgbClr val="4E77FF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74F5576-DB95-4AF4-AA29-1E5BDA230AB3}" type="datetime1">
              <a:rPr lang="en-US" smtClean="0"/>
              <a:t>15/02/17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FD85EC-FBCC-6642-B00B-E2315A7165ED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20924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7" r:id="rId12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rgbClr val="4E77FF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871" y="2850000"/>
            <a:ext cx="7772400" cy="126079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Introduction to PROCON</a:t>
            </a:r>
            <a:r>
              <a:rPr lang="en-US" sz="3600" dirty="0" smtClean="0">
                <a:solidFill>
                  <a:srgbClr val="3366FF"/>
                </a:solidFill>
              </a:rPr>
              <a:t>8</a:t>
            </a:r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’s</a:t>
            </a: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Deliverable Based 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Reporting (DBR)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670" y="5977263"/>
            <a:ext cx="231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</a:t>
            </a:r>
            <a:r>
              <a:rPr lang="en-US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Feb 2015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4293096"/>
            <a:ext cx="7772400" cy="865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Alastair Davidson</a:t>
            </a:r>
          </a:p>
          <a:p>
            <a:r>
              <a:rPr lang="en-US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Geoff </a:t>
            </a:r>
            <a:r>
              <a:rPr lang="en-US" sz="24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Fitzhenry</a:t>
            </a:r>
            <a:endParaRPr lang="en-US" sz="2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94500" y="5970913"/>
            <a:ext cx="212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www.procon</a:t>
            </a:r>
            <a:r>
              <a:rPr lang="en-US" dirty="0" smtClean="0">
                <a:solidFill>
                  <a:srgbClr val="0000FF"/>
                </a:solidFill>
              </a:rPr>
              <a:t>8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.com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 descr="Website Logo 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283297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47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400" dirty="0" smtClean="0"/>
              <a:t>Project </a:t>
            </a:r>
            <a:r>
              <a:rPr lang="en-US" sz="2400" dirty="0" smtClean="0">
                <a:latin typeface="+mj-lt"/>
              </a:rPr>
              <a:t>Management with the Lights On</a:t>
            </a:r>
            <a:endParaRPr lang="en-US" sz="2400" dirty="0">
              <a:latin typeface="+mj-lt"/>
            </a:endParaRPr>
          </a:p>
        </p:txBody>
      </p:sp>
      <p:pic>
        <p:nvPicPr>
          <p:cNvPr id="18" name="Picture 17" descr="Website Logo cop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88640"/>
            <a:ext cx="1728192" cy="35141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829010" y="1565031"/>
            <a:ext cx="7478153" cy="4567960"/>
            <a:chOff x="829010" y="1565031"/>
            <a:chExt cx="7478153" cy="456796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8013" y="1565031"/>
              <a:ext cx="2137391" cy="1296297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73148" y="1566655"/>
              <a:ext cx="2132415" cy="1294674"/>
            </a:xfrm>
            <a:prstGeom prst="rect">
              <a:avLst/>
            </a:prstGeom>
          </p:spPr>
        </p:pic>
        <p:pic>
          <p:nvPicPr>
            <p:cNvPr id="17" name="Picture 16" descr="Screen Shot 2014-05-19 at 11.47.13 AM.pn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31119" y="1565032"/>
              <a:ext cx="2136314" cy="129629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6626" name="Picture 2" descr="http://t0.gstatic.com/images?q=tbn:ANd9GcRrzwseWVdAHoD4AlTOCiqhcVFYxPToc0FzWV1T741aQN_xqOn4XQ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010" y="4980863"/>
              <a:ext cx="1152127" cy="1152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78915" y="2156715"/>
              <a:ext cx="2136314" cy="138185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20944" y="2152884"/>
              <a:ext cx="2136314" cy="138568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170849" y="3115308"/>
              <a:ext cx="2136314" cy="138185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822154" y="3929179"/>
              <a:ext cx="2136314" cy="138994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170849" y="4751139"/>
              <a:ext cx="2132415" cy="138185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530550" y="3115308"/>
              <a:ext cx="2075073" cy="13856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1025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45720" rIns="91440" bIns="45720" rtlCol="0" anchor="ctr" anchorCtr="0">
            <a:noAutofit/>
          </a:bodyPr>
          <a:lstStyle/>
          <a:p>
            <a:r>
              <a:rPr lang="en-US" sz="2400" dirty="0" smtClean="0">
                <a:latin typeface="+mj-lt"/>
              </a:rPr>
              <a:t>Deliverable Based Approach</a:t>
            </a:r>
            <a:endParaRPr lang="en-US" sz="24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3247043"/>
          </a:xfrm>
        </p:spPr>
        <p:txBody>
          <a:bodyPr vert="horz" wrap="square" lIns="0" rIns="72000">
            <a:spAutoFit/>
          </a:bodyPr>
          <a:lstStyle/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There are usually significant deliverables that need to be </a:t>
            </a:r>
            <a:r>
              <a:rPr lang="en-US" sz="1800" dirty="0" smtClean="0">
                <a:solidFill>
                  <a:schemeClr val="tx1"/>
                </a:solidFill>
              </a:rPr>
              <a:t>produced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Deliverables may be contractual (customer) or internal </a:t>
            </a:r>
            <a:r>
              <a:rPr lang="en-US" sz="1800" dirty="0" smtClean="0">
                <a:solidFill>
                  <a:schemeClr val="tx1"/>
                </a:solidFill>
              </a:rPr>
              <a:t>requirements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These may consist of </a:t>
            </a:r>
            <a:r>
              <a:rPr lang="en-US" sz="1800" dirty="0" smtClean="0">
                <a:solidFill>
                  <a:schemeClr val="tx1"/>
                </a:solidFill>
              </a:rPr>
              <a:t>purchase orders, sub contract formation logs, drawings</a:t>
            </a:r>
            <a:r>
              <a:rPr lang="en-US" sz="1800" dirty="0">
                <a:solidFill>
                  <a:schemeClr val="tx1"/>
                </a:solidFill>
              </a:rPr>
              <a:t>, specifications, reports, procedures, </a:t>
            </a:r>
            <a:r>
              <a:rPr lang="en-US" sz="1800" dirty="0" smtClean="0">
                <a:solidFill>
                  <a:schemeClr val="tx1"/>
                </a:solidFill>
              </a:rPr>
              <a:t>test results etc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Volume and complexity make it difficult to determine meaningful </a:t>
            </a:r>
            <a:r>
              <a:rPr lang="en-US" sz="1800" dirty="0" smtClean="0">
                <a:solidFill>
                  <a:schemeClr val="tx1"/>
                </a:solidFill>
              </a:rPr>
              <a:t>interdependencies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CPM is not the most effective methodology for managing the progress and performance of these </a:t>
            </a:r>
            <a:r>
              <a:rPr lang="en-US" sz="1800" dirty="0" smtClean="0">
                <a:solidFill>
                  <a:schemeClr val="tx1"/>
                </a:solidFill>
              </a:rPr>
              <a:t>deliverables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Deliverables are tracked at a lower level than the CPM schedules in numerous </a:t>
            </a:r>
            <a:r>
              <a:rPr lang="en-US" sz="1800" dirty="0" smtClean="0">
                <a:solidFill>
                  <a:schemeClr val="tx1"/>
                </a:solidFill>
              </a:rPr>
              <a:t>spreadsheets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7" name="Picture 6" descr="Website Logo cop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88640"/>
            <a:ext cx="1728192" cy="351415"/>
          </a:xfrm>
          <a:prstGeom prst="rect">
            <a:avLst/>
          </a:prstGeom>
        </p:spPr>
      </p:pic>
      <p:pic>
        <p:nvPicPr>
          <p:cNvPr id="4" name="Picture 3" descr="AutoGenTempla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365104"/>
            <a:ext cx="3096344" cy="197746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4581128"/>
            <a:ext cx="4824536" cy="1585049"/>
          </a:xfrm>
          <a:prstGeom prst="rect">
            <a:avLst/>
          </a:prstGeom>
        </p:spPr>
        <p:txBody>
          <a:bodyPr vert="horz" wrap="square" lIns="0" rIns="72000">
            <a:spAutoFit/>
          </a:bodyPr>
          <a:lstStyle>
            <a:lvl1pPr marL="274320" indent="-27432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8996A0"/>
              </a:buClr>
              <a:buSzPct val="75000"/>
              <a:buFont typeface="Wingdings 2"/>
              <a:buChar char="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lnSpc>
                <a:spcPts val="1600"/>
              </a:lnSpc>
              <a:spcBef>
                <a:spcPts val="600"/>
              </a:spcBef>
              <a:buClr>
                <a:srgbClr val="8996A0"/>
              </a:buClr>
              <a:buFontTx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/>
            <a:r>
              <a:rPr lang="en-US" sz="1800" dirty="0" smtClean="0">
                <a:solidFill>
                  <a:schemeClr val="tx1"/>
                </a:solidFill>
              </a:rPr>
              <a:t>Spreadsheets tend to:</a:t>
            </a:r>
          </a:p>
          <a:p>
            <a:pPr lvl="3"/>
            <a:r>
              <a:rPr lang="en-US" dirty="0" smtClean="0"/>
              <a:t>have limited version control</a:t>
            </a:r>
          </a:p>
          <a:p>
            <a:pPr lvl="3"/>
            <a:r>
              <a:rPr lang="en-US" dirty="0" smtClean="0"/>
              <a:t>are susceptible to constant change</a:t>
            </a:r>
          </a:p>
          <a:p>
            <a:pPr lvl="3"/>
            <a:r>
              <a:rPr lang="en-US" dirty="0" smtClean="0"/>
              <a:t>do not promote a disciplined approach to progress and performance monitoring</a:t>
            </a:r>
          </a:p>
        </p:txBody>
      </p:sp>
    </p:spTree>
    <p:extLst>
      <p:ext uri="{BB962C8B-B14F-4D97-AF65-F5344CB8AC3E}">
        <p14:creationId xmlns:p14="http://schemas.microsoft.com/office/powerpoint/2010/main" val="4098866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45720" rIns="91440" bIns="45720" rtlCol="0" anchor="ctr" anchorCtr="0">
            <a:noAutofit/>
          </a:bodyPr>
          <a:lstStyle/>
          <a:p>
            <a:r>
              <a:rPr lang="en-US" sz="2400" dirty="0" smtClean="0">
                <a:latin typeface="+mj-lt"/>
              </a:rPr>
              <a:t>DBR Methodology</a:t>
            </a:r>
            <a:endParaRPr lang="en-US" sz="24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988840"/>
            <a:ext cx="6912768" cy="2846933"/>
          </a:xfrm>
        </p:spPr>
        <p:txBody>
          <a:bodyPr vert="horz" wrap="square" lIns="0" rIns="72000">
            <a:spAutoFit/>
          </a:bodyPr>
          <a:lstStyle/>
          <a:p>
            <a:pPr marL="457200" lvl="1"/>
            <a:r>
              <a:rPr lang="en-US" dirty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ased </a:t>
            </a:r>
            <a:r>
              <a:rPr lang="en-US" dirty="0">
                <a:solidFill>
                  <a:schemeClr val="tx1"/>
                </a:solidFill>
              </a:rPr>
              <a:t>on the principles of Earned Value Methodology </a:t>
            </a:r>
            <a:r>
              <a:rPr lang="en-US" dirty="0" smtClean="0">
                <a:solidFill>
                  <a:schemeClr val="tx1"/>
                </a:solidFill>
              </a:rPr>
              <a:t>(EVM)</a:t>
            </a:r>
          </a:p>
          <a:p>
            <a:pPr marL="457200" lvl="1"/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rogress/performance of </a:t>
            </a:r>
            <a:r>
              <a:rPr lang="en-US" dirty="0">
                <a:solidFill>
                  <a:schemeClr val="tx1"/>
                </a:solidFill>
              </a:rPr>
              <a:t>deliverables </a:t>
            </a:r>
            <a:r>
              <a:rPr lang="en-US" dirty="0" smtClean="0">
                <a:solidFill>
                  <a:schemeClr val="tx1"/>
                </a:solidFill>
              </a:rPr>
              <a:t>in all project phases</a:t>
            </a:r>
            <a:endParaRPr lang="en-US" dirty="0">
              <a:solidFill>
                <a:schemeClr val="tx1"/>
              </a:solidFill>
            </a:endParaRPr>
          </a:p>
          <a:p>
            <a:pPr marL="457200" lvl="1"/>
            <a:r>
              <a:rPr lang="en-US" dirty="0" smtClean="0">
                <a:solidFill>
                  <a:schemeClr val="tx1"/>
                </a:solidFill>
              </a:rPr>
              <a:t>Schedule Progress Index (</a:t>
            </a:r>
            <a:r>
              <a:rPr lang="en-US" dirty="0">
                <a:solidFill>
                  <a:schemeClr val="tx1"/>
                </a:solidFill>
              </a:rPr>
              <a:t>SPI) and </a:t>
            </a:r>
            <a:r>
              <a:rPr lang="en-US" dirty="0" smtClean="0">
                <a:solidFill>
                  <a:schemeClr val="tx1"/>
                </a:solidFill>
              </a:rPr>
              <a:t>Cost Performance Index (</a:t>
            </a:r>
            <a:r>
              <a:rPr lang="en-US" dirty="0">
                <a:solidFill>
                  <a:schemeClr val="tx1"/>
                </a:solidFill>
              </a:rPr>
              <a:t>CPI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  <a:p>
            <a:pPr marL="457200" lvl="1"/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tructured </a:t>
            </a:r>
            <a:r>
              <a:rPr lang="en-US" dirty="0">
                <a:solidFill>
                  <a:schemeClr val="tx1"/>
                </a:solidFill>
              </a:rPr>
              <a:t>database that promotes discipline, structure and </a:t>
            </a:r>
            <a:r>
              <a:rPr lang="en-US" dirty="0" smtClean="0">
                <a:solidFill>
                  <a:schemeClr val="tx1"/>
                </a:solidFill>
              </a:rPr>
              <a:t>rigor</a:t>
            </a:r>
            <a:endParaRPr lang="en-US" dirty="0">
              <a:solidFill>
                <a:schemeClr val="tx1"/>
              </a:solidFill>
            </a:endParaRPr>
          </a:p>
          <a:p>
            <a:pPr marL="457200" lvl="1"/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ffective </a:t>
            </a:r>
            <a:r>
              <a:rPr lang="en-US" dirty="0">
                <a:solidFill>
                  <a:schemeClr val="tx1"/>
                </a:solidFill>
              </a:rPr>
              <a:t>performance measurement and feedback tools for </a:t>
            </a:r>
            <a:r>
              <a:rPr lang="en-US" dirty="0" smtClean="0">
                <a:solidFill>
                  <a:schemeClr val="tx1"/>
                </a:solidFill>
              </a:rPr>
              <a:t>projects</a:t>
            </a:r>
            <a:endParaRPr lang="en-US" dirty="0">
              <a:solidFill>
                <a:schemeClr val="tx1"/>
              </a:solidFill>
            </a:endParaRPr>
          </a:p>
          <a:p>
            <a:pPr marL="457200" lvl="1"/>
            <a:r>
              <a:rPr lang="en-US" dirty="0" smtClean="0">
                <a:solidFill>
                  <a:schemeClr val="tx1"/>
                </a:solidFill>
              </a:rPr>
              <a:t>Clear </a:t>
            </a:r>
            <a:r>
              <a:rPr lang="en-US" dirty="0">
                <a:solidFill>
                  <a:schemeClr val="tx1"/>
                </a:solidFill>
              </a:rPr>
              <a:t>and </a:t>
            </a:r>
            <a:r>
              <a:rPr lang="en-US" dirty="0" smtClean="0">
                <a:solidFill>
                  <a:schemeClr val="tx1"/>
                </a:solidFill>
              </a:rPr>
              <a:t>objective</a:t>
            </a:r>
            <a:endParaRPr lang="en-US" dirty="0">
              <a:solidFill>
                <a:schemeClr val="tx1"/>
              </a:solidFill>
            </a:endParaRPr>
          </a:p>
          <a:p>
            <a:pPr marL="457200" lvl="1"/>
            <a:r>
              <a:rPr lang="en-US" dirty="0" smtClean="0">
                <a:solidFill>
                  <a:schemeClr val="tx1"/>
                </a:solidFill>
              </a:rPr>
              <a:t>Patterns/trends </a:t>
            </a:r>
            <a:r>
              <a:rPr lang="en-US" dirty="0">
                <a:solidFill>
                  <a:schemeClr val="tx1"/>
                </a:solidFill>
              </a:rPr>
              <a:t>in the past are accepted as good indicators of the </a:t>
            </a:r>
            <a:r>
              <a:rPr lang="en-US" dirty="0" smtClean="0">
                <a:solidFill>
                  <a:schemeClr val="tx1"/>
                </a:solidFill>
              </a:rPr>
              <a:t>future</a:t>
            </a:r>
            <a:endParaRPr lang="en-US" dirty="0">
              <a:solidFill>
                <a:schemeClr val="tx1"/>
              </a:solidFill>
            </a:endParaRPr>
          </a:p>
          <a:p>
            <a:pPr marL="457200" lvl="1"/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nables </a:t>
            </a:r>
            <a:r>
              <a:rPr lang="en-US" dirty="0">
                <a:solidFill>
                  <a:schemeClr val="tx1"/>
                </a:solidFill>
              </a:rPr>
              <a:t>projects to integrate the management of scope, time and </a:t>
            </a:r>
            <a:r>
              <a:rPr lang="en-US" dirty="0" smtClean="0">
                <a:solidFill>
                  <a:schemeClr val="tx1"/>
                </a:solidFill>
              </a:rPr>
              <a:t>cost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 descr="Website Logo cop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88640"/>
            <a:ext cx="1728192" cy="351415"/>
          </a:xfrm>
          <a:prstGeom prst="rect">
            <a:avLst/>
          </a:prstGeom>
        </p:spPr>
      </p:pic>
      <p:pic>
        <p:nvPicPr>
          <p:cNvPr id="6" name="Picture 5" descr="Screen Shot 2014-11-14 at 10.49.39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8640960" cy="535781"/>
          </a:xfrm>
          <a:prstGeom prst="rect">
            <a:avLst/>
          </a:prstGeom>
        </p:spPr>
      </p:pic>
      <p:pic>
        <p:nvPicPr>
          <p:cNvPr id="5" name="Picture 4" descr="Screen Shot 2014-11-14 at 10.46.53 A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87"/>
          <a:stretch/>
        </p:blipFill>
        <p:spPr>
          <a:xfrm>
            <a:off x="251520" y="1700807"/>
            <a:ext cx="1728192" cy="4608513"/>
          </a:xfrm>
          <a:prstGeom prst="rect">
            <a:avLst/>
          </a:prstGeom>
        </p:spPr>
      </p:pic>
      <p:pic>
        <p:nvPicPr>
          <p:cNvPr id="8" name="Picture 2" descr="http://t0.gstatic.com/images?q=tbn:ANd9GcRrzwseWVdAHoD4AlTOCiqhcVFYxPToc0FzWV1T741aQN_xqOn4X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085184"/>
            <a:ext cx="115212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727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 vert="horz" lIns="0" tIns="45720" rIns="91440" bIns="45720" rtlCol="0" anchor="ctr" anchorCtr="0">
            <a:noAutofit/>
          </a:bodyPr>
          <a:lstStyle/>
          <a:p>
            <a:r>
              <a:rPr lang="en-US" sz="2400" dirty="0">
                <a:latin typeface="+mj-lt"/>
              </a:rPr>
              <a:t>The </a:t>
            </a:r>
            <a:r>
              <a:rPr lang="en-US" sz="2400" dirty="0" smtClean="0">
                <a:latin typeface="+mj-lt"/>
              </a:rPr>
              <a:t>Software </a:t>
            </a:r>
            <a:r>
              <a:rPr lang="en-US" sz="2400" dirty="0" smtClean="0"/>
              <a:t>Answers </a:t>
            </a:r>
            <a:r>
              <a:rPr lang="en-US" sz="2400" dirty="0">
                <a:latin typeface="+mj-lt"/>
              </a:rPr>
              <a:t>the Following </a:t>
            </a:r>
            <a:r>
              <a:rPr lang="en-US" sz="2400" dirty="0" smtClean="0">
                <a:latin typeface="+mj-lt"/>
              </a:rPr>
              <a:t>Questions:</a:t>
            </a:r>
            <a:endParaRPr lang="en-US" sz="2400" dirty="0">
              <a:latin typeface="+mj-lt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397735" cy="2846933"/>
          </a:xfrm>
        </p:spPr>
        <p:txBody>
          <a:bodyPr vert="horz" wrap="square" lIns="0" rIns="72000">
            <a:spAutoFit/>
          </a:bodyPr>
          <a:lstStyle/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Is the </a:t>
            </a:r>
            <a:r>
              <a:rPr lang="en-US" sz="1800" dirty="0" smtClean="0">
                <a:solidFill>
                  <a:schemeClr val="tx1"/>
                </a:solidFill>
              </a:rPr>
              <a:t>project </a:t>
            </a:r>
            <a:r>
              <a:rPr lang="en-US" sz="1800" dirty="0" smtClean="0">
                <a:solidFill>
                  <a:schemeClr val="tx1"/>
                </a:solidFill>
              </a:rPr>
              <a:t>ahead </a:t>
            </a:r>
            <a:r>
              <a:rPr lang="en-US" sz="1800" dirty="0">
                <a:solidFill>
                  <a:schemeClr val="tx1"/>
                </a:solidFill>
              </a:rPr>
              <a:t>or behind schedule?</a:t>
            </a: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How efficiently is the </a:t>
            </a:r>
            <a:r>
              <a:rPr lang="en-US" sz="1800" dirty="0" smtClean="0">
                <a:solidFill>
                  <a:schemeClr val="tx1"/>
                </a:solidFill>
              </a:rPr>
              <a:t>project </a:t>
            </a:r>
            <a:r>
              <a:rPr lang="en-US" sz="1800" dirty="0">
                <a:solidFill>
                  <a:schemeClr val="tx1"/>
                </a:solidFill>
              </a:rPr>
              <a:t>using time?</a:t>
            </a: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When is the </a:t>
            </a:r>
            <a:r>
              <a:rPr lang="en-US" sz="1800" dirty="0" smtClean="0">
                <a:solidFill>
                  <a:schemeClr val="tx1"/>
                </a:solidFill>
              </a:rPr>
              <a:t>project </a:t>
            </a:r>
            <a:r>
              <a:rPr lang="en-US" sz="1800" dirty="0">
                <a:solidFill>
                  <a:schemeClr val="tx1"/>
                </a:solidFill>
              </a:rPr>
              <a:t>likely to be completed?</a:t>
            </a: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Is the </a:t>
            </a:r>
            <a:r>
              <a:rPr lang="en-US" sz="1800" dirty="0" smtClean="0">
                <a:solidFill>
                  <a:schemeClr val="tx1"/>
                </a:solidFill>
              </a:rPr>
              <a:t>project </a:t>
            </a:r>
            <a:r>
              <a:rPr lang="en-US" sz="1800" dirty="0">
                <a:solidFill>
                  <a:schemeClr val="tx1"/>
                </a:solidFill>
              </a:rPr>
              <a:t>currently over or under budget?</a:t>
            </a: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How efficiently are resources being used?</a:t>
            </a: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What is the likely cost of the remaining work?</a:t>
            </a: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By how much will the </a:t>
            </a:r>
            <a:r>
              <a:rPr lang="en-US" sz="1800" dirty="0" smtClean="0">
                <a:solidFill>
                  <a:schemeClr val="tx1"/>
                </a:solidFill>
              </a:rPr>
              <a:t>project </a:t>
            </a:r>
            <a:r>
              <a:rPr lang="en-US" sz="1800" dirty="0">
                <a:solidFill>
                  <a:schemeClr val="tx1"/>
                </a:solidFill>
              </a:rPr>
              <a:t>be over or under budget at the end?</a:t>
            </a:r>
          </a:p>
          <a:p>
            <a:pPr marL="457200" lvl="1"/>
            <a:r>
              <a:rPr lang="en-US" sz="1800" dirty="0">
                <a:solidFill>
                  <a:schemeClr val="tx1"/>
                </a:solidFill>
              </a:rPr>
              <a:t>Where are problems occurring (pinpointing)?</a:t>
            </a:r>
          </a:p>
        </p:txBody>
      </p:sp>
      <p:pic>
        <p:nvPicPr>
          <p:cNvPr id="5" name="Picture 4" descr="Website Logo cop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88640"/>
            <a:ext cx="1728192" cy="351415"/>
          </a:xfrm>
          <a:prstGeom prst="rect">
            <a:avLst/>
          </a:prstGeom>
        </p:spPr>
      </p:pic>
      <p:pic>
        <p:nvPicPr>
          <p:cNvPr id="7" name="Picture 2" descr="http://t0.gstatic.com/images?q=tbn:ANd9GcRrzwseWVdAHoD4AlTOCiqhcVFYxPToc0FzWV1T741aQN_xqOn4X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085184"/>
            <a:ext cx="115212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490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 lIns="0" tIns="45720" rIns="91440" bIns="45720" rtlCol="0" anchor="ctr" anchorCtr="0">
            <a:noAutofit/>
          </a:bodyPr>
          <a:lstStyle/>
          <a:p>
            <a:pPr algn="l"/>
            <a:r>
              <a:rPr lang="en-US" sz="2400" dirty="0" smtClean="0">
                <a:latin typeface="+mj-lt"/>
              </a:rPr>
              <a:t>DBR Benefits</a:t>
            </a:r>
            <a:endParaRPr lang="en-US" sz="24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3824" y="1467068"/>
            <a:ext cx="8352928" cy="3554820"/>
          </a:xfrm>
          <a:prstGeom prst="rect">
            <a:avLst/>
          </a:prstGeom>
        </p:spPr>
        <p:txBody>
          <a:bodyPr vert="horz" wrap="square" lIns="0" rIns="72000">
            <a:spAutoFit/>
          </a:bodyPr>
          <a:lstStyle/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GB" dirty="0" smtClean="0"/>
              <a:t>Applicable across all industries, sectors</a:t>
            </a:r>
            <a:r>
              <a:rPr lang="en-GB" dirty="0"/>
              <a:t> </a:t>
            </a:r>
            <a:r>
              <a:rPr lang="en-GB" dirty="0" smtClean="0"/>
              <a:t>and projects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GB" dirty="0" smtClean="0"/>
              <a:t>Significantly </a:t>
            </a:r>
            <a:r>
              <a:rPr lang="en-GB" dirty="0"/>
              <a:t>reduces the amount of </a:t>
            </a:r>
            <a:r>
              <a:rPr lang="en-GB" dirty="0" smtClean="0"/>
              <a:t>subjectivity</a:t>
            </a:r>
            <a:endParaRPr lang="en-GB" dirty="0"/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GB" dirty="0"/>
              <a:t>Promotes structure and </a:t>
            </a:r>
            <a:r>
              <a:rPr lang="en-GB" dirty="0" smtClean="0"/>
              <a:t>discipline</a:t>
            </a:r>
            <a:endParaRPr lang="en-GB" dirty="0"/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GB" dirty="0"/>
              <a:t>Information is web </a:t>
            </a:r>
            <a:r>
              <a:rPr lang="en-GB" dirty="0" smtClean="0"/>
              <a:t>based (allows </a:t>
            </a:r>
            <a:r>
              <a:rPr lang="en-GB" dirty="0"/>
              <a:t>users to log in </a:t>
            </a:r>
            <a:r>
              <a:rPr lang="en-GB" dirty="0" smtClean="0"/>
              <a:t>remotely)</a:t>
            </a:r>
            <a:endParaRPr lang="en-GB" dirty="0"/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GB" dirty="0" smtClean="0"/>
              <a:t>Easy </a:t>
            </a:r>
            <a:r>
              <a:rPr lang="en-GB" dirty="0"/>
              <a:t>to read reports </a:t>
            </a:r>
            <a:r>
              <a:rPr lang="en-GB" dirty="0" smtClean="0"/>
              <a:t>(standardised </a:t>
            </a:r>
            <a:r>
              <a:rPr lang="en-GB" dirty="0"/>
              <a:t>formats </a:t>
            </a:r>
            <a:r>
              <a:rPr lang="en-GB" dirty="0" smtClean="0"/>
              <a:t>- universal indicators)</a:t>
            </a:r>
            <a:endParaRPr lang="en-GB" dirty="0"/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/>
              <a:t>Administration </a:t>
            </a:r>
            <a:r>
              <a:rPr lang="en-US" dirty="0" smtClean="0"/>
              <a:t>requires </a:t>
            </a:r>
            <a:r>
              <a:rPr lang="en-US" dirty="0"/>
              <a:t>a </a:t>
            </a:r>
            <a:r>
              <a:rPr lang="en-US" dirty="0" smtClean="0"/>
              <a:t>lower </a:t>
            </a:r>
            <a:r>
              <a:rPr lang="en-US" dirty="0"/>
              <a:t>skill level compared to </a:t>
            </a:r>
            <a:r>
              <a:rPr lang="en-US" dirty="0" smtClean="0"/>
              <a:t>a </a:t>
            </a:r>
            <a:r>
              <a:rPr lang="en-US" dirty="0"/>
              <a:t>Project </a:t>
            </a:r>
            <a:r>
              <a:rPr lang="en-US" dirty="0" smtClean="0"/>
              <a:t>Planner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 smtClean="0"/>
              <a:t>Facilitates effective resource planning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/>
              <a:t>T</a:t>
            </a:r>
            <a:r>
              <a:rPr lang="en-US" dirty="0" smtClean="0"/>
              <a:t>rends are visible within a couple of reporting periods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 smtClean="0"/>
              <a:t>Allows project managers to “target” specific problem areas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/>
              <a:t>E</a:t>
            </a:r>
            <a:r>
              <a:rPr lang="en-US" dirty="0" smtClean="0"/>
              <a:t>asy to install, configure and customize</a:t>
            </a:r>
            <a:endParaRPr lang="en-GB" dirty="0"/>
          </a:p>
        </p:txBody>
      </p:sp>
      <p:pic>
        <p:nvPicPr>
          <p:cNvPr id="7" name="Picture 6" descr="Website Logo 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88640"/>
            <a:ext cx="1728192" cy="351415"/>
          </a:xfrm>
          <a:prstGeom prst="rect">
            <a:avLst/>
          </a:prstGeom>
        </p:spPr>
      </p:pic>
      <p:pic>
        <p:nvPicPr>
          <p:cNvPr id="5" name="Picture 2" descr="http://t0.gstatic.com/images?q=tbn:ANd9GcRrzwseWVdAHoD4AlTOCiqhcVFYxPToc0FzWV1T741aQN_xqOn4X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085184"/>
            <a:ext cx="115212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792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 lIns="0" tIns="45720" rIns="91440" bIns="45720" rtlCol="0" anchor="ctr" anchorCtr="0">
            <a:noAutofit/>
          </a:bodyPr>
          <a:lstStyle/>
          <a:p>
            <a:pPr algn="l"/>
            <a:r>
              <a:rPr lang="en-US" sz="2400" dirty="0" smtClean="0">
                <a:latin typeface="+mj-lt"/>
              </a:rPr>
              <a:t>DBR Features.</a:t>
            </a:r>
            <a:endParaRPr lang="en-US" sz="24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3824" y="1467068"/>
            <a:ext cx="4158176" cy="3600986"/>
          </a:xfrm>
          <a:prstGeom prst="rect">
            <a:avLst/>
          </a:prstGeom>
        </p:spPr>
        <p:txBody>
          <a:bodyPr vert="horz" wrap="square" lIns="0" rIns="72000">
            <a:spAutoFit/>
          </a:bodyPr>
          <a:lstStyle/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GB" dirty="0" smtClean="0"/>
              <a:t>“Interactive” Dashboard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GB" dirty="0" smtClean="0"/>
              <a:t>Calendar (Meetings, Events, Risks, Actions)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GB" dirty="0" smtClean="0"/>
              <a:t>User access restrictions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GB" dirty="0" smtClean="0"/>
              <a:t>Comprehensive and “Intelligent” Help Menu</a:t>
            </a:r>
            <a:endParaRPr lang="en-US" dirty="0"/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 smtClean="0"/>
              <a:t>Change Control functionality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 smtClean="0"/>
              <a:t>Integrated Actions and Risk Register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 smtClean="0"/>
              <a:t>Theme Selection (</a:t>
            </a:r>
            <a:r>
              <a:rPr lang="en-US" dirty="0"/>
              <a:t>c</a:t>
            </a:r>
            <a:r>
              <a:rPr lang="en-US" dirty="0" smtClean="0"/>
              <a:t>lient customization)</a:t>
            </a:r>
          </a:p>
        </p:txBody>
      </p:sp>
      <p:pic>
        <p:nvPicPr>
          <p:cNvPr id="7" name="Picture 6" descr="Website Logo 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88640"/>
            <a:ext cx="1728192" cy="3514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36632" y="311484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8" name="Picture 2" descr="http://t0.gstatic.com/images?q=tbn:ANd9GcRrzwseWVdAHoD4AlTOCiqhcVFYxPToc0FzWV1T741aQN_xqOn4X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085184"/>
            <a:ext cx="115212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4499992" y="1484784"/>
            <a:ext cx="4392488" cy="3600986"/>
          </a:xfrm>
          <a:prstGeom prst="rect">
            <a:avLst/>
          </a:prstGeom>
        </p:spPr>
        <p:txBody>
          <a:bodyPr vert="horz" wrap="square" lIns="0" rIns="72000">
            <a:spAutoFit/>
          </a:bodyPr>
          <a:lstStyle/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/>
              <a:t>Budget Reconciliation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 smtClean="0"/>
              <a:t>Bug logging / feature requests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 smtClean="0"/>
              <a:t>Powerful tabular and graphic reporting (pivot effect)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 smtClean="0"/>
              <a:t>Data integrity checking through Tables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 smtClean="0"/>
              <a:t>Wizards for up/downloading unlimited records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r>
              <a:rPr lang="en-US" dirty="0" smtClean="0"/>
              <a:t>Status is based on forecasting dates NOT guessing percent complete</a:t>
            </a:r>
          </a:p>
          <a:p>
            <a:pPr lvl="1" indent="-274320">
              <a:spcBef>
                <a:spcPts val="600"/>
              </a:spcBef>
              <a:buClr>
                <a:srgbClr val="8996A0"/>
              </a:buClr>
              <a:buSzPct val="70000"/>
              <a:buFont typeface="Wingdings"/>
              <a:buChar char="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7453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182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&gt;&lt;key val=&quot;0&quot;/&gt;&lt;elem&gt;&lt;m_nPartnerID val=&quot;530&quot;/&gt;&lt;m_nIndex val=&quot;3&quot;/&gt;&lt;/elem&gt;&lt;/m_mapectfillschemeMRU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/&gt;&lt;/CDefaultPrec&gt;&lt;/root&gt;"/>
  <p:tag name="THINKCELLUNDODONOTDELETE" val="2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BBD_PPT_Template_FINAL_EN</Template>
  <TotalTime>13359</TotalTime>
  <Words>457</Words>
  <Application>Microsoft Macintosh PowerPoint</Application>
  <PresentationFormat>On-screen Show (4:3)</PresentationFormat>
  <Paragraphs>60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Introduction to PROCON8’s Deliverable Based Reporting (DBR)</vt:lpstr>
      <vt:lpstr>Project Management with the Lights On</vt:lpstr>
      <vt:lpstr>Deliverable Based Approach</vt:lpstr>
      <vt:lpstr>DBR Methodology</vt:lpstr>
      <vt:lpstr>The Software Answers the Following Questions:</vt:lpstr>
      <vt:lpstr>DBR Benefits</vt:lpstr>
      <vt:lpstr>DBR Features.</vt:lpstr>
    </vt:vector>
  </TitlesOfParts>
  <Company>Bombardier Transportation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Bombardier standard presentation</dc:title>
  <dc:creator>Danny Evans</dc:creator>
  <cp:lastModifiedBy>Alastair DAVIDSON</cp:lastModifiedBy>
  <cp:revision>692</cp:revision>
  <cp:lastPrinted>2013-09-02T06:01:27Z</cp:lastPrinted>
  <dcterms:created xsi:type="dcterms:W3CDTF">2012-11-13T13:08:46Z</dcterms:created>
  <dcterms:modified xsi:type="dcterms:W3CDTF">2015-02-17T18:29:46Z</dcterms:modified>
</cp:coreProperties>
</file>