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20" r:id="rId1"/>
  </p:sldMasterIdLst>
  <p:notesMasterIdLst>
    <p:notesMasterId r:id="rId24"/>
  </p:notesMasterIdLst>
  <p:handoutMasterIdLst>
    <p:handoutMasterId r:id="rId25"/>
  </p:handoutMasterIdLst>
  <p:sldIdLst>
    <p:sldId id="256" r:id="rId2"/>
    <p:sldId id="339" r:id="rId3"/>
    <p:sldId id="290" r:id="rId4"/>
    <p:sldId id="311" r:id="rId5"/>
    <p:sldId id="329" r:id="rId6"/>
    <p:sldId id="330" r:id="rId7"/>
    <p:sldId id="331" r:id="rId8"/>
    <p:sldId id="335" r:id="rId9"/>
    <p:sldId id="303" r:id="rId10"/>
    <p:sldId id="326" r:id="rId11"/>
    <p:sldId id="327" r:id="rId12"/>
    <p:sldId id="338" r:id="rId13"/>
    <p:sldId id="325" r:id="rId14"/>
    <p:sldId id="307" r:id="rId15"/>
    <p:sldId id="334" r:id="rId16"/>
    <p:sldId id="341" r:id="rId17"/>
    <p:sldId id="333" r:id="rId18"/>
    <p:sldId id="340" r:id="rId19"/>
    <p:sldId id="332" r:id="rId20"/>
    <p:sldId id="296" r:id="rId21"/>
    <p:sldId id="328" r:id="rId22"/>
    <p:sldId id="294" r:id="rId23"/>
  </p:sldIdLst>
  <p:sldSz cx="14630400" cy="8229600"/>
  <p:notesSz cx="6858000" cy="9312275"/>
  <p:defaultText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0206" autoAdjust="0"/>
    <p:restoredTop sz="82416" autoAdjust="0"/>
  </p:normalViewPr>
  <p:slideViewPr>
    <p:cSldViewPr>
      <p:cViewPr>
        <p:scale>
          <a:sx n="50" d="100"/>
          <a:sy n="50" d="100"/>
        </p:scale>
        <p:origin x="-894" y="-504"/>
      </p:cViewPr>
      <p:guideLst>
        <p:guide orient="horz" pos="2592"/>
        <p:guide pos="4608"/>
      </p:guideLst>
    </p:cSldViewPr>
  </p:slideViewPr>
  <p:outlineViewPr>
    <p:cViewPr>
      <p:scale>
        <a:sx n="33" d="100"/>
        <a:sy n="33" d="100"/>
      </p:scale>
      <p:origin x="0" y="8406"/>
    </p:cViewPr>
  </p:outlineViewPr>
  <p:notesTextViewPr>
    <p:cViewPr>
      <p:scale>
        <a:sx n="1" d="1"/>
        <a:sy n="1" d="1"/>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ser>
          <c:idx val="0"/>
          <c:order val="0"/>
          <c:dLbls>
            <c:dLbl>
              <c:idx val="0"/>
              <c:layout/>
              <c:tx>
                <c:rich>
                  <a:bodyPr/>
                  <a:lstStyle/>
                  <a:p>
                    <a:r>
                      <a:rPr lang="en-US" sz="1600"/>
                      <a:t>Core Value</a:t>
                    </a:r>
                    <a:endParaRPr lang="en-US"/>
                  </a:p>
                </c:rich>
              </c:tx>
              <c:dLblPos val="ctr"/>
              <c:showLegendKey val="0"/>
              <c:showVal val="1"/>
              <c:showCatName val="0"/>
              <c:showSerName val="0"/>
              <c:showPercent val="0"/>
              <c:showBubbleSize val="0"/>
            </c:dLbl>
            <c:dLbl>
              <c:idx val="1"/>
              <c:layout>
                <c:manualLayout>
                  <c:x val="9.8871172353455813E-2"/>
                  <c:y val="6.6794619422572185E-2"/>
                </c:manualLayout>
              </c:layout>
              <c:tx>
                <c:rich>
                  <a:bodyPr/>
                  <a:lstStyle/>
                  <a:p>
                    <a:r>
                      <a:rPr lang="en-US" sz="1600"/>
                      <a:t>Value + Catalyst</a:t>
                    </a:r>
                    <a:endParaRPr lang="en-US"/>
                  </a:p>
                </c:rich>
              </c:tx>
              <c:dLblPos val="bestFit"/>
              <c:showLegendKey val="0"/>
              <c:showVal val="1"/>
              <c:showCatName val="0"/>
              <c:showSerName val="0"/>
              <c:showPercent val="0"/>
              <c:showBubbleSize val="0"/>
            </c:dLbl>
            <c:dLbl>
              <c:idx val="2"/>
              <c:layout>
                <c:manualLayout>
                  <c:x val="2.4806867891513561E-2"/>
                  <c:y val="-5.4436424613589964E-3"/>
                </c:manualLayout>
              </c:layout>
              <c:tx>
                <c:rich>
                  <a:bodyPr/>
                  <a:lstStyle/>
                  <a:p>
                    <a:r>
                      <a:rPr lang="en-US" sz="1600"/>
                      <a:t>Alternative</a:t>
                    </a:r>
                    <a:r>
                      <a:rPr lang="en-US" sz="1600" baseline="0"/>
                      <a:t> Value</a:t>
                    </a:r>
                    <a:endParaRPr lang="en-US"/>
                  </a:p>
                </c:rich>
              </c:tx>
              <c:dLblPos val="bestFit"/>
              <c:showLegendKey val="0"/>
              <c:showVal val="1"/>
              <c:showCatName val="0"/>
              <c:showSerName val="0"/>
              <c:showPercent val="0"/>
              <c:showBubbleSize val="0"/>
            </c:dLbl>
            <c:txPr>
              <a:bodyPr/>
              <a:lstStyle/>
              <a:p>
                <a:pPr>
                  <a:defRPr sz="1600"/>
                </a:pPr>
                <a:endParaRPr lang="en-US"/>
              </a:p>
            </c:txPr>
            <c:dLblPos val="ctr"/>
            <c:showLegendKey val="0"/>
            <c:showVal val="1"/>
            <c:showCatName val="0"/>
            <c:showSerName val="0"/>
            <c:showPercent val="0"/>
            <c:showBubbleSize val="0"/>
            <c:showLeaderLines val="1"/>
          </c:dLbls>
          <c:cat>
            <c:strRef>
              <c:f>Sheet1!$F$5:$F$7</c:f>
              <c:strCache>
                <c:ptCount val="3"/>
                <c:pt idx="0">
                  <c:v>Core Value</c:v>
                </c:pt>
                <c:pt idx="1">
                  <c:v>Value + Catalyst</c:v>
                </c:pt>
                <c:pt idx="2">
                  <c:v>Alternative Value</c:v>
                </c:pt>
              </c:strCache>
            </c:strRef>
          </c:cat>
          <c:val>
            <c:numRef>
              <c:f>Sheet1!$G$5:$G$7</c:f>
              <c:numCache>
                <c:formatCode>0%</c:formatCode>
                <c:ptCount val="3"/>
                <c:pt idx="0">
                  <c:v>0.7</c:v>
                </c:pt>
                <c:pt idx="1">
                  <c:v>0.25</c:v>
                </c:pt>
                <c:pt idx="2">
                  <c:v>0.05</c:v>
                </c:pt>
              </c:numCache>
            </c:numRef>
          </c:val>
        </c:ser>
        <c:dLbls>
          <c:dLblPos val="ctr"/>
          <c:showLegendKey val="0"/>
          <c:showVal val="1"/>
          <c:showCatName val="0"/>
          <c:showSerName val="0"/>
          <c:showPercent val="0"/>
          <c:showBubbleSize val="0"/>
          <c:showLeaderLines val="1"/>
        </c:dLbls>
      </c:pie3DChart>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72EA61-4ADF-439E-B7AC-EF0A8CE279C5}" type="doc">
      <dgm:prSet loTypeId="urn:microsoft.com/office/officeart/2005/8/layout/venn2" loCatId="relationship" qsTypeId="urn:microsoft.com/office/officeart/2005/8/quickstyle/simple1" qsCatId="simple" csTypeId="urn:microsoft.com/office/officeart/2005/8/colors/colorful4" csCatId="colorful" phldr="1"/>
      <dgm:spPr/>
      <dgm:t>
        <a:bodyPr/>
        <a:lstStyle/>
        <a:p>
          <a:endParaRPr lang="en-US"/>
        </a:p>
      </dgm:t>
    </dgm:pt>
    <dgm:pt modelId="{25AF2EA0-0211-4BE2-B81A-47932B3A63EA}">
      <dgm:prSet phldrT="[Text]" custT="1"/>
      <dgm:spPr/>
      <dgm:t>
        <a:bodyPr/>
        <a:lstStyle/>
        <a:p>
          <a:r>
            <a:rPr lang="en-US" sz="3600" dirty="0" smtClean="0"/>
            <a:t>Asset</a:t>
          </a:r>
        </a:p>
        <a:p>
          <a:r>
            <a:rPr lang="en-US" sz="3600" dirty="0" smtClean="0"/>
            <a:t>Universe</a:t>
          </a:r>
          <a:r>
            <a:rPr lang="en-US" sz="2800" dirty="0" smtClean="0"/>
            <a:t/>
          </a:r>
          <a:br>
            <a:rPr lang="en-US" sz="2800" dirty="0" smtClean="0"/>
          </a:br>
          <a:endParaRPr lang="en-US" sz="2800" dirty="0"/>
        </a:p>
      </dgm:t>
    </dgm:pt>
    <dgm:pt modelId="{67E8F8A6-2DC9-4513-BEC4-D5B1B15A16CE}" type="parTrans" cxnId="{93B9B048-BEBA-41B7-9B16-D181060E8FA9}">
      <dgm:prSet/>
      <dgm:spPr/>
      <dgm:t>
        <a:bodyPr/>
        <a:lstStyle/>
        <a:p>
          <a:endParaRPr lang="en-US"/>
        </a:p>
      </dgm:t>
    </dgm:pt>
    <dgm:pt modelId="{F3B8ECB1-82DA-41A7-B0CD-F682C99C3602}" type="sibTrans" cxnId="{93B9B048-BEBA-41B7-9B16-D181060E8FA9}">
      <dgm:prSet/>
      <dgm:spPr/>
      <dgm:t>
        <a:bodyPr/>
        <a:lstStyle/>
        <a:p>
          <a:endParaRPr lang="en-US"/>
        </a:p>
      </dgm:t>
    </dgm:pt>
    <dgm:pt modelId="{0BCC2116-B906-4937-9D1E-A996781774CE}">
      <dgm:prSet phldrT="[Text]" custT="1"/>
      <dgm:spPr/>
      <dgm:t>
        <a:bodyPr/>
        <a:lstStyle/>
        <a:p>
          <a:endParaRPr lang="en-US" sz="2000" dirty="0" smtClean="0">
            <a:solidFill>
              <a:schemeClr val="accent2"/>
            </a:solidFill>
          </a:endParaRPr>
        </a:p>
      </dgm:t>
    </dgm:pt>
    <dgm:pt modelId="{C13C9652-F5CD-4035-B1C2-772B570AFE92}" type="parTrans" cxnId="{8895B256-9AB6-4B8B-9F7B-B8D885F41321}">
      <dgm:prSet/>
      <dgm:spPr/>
      <dgm:t>
        <a:bodyPr/>
        <a:lstStyle/>
        <a:p>
          <a:endParaRPr lang="en-US"/>
        </a:p>
      </dgm:t>
    </dgm:pt>
    <dgm:pt modelId="{3DFF55CE-D7BC-494F-B268-3A8B87F59434}" type="sibTrans" cxnId="{8895B256-9AB6-4B8B-9F7B-B8D885F41321}">
      <dgm:prSet/>
      <dgm:spPr/>
      <dgm:t>
        <a:bodyPr/>
        <a:lstStyle/>
        <a:p>
          <a:endParaRPr lang="en-US"/>
        </a:p>
      </dgm:t>
    </dgm:pt>
    <dgm:pt modelId="{E08F318B-D13B-428D-B1BD-64641C49F25B}" type="pres">
      <dgm:prSet presAssocID="{3672EA61-4ADF-439E-B7AC-EF0A8CE279C5}" presName="Name0" presStyleCnt="0">
        <dgm:presLayoutVars>
          <dgm:chMax val="7"/>
          <dgm:resizeHandles val="exact"/>
        </dgm:presLayoutVars>
      </dgm:prSet>
      <dgm:spPr/>
      <dgm:t>
        <a:bodyPr/>
        <a:lstStyle/>
        <a:p>
          <a:endParaRPr lang="en-US"/>
        </a:p>
      </dgm:t>
    </dgm:pt>
    <dgm:pt modelId="{1E232603-AF94-44CA-8D92-37CE50F9A9EE}" type="pres">
      <dgm:prSet presAssocID="{3672EA61-4ADF-439E-B7AC-EF0A8CE279C5}" presName="comp1" presStyleCnt="0"/>
      <dgm:spPr/>
    </dgm:pt>
    <dgm:pt modelId="{59FD71C3-0D23-4E66-ACF2-4543345CF90A}" type="pres">
      <dgm:prSet presAssocID="{3672EA61-4ADF-439E-B7AC-EF0A8CE279C5}" presName="circle1" presStyleLbl="node1" presStyleIdx="0" presStyleCnt="2" custScaleX="101282"/>
      <dgm:spPr/>
      <dgm:t>
        <a:bodyPr/>
        <a:lstStyle/>
        <a:p>
          <a:endParaRPr lang="en-US"/>
        </a:p>
      </dgm:t>
    </dgm:pt>
    <dgm:pt modelId="{29ED1F15-4A99-4D7B-AB32-37619CE39CE5}" type="pres">
      <dgm:prSet presAssocID="{3672EA61-4ADF-439E-B7AC-EF0A8CE279C5}" presName="c1text" presStyleLbl="node1" presStyleIdx="0" presStyleCnt="2">
        <dgm:presLayoutVars>
          <dgm:bulletEnabled val="1"/>
        </dgm:presLayoutVars>
      </dgm:prSet>
      <dgm:spPr/>
      <dgm:t>
        <a:bodyPr/>
        <a:lstStyle/>
        <a:p>
          <a:endParaRPr lang="en-US"/>
        </a:p>
      </dgm:t>
    </dgm:pt>
    <dgm:pt modelId="{4FCBD186-69AF-4E82-967F-FE1E8A5017C4}" type="pres">
      <dgm:prSet presAssocID="{3672EA61-4ADF-439E-B7AC-EF0A8CE279C5}" presName="comp2" presStyleCnt="0"/>
      <dgm:spPr/>
    </dgm:pt>
    <dgm:pt modelId="{31952093-42D5-4624-AB46-A85A575AFF1B}" type="pres">
      <dgm:prSet presAssocID="{3672EA61-4ADF-439E-B7AC-EF0A8CE279C5}" presName="circle2" presStyleLbl="node1" presStyleIdx="1" presStyleCnt="2" custScaleX="104274" custScaleY="101629" custLinFactNeighborY="-1342"/>
      <dgm:spPr/>
      <dgm:t>
        <a:bodyPr/>
        <a:lstStyle/>
        <a:p>
          <a:endParaRPr lang="en-US"/>
        </a:p>
      </dgm:t>
    </dgm:pt>
    <dgm:pt modelId="{4422A2A8-6FDE-440C-83E5-56105C2DDF64}" type="pres">
      <dgm:prSet presAssocID="{3672EA61-4ADF-439E-B7AC-EF0A8CE279C5}" presName="c2text" presStyleLbl="node1" presStyleIdx="1" presStyleCnt="2">
        <dgm:presLayoutVars>
          <dgm:bulletEnabled val="1"/>
        </dgm:presLayoutVars>
      </dgm:prSet>
      <dgm:spPr/>
      <dgm:t>
        <a:bodyPr/>
        <a:lstStyle/>
        <a:p>
          <a:endParaRPr lang="en-US"/>
        </a:p>
      </dgm:t>
    </dgm:pt>
  </dgm:ptLst>
  <dgm:cxnLst>
    <dgm:cxn modelId="{93B9B048-BEBA-41B7-9B16-D181060E8FA9}" srcId="{3672EA61-4ADF-439E-B7AC-EF0A8CE279C5}" destId="{25AF2EA0-0211-4BE2-B81A-47932B3A63EA}" srcOrd="0" destOrd="0" parTransId="{67E8F8A6-2DC9-4513-BEC4-D5B1B15A16CE}" sibTransId="{F3B8ECB1-82DA-41A7-B0CD-F682C99C3602}"/>
    <dgm:cxn modelId="{2AAE1538-2180-4517-8E5E-E55866E93E0B}" type="presOf" srcId="{0BCC2116-B906-4937-9D1E-A996781774CE}" destId="{4422A2A8-6FDE-440C-83E5-56105C2DDF64}" srcOrd="1" destOrd="0" presId="urn:microsoft.com/office/officeart/2005/8/layout/venn2"/>
    <dgm:cxn modelId="{CCBE49BF-9732-4B15-B60C-F46A831E65B6}" type="presOf" srcId="{25AF2EA0-0211-4BE2-B81A-47932B3A63EA}" destId="{29ED1F15-4A99-4D7B-AB32-37619CE39CE5}" srcOrd="1" destOrd="0" presId="urn:microsoft.com/office/officeart/2005/8/layout/venn2"/>
    <dgm:cxn modelId="{8895B256-9AB6-4B8B-9F7B-B8D885F41321}" srcId="{3672EA61-4ADF-439E-B7AC-EF0A8CE279C5}" destId="{0BCC2116-B906-4937-9D1E-A996781774CE}" srcOrd="1" destOrd="0" parTransId="{C13C9652-F5CD-4035-B1C2-772B570AFE92}" sibTransId="{3DFF55CE-D7BC-494F-B268-3A8B87F59434}"/>
    <dgm:cxn modelId="{9AD4D8CD-4632-4705-AD40-3617163B20E0}" type="presOf" srcId="{0BCC2116-B906-4937-9D1E-A996781774CE}" destId="{31952093-42D5-4624-AB46-A85A575AFF1B}" srcOrd="0" destOrd="0" presId="urn:microsoft.com/office/officeart/2005/8/layout/venn2"/>
    <dgm:cxn modelId="{26F53B12-E1C8-4473-9C8E-142BD4DB87FF}" type="presOf" srcId="{25AF2EA0-0211-4BE2-B81A-47932B3A63EA}" destId="{59FD71C3-0D23-4E66-ACF2-4543345CF90A}" srcOrd="0" destOrd="0" presId="urn:microsoft.com/office/officeart/2005/8/layout/venn2"/>
    <dgm:cxn modelId="{3EA57607-ADCC-447D-A37F-D3A32151170E}" type="presOf" srcId="{3672EA61-4ADF-439E-B7AC-EF0A8CE279C5}" destId="{E08F318B-D13B-428D-B1BD-64641C49F25B}" srcOrd="0" destOrd="0" presId="urn:microsoft.com/office/officeart/2005/8/layout/venn2"/>
    <dgm:cxn modelId="{EB3B79FD-7787-4442-844F-66197384BEB8}" type="presParOf" srcId="{E08F318B-D13B-428D-B1BD-64641C49F25B}" destId="{1E232603-AF94-44CA-8D92-37CE50F9A9EE}" srcOrd="0" destOrd="0" presId="urn:microsoft.com/office/officeart/2005/8/layout/venn2"/>
    <dgm:cxn modelId="{D11DEDB9-691C-4858-B6D4-86AA29D88708}" type="presParOf" srcId="{1E232603-AF94-44CA-8D92-37CE50F9A9EE}" destId="{59FD71C3-0D23-4E66-ACF2-4543345CF90A}" srcOrd="0" destOrd="0" presId="urn:microsoft.com/office/officeart/2005/8/layout/venn2"/>
    <dgm:cxn modelId="{8DD533E8-1437-40D4-B138-352DFC31EE6E}" type="presParOf" srcId="{1E232603-AF94-44CA-8D92-37CE50F9A9EE}" destId="{29ED1F15-4A99-4D7B-AB32-37619CE39CE5}" srcOrd="1" destOrd="0" presId="urn:microsoft.com/office/officeart/2005/8/layout/venn2"/>
    <dgm:cxn modelId="{574EEE69-B0B3-4DD8-82A7-F760FB5D888A}" type="presParOf" srcId="{E08F318B-D13B-428D-B1BD-64641C49F25B}" destId="{4FCBD186-69AF-4E82-967F-FE1E8A5017C4}" srcOrd="1" destOrd="0" presId="urn:microsoft.com/office/officeart/2005/8/layout/venn2"/>
    <dgm:cxn modelId="{C52E1245-43F5-4925-9FC8-11988D153163}" type="presParOf" srcId="{4FCBD186-69AF-4E82-967F-FE1E8A5017C4}" destId="{31952093-42D5-4624-AB46-A85A575AFF1B}" srcOrd="0" destOrd="0" presId="urn:microsoft.com/office/officeart/2005/8/layout/venn2"/>
    <dgm:cxn modelId="{E7CDAFEB-38EA-4D58-B8D7-1E1B1C83BCEF}" type="presParOf" srcId="{4FCBD186-69AF-4E82-967F-FE1E8A5017C4}" destId="{4422A2A8-6FDE-440C-83E5-56105C2DDF6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F82DF4-F6C6-48D7-A066-108169B9BD5A}"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US"/>
        </a:p>
      </dgm:t>
    </dgm:pt>
    <dgm:pt modelId="{A6EF0AD2-5983-4B2D-A5DB-80BD358DE3E4}">
      <dgm:prSet phldrT="[Text]"/>
      <dgm:spPr>
        <a:scene3d>
          <a:camera prst="orthographicFront">
            <a:rot lat="0" lon="0" rev="0"/>
          </a:camera>
          <a:lightRig rig="balanced" dir="t">
            <a:rot lat="0" lon="0" rev="8700000"/>
          </a:lightRig>
        </a:scene3d>
        <a:sp3d>
          <a:bevelT w="190500" h="38100"/>
        </a:sp3d>
      </dgm:spPr>
      <dgm:t>
        <a:bodyPr/>
        <a:lstStyle/>
        <a:p>
          <a:r>
            <a:rPr lang="en-US" dirty="0" smtClean="0"/>
            <a:t>Macro</a:t>
          </a:r>
        </a:p>
        <a:p>
          <a:r>
            <a:rPr lang="en-US" dirty="0" smtClean="0"/>
            <a:t>Fundamentals</a:t>
          </a:r>
          <a:endParaRPr lang="en-US" dirty="0"/>
        </a:p>
      </dgm:t>
    </dgm:pt>
    <dgm:pt modelId="{24F222A1-B0FA-4A7D-938E-BF87AAA6BD3E}" type="parTrans" cxnId="{42E44174-98B1-4F0C-9D89-85984AC56BA1}">
      <dgm:prSet/>
      <dgm:spPr/>
      <dgm:t>
        <a:bodyPr/>
        <a:lstStyle/>
        <a:p>
          <a:endParaRPr lang="en-US"/>
        </a:p>
      </dgm:t>
    </dgm:pt>
    <dgm:pt modelId="{31DA641B-AF9C-4D38-A7FE-3356A4A855C9}" type="sibTrans" cxnId="{42E44174-98B1-4F0C-9D89-85984AC56BA1}">
      <dgm:prSet/>
      <dgm:spPr>
        <a:scene3d>
          <a:camera prst="orthographicFront">
            <a:rot lat="0" lon="0" rev="0"/>
          </a:camera>
          <a:lightRig rig="balanced" dir="t">
            <a:rot lat="0" lon="0" rev="8700000"/>
          </a:lightRig>
        </a:scene3d>
        <a:sp3d>
          <a:bevelT w="190500" h="38100"/>
        </a:sp3d>
      </dgm:spPr>
      <dgm:t>
        <a:bodyPr/>
        <a:lstStyle/>
        <a:p>
          <a:endParaRPr lang="en-US"/>
        </a:p>
      </dgm:t>
    </dgm:pt>
    <dgm:pt modelId="{DC84B411-8EBC-4372-BCCB-7BC55E82C1D4}">
      <dgm:prSet phldrT="[Text]"/>
      <dgm:spPr>
        <a:scene3d>
          <a:camera prst="orthographicFront">
            <a:rot lat="0" lon="0" rev="0"/>
          </a:camera>
          <a:lightRig rig="balanced" dir="t">
            <a:rot lat="0" lon="0" rev="8700000"/>
          </a:lightRig>
        </a:scene3d>
        <a:sp3d>
          <a:bevelT w="190500" h="38100"/>
        </a:sp3d>
      </dgm:spPr>
      <dgm:t>
        <a:bodyPr/>
        <a:lstStyle/>
        <a:p>
          <a:r>
            <a:rPr lang="en-US" dirty="0" smtClean="0"/>
            <a:t>Develop</a:t>
          </a:r>
        </a:p>
        <a:p>
          <a:r>
            <a:rPr lang="en-US" dirty="0" smtClean="0"/>
            <a:t>Themes</a:t>
          </a:r>
          <a:endParaRPr lang="en-US" dirty="0"/>
        </a:p>
      </dgm:t>
    </dgm:pt>
    <dgm:pt modelId="{1462EBC6-ABB6-472F-A751-E884C8B7639D}" type="parTrans" cxnId="{167DA2ED-085B-4946-9474-335362B71DED}">
      <dgm:prSet/>
      <dgm:spPr/>
      <dgm:t>
        <a:bodyPr/>
        <a:lstStyle/>
        <a:p>
          <a:endParaRPr lang="en-US"/>
        </a:p>
      </dgm:t>
    </dgm:pt>
    <dgm:pt modelId="{FC50E024-B5A6-48C3-AECB-A2B538A25EBC}" type="sibTrans" cxnId="{167DA2ED-085B-4946-9474-335362B71DED}">
      <dgm:prSet/>
      <dgm:spPr>
        <a:scene3d>
          <a:camera prst="orthographicFront">
            <a:rot lat="0" lon="0" rev="0"/>
          </a:camera>
          <a:lightRig rig="balanced" dir="t">
            <a:rot lat="0" lon="0" rev="8700000"/>
          </a:lightRig>
        </a:scene3d>
        <a:sp3d>
          <a:bevelT w="190500" h="38100"/>
        </a:sp3d>
      </dgm:spPr>
      <dgm:t>
        <a:bodyPr/>
        <a:lstStyle/>
        <a:p>
          <a:endParaRPr lang="en-US"/>
        </a:p>
      </dgm:t>
    </dgm:pt>
    <dgm:pt modelId="{426D8DB5-FB08-411F-8003-9B500B7B1715}">
      <dgm:prSet phldrT="[Text]"/>
      <dgm:spPr>
        <a:scene3d>
          <a:camera prst="orthographicFront">
            <a:rot lat="0" lon="0" rev="0"/>
          </a:camera>
          <a:lightRig rig="balanced" dir="t">
            <a:rot lat="0" lon="0" rev="8700000"/>
          </a:lightRig>
        </a:scene3d>
        <a:sp3d>
          <a:bevelT w="190500" h="38100"/>
        </a:sp3d>
      </dgm:spPr>
      <dgm:t>
        <a:bodyPr/>
        <a:lstStyle/>
        <a:p>
          <a:r>
            <a:rPr lang="en-US" dirty="0" smtClean="0"/>
            <a:t>Research</a:t>
          </a:r>
        </a:p>
        <a:p>
          <a:r>
            <a:rPr lang="en-US" dirty="0" smtClean="0"/>
            <a:t>Data</a:t>
          </a:r>
          <a:endParaRPr lang="en-US" dirty="0"/>
        </a:p>
      </dgm:t>
    </dgm:pt>
    <dgm:pt modelId="{4E0DD298-9A1F-4E8D-9FCF-63371618CDC5}" type="parTrans" cxnId="{A1F0400F-7EF8-40B4-B6DA-CD048E545B83}">
      <dgm:prSet/>
      <dgm:spPr/>
      <dgm:t>
        <a:bodyPr/>
        <a:lstStyle/>
        <a:p>
          <a:endParaRPr lang="en-US"/>
        </a:p>
      </dgm:t>
    </dgm:pt>
    <dgm:pt modelId="{8AE1C352-8D09-43F3-BC5A-3093DDD9A715}" type="sibTrans" cxnId="{A1F0400F-7EF8-40B4-B6DA-CD048E545B83}">
      <dgm:prSet/>
      <dgm:spPr>
        <a:scene3d>
          <a:camera prst="orthographicFront">
            <a:rot lat="0" lon="0" rev="0"/>
          </a:camera>
          <a:lightRig rig="balanced" dir="t">
            <a:rot lat="0" lon="0" rev="8700000"/>
          </a:lightRig>
        </a:scene3d>
        <a:sp3d>
          <a:bevelT w="190500" h="38100"/>
        </a:sp3d>
      </dgm:spPr>
      <dgm:t>
        <a:bodyPr/>
        <a:lstStyle/>
        <a:p>
          <a:endParaRPr lang="en-US"/>
        </a:p>
      </dgm:t>
    </dgm:pt>
    <dgm:pt modelId="{FE410794-3860-4406-9DCF-673475E319B2}">
      <dgm:prSet phldrT="[Text]"/>
      <dgm:spPr>
        <a:scene3d>
          <a:camera prst="orthographicFront">
            <a:rot lat="0" lon="0" rev="0"/>
          </a:camera>
          <a:lightRig rig="balanced" dir="t">
            <a:rot lat="0" lon="0" rev="8700000"/>
          </a:lightRig>
        </a:scene3d>
        <a:sp3d>
          <a:bevelT w="190500" h="38100"/>
        </a:sp3d>
      </dgm:spPr>
      <dgm:t>
        <a:bodyPr/>
        <a:lstStyle/>
        <a:p>
          <a:r>
            <a:rPr lang="en-US" dirty="0" smtClean="0"/>
            <a:t>Identify</a:t>
          </a:r>
        </a:p>
        <a:p>
          <a:r>
            <a:rPr lang="en-US" dirty="0" smtClean="0"/>
            <a:t>Sectors</a:t>
          </a:r>
          <a:endParaRPr lang="en-US" dirty="0"/>
        </a:p>
      </dgm:t>
    </dgm:pt>
    <dgm:pt modelId="{D80FCE68-9683-4541-954D-C6557B9143E6}" type="parTrans" cxnId="{2B60BFA9-8C0E-4D1F-8833-76C84F78D05F}">
      <dgm:prSet/>
      <dgm:spPr/>
      <dgm:t>
        <a:bodyPr/>
        <a:lstStyle/>
        <a:p>
          <a:endParaRPr lang="en-US"/>
        </a:p>
      </dgm:t>
    </dgm:pt>
    <dgm:pt modelId="{CCCA3E90-F223-415E-B21F-45709752B4EA}" type="sibTrans" cxnId="{2B60BFA9-8C0E-4D1F-8833-76C84F78D05F}">
      <dgm:prSet/>
      <dgm:spPr>
        <a:scene3d>
          <a:camera prst="orthographicFront">
            <a:rot lat="0" lon="0" rev="0"/>
          </a:camera>
          <a:lightRig rig="balanced" dir="t">
            <a:rot lat="0" lon="0" rev="8700000"/>
          </a:lightRig>
        </a:scene3d>
        <a:sp3d>
          <a:bevelT w="190500" h="38100"/>
        </a:sp3d>
      </dgm:spPr>
      <dgm:t>
        <a:bodyPr/>
        <a:lstStyle/>
        <a:p>
          <a:endParaRPr lang="en-US"/>
        </a:p>
      </dgm:t>
    </dgm:pt>
    <dgm:pt modelId="{57605572-89DB-49B0-8942-701D28B48CB1}">
      <dgm:prSet phldrT="[Text]"/>
      <dgm:spPr>
        <a:scene3d>
          <a:camera prst="orthographicFront">
            <a:rot lat="0" lon="0" rev="0"/>
          </a:camera>
          <a:lightRig rig="balanced" dir="t">
            <a:rot lat="0" lon="0" rev="8700000"/>
          </a:lightRig>
        </a:scene3d>
        <a:sp3d>
          <a:bevelT w="190500" h="38100"/>
        </a:sp3d>
      </dgm:spPr>
      <dgm:t>
        <a:bodyPr/>
        <a:lstStyle/>
        <a:p>
          <a:r>
            <a:rPr lang="en-US" dirty="0" smtClean="0"/>
            <a:t>Screen for</a:t>
          </a:r>
        </a:p>
        <a:p>
          <a:r>
            <a:rPr lang="en-US" dirty="0" smtClean="0"/>
            <a:t>Stocks</a:t>
          </a:r>
          <a:endParaRPr lang="en-US" dirty="0"/>
        </a:p>
      </dgm:t>
    </dgm:pt>
    <dgm:pt modelId="{3A40EF80-B212-4C9F-A295-C5081E07C644}" type="parTrans" cxnId="{29B8E784-5515-4D7F-A746-7AE12D3A54AB}">
      <dgm:prSet/>
      <dgm:spPr/>
      <dgm:t>
        <a:bodyPr/>
        <a:lstStyle/>
        <a:p>
          <a:endParaRPr lang="en-US"/>
        </a:p>
      </dgm:t>
    </dgm:pt>
    <dgm:pt modelId="{DEB37A5E-924C-42C5-AD12-92EC878AD3A9}" type="sibTrans" cxnId="{29B8E784-5515-4D7F-A746-7AE12D3A54AB}">
      <dgm:prSet/>
      <dgm:spPr>
        <a:scene3d>
          <a:camera prst="orthographicFront">
            <a:rot lat="0" lon="0" rev="0"/>
          </a:camera>
          <a:lightRig rig="balanced" dir="t">
            <a:rot lat="0" lon="0" rev="8700000"/>
          </a:lightRig>
        </a:scene3d>
        <a:sp3d>
          <a:bevelT w="190500" h="38100"/>
        </a:sp3d>
      </dgm:spPr>
      <dgm:t>
        <a:bodyPr/>
        <a:lstStyle/>
        <a:p>
          <a:endParaRPr lang="en-US"/>
        </a:p>
      </dgm:t>
    </dgm:pt>
    <dgm:pt modelId="{F06EFAE6-35F3-412C-AC21-0A9E37F7F3A9}">
      <dgm:prSet phldrT="[Text]"/>
      <dgm:spPr>
        <a:scene3d>
          <a:camera prst="orthographicFront">
            <a:rot lat="0" lon="0" rev="0"/>
          </a:camera>
          <a:lightRig rig="balanced" dir="t">
            <a:rot lat="0" lon="0" rev="8700000"/>
          </a:lightRig>
        </a:scene3d>
        <a:sp3d>
          <a:bevelT w="190500" h="38100"/>
        </a:sp3d>
      </dgm:spPr>
      <dgm:t>
        <a:bodyPr/>
        <a:lstStyle/>
        <a:p>
          <a:r>
            <a:rPr lang="en-US" dirty="0" smtClean="0"/>
            <a:t>Develop Sector Portfolios</a:t>
          </a:r>
        </a:p>
      </dgm:t>
    </dgm:pt>
    <dgm:pt modelId="{DCB783FA-B89E-487E-91B3-BC0AE6F1A664}" type="parTrans" cxnId="{124AA58E-B72E-4530-8861-3BE175D8D79C}">
      <dgm:prSet/>
      <dgm:spPr/>
      <dgm:t>
        <a:bodyPr/>
        <a:lstStyle/>
        <a:p>
          <a:endParaRPr lang="en-US"/>
        </a:p>
      </dgm:t>
    </dgm:pt>
    <dgm:pt modelId="{F786FFD5-54EA-43EB-B410-AE669B197045}" type="sibTrans" cxnId="{124AA58E-B72E-4530-8861-3BE175D8D79C}">
      <dgm:prSet/>
      <dgm:spPr>
        <a:scene3d>
          <a:camera prst="orthographicFront">
            <a:rot lat="0" lon="0" rev="0"/>
          </a:camera>
          <a:lightRig rig="balanced" dir="t">
            <a:rot lat="0" lon="0" rev="8700000"/>
          </a:lightRig>
        </a:scene3d>
        <a:sp3d>
          <a:bevelT w="190500" h="38100"/>
        </a:sp3d>
      </dgm:spPr>
      <dgm:t>
        <a:bodyPr/>
        <a:lstStyle/>
        <a:p>
          <a:endParaRPr lang="en-US"/>
        </a:p>
      </dgm:t>
    </dgm:pt>
    <dgm:pt modelId="{47BC5438-2499-4464-9F83-BEA5B1724A90}">
      <dgm:prSet phldrT="[Text]"/>
      <dgm:spPr>
        <a:scene3d>
          <a:camera prst="orthographicFront">
            <a:rot lat="0" lon="0" rev="0"/>
          </a:camera>
          <a:lightRig rig="balanced" dir="t">
            <a:rot lat="0" lon="0" rev="8700000"/>
          </a:lightRig>
        </a:scene3d>
        <a:sp3d>
          <a:bevelT w="190500" h="38100"/>
        </a:sp3d>
      </dgm:spPr>
      <dgm:t>
        <a:bodyPr/>
        <a:lstStyle/>
        <a:p>
          <a:r>
            <a:rPr lang="en-US" dirty="0" smtClean="0"/>
            <a:t>Establish Investing Plan</a:t>
          </a:r>
        </a:p>
      </dgm:t>
    </dgm:pt>
    <dgm:pt modelId="{0C758591-AF26-40B7-B1B4-C4BB32A981D5}" type="parTrans" cxnId="{D7F7C175-9EBC-4420-813C-2E13B52F6B86}">
      <dgm:prSet/>
      <dgm:spPr/>
      <dgm:t>
        <a:bodyPr/>
        <a:lstStyle/>
        <a:p>
          <a:endParaRPr lang="en-US"/>
        </a:p>
      </dgm:t>
    </dgm:pt>
    <dgm:pt modelId="{2F01406B-7350-4D1A-8772-F92D64400C77}" type="sibTrans" cxnId="{D7F7C175-9EBC-4420-813C-2E13B52F6B86}">
      <dgm:prSet/>
      <dgm:spPr>
        <a:scene3d>
          <a:camera prst="orthographicFront">
            <a:rot lat="0" lon="0" rev="0"/>
          </a:camera>
          <a:lightRig rig="balanced" dir="t">
            <a:rot lat="0" lon="0" rev="8700000"/>
          </a:lightRig>
        </a:scene3d>
        <a:sp3d>
          <a:bevelT w="190500" h="38100"/>
        </a:sp3d>
      </dgm:spPr>
      <dgm:t>
        <a:bodyPr/>
        <a:lstStyle/>
        <a:p>
          <a:endParaRPr lang="en-US"/>
        </a:p>
      </dgm:t>
    </dgm:pt>
    <dgm:pt modelId="{002088BA-DBC2-4F60-A08F-738E61146171}">
      <dgm:prSet/>
      <dgm:spPr>
        <a:scene3d>
          <a:camera prst="orthographicFront">
            <a:rot lat="0" lon="0" rev="0"/>
          </a:camera>
          <a:lightRig rig="balanced" dir="t">
            <a:rot lat="0" lon="0" rev="8700000"/>
          </a:lightRig>
        </a:scene3d>
        <a:sp3d>
          <a:bevelT w="190500" h="38100"/>
        </a:sp3d>
      </dgm:spPr>
      <dgm:t>
        <a:bodyPr/>
        <a:lstStyle/>
        <a:p>
          <a:r>
            <a:rPr lang="en-US" dirty="0" smtClean="0"/>
            <a:t>Execute and </a:t>
          </a:r>
        </a:p>
        <a:p>
          <a:r>
            <a:rPr lang="en-US" dirty="0" smtClean="0"/>
            <a:t>Repeat</a:t>
          </a:r>
          <a:endParaRPr lang="en-US" dirty="0"/>
        </a:p>
      </dgm:t>
    </dgm:pt>
    <dgm:pt modelId="{FBFEC3F1-3348-4659-8340-FB1C21B10072}" type="parTrans" cxnId="{78F0D943-944E-4DA7-A0FD-6BCF0F880D97}">
      <dgm:prSet/>
      <dgm:spPr/>
      <dgm:t>
        <a:bodyPr/>
        <a:lstStyle/>
        <a:p>
          <a:endParaRPr lang="en-US"/>
        </a:p>
      </dgm:t>
    </dgm:pt>
    <dgm:pt modelId="{0D5373F3-7925-405C-9291-C97DED0DC62B}" type="sibTrans" cxnId="{78F0D943-944E-4DA7-A0FD-6BCF0F880D97}">
      <dgm:prSet/>
      <dgm:spPr/>
      <dgm:t>
        <a:bodyPr/>
        <a:lstStyle/>
        <a:p>
          <a:endParaRPr lang="en-US"/>
        </a:p>
      </dgm:t>
    </dgm:pt>
    <dgm:pt modelId="{7FDAAACE-6A75-423A-AB88-A9CF54901EBF}" type="pres">
      <dgm:prSet presAssocID="{64F82DF4-F6C6-48D7-A066-108169B9BD5A}" presName="diagram" presStyleCnt="0">
        <dgm:presLayoutVars>
          <dgm:dir/>
          <dgm:resizeHandles val="exact"/>
        </dgm:presLayoutVars>
      </dgm:prSet>
      <dgm:spPr/>
      <dgm:t>
        <a:bodyPr/>
        <a:lstStyle/>
        <a:p>
          <a:endParaRPr lang="en-US"/>
        </a:p>
      </dgm:t>
    </dgm:pt>
    <dgm:pt modelId="{800B4871-981F-48E6-8D1B-2B93724FF075}" type="pres">
      <dgm:prSet presAssocID="{A6EF0AD2-5983-4B2D-A5DB-80BD358DE3E4}" presName="node" presStyleLbl="node1" presStyleIdx="0" presStyleCnt="8" custLinFactNeighborX="3863" custLinFactNeighborY="-33901">
        <dgm:presLayoutVars>
          <dgm:bulletEnabled val="1"/>
        </dgm:presLayoutVars>
      </dgm:prSet>
      <dgm:spPr/>
      <dgm:t>
        <a:bodyPr/>
        <a:lstStyle/>
        <a:p>
          <a:endParaRPr lang="en-US"/>
        </a:p>
      </dgm:t>
    </dgm:pt>
    <dgm:pt modelId="{2D348F99-605B-4B32-8F41-CC8E0F408D7E}" type="pres">
      <dgm:prSet presAssocID="{31DA641B-AF9C-4D38-A7FE-3356A4A855C9}" presName="sibTrans" presStyleLbl="sibTrans2D1" presStyleIdx="0" presStyleCnt="7"/>
      <dgm:spPr/>
      <dgm:t>
        <a:bodyPr/>
        <a:lstStyle/>
        <a:p>
          <a:endParaRPr lang="en-US"/>
        </a:p>
      </dgm:t>
    </dgm:pt>
    <dgm:pt modelId="{193D4613-77BA-4DDE-B999-236C3D222ABB}" type="pres">
      <dgm:prSet presAssocID="{31DA641B-AF9C-4D38-A7FE-3356A4A855C9}" presName="connectorText" presStyleLbl="sibTrans2D1" presStyleIdx="0" presStyleCnt="7"/>
      <dgm:spPr/>
      <dgm:t>
        <a:bodyPr/>
        <a:lstStyle/>
        <a:p>
          <a:endParaRPr lang="en-US"/>
        </a:p>
      </dgm:t>
    </dgm:pt>
    <dgm:pt modelId="{0EB0601B-6D64-488F-B669-305CB0454BA4}" type="pres">
      <dgm:prSet presAssocID="{DC84B411-8EBC-4372-BCCB-7BC55E82C1D4}" presName="node" presStyleLbl="node1" presStyleIdx="1" presStyleCnt="8" custLinFactNeighborY="-29212">
        <dgm:presLayoutVars>
          <dgm:bulletEnabled val="1"/>
        </dgm:presLayoutVars>
      </dgm:prSet>
      <dgm:spPr/>
      <dgm:t>
        <a:bodyPr/>
        <a:lstStyle/>
        <a:p>
          <a:endParaRPr lang="en-US"/>
        </a:p>
      </dgm:t>
    </dgm:pt>
    <dgm:pt modelId="{95A50BD2-CF15-463B-9AF7-49102F8D6957}" type="pres">
      <dgm:prSet presAssocID="{FC50E024-B5A6-48C3-AECB-A2B538A25EBC}" presName="sibTrans" presStyleLbl="sibTrans2D1" presStyleIdx="1" presStyleCnt="7"/>
      <dgm:spPr/>
      <dgm:t>
        <a:bodyPr/>
        <a:lstStyle/>
        <a:p>
          <a:endParaRPr lang="en-US"/>
        </a:p>
      </dgm:t>
    </dgm:pt>
    <dgm:pt modelId="{B1C7E20F-B1FF-4C41-B775-97844E8EEB12}" type="pres">
      <dgm:prSet presAssocID="{FC50E024-B5A6-48C3-AECB-A2B538A25EBC}" presName="connectorText" presStyleLbl="sibTrans2D1" presStyleIdx="1" presStyleCnt="7"/>
      <dgm:spPr/>
      <dgm:t>
        <a:bodyPr/>
        <a:lstStyle/>
        <a:p>
          <a:endParaRPr lang="en-US"/>
        </a:p>
      </dgm:t>
    </dgm:pt>
    <dgm:pt modelId="{8AF485AA-BA41-455A-A25B-2DE547A3C94F}" type="pres">
      <dgm:prSet presAssocID="{426D8DB5-FB08-411F-8003-9B500B7B1715}" presName="node" presStyleLbl="node1" presStyleIdx="2" presStyleCnt="8" custLinFactNeighborY="-24523">
        <dgm:presLayoutVars>
          <dgm:bulletEnabled val="1"/>
        </dgm:presLayoutVars>
      </dgm:prSet>
      <dgm:spPr/>
      <dgm:t>
        <a:bodyPr/>
        <a:lstStyle/>
        <a:p>
          <a:endParaRPr lang="en-US"/>
        </a:p>
      </dgm:t>
    </dgm:pt>
    <dgm:pt modelId="{2C391FB4-5291-40D0-815E-930F373935CA}" type="pres">
      <dgm:prSet presAssocID="{8AE1C352-8D09-43F3-BC5A-3093DDD9A715}" presName="sibTrans" presStyleLbl="sibTrans2D1" presStyleIdx="2" presStyleCnt="7"/>
      <dgm:spPr/>
      <dgm:t>
        <a:bodyPr/>
        <a:lstStyle/>
        <a:p>
          <a:endParaRPr lang="en-US"/>
        </a:p>
      </dgm:t>
    </dgm:pt>
    <dgm:pt modelId="{947ABC44-CF3E-4C94-9569-16AAA89DD9EE}" type="pres">
      <dgm:prSet presAssocID="{8AE1C352-8D09-43F3-BC5A-3093DDD9A715}" presName="connectorText" presStyleLbl="sibTrans2D1" presStyleIdx="2" presStyleCnt="7"/>
      <dgm:spPr/>
      <dgm:t>
        <a:bodyPr/>
        <a:lstStyle/>
        <a:p>
          <a:endParaRPr lang="en-US"/>
        </a:p>
      </dgm:t>
    </dgm:pt>
    <dgm:pt modelId="{933CAC88-AB42-4D86-A191-D0AB2F384E68}" type="pres">
      <dgm:prSet presAssocID="{FE410794-3860-4406-9DCF-673475E319B2}" presName="node" presStyleLbl="node1" presStyleIdx="3" presStyleCnt="8" custLinFactNeighborY="-19833">
        <dgm:presLayoutVars>
          <dgm:bulletEnabled val="1"/>
        </dgm:presLayoutVars>
      </dgm:prSet>
      <dgm:spPr/>
      <dgm:t>
        <a:bodyPr/>
        <a:lstStyle/>
        <a:p>
          <a:endParaRPr lang="en-US"/>
        </a:p>
      </dgm:t>
    </dgm:pt>
    <dgm:pt modelId="{935320B1-347F-49E4-9161-0FED50482E9E}" type="pres">
      <dgm:prSet presAssocID="{CCCA3E90-F223-415E-B21F-45709752B4EA}" presName="sibTrans" presStyleLbl="sibTrans2D1" presStyleIdx="3" presStyleCnt="7"/>
      <dgm:spPr/>
      <dgm:t>
        <a:bodyPr/>
        <a:lstStyle/>
        <a:p>
          <a:endParaRPr lang="en-US"/>
        </a:p>
      </dgm:t>
    </dgm:pt>
    <dgm:pt modelId="{2EEB5E57-DB4C-4BC5-A8A4-B69C9BDB3CFA}" type="pres">
      <dgm:prSet presAssocID="{CCCA3E90-F223-415E-B21F-45709752B4EA}" presName="connectorText" presStyleLbl="sibTrans2D1" presStyleIdx="3" presStyleCnt="7"/>
      <dgm:spPr/>
      <dgm:t>
        <a:bodyPr/>
        <a:lstStyle/>
        <a:p>
          <a:endParaRPr lang="en-US"/>
        </a:p>
      </dgm:t>
    </dgm:pt>
    <dgm:pt modelId="{6E7C5039-09B3-4A82-B27E-3EAB2D03C0ED}" type="pres">
      <dgm:prSet presAssocID="{57605572-89DB-49B0-8942-701D28B48CB1}" presName="node" presStyleLbl="node1" presStyleIdx="4" presStyleCnt="8">
        <dgm:presLayoutVars>
          <dgm:bulletEnabled val="1"/>
        </dgm:presLayoutVars>
      </dgm:prSet>
      <dgm:spPr/>
      <dgm:t>
        <a:bodyPr/>
        <a:lstStyle/>
        <a:p>
          <a:endParaRPr lang="en-US"/>
        </a:p>
      </dgm:t>
    </dgm:pt>
    <dgm:pt modelId="{E72BD1E9-F25B-4845-962F-6E3B63B8EAEC}" type="pres">
      <dgm:prSet presAssocID="{DEB37A5E-924C-42C5-AD12-92EC878AD3A9}" presName="sibTrans" presStyleLbl="sibTrans2D1" presStyleIdx="4" presStyleCnt="7"/>
      <dgm:spPr/>
      <dgm:t>
        <a:bodyPr/>
        <a:lstStyle/>
        <a:p>
          <a:endParaRPr lang="en-US"/>
        </a:p>
      </dgm:t>
    </dgm:pt>
    <dgm:pt modelId="{8C23E661-58CF-485C-A7D9-0046116AE373}" type="pres">
      <dgm:prSet presAssocID="{DEB37A5E-924C-42C5-AD12-92EC878AD3A9}" presName="connectorText" presStyleLbl="sibTrans2D1" presStyleIdx="4" presStyleCnt="7"/>
      <dgm:spPr/>
      <dgm:t>
        <a:bodyPr/>
        <a:lstStyle/>
        <a:p>
          <a:endParaRPr lang="en-US"/>
        </a:p>
      </dgm:t>
    </dgm:pt>
    <dgm:pt modelId="{BBF25296-7124-4184-A2CB-2B64B969E8C5}" type="pres">
      <dgm:prSet presAssocID="{F06EFAE6-35F3-412C-AC21-0A9E37F7F3A9}" presName="node" presStyleLbl="node1" presStyleIdx="5" presStyleCnt="8">
        <dgm:presLayoutVars>
          <dgm:bulletEnabled val="1"/>
        </dgm:presLayoutVars>
      </dgm:prSet>
      <dgm:spPr/>
      <dgm:t>
        <a:bodyPr/>
        <a:lstStyle/>
        <a:p>
          <a:endParaRPr lang="en-US"/>
        </a:p>
      </dgm:t>
    </dgm:pt>
    <dgm:pt modelId="{8024ACBF-37E6-4CE4-9CD3-20FA4848AD85}" type="pres">
      <dgm:prSet presAssocID="{F786FFD5-54EA-43EB-B410-AE669B197045}" presName="sibTrans" presStyleLbl="sibTrans2D1" presStyleIdx="5" presStyleCnt="7"/>
      <dgm:spPr/>
      <dgm:t>
        <a:bodyPr/>
        <a:lstStyle/>
        <a:p>
          <a:endParaRPr lang="en-US"/>
        </a:p>
      </dgm:t>
    </dgm:pt>
    <dgm:pt modelId="{7ADF87D8-1179-4DC1-AF8B-A4F404BEF739}" type="pres">
      <dgm:prSet presAssocID="{F786FFD5-54EA-43EB-B410-AE669B197045}" presName="connectorText" presStyleLbl="sibTrans2D1" presStyleIdx="5" presStyleCnt="7"/>
      <dgm:spPr/>
      <dgm:t>
        <a:bodyPr/>
        <a:lstStyle/>
        <a:p>
          <a:endParaRPr lang="en-US"/>
        </a:p>
      </dgm:t>
    </dgm:pt>
    <dgm:pt modelId="{491C28CF-55D1-46F3-8BC6-3A2725429AD2}" type="pres">
      <dgm:prSet presAssocID="{47BC5438-2499-4464-9F83-BEA5B1724A90}" presName="node" presStyleLbl="node1" presStyleIdx="6" presStyleCnt="8">
        <dgm:presLayoutVars>
          <dgm:bulletEnabled val="1"/>
        </dgm:presLayoutVars>
      </dgm:prSet>
      <dgm:spPr/>
      <dgm:t>
        <a:bodyPr/>
        <a:lstStyle/>
        <a:p>
          <a:endParaRPr lang="en-US"/>
        </a:p>
      </dgm:t>
    </dgm:pt>
    <dgm:pt modelId="{B68B6B57-14FC-4B44-9277-F43AFEFF6DBF}" type="pres">
      <dgm:prSet presAssocID="{2F01406B-7350-4D1A-8772-F92D64400C77}" presName="sibTrans" presStyleLbl="sibTrans2D1" presStyleIdx="6" presStyleCnt="7"/>
      <dgm:spPr/>
      <dgm:t>
        <a:bodyPr/>
        <a:lstStyle/>
        <a:p>
          <a:endParaRPr lang="en-US"/>
        </a:p>
      </dgm:t>
    </dgm:pt>
    <dgm:pt modelId="{B8343A4C-E728-4634-B836-52FEBFEF3EEF}" type="pres">
      <dgm:prSet presAssocID="{2F01406B-7350-4D1A-8772-F92D64400C77}" presName="connectorText" presStyleLbl="sibTrans2D1" presStyleIdx="6" presStyleCnt="7"/>
      <dgm:spPr/>
      <dgm:t>
        <a:bodyPr/>
        <a:lstStyle/>
        <a:p>
          <a:endParaRPr lang="en-US"/>
        </a:p>
      </dgm:t>
    </dgm:pt>
    <dgm:pt modelId="{95CD96CE-4955-40CE-9826-7038DE2D3510}" type="pres">
      <dgm:prSet presAssocID="{002088BA-DBC2-4F60-A08F-738E61146171}" presName="node" presStyleLbl="node1" presStyleIdx="7" presStyleCnt="8" custLinFactNeighborX="3863">
        <dgm:presLayoutVars>
          <dgm:bulletEnabled val="1"/>
        </dgm:presLayoutVars>
      </dgm:prSet>
      <dgm:spPr/>
      <dgm:t>
        <a:bodyPr/>
        <a:lstStyle/>
        <a:p>
          <a:endParaRPr lang="en-US"/>
        </a:p>
      </dgm:t>
    </dgm:pt>
  </dgm:ptLst>
  <dgm:cxnLst>
    <dgm:cxn modelId="{C2C7FA33-6B77-465C-9C09-CD058535684A}" type="presOf" srcId="{DEB37A5E-924C-42C5-AD12-92EC878AD3A9}" destId="{8C23E661-58CF-485C-A7D9-0046116AE373}" srcOrd="1" destOrd="0" presId="urn:microsoft.com/office/officeart/2005/8/layout/process5"/>
    <dgm:cxn modelId="{29B8E784-5515-4D7F-A746-7AE12D3A54AB}" srcId="{64F82DF4-F6C6-48D7-A066-108169B9BD5A}" destId="{57605572-89DB-49B0-8942-701D28B48CB1}" srcOrd="4" destOrd="0" parTransId="{3A40EF80-B212-4C9F-A295-C5081E07C644}" sibTransId="{DEB37A5E-924C-42C5-AD12-92EC878AD3A9}"/>
    <dgm:cxn modelId="{E59B33B4-DE65-4D50-85AF-CD0CB35D4008}" type="presOf" srcId="{FE410794-3860-4406-9DCF-673475E319B2}" destId="{933CAC88-AB42-4D86-A191-D0AB2F384E68}" srcOrd="0" destOrd="0" presId="urn:microsoft.com/office/officeart/2005/8/layout/process5"/>
    <dgm:cxn modelId="{CD41EBF9-3555-4DA9-AFB2-AD03568FB8FF}" type="presOf" srcId="{F786FFD5-54EA-43EB-B410-AE669B197045}" destId="{7ADF87D8-1179-4DC1-AF8B-A4F404BEF739}" srcOrd="1" destOrd="0" presId="urn:microsoft.com/office/officeart/2005/8/layout/process5"/>
    <dgm:cxn modelId="{8018D2EC-44D6-4DCF-AF83-193929709533}" type="presOf" srcId="{DC84B411-8EBC-4372-BCCB-7BC55E82C1D4}" destId="{0EB0601B-6D64-488F-B669-305CB0454BA4}" srcOrd="0" destOrd="0" presId="urn:microsoft.com/office/officeart/2005/8/layout/process5"/>
    <dgm:cxn modelId="{1346C8F8-3665-4C27-846B-30003DD187E7}" type="presOf" srcId="{47BC5438-2499-4464-9F83-BEA5B1724A90}" destId="{491C28CF-55D1-46F3-8BC6-3A2725429AD2}" srcOrd="0" destOrd="0" presId="urn:microsoft.com/office/officeart/2005/8/layout/process5"/>
    <dgm:cxn modelId="{0CF545E5-44AB-4443-862D-F544077306CC}" type="presOf" srcId="{FC50E024-B5A6-48C3-AECB-A2B538A25EBC}" destId="{B1C7E20F-B1FF-4C41-B775-97844E8EEB12}" srcOrd="1" destOrd="0" presId="urn:microsoft.com/office/officeart/2005/8/layout/process5"/>
    <dgm:cxn modelId="{81FCBFB2-AD2F-420F-9693-3088AE311773}" type="presOf" srcId="{CCCA3E90-F223-415E-B21F-45709752B4EA}" destId="{935320B1-347F-49E4-9161-0FED50482E9E}" srcOrd="0" destOrd="0" presId="urn:microsoft.com/office/officeart/2005/8/layout/process5"/>
    <dgm:cxn modelId="{2B60BFA9-8C0E-4D1F-8833-76C84F78D05F}" srcId="{64F82DF4-F6C6-48D7-A066-108169B9BD5A}" destId="{FE410794-3860-4406-9DCF-673475E319B2}" srcOrd="3" destOrd="0" parTransId="{D80FCE68-9683-4541-954D-C6557B9143E6}" sibTransId="{CCCA3E90-F223-415E-B21F-45709752B4EA}"/>
    <dgm:cxn modelId="{A87EF7DC-FB97-4D18-8B9A-D7B9830AB0EE}" type="presOf" srcId="{CCCA3E90-F223-415E-B21F-45709752B4EA}" destId="{2EEB5E57-DB4C-4BC5-A8A4-B69C9BDB3CFA}" srcOrd="1" destOrd="0" presId="urn:microsoft.com/office/officeart/2005/8/layout/process5"/>
    <dgm:cxn modelId="{48CA64A7-66AC-4192-9FB1-A58A265548F4}" type="presOf" srcId="{002088BA-DBC2-4F60-A08F-738E61146171}" destId="{95CD96CE-4955-40CE-9826-7038DE2D3510}" srcOrd="0" destOrd="0" presId="urn:microsoft.com/office/officeart/2005/8/layout/process5"/>
    <dgm:cxn modelId="{FF22B616-1D9D-4D92-B0F5-2A95F10C8006}" type="presOf" srcId="{8AE1C352-8D09-43F3-BC5A-3093DDD9A715}" destId="{947ABC44-CF3E-4C94-9569-16AAA89DD9EE}" srcOrd="1" destOrd="0" presId="urn:microsoft.com/office/officeart/2005/8/layout/process5"/>
    <dgm:cxn modelId="{96EB4BF2-22BD-49A3-A353-0414972B2976}" type="presOf" srcId="{FC50E024-B5A6-48C3-AECB-A2B538A25EBC}" destId="{95A50BD2-CF15-463B-9AF7-49102F8D6957}" srcOrd="0" destOrd="0" presId="urn:microsoft.com/office/officeart/2005/8/layout/process5"/>
    <dgm:cxn modelId="{18417E30-5243-4F57-8F13-6BAF1B5E809C}" type="presOf" srcId="{A6EF0AD2-5983-4B2D-A5DB-80BD358DE3E4}" destId="{800B4871-981F-48E6-8D1B-2B93724FF075}" srcOrd="0" destOrd="0" presId="urn:microsoft.com/office/officeart/2005/8/layout/process5"/>
    <dgm:cxn modelId="{F0C23781-9DEE-4982-A7D2-87DF21DE69BA}" type="presOf" srcId="{F06EFAE6-35F3-412C-AC21-0A9E37F7F3A9}" destId="{BBF25296-7124-4184-A2CB-2B64B969E8C5}" srcOrd="0" destOrd="0" presId="urn:microsoft.com/office/officeart/2005/8/layout/process5"/>
    <dgm:cxn modelId="{EA204D12-D04E-42AD-9D42-694F4894B6F7}" type="presOf" srcId="{DEB37A5E-924C-42C5-AD12-92EC878AD3A9}" destId="{E72BD1E9-F25B-4845-962F-6E3B63B8EAEC}" srcOrd="0" destOrd="0" presId="urn:microsoft.com/office/officeart/2005/8/layout/process5"/>
    <dgm:cxn modelId="{1BA0BEB4-E17F-445A-9D47-258311526E95}" type="presOf" srcId="{31DA641B-AF9C-4D38-A7FE-3356A4A855C9}" destId="{2D348F99-605B-4B32-8F41-CC8E0F408D7E}" srcOrd="0" destOrd="0" presId="urn:microsoft.com/office/officeart/2005/8/layout/process5"/>
    <dgm:cxn modelId="{7D8D79DE-1060-4A75-8679-EF58E1FFEC96}" type="presOf" srcId="{8AE1C352-8D09-43F3-BC5A-3093DDD9A715}" destId="{2C391FB4-5291-40D0-815E-930F373935CA}" srcOrd="0" destOrd="0" presId="urn:microsoft.com/office/officeart/2005/8/layout/process5"/>
    <dgm:cxn modelId="{77416F5E-1B77-4E88-8F27-D3E5163B9EC8}" type="presOf" srcId="{64F82DF4-F6C6-48D7-A066-108169B9BD5A}" destId="{7FDAAACE-6A75-423A-AB88-A9CF54901EBF}" srcOrd="0" destOrd="0" presId="urn:microsoft.com/office/officeart/2005/8/layout/process5"/>
    <dgm:cxn modelId="{51454221-41D6-4E9B-997D-A5F10448CAD3}" type="presOf" srcId="{57605572-89DB-49B0-8942-701D28B48CB1}" destId="{6E7C5039-09B3-4A82-B27E-3EAB2D03C0ED}" srcOrd="0" destOrd="0" presId="urn:microsoft.com/office/officeart/2005/8/layout/process5"/>
    <dgm:cxn modelId="{78F0D943-944E-4DA7-A0FD-6BCF0F880D97}" srcId="{64F82DF4-F6C6-48D7-A066-108169B9BD5A}" destId="{002088BA-DBC2-4F60-A08F-738E61146171}" srcOrd="7" destOrd="0" parTransId="{FBFEC3F1-3348-4659-8340-FB1C21B10072}" sibTransId="{0D5373F3-7925-405C-9291-C97DED0DC62B}"/>
    <dgm:cxn modelId="{42E44174-98B1-4F0C-9D89-85984AC56BA1}" srcId="{64F82DF4-F6C6-48D7-A066-108169B9BD5A}" destId="{A6EF0AD2-5983-4B2D-A5DB-80BD358DE3E4}" srcOrd="0" destOrd="0" parTransId="{24F222A1-B0FA-4A7D-938E-BF87AAA6BD3E}" sibTransId="{31DA641B-AF9C-4D38-A7FE-3356A4A855C9}"/>
    <dgm:cxn modelId="{D7F7C175-9EBC-4420-813C-2E13B52F6B86}" srcId="{64F82DF4-F6C6-48D7-A066-108169B9BD5A}" destId="{47BC5438-2499-4464-9F83-BEA5B1724A90}" srcOrd="6" destOrd="0" parTransId="{0C758591-AF26-40B7-B1B4-C4BB32A981D5}" sibTransId="{2F01406B-7350-4D1A-8772-F92D64400C77}"/>
    <dgm:cxn modelId="{A1F0400F-7EF8-40B4-B6DA-CD048E545B83}" srcId="{64F82DF4-F6C6-48D7-A066-108169B9BD5A}" destId="{426D8DB5-FB08-411F-8003-9B500B7B1715}" srcOrd="2" destOrd="0" parTransId="{4E0DD298-9A1F-4E8D-9FCF-63371618CDC5}" sibTransId="{8AE1C352-8D09-43F3-BC5A-3093DDD9A715}"/>
    <dgm:cxn modelId="{167DA2ED-085B-4946-9474-335362B71DED}" srcId="{64F82DF4-F6C6-48D7-A066-108169B9BD5A}" destId="{DC84B411-8EBC-4372-BCCB-7BC55E82C1D4}" srcOrd="1" destOrd="0" parTransId="{1462EBC6-ABB6-472F-A751-E884C8B7639D}" sibTransId="{FC50E024-B5A6-48C3-AECB-A2B538A25EBC}"/>
    <dgm:cxn modelId="{6C065AC2-1DA0-498F-91C7-127EA7D57E6C}" type="presOf" srcId="{31DA641B-AF9C-4D38-A7FE-3356A4A855C9}" destId="{193D4613-77BA-4DDE-B999-236C3D222ABB}" srcOrd="1" destOrd="0" presId="urn:microsoft.com/office/officeart/2005/8/layout/process5"/>
    <dgm:cxn modelId="{124AA58E-B72E-4530-8861-3BE175D8D79C}" srcId="{64F82DF4-F6C6-48D7-A066-108169B9BD5A}" destId="{F06EFAE6-35F3-412C-AC21-0A9E37F7F3A9}" srcOrd="5" destOrd="0" parTransId="{DCB783FA-B89E-487E-91B3-BC0AE6F1A664}" sibTransId="{F786FFD5-54EA-43EB-B410-AE669B197045}"/>
    <dgm:cxn modelId="{528764B7-1A7B-4822-9DE5-C3EECD2D1B3D}" type="presOf" srcId="{F786FFD5-54EA-43EB-B410-AE669B197045}" destId="{8024ACBF-37E6-4CE4-9CD3-20FA4848AD85}" srcOrd="0" destOrd="0" presId="urn:microsoft.com/office/officeart/2005/8/layout/process5"/>
    <dgm:cxn modelId="{F4AAEF76-3FC8-417C-A162-936BF8998C22}" type="presOf" srcId="{426D8DB5-FB08-411F-8003-9B500B7B1715}" destId="{8AF485AA-BA41-455A-A25B-2DE547A3C94F}" srcOrd="0" destOrd="0" presId="urn:microsoft.com/office/officeart/2005/8/layout/process5"/>
    <dgm:cxn modelId="{67597363-52CD-4535-AA49-31DC0F80D543}" type="presOf" srcId="{2F01406B-7350-4D1A-8772-F92D64400C77}" destId="{B68B6B57-14FC-4B44-9277-F43AFEFF6DBF}" srcOrd="0" destOrd="0" presId="urn:microsoft.com/office/officeart/2005/8/layout/process5"/>
    <dgm:cxn modelId="{F1103DAE-393C-4A82-A83E-73BEE80CAE51}" type="presOf" srcId="{2F01406B-7350-4D1A-8772-F92D64400C77}" destId="{B8343A4C-E728-4634-B836-52FEBFEF3EEF}" srcOrd="1" destOrd="0" presId="urn:microsoft.com/office/officeart/2005/8/layout/process5"/>
    <dgm:cxn modelId="{5227432B-2B9F-4CC9-8E8A-8D9953D483C3}" type="presParOf" srcId="{7FDAAACE-6A75-423A-AB88-A9CF54901EBF}" destId="{800B4871-981F-48E6-8D1B-2B93724FF075}" srcOrd="0" destOrd="0" presId="urn:microsoft.com/office/officeart/2005/8/layout/process5"/>
    <dgm:cxn modelId="{FA5E4D9B-6E6E-4DE5-9BD0-5C1B83E26847}" type="presParOf" srcId="{7FDAAACE-6A75-423A-AB88-A9CF54901EBF}" destId="{2D348F99-605B-4B32-8F41-CC8E0F408D7E}" srcOrd="1" destOrd="0" presId="urn:microsoft.com/office/officeart/2005/8/layout/process5"/>
    <dgm:cxn modelId="{FE06BE0B-7D88-4F50-A654-D2D049041BBC}" type="presParOf" srcId="{2D348F99-605B-4B32-8F41-CC8E0F408D7E}" destId="{193D4613-77BA-4DDE-B999-236C3D222ABB}" srcOrd="0" destOrd="0" presId="urn:microsoft.com/office/officeart/2005/8/layout/process5"/>
    <dgm:cxn modelId="{735B8B1D-7E1D-4791-A103-615B839FF535}" type="presParOf" srcId="{7FDAAACE-6A75-423A-AB88-A9CF54901EBF}" destId="{0EB0601B-6D64-488F-B669-305CB0454BA4}" srcOrd="2" destOrd="0" presId="urn:microsoft.com/office/officeart/2005/8/layout/process5"/>
    <dgm:cxn modelId="{3D4A1AD9-C254-43EB-9D50-46882A810C5A}" type="presParOf" srcId="{7FDAAACE-6A75-423A-AB88-A9CF54901EBF}" destId="{95A50BD2-CF15-463B-9AF7-49102F8D6957}" srcOrd="3" destOrd="0" presId="urn:microsoft.com/office/officeart/2005/8/layout/process5"/>
    <dgm:cxn modelId="{B22A7D06-4F76-4670-8428-8FDAC2672255}" type="presParOf" srcId="{95A50BD2-CF15-463B-9AF7-49102F8D6957}" destId="{B1C7E20F-B1FF-4C41-B775-97844E8EEB12}" srcOrd="0" destOrd="0" presId="urn:microsoft.com/office/officeart/2005/8/layout/process5"/>
    <dgm:cxn modelId="{E9659879-7176-484F-A870-EE58DC428BF6}" type="presParOf" srcId="{7FDAAACE-6A75-423A-AB88-A9CF54901EBF}" destId="{8AF485AA-BA41-455A-A25B-2DE547A3C94F}" srcOrd="4" destOrd="0" presId="urn:microsoft.com/office/officeart/2005/8/layout/process5"/>
    <dgm:cxn modelId="{D05C1E72-E2E5-46AB-8BEB-AAB2597DA13F}" type="presParOf" srcId="{7FDAAACE-6A75-423A-AB88-A9CF54901EBF}" destId="{2C391FB4-5291-40D0-815E-930F373935CA}" srcOrd="5" destOrd="0" presId="urn:microsoft.com/office/officeart/2005/8/layout/process5"/>
    <dgm:cxn modelId="{1F939ACF-32D8-4F72-8866-F340238CC0D2}" type="presParOf" srcId="{2C391FB4-5291-40D0-815E-930F373935CA}" destId="{947ABC44-CF3E-4C94-9569-16AAA89DD9EE}" srcOrd="0" destOrd="0" presId="urn:microsoft.com/office/officeart/2005/8/layout/process5"/>
    <dgm:cxn modelId="{AE667771-9151-46A8-B2C4-477230B66A3D}" type="presParOf" srcId="{7FDAAACE-6A75-423A-AB88-A9CF54901EBF}" destId="{933CAC88-AB42-4D86-A191-D0AB2F384E68}" srcOrd="6" destOrd="0" presId="urn:microsoft.com/office/officeart/2005/8/layout/process5"/>
    <dgm:cxn modelId="{EB918208-55CD-48AD-A9A4-5DD37799E9EB}" type="presParOf" srcId="{7FDAAACE-6A75-423A-AB88-A9CF54901EBF}" destId="{935320B1-347F-49E4-9161-0FED50482E9E}" srcOrd="7" destOrd="0" presId="urn:microsoft.com/office/officeart/2005/8/layout/process5"/>
    <dgm:cxn modelId="{352849F3-AEE1-4D1D-ACA6-5D8F563B4841}" type="presParOf" srcId="{935320B1-347F-49E4-9161-0FED50482E9E}" destId="{2EEB5E57-DB4C-4BC5-A8A4-B69C9BDB3CFA}" srcOrd="0" destOrd="0" presId="urn:microsoft.com/office/officeart/2005/8/layout/process5"/>
    <dgm:cxn modelId="{5FAAAEE2-6931-4EA8-BDFC-F837DFB265BD}" type="presParOf" srcId="{7FDAAACE-6A75-423A-AB88-A9CF54901EBF}" destId="{6E7C5039-09B3-4A82-B27E-3EAB2D03C0ED}" srcOrd="8" destOrd="0" presId="urn:microsoft.com/office/officeart/2005/8/layout/process5"/>
    <dgm:cxn modelId="{8F42D2D9-AE83-4C47-87FE-E4A94A320EF6}" type="presParOf" srcId="{7FDAAACE-6A75-423A-AB88-A9CF54901EBF}" destId="{E72BD1E9-F25B-4845-962F-6E3B63B8EAEC}" srcOrd="9" destOrd="0" presId="urn:microsoft.com/office/officeart/2005/8/layout/process5"/>
    <dgm:cxn modelId="{A892265E-131A-4DAE-89E5-6CD0FDDEAE29}" type="presParOf" srcId="{E72BD1E9-F25B-4845-962F-6E3B63B8EAEC}" destId="{8C23E661-58CF-485C-A7D9-0046116AE373}" srcOrd="0" destOrd="0" presId="urn:microsoft.com/office/officeart/2005/8/layout/process5"/>
    <dgm:cxn modelId="{522EEA10-5BC3-4D63-A5FD-A523F7BBB44B}" type="presParOf" srcId="{7FDAAACE-6A75-423A-AB88-A9CF54901EBF}" destId="{BBF25296-7124-4184-A2CB-2B64B969E8C5}" srcOrd="10" destOrd="0" presId="urn:microsoft.com/office/officeart/2005/8/layout/process5"/>
    <dgm:cxn modelId="{F0D32455-8D96-4E90-8884-D5101D6435B1}" type="presParOf" srcId="{7FDAAACE-6A75-423A-AB88-A9CF54901EBF}" destId="{8024ACBF-37E6-4CE4-9CD3-20FA4848AD85}" srcOrd="11" destOrd="0" presId="urn:microsoft.com/office/officeart/2005/8/layout/process5"/>
    <dgm:cxn modelId="{D5BD925F-24A6-425D-BAD3-CF47F3C38586}" type="presParOf" srcId="{8024ACBF-37E6-4CE4-9CD3-20FA4848AD85}" destId="{7ADF87D8-1179-4DC1-AF8B-A4F404BEF739}" srcOrd="0" destOrd="0" presId="urn:microsoft.com/office/officeart/2005/8/layout/process5"/>
    <dgm:cxn modelId="{CEA97E6E-7DC6-4164-A7A9-C7D96CF5AF4C}" type="presParOf" srcId="{7FDAAACE-6A75-423A-AB88-A9CF54901EBF}" destId="{491C28CF-55D1-46F3-8BC6-3A2725429AD2}" srcOrd="12" destOrd="0" presId="urn:microsoft.com/office/officeart/2005/8/layout/process5"/>
    <dgm:cxn modelId="{B55CB3DB-C062-45E8-9222-4AB1561A5C5A}" type="presParOf" srcId="{7FDAAACE-6A75-423A-AB88-A9CF54901EBF}" destId="{B68B6B57-14FC-4B44-9277-F43AFEFF6DBF}" srcOrd="13" destOrd="0" presId="urn:microsoft.com/office/officeart/2005/8/layout/process5"/>
    <dgm:cxn modelId="{5C619B18-D6D6-4378-B436-22A5756997B3}" type="presParOf" srcId="{B68B6B57-14FC-4B44-9277-F43AFEFF6DBF}" destId="{B8343A4C-E728-4634-B836-52FEBFEF3EEF}" srcOrd="0" destOrd="0" presId="urn:microsoft.com/office/officeart/2005/8/layout/process5"/>
    <dgm:cxn modelId="{82314996-3985-42DB-ABA9-278BDBB08F4A}" type="presParOf" srcId="{7FDAAACE-6A75-423A-AB88-A9CF54901EBF}" destId="{95CD96CE-4955-40CE-9826-7038DE2D3510}"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D71C3-0D23-4E66-ACF2-4543345CF90A}">
      <dsp:nvSpPr>
        <dsp:cNvPr id="0" name=""/>
        <dsp:cNvSpPr/>
      </dsp:nvSpPr>
      <dsp:spPr>
        <a:xfrm>
          <a:off x="381002" y="-18153"/>
          <a:ext cx="6019796" cy="5943600"/>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Asset</a:t>
          </a:r>
        </a:p>
        <a:p>
          <a:pPr lvl="0" algn="ctr" defTabSz="1600200">
            <a:lnSpc>
              <a:spcPct val="90000"/>
            </a:lnSpc>
            <a:spcBef>
              <a:spcPct val="0"/>
            </a:spcBef>
            <a:spcAft>
              <a:spcPct val="35000"/>
            </a:spcAft>
          </a:pPr>
          <a:r>
            <a:rPr lang="en-US" sz="3600" kern="1200" dirty="0" smtClean="0"/>
            <a:t>Universe</a:t>
          </a:r>
          <a:r>
            <a:rPr lang="en-US" sz="2800" kern="1200" dirty="0" smtClean="0"/>
            <a:t/>
          </a:r>
          <a:br>
            <a:rPr lang="en-US" sz="2800" kern="1200" dirty="0" smtClean="0"/>
          </a:br>
          <a:endParaRPr lang="en-US" sz="2800" kern="1200" dirty="0"/>
        </a:p>
      </dsp:txBody>
      <dsp:txXfrm>
        <a:off x="1810703" y="427616"/>
        <a:ext cx="3160393" cy="1010412"/>
      </dsp:txXfrm>
    </dsp:sp>
    <dsp:sp modelId="{31952093-42D5-4624-AB46-A85A575AFF1B}">
      <dsp:nvSpPr>
        <dsp:cNvPr id="0" name=""/>
        <dsp:cNvSpPr/>
      </dsp:nvSpPr>
      <dsp:spPr>
        <a:xfrm>
          <a:off x="1066789" y="1371615"/>
          <a:ext cx="4648222" cy="4530315"/>
        </a:xfrm>
        <a:prstGeom prst="ellipse">
          <a:avLst/>
        </a:prstGeom>
        <a:solidFill>
          <a:schemeClr val="accent4">
            <a:hueOff val="-857194"/>
            <a:satOff val="57115"/>
            <a:lumOff val="1745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solidFill>
              <a:schemeClr val="accent2"/>
            </a:solidFill>
          </a:endParaRPr>
        </a:p>
      </dsp:txBody>
      <dsp:txXfrm>
        <a:off x="1747505" y="2504194"/>
        <a:ext cx="3286789" cy="22651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B4871-981F-48E6-8D1B-2B93724FF075}">
      <dsp:nvSpPr>
        <dsp:cNvPr id="0" name=""/>
        <dsp:cNvSpPr/>
      </dsp:nvSpPr>
      <dsp:spPr>
        <a:xfrm>
          <a:off x="110827" y="533395"/>
          <a:ext cx="2708578" cy="1625147"/>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Macro</a:t>
          </a:r>
        </a:p>
        <a:p>
          <a:pPr lvl="0" algn="ctr" defTabSz="1333500">
            <a:lnSpc>
              <a:spcPct val="90000"/>
            </a:lnSpc>
            <a:spcBef>
              <a:spcPct val="0"/>
            </a:spcBef>
            <a:spcAft>
              <a:spcPct val="35000"/>
            </a:spcAft>
          </a:pPr>
          <a:r>
            <a:rPr lang="en-US" sz="3000" kern="1200" dirty="0" smtClean="0"/>
            <a:t>Fundamentals</a:t>
          </a:r>
          <a:endParaRPr lang="en-US" sz="3000" kern="1200" dirty="0"/>
        </a:p>
      </dsp:txBody>
      <dsp:txXfrm>
        <a:off x="158426" y="580994"/>
        <a:ext cx="2613380" cy="1529949"/>
      </dsp:txXfrm>
    </dsp:sp>
    <dsp:sp modelId="{2D348F99-605B-4B32-8F41-CC8E0F408D7E}">
      <dsp:nvSpPr>
        <dsp:cNvPr id="0" name=""/>
        <dsp:cNvSpPr/>
      </dsp:nvSpPr>
      <dsp:spPr>
        <a:xfrm rot="71034">
          <a:off x="3034686" y="1047903"/>
          <a:ext cx="518874" cy="67172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3034703" y="1180640"/>
        <a:ext cx="363212" cy="403037"/>
      </dsp:txXfrm>
    </dsp:sp>
    <dsp:sp modelId="{0EB0601B-6D64-488F-B669-305CB0454BA4}">
      <dsp:nvSpPr>
        <dsp:cNvPr id="0" name=""/>
        <dsp:cNvSpPr/>
      </dsp:nvSpPr>
      <dsp:spPr>
        <a:xfrm>
          <a:off x="3798205" y="609598"/>
          <a:ext cx="2708578" cy="1625147"/>
        </a:xfrm>
        <a:prstGeom prst="roundRect">
          <a:avLst>
            <a:gd name="adj" fmla="val 10000"/>
          </a:avLst>
        </a:prstGeom>
        <a:solidFill>
          <a:schemeClr val="accent2">
            <a:hueOff val="402550"/>
            <a:satOff val="-2880"/>
            <a:lumOff val="-168"/>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Develop</a:t>
          </a:r>
        </a:p>
        <a:p>
          <a:pPr lvl="0" algn="ctr" defTabSz="1333500">
            <a:lnSpc>
              <a:spcPct val="90000"/>
            </a:lnSpc>
            <a:spcBef>
              <a:spcPct val="0"/>
            </a:spcBef>
            <a:spcAft>
              <a:spcPct val="35000"/>
            </a:spcAft>
          </a:pPr>
          <a:r>
            <a:rPr lang="en-US" sz="3000" kern="1200" dirty="0" smtClean="0"/>
            <a:t>Themes</a:t>
          </a:r>
          <a:endParaRPr lang="en-US" sz="3000" kern="1200" dirty="0"/>
        </a:p>
      </dsp:txBody>
      <dsp:txXfrm>
        <a:off x="3845804" y="657197"/>
        <a:ext cx="2613380" cy="1529949"/>
      </dsp:txXfrm>
    </dsp:sp>
    <dsp:sp modelId="{95A50BD2-CF15-463B-9AF7-49102F8D6957}">
      <dsp:nvSpPr>
        <dsp:cNvPr id="0" name=""/>
        <dsp:cNvSpPr/>
      </dsp:nvSpPr>
      <dsp:spPr>
        <a:xfrm rot="69075">
          <a:off x="6745081" y="1124083"/>
          <a:ext cx="574334" cy="671727"/>
        </a:xfrm>
        <a:prstGeom prst="rightArrow">
          <a:avLst>
            <a:gd name="adj1" fmla="val 60000"/>
            <a:gd name="adj2" fmla="val 50000"/>
          </a:avLst>
        </a:prstGeom>
        <a:solidFill>
          <a:schemeClr val="accent2">
            <a:hueOff val="469642"/>
            <a:satOff val="-3360"/>
            <a:lumOff val="-196"/>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6745098" y="1256697"/>
        <a:ext cx="402034" cy="403037"/>
      </dsp:txXfrm>
    </dsp:sp>
    <dsp:sp modelId="{8AF485AA-BA41-455A-A25B-2DE547A3C94F}">
      <dsp:nvSpPr>
        <dsp:cNvPr id="0" name=""/>
        <dsp:cNvSpPr/>
      </dsp:nvSpPr>
      <dsp:spPr>
        <a:xfrm>
          <a:off x="7590215" y="685802"/>
          <a:ext cx="2708578" cy="1625147"/>
        </a:xfrm>
        <a:prstGeom prst="roundRect">
          <a:avLst>
            <a:gd name="adj" fmla="val 10000"/>
          </a:avLst>
        </a:prstGeom>
        <a:solidFill>
          <a:schemeClr val="accent2">
            <a:hueOff val="805101"/>
            <a:satOff val="-5761"/>
            <a:lumOff val="-336"/>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Research</a:t>
          </a:r>
        </a:p>
        <a:p>
          <a:pPr lvl="0" algn="ctr" defTabSz="1333500">
            <a:lnSpc>
              <a:spcPct val="90000"/>
            </a:lnSpc>
            <a:spcBef>
              <a:spcPct val="0"/>
            </a:spcBef>
            <a:spcAft>
              <a:spcPct val="35000"/>
            </a:spcAft>
          </a:pPr>
          <a:r>
            <a:rPr lang="en-US" sz="3000" kern="1200" dirty="0" smtClean="0"/>
            <a:t>Data</a:t>
          </a:r>
          <a:endParaRPr lang="en-US" sz="3000" kern="1200" dirty="0"/>
        </a:p>
      </dsp:txBody>
      <dsp:txXfrm>
        <a:off x="7637814" y="733401"/>
        <a:ext cx="2613380" cy="1529949"/>
      </dsp:txXfrm>
    </dsp:sp>
    <dsp:sp modelId="{2C391FB4-5291-40D0-815E-930F373935CA}">
      <dsp:nvSpPr>
        <dsp:cNvPr id="0" name=""/>
        <dsp:cNvSpPr/>
      </dsp:nvSpPr>
      <dsp:spPr>
        <a:xfrm rot="69089">
          <a:off x="10537091" y="1200294"/>
          <a:ext cx="574334" cy="671727"/>
        </a:xfrm>
        <a:prstGeom prst="rightArrow">
          <a:avLst>
            <a:gd name="adj1" fmla="val 60000"/>
            <a:gd name="adj2" fmla="val 50000"/>
          </a:avLst>
        </a:prstGeom>
        <a:solidFill>
          <a:schemeClr val="accent2">
            <a:hueOff val="939284"/>
            <a:satOff val="-6721"/>
            <a:lumOff val="-392"/>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10537108" y="1332908"/>
        <a:ext cx="402034" cy="403037"/>
      </dsp:txXfrm>
    </dsp:sp>
    <dsp:sp modelId="{933CAC88-AB42-4D86-A191-D0AB2F384E68}">
      <dsp:nvSpPr>
        <dsp:cNvPr id="0" name=""/>
        <dsp:cNvSpPr/>
      </dsp:nvSpPr>
      <dsp:spPr>
        <a:xfrm>
          <a:off x="11382226" y="762021"/>
          <a:ext cx="2708578" cy="1625147"/>
        </a:xfrm>
        <a:prstGeom prst="roundRect">
          <a:avLst>
            <a:gd name="adj" fmla="val 10000"/>
          </a:avLst>
        </a:prstGeom>
        <a:solidFill>
          <a:schemeClr val="accent2">
            <a:hueOff val="1207651"/>
            <a:satOff val="-8641"/>
            <a:lumOff val="-504"/>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Identify</a:t>
          </a:r>
        </a:p>
        <a:p>
          <a:pPr lvl="0" algn="ctr" defTabSz="1333500">
            <a:lnSpc>
              <a:spcPct val="90000"/>
            </a:lnSpc>
            <a:spcBef>
              <a:spcPct val="0"/>
            </a:spcBef>
            <a:spcAft>
              <a:spcPct val="35000"/>
            </a:spcAft>
          </a:pPr>
          <a:r>
            <a:rPr lang="en-US" sz="3000" kern="1200" dirty="0" smtClean="0"/>
            <a:t>Sectors</a:t>
          </a:r>
          <a:endParaRPr lang="en-US" sz="3000" kern="1200" dirty="0"/>
        </a:p>
      </dsp:txBody>
      <dsp:txXfrm>
        <a:off x="11429825" y="809620"/>
        <a:ext cx="2613380" cy="1529949"/>
      </dsp:txXfrm>
    </dsp:sp>
    <dsp:sp modelId="{935320B1-347F-49E4-9161-0FED50482E9E}">
      <dsp:nvSpPr>
        <dsp:cNvPr id="0" name=""/>
        <dsp:cNvSpPr/>
      </dsp:nvSpPr>
      <dsp:spPr>
        <a:xfrm rot="5400000">
          <a:off x="12363992" y="2733092"/>
          <a:ext cx="745045" cy="671727"/>
        </a:xfrm>
        <a:prstGeom prst="rightArrow">
          <a:avLst>
            <a:gd name="adj1" fmla="val 60000"/>
            <a:gd name="adj2" fmla="val 50000"/>
          </a:avLst>
        </a:prstGeom>
        <a:solidFill>
          <a:schemeClr val="accent2">
            <a:hueOff val="1408926"/>
            <a:satOff val="-10081"/>
            <a:lumOff val="-589"/>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5400000">
        <a:off x="12534996" y="2696433"/>
        <a:ext cx="403037" cy="543527"/>
      </dsp:txXfrm>
    </dsp:sp>
    <dsp:sp modelId="{6E7C5039-09B3-4A82-B27E-3EAB2D03C0ED}">
      <dsp:nvSpPr>
        <dsp:cNvPr id="0" name=""/>
        <dsp:cNvSpPr/>
      </dsp:nvSpPr>
      <dsp:spPr>
        <a:xfrm>
          <a:off x="11382226" y="3792915"/>
          <a:ext cx="2708578" cy="1625147"/>
        </a:xfrm>
        <a:prstGeom prst="roundRect">
          <a:avLst>
            <a:gd name="adj" fmla="val 10000"/>
          </a:avLst>
        </a:prstGeom>
        <a:solidFill>
          <a:schemeClr val="accent2">
            <a:hueOff val="1610201"/>
            <a:satOff val="-11521"/>
            <a:lumOff val="-673"/>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Screen for</a:t>
          </a:r>
        </a:p>
        <a:p>
          <a:pPr lvl="0" algn="ctr" defTabSz="1333500">
            <a:lnSpc>
              <a:spcPct val="90000"/>
            </a:lnSpc>
            <a:spcBef>
              <a:spcPct val="0"/>
            </a:spcBef>
            <a:spcAft>
              <a:spcPct val="35000"/>
            </a:spcAft>
          </a:pPr>
          <a:r>
            <a:rPr lang="en-US" sz="3000" kern="1200" dirty="0" smtClean="0"/>
            <a:t>Stocks</a:t>
          </a:r>
          <a:endParaRPr lang="en-US" sz="3000" kern="1200" dirty="0"/>
        </a:p>
      </dsp:txBody>
      <dsp:txXfrm>
        <a:off x="11429825" y="3840514"/>
        <a:ext cx="2613380" cy="1529949"/>
      </dsp:txXfrm>
    </dsp:sp>
    <dsp:sp modelId="{E72BD1E9-F25B-4845-962F-6E3B63B8EAEC}">
      <dsp:nvSpPr>
        <dsp:cNvPr id="0" name=""/>
        <dsp:cNvSpPr/>
      </dsp:nvSpPr>
      <dsp:spPr>
        <a:xfrm rot="10800000">
          <a:off x="10569652" y="4269625"/>
          <a:ext cx="574218" cy="671727"/>
        </a:xfrm>
        <a:prstGeom prst="rightArrow">
          <a:avLst>
            <a:gd name="adj1" fmla="val 60000"/>
            <a:gd name="adj2" fmla="val 50000"/>
          </a:avLst>
        </a:prstGeom>
        <a:solidFill>
          <a:schemeClr val="accent2">
            <a:hueOff val="1878568"/>
            <a:satOff val="-13441"/>
            <a:lumOff val="-785"/>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10741917" y="4403970"/>
        <a:ext cx="401953" cy="403037"/>
      </dsp:txXfrm>
    </dsp:sp>
    <dsp:sp modelId="{BBF25296-7124-4184-A2CB-2B64B969E8C5}">
      <dsp:nvSpPr>
        <dsp:cNvPr id="0" name=""/>
        <dsp:cNvSpPr/>
      </dsp:nvSpPr>
      <dsp:spPr>
        <a:xfrm>
          <a:off x="7590215" y="3792915"/>
          <a:ext cx="2708578" cy="1625147"/>
        </a:xfrm>
        <a:prstGeom prst="roundRect">
          <a:avLst>
            <a:gd name="adj" fmla="val 10000"/>
          </a:avLst>
        </a:prstGeom>
        <a:solidFill>
          <a:schemeClr val="accent2">
            <a:hueOff val="2012752"/>
            <a:satOff val="-14401"/>
            <a:lumOff val="-841"/>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Develop Sector Portfolios</a:t>
          </a:r>
        </a:p>
      </dsp:txBody>
      <dsp:txXfrm>
        <a:off x="7637814" y="3840514"/>
        <a:ext cx="2613380" cy="1529949"/>
      </dsp:txXfrm>
    </dsp:sp>
    <dsp:sp modelId="{8024ACBF-37E6-4CE4-9CD3-20FA4848AD85}">
      <dsp:nvSpPr>
        <dsp:cNvPr id="0" name=""/>
        <dsp:cNvSpPr/>
      </dsp:nvSpPr>
      <dsp:spPr>
        <a:xfrm rot="10800000">
          <a:off x="6777642" y="4269625"/>
          <a:ext cx="574218" cy="671727"/>
        </a:xfrm>
        <a:prstGeom prst="rightArrow">
          <a:avLst>
            <a:gd name="adj1" fmla="val 60000"/>
            <a:gd name="adj2" fmla="val 50000"/>
          </a:avLst>
        </a:prstGeom>
        <a:solidFill>
          <a:schemeClr val="accent2">
            <a:hueOff val="2348210"/>
            <a:satOff val="-16802"/>
            <a:lumOff val="-981"/>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6949907" y="4403970"/>
        <a:ext cx="401953" cy="403037"/>
      </dsp:txXfrm>
    </dsp:sp>
    <dsp:sp modelId="{491C28CF-55D1-46F3-8BC6-3A2725429AD2}">
      <dsp:nvSpPr>
        <dsp:cNvPr id="0" name=""/>
        <dsp:cNvSpPr/>
      </dsp:nvSpPr>
      <dsp:spPr>
        <a:xfrm>
          <a:off x="3798205" y="3792915"/>
          <a:ext cx="2708578" cy="1625147"/>
        </a:xfrm>
        <a:prstGeom prst="roundRect">
          <a:avLst>
            <a:gd name="adj" fmla="val 10000"/>
          </a:avLst>
        </a:prstGeom>
        <a:solidFill>
          <a:schemeClr val="accent2">
            <a:hueOff val="2415302"/>
            <a:satOff val="-17282"/>
            <a:lumOff val="-1009"/>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Establish Investing Plan</a:t>
          </a:r>
        </a:p>
      </dsp:txBody>
      <dsp:txXfrm>
        <a:off x="3845804" y="3840514"/>
        <a:ext cx="2613380" cy="1529949"/>
      </dsp:txXfrm>
    </dsp:sp>
    <dsp:sp modelId="{B68B6B57-14FC-4B44-9277-F43AFEFF6DBF}">
      <dsp:nvSpPr>
        <dsp:cNvPr id="0" name=""/>
        <dsp:cNvSpPr/>
      </dsp:nvSpPr>
      <dsp:spPr>
        <a:xfrm rot="10800000">
          <a:off x="3064106" y="4269625"/>
          <a:ext cx="518763" cy="671727"/>
        </a:xfrm>
        <a:prstGeom prst="rightArrow">
          <a:avLst>
            <a:gd name="adj1" fmla="val 60000"/>
            <a:gd name="adj2" fmla="val 50000"/>
          </a:avLst>
        </a:prstGeom>
        <a:solidFill>
          <a:schemeClr val="accent2">
            <a:hueOff val="2817852"/>
            <a:satOff val="-20162"/>
            <a:lumOff val="-1177"/>
            <a:alphaOff val="0"/>
          </a:schemeClr>
        </a:solidFill>
        <a:ln>
          <a:noFill/>
        </a:ln>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3219735" y="4403970"/>
        <a:ext cx="363134" cy="403037"/>
      </dsp:txXfrm>
    </dsp:sp>
    <dsp:sp modelId="{95CD96CE-4955-40CE-9826-7038DE2D3510}">
      <dsp:nvSpPr>
        <dsp:cNvPr id="0" name=""/>
        <dsp:cNvSpPr/>
      </dsp:nvSpPr>
      <dsp:spPr>
        <a:xfrm>
          <a:off x="110827" y="3792915"/>
          <a:ext cx="2708578" cy="1625147"/>
        </a:xfrm>
        <a:prstGeom prst="roundRect">
          <a:avLst>
            <a:gd name="adj" fmla="val 10000"/>
          </a:avLst>
        </a:prstGeom>
        <a:solidFill>
          <a:schemeClr val="accent2">
            <a:hueOff val="2817852"/>
            <a:satOff val="-20162"/>
            <a:lumOff val="-1177"/>
            <a:alphaOff val="0"/>
          </a:schemeClr>
        </a:solidFill>
        <a:ln w="1905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Execute and </a:t>
          </a:r>
        </a:p>
        <a:p>
          <a:pPr lvl="0" algn="ctr" defTabSz="1333500">
            <a:lnSpc>
              <a:spcPct val="90000"/>
            </a:lnSpc>
            <a:spcBef>
              <a:spcPct val="0"/>
            </a:spcBef>
            <a:spcAft>
              <a:spcPct val="35000"/>
            </a:spcAft>
          </a:pPr>
          <a:r>
            <a:rPr lang="en-US" sz="3000" kern="1200" dirty="0" smtClean="0"/>
            <a:t>Repeat</a:t>
          </a:r>
          <a:endParaRPr lang="en-US" sz="3000" kern="1200" dirty="0"/>
        </a:p>
      </dsp:txBody>
      <dsp:txXfrm>
        <a:off x="158426" y="3840514"/>
        <a:ext cx="2613380" cy="1529949"/>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72421" cy="465933"/>
          </a:xfrm>
          <a:prstGeom prst="rect">
            <a:avLst/>
          </a:prstGeom>
        </p:spPr>
        <p:txBody>
          <a:bodyPr vert="horz" lIns="91440" tIns="45720" rIns="91440" bIns="45720" rtlCol="0"/>
          <a:lstStyle>
            <a:lvl1pPr algn="l">
              <a:defRPr sz="1200"/>
            </a:lvl1pPr>
          </a:lstStyle>
          <a:p>
            <a:r>
              <a:rPr lang="en-US" dirty="0" smtClean="0"/>
              <a:t>Elliot Trexler 2013</a:t>
            </a:r>
            <a:endParaRPr lang="en-US" dirty="0"/>
          </a:p>
        </p:txBody>
      </p:sp>
      <p:sp>
        <p:nvSpPr>
          <p:cNvPr id="3" name="Date Placeholder 2"/>
          <p:cNvSpPr>
            <a:spLocks noGrp="1"/>
          </p:cNvSpPr>
          <p:nvPr>
            <p:ph type="dt" sz="quarter" idx="1"/>
          </p:nvPr>
        </p:nvSpPr>
        <p:spPr>
          <a:xfrm>
            <a:off x="3884030" y="1"/>
            <a:ext cx="2972421" cy="465933"/>
          </a:xfrm>
          <a:prstGeom prst="rect">
            <a:avLst/>
          </a:prstGeom>
        </p:spPr>
        <p:txBody>
          <a:bodyPr vert="horz" lIns="91440" tIns="45720" rIns="91440" bIns="45720" rtlCol="0"/>
          <a:lstStyle>
            <a:lvl1pPr algn="r">
              <a:defRPr sz="1200"/>
            </a:lvl1pPr>
          </a:lstStyle>
          <a:p>
            <a:fld id="{926B04A5-24B9-46BC-BC15-FB7493DA4A8C}" type="datetimeFigureOut">
              <a:rPr lang="en-US" smtClean="0"/>
              <a:t>2/5/2015</a:t>
            </a:fld>
            <a:endParaRPr lang="en-US"/>
          </a:p>
        </p:txBody>
      </p:sp>
      <p:sp>
        <p:nvSpPr>
          <p:cNvPr id="4" name="Footer Placeholder 3"/>
          <p:cNvSpPr>
            <a:spLocks noGrp="1"/>
          </p:cNvSpPr>
          <p:nvPr>
            <p:ph type="ftr" sz="quarter" idx="2"/>
          </p:nvPr>
        </p:nvSpPr>
        <p:spPr>
          <a:xfrm>
            <a:off x="4" y="8844752"/>
            <a:ext cx="2972421" cy="465933"/>
          </a:xfrm>
          <a:prstGeom prst="rect">
            <a:avLst/>
          </a:prstGeom>
        </p:spPr>
        <p:txBody>
          <a:bodyPr vert="horz" lIns="91440" tIns="45720" rIns="91440" bIns="45720" rtlCol="0" anchor="b"/>
          <a:lstStyle>
            <a:lvl1pPr algn="l">
              <a:defRPr sz="1200"/>
            </a:lvl1pPr>
          </a:lstStyle>
          <a:p>
            <a:r>
              <a:rPr lang="en-US" dirty="0" smtClean="0"/>
              <a:t>Elliot Trexler 2013</a:t>
            </a:r>
            <a:endParaRPr lang="en-US" dirty="0"/>
          </a:p>
        </p:txBody>
      </p:sp>
      <p:sp>
        <p:nvSpPr>
          <p:cNvPr id="5" name="Slide Number Placeholder 4"/>
          <p:cNvSpPr>
            <a:spLocks noGrp="1"/>
          </p:cNvSpPr>
          <p:nvPr>
            <p:ph type="sldNum" sz="quarter" idx="3"/>
          </p:nvPr>
        </p:nvSpPr>
        <p:spPr>
          <a:xfrm>
            <a:off x="3884030" y="8844752"/>
            <a:ext cx="2972421" cy="465933"/>
          </a:xfrm>
          <a:prstGeom prst="rect">
            <a:avLst/>
          </a:prstGeom>
        </p:spPr>
        <p:txBody>
          <a:bodyPr vert="horz" lIns="91440" tIns="45720" rIns="91440" bIns="45720" rtlCol="0" anchor="b"/>
          <a:lstStyle>
            <a:lvl1pPr algn="r">
              <a:defRPr sz="1200"/>
            </a:lvl1pPr>
          </a:lstStyle>
          <a:p>
            <a:fld id="{F52AA939-251E-4F1E-B896-4DF56DCBDF88}" type="slidenum">
              <a:rPr lang="en-US" smtClean="0"/>
              <a:t>‹#›</a:t>
            </a:fld>
            <a:endParaRPr lang="en-US"/>
          </a:p>
        </p:txBody>
      </p:sp>
    </p:spTree>
    <p:extLst>
      <p:ext uri="{BB962C8B-B14F-4D97-AF65-F5344CB8AC3E}">
        <p14:creationId xmlns:p14="http://schemas.microsoft.com/office/powerpoint/2010/main" val="57853072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14"/>
          </a:xfrm>
          <a:prstGeom prst="rect">
            <a:avLst/>
          </a:prstGeom>
        </p:spPr>
        <p:txBody>
          <a:bodyPr vert="horz" lIns="93177" tIns="46589" rIns="93177" bIns="46589" rtlCol="0"/>
          <a:lstStyle>
            <a:lvl1pPr algn="l">
              <a:defRPr sz="1200"/>
            </a:lvl1pPr>
          </a:lstStyle>
          <a:p>
            <a:r>
              <a:rPr lang="en-US" dirty="0" smtClean="0"/>
              <a:t>Elliot Trexler 2013</a:t>
            </a:r>
            <a:endParaRPr lang="en-US" dirty="0"/>
          </a:p>
        </p:txBody>
      </p:sp>
      <p:sp>
        <p:nvSpPr>
          <p:cNvPr id="3" name="Date Placeholder 2"/>
          <p:cNvSpPr>
            <a:spLocks noGrp="1"/>
          </p:cNvSpPr>
          <p:nvPr>
            <p:ph type="dt" idx="1"/>
          </p:nvPr>
        </p:nvSpPr>
        <p:spPr>
          <a:xfrm>
            <a:off x="3884613" y="0"/>
            <a:ext cx="2971800" cy="465614"/>
          </a:xfrm>
          <a:prstGeom prst="rect">
            <a:avLst/>
          </a:prstGeom>
        </p:spPr>
        <p:txBody>
          <a:bodyPr vert="horz" lIns="93177" tIns="46589" rIns="93177" bIns="46589" rtlCol="0"/>
          <a:lstStyle>
            <a:lvl1pPr algn="r">
              <a:defRPr sz="1200"/>
            </a:lvl1pPr>
          </a:lstStyle>
          <a:p>
            <a:fld id="{F7BD2EE7-B69F-4209-AFA4-53CA7FCB03A2}" type="datetimeFigureOut">
              <a:rPr lang="en-US" smtClean="0"/>
              <a:t>2/5/2015</a:t>
            </a:fld>
            <a:endParaRPr lang="en-US"/>
          </a:p>
        </p:txBody>
      </p:sp>
      <p:sp>
        <p:nvSpPr>
          <p:cNvPr id="4" name="Slide Image Placeholder 3"/>
          <p:cNvSpPr>
            <a:spLocks noGrp="1" noRot="1" noChangeAspect="1"/>
          </p:cNvSpPr>
          <p:nvPr>
            <p:ph type="sldImg" idx="2"/>
          </p:nvPr>
        </p:nvSpPr>
        <p:spPr>
          <a:xfrm>
            <a:off x="325438" y="698500"/>
            <a:ext cx="6207125" cy="34925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5800" y="4423332"/>
            <a:ext cx="5486400" cy="4190523"/>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047"/>
            <a:ext cx="2971800" cy="465614"/>
          </a:xfrm>
          <a:prstGeom prst="rect">
            <a:avLst/>
          </a:prstGeom>
        </p:spPr>
        <p:txBody>
          <a:bodyPr vert="horz" lIns="93177" tIns="46589" rIns="93177" bIns="46589" rtlCol="0" anchor="b"/>
          <a:lstStyle>
            <a:lvl1pPr algn="l">
              <a:defRPr sz="1200"/>
            </a:lvl1pPr>
          </a:lstStyle>
          <a:p>
            <a:r>
              <a:rPr lang="en-US" dirty="0" smtClean="0"/>
              <a:t>Elliot Trexler 2013</a:t>
            </a:r>
            <a:endParaRPr lang="en-US" dirty="0"/>
          </a:p>
        </p:txBody>
      </p:sp>
      <p:sp>
        <p:nvSpPr>
          <p:cNvPr id="7" name="Slide Number Placeholder 6"/>
          <p:cNvSpPr>
            <a:spLocks noGrp="1"/>
          </p:cNvSpPr>
          <p:nvPr>
            <p:ph type="sldNum" sz="quarter" idx="5"/>
          </p:nvPr>
        </p:nvSpPr>
        <p:spPr>
          <a:xfrm>
            <a:off x="3884613" y="8845047"/>
            <a:ext cx="2971800" cy="465614"/>
          </a:xfrm>
          <a:prstGeom prst="rect">
            <a:avLst/>
          </a:prstGeom>
        </p:spPr>
        <p:txBody>
          <a:bodyPr vert="horz" lIns="93177" tIns="46589" rIns="93177" bIns="46589" rtlCol="0" anchor="b"/>
          <a:lstStyle>
            <a:lvl1pPr algn="r">
              <a:defRPr sz="1200"/>
            </a:lvl1pPr>
          </a:lstStyle>
          <a:p>
            <a:fld id="{1ADABCCD-3CE6-4AFF-ABF0-ACCC1A26DF98}" type="slidenum">
              <a:rPr lang="en-US" smtClean="0"/>
              <a:t>‹#›</a:t>
            </a:fld>
            <a:endParaRPr lang="en-US"/>
          </a:p>
        </p:txBody>
      </p:sp>
    </p:spTree>
    <p:extLst>
      <p:ext uri="{BB962C8B-B14F-4D97-AF65-F5344CB8AC3E}">
        <p14:creationId xmlns:p14="http://schemas.microsoft.com/office/powerpoint/2010/main" val="4003752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DABCCD-3CE6-4AFF-ABF0-ACCC1A26DF98}" type="slidenum">
              <a:rPr lang="en-US" smtClean="0"/>
              <a:t>1</a:t>
            </a:fld>
            <a:endParaRPr lang="en-US"/>
          </a:p>
        </p:txBody>
      </p:sp>
      <p:sp>
        <p:nvSpPr>
          <p:cNvPr id="5" name="Footer Placeholder 4"/>
          <p:cNvSpPr>
            <a:spLocks noGrp="1"/>
          </p:cNvSpPr>
          <p:nvPr>
            <p:ph type="ftr" sz="quarter" idx="12"/>
          </p:nvPr>
        </p:nvSpPr>
        <p:spPr/>
        <p:txBody>
          <a:bodyPr/>
          <a:lstStyle/>
          <a:p>
            <a:r>
              <a:rPr lang="en-US" dirty="0" smtClean="0"/>
              <a:t>Elliot Trexler 2013</a:t>
            </a:r>
            <a:endParaRPr lang="en-US" dirty="0"/>
          </a:p>
        </p:txBody>
      </p:sp>
    </p:spTree>
    <p:extLst>
      <p:ext uri="{BB962C8B-B14F-4D97-AF65-F5344CB8AC3E}">
        <p14:creationId xmlns:p14="http://schemas.microsoft.com/office/powerpoint/2010/main" val="2132075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1ADABCCD-3CE6-4AFF-ABF0-ACCC1A26DF98}" type="slidenum">
              <a:rPr lang="en-US" smtClean="0"/>
              <a:t>3</a:t>
            </a:fld>
            <a:endParaRPr lang="en-US"/>
          </a:p>
        </p:txBody>
      </p:sp>
      <p:sp>
        <p:nvSpPr>
          <p:cNvPr id="6" name="Footer Placeholder 5"/>
          <p:cNvSpPr>
            <a:spLocks noGrp="1"/>
          </p:cNvSpPr>
          <p:nvPr>
            <p:ph type="ftr" sz="quarter" idx="12"/>
          </p:nvPr>
        </p:nvSpPr>
        <p:spPr/>
        <p:txBody>
          <a:bodyPr/>
          <a:lstStyle/>
          <a:p>
            <a:r>
              <a:rPr lang="en-US" dirty="0" smtClean="0"/>
              <a:t>Elliot Trexler 2013</a:t>
            </a:r>
            <a:endParaRPr lang="en-US" dirty="0"/>
          </a:p>
        </p:txBody>
      </p:sp>
    </p:spTree>
    <p:extLst>
      <p:ext uri="{BB962C8B-B14F-4D97-AF65-F5344CB8AC3E}">
        <p14:creationId xmlns:p14="http://schemas.microsoft.com/office/powerpoint/2010/main" val="3947436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698500"/>
            <a:ext cx="6207125" cy="3492500"/>
          </a:xfrm>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1ADABCCD-3CE6-4AFF-ABF0-ACCC1A26DF98}" type="slidenum">
              <a:rPr lang="en-US" smtClean="0"/>
              <a:t>4</a:t>
            </a:fld>
            <a:endParaRPr lang="en-US"/>
          </a:p>
        </p:txBody>
      </p:sp>
      <p:sp>
        <p:nvSpPr>
          <p:cNvPr id="6" name="Footer Placeholder 5"/>
          <p:cNvSpPr>
            <a:spLocks noGrp="1"/>
          </p:cNvSpPr>
          <p:nvPr>
            <p:ph type="ftr" sz="quarter" idx="12"/>
          </p:nvPr>
        </p:nvSpPr>
        <p:spPr/>
        <p:txBody>
          <a:bodyPr/>
          <a:lstStyle/>
          <a:p>
            <a:r>
              <a:rPr lang="en-US" dirty="0" smtClean="0"/>
              <a:t>Elliot Trexler 2013</a:t>
            </a:r>
            <a:endParaRPr lang="en-US" dirty="0"/>
          </a:p>
        </p:txBody>
      </p:sp>
    </p:spTree>
    <p:extLst>
      <p:ext uri="{BB962C8B-B14F-4D97-AF65-F5344CB8AC3E}">
        <p14:creationId xmlns:p14="http://schemas.microsoft.com/office/powerpoint/2010/main" val="3947436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DABCCD-3CE6-4AFF-ABF0-ACCC1A26DF98}" type="slidenum">
              <a:rPr lang="en-US" smtClean="0"/>
              <a:t>22</a:t>
            </a:fld>
            <a:endParaRPr lang="en-US"/>
          </a:p>
        </p:txBody>
      </p:sp>
      <p:sp>
        <p:nvSpPr>
          <p:cNvPr id="5" name="Footer Placeholder 4"/>
          <p:cNvSpPr>
            <a:spLocks noGrp="1"/>
          </p:cNvSpPr>
          <p:nvPr>
            <p:ph type="ftr" sz="quarter" idx="12"/>
          </p:nvPr>
        </p:nvSpPr>
        <p:spPr/>
        <p:txBody>
          <a:bodyPr/>
          <a:lstStyle/>
          <a:p>
            <a:r>
              <a:rPr lang="en-US" dirty="0" smtClean="0"/>
              <a:t>Elliot Trexler 2013</a:t>
            </a:r>
            <a:endParaRPr lang="en-US" dirty="0"/>
          </a:p>
        </p:txBody>
      </p:sp>
    </p:spTree>
    <p:extLst>
      <p:ext uri="{BB962C8B-B14F-4D97-AF65-F5344CB8AC3E}">
        <p14:creationId xmlns:p14="http://schemas.microsoft.com/office/powerpoint/2010/main" val="2132075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1216640" y="182879"/>
            <a:ext cx="3169920" cy="7867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8" name="Rectangle 7"/>
          <p:cNvSpPr/>
          <p:nvPr/>
        </p:nvSpPr>
        <p:spPr>
          <a:xfrm>
            <a:off x="243840" y="184708"/>
            <a:ext cx="10728960" cy="78638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3" name="Subtitle 2"/>
          <p:cNvSpPr>
            <a:spLocks noGrp="1"/>
          </p:cNvSpPr>
          <p:nvPr>
            <p:ph type="subTitle" idx="1"/>
          </p:nvPr>
        </p:nvSpPr>
        <p:spPr>
          <a:xfrm>
            <a:off x="11216640" y="2463552"/>
            <a:ext cx="3169920" cy="2194560"/>
          </a:xfrm>
        </p:spPr>
        <p:txBody>
          <a:bodyPr anchor="ctr">
            <a:normAutofit/>
          </a:bodyPr>
          <a:lstStyle>
            <a:lvl1pPr marL="0" indent="0" algn="l">
              <a:buNone/>
              <a:defRPr sz="2700">
                <a:solidFill>
                  <a:srgbClr val="FFFFFF"/>
                </a:solidFill>
              </a:defRPr>
            </a:lvl1pPr>
            <a:lvl2pPr marL="653110" indent="0" algn="ctr">
              <a:buNone/>
              <a:defRPr>
                <a:solidFill>
                  <a:schemeClr val="tx1">
                    <a:tint val="75000"/>
                  </a:schemeClr>
                </a:solidFill>
              </a:defRPr>
            </a:lvl2pPr>
            <a:lvl3pPr marL="1306220" indent="0" algn="ctr">
              <a:buNone/>
              <a:defRPr>
                <a:solidFill>
                  <a:schemeClr val="tx1">
                    <a:tint val="75000"/>
                  </a:schemeClr>
                </a:solidFill>
              </a:defRPr>
            </a:lvl3pPr>
            <a:lvl4pPr marL="1959331" indent="0" algn="ctr">
              <a:buNone/>
              <a:defRPr>
                <a:solidFill>
                  <a:schemeClr val="tx1">
                    <a:tint val="75000"/>
                  </a:schemeClr>
                </a:solidFill>
              </a:defRPr>
            </a:lvl4pPr>
            <a:lvl5pPr marL="2612441" indent="0" algn="ctr">
              <a:buNone/>
              <a:defRPr>
                <a:solidFill>
                  <a:schemeClr val="tx1">
                    <a:tint val="75000"/>
                  </a:schemeClr>
                </a:solidFill>
              </a:defRPr>
            </a:lvl5pPr>
            <a:lvl6pPr marL="3265551" indent="0" algn="ctr">
              <a:buNone/>
              <a:defRPr>
                <a:solidFill>
                  <a:schemeClr val="tx1">
                    <a:tint val="75000"/>
                  </a:schemeClr>
                </a:solidFill>
              </a:defRPr>
            </a:lvl6pPr>
            <a:lvl7pPr marL="3918661" indent="0" algn="ctr">
              <a:buNone/>
              <a:defRPr>
                <a:solidFill>
                  <a:schemeClr val="tx1">
                    <a:tint val="75000"/>
                  </a:schemeClr>
                </a:solidFill>
              </a:defRPr>
            </a:lvl7pPr>
            <a:lvl8pPr marL="4571771" indent="0" algn="ctr">
              <a:buNone/>
              <a:defRPr>
                <a:solidFill>
                  <a:schemeClr val="tx1">
                    <a:tint val="75000"/>
                  </a:schemeClr>
                </a:solidFill>
              </a:defRPr>
            </a:lvl8pPr>
            <a:lvl9pPr marL="5224882"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C425F20-0D3F-4210-9C1C-5854AF88AAB9}" type="datetime1">
              <a:rPr lang="en-US" smtClean="0"/>
              <a:t>2/5/2015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CD40F7C9-DFA5-46AA-9DCF-F77FB4F70B6E}"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r>
              <a:rPr lang="en-US" smtClean="0"/>
              <a:t>Elliot Trexler 2015</a:t>
            </a:r>
            <a:endParaRPr lang="en-US" dirty="0"/>
          </a:p>
        </p:txBody>
      </p:sp>
      <p:sp>
        <p:nvSpPr>
          <p:cNvPr id="13" name="Title 12"/>
          <p:cNvSpPr>
            <a:spLocks noGrp="1"/>
          </p:cNvSpPr>
          <p:nvPr>
            <p:ph type="title"/>
          </p:nvPr>
        </p:nvSpPr>
        <p:spPr>
          <a:xfrm>
            <a:off x="731520" y="2463552"/>
            <a:ext cx="10119360" cy="2194560"/>
          </a:xfrm>
        </p:spPr>
        <p:txBody>
          <a:bodyPr/>
          <a:lstStyle>
            <a:lvl1pPr algn="r">
              <a:defRPr sz="6000" spc="214"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12DB9C-9550-4146-A7D3-22ABEA471F76}" type="datetime1">
              <a:rPr lang="en-US" smtClean="0"/>
              <a:t>2/5/2015</a:t>
            </a:fld>
            <a:endParaRPr lang="en-US"/>
          </a:p>
        </p:txBody>
      </p:sp>
      <p:sp>
        <p:nvSpPr>
          <p:cNvPr id="5" name="Footer Placeholder 4"/>
          <p:cNvSpPr>
            <a:spLocks noGrp="1"/>
          </p:cNvSpPr>
          <p:nvPr>
            <p:ph type="ftr" sz="quarter" idx="11"/>
          </p:nvPr>
        </p:nvSpPr>
        <p:spPr/>
        <p:txBody>
          <a:bodyPr/>
          <a:lstStyle/>
          <a:p>
            <a:r>
              <a:rPr lang="en-US" smtClean="0"/>
              <a:t>Elliot Trexler 2015</a:t>
            </a:r>
            <a:endParaRPr lang="en-US" dirty="0"/>
          </a:p>
        </p:txBody>
      </p:sp>
      <p:sp>
        <p:nvSpPr>
          <p:cNvPr id="6" name="Slide Number Placeholder 5"/>
          <p:cNvSpPr>
            <a:spLocks noGrp="1"/>
          </p:cNvSpPr>
          <p:nvPr>
            <p:ph type="sldNum" sz="quarter" idx="12"/>
          </p:nvPr>
        </p:nvSpPr>
        <p:spPr/>
        <p:txBody>
          <a:bodyPr/>
          <a:lstStyle/>
          <a:p>
            <a:fld id="{CD40F7C9-DFA5-46AA-9DCF-F77FB4F70B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43840" y="176783"/>
            <a:ext cx="10728960" cy="78674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8" name="Rectangle 7"/>
          <p:cNvSpPr/>
          <p:nvPr/>
        </p:nvSpPr>
        <p:spPr>
          <a:xfrm>
            <a:off x="11216640" y="176783"/>
            <a:ext cx="3129674" cy="78674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 name="Vertical Title 1"/>
          <p:cNvSpPr>
            <a:spLocks noGrp="1"/>
          </p:cNvSpPr>
          <p:nvPr>
            <p:ph type="title" orient="vert"/>
          </p:nvPr>
        </p:nvSpPr>
        <p:spPr>
          <a:xfrm>
            <a:off x="11460480" y="329566"/>
            <a:ext cx="2682240" cy="702183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4AD84B-362D-4375-813B-5E1AE78BD076}" type="datetime1">
              <a:rPr lang="en-US" smtClean="0"/>
              <a:t>2/5/2015</a:t>
            </a:fld>
            <a:endParaRPr lang="en-US"/>
          </a:p>
        </p:txBody>
      </p:sp>
      <p:sp>
        <p:nvSpPr>
          <p:cNvPr id="5" name="Footer Placeholder 4"/>
          <p:cNvSpPr>
            <a:spLocks noGrp="1"/>
          </p:cNvSpPr>
          <p:nvPr>
            <p:ph type="ftr" sz="quarter" idx="11"/>
          </p:nvPr>
        </p:nvSpPr>
        <p:spPr/>
        <p:txBody>
          <a:bodyPr/>
          <a:lstStyle/>
          <a:p>
            <a:r>
              <a:rPr lang="en-US" smtClean="0"/>
              <a:t>Elliot Trexler 2015</a:t>
            </a:r>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D40F7C9-DFA5-46AA-9DCF-F77FB4F70B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126C78-354C-496A-B826-379D290D6666}" type="datetime1">
              <a:rPr lang="en-US" smtClean="0"/>
              <a:t>2/5/2015</a:t>
            </a:fld>
            <a:endParaRPr lang="en-US"/>
          </a:p>
        </p:txBody>
      </p:sp>
      <p:sp>
        <p:nvSpPr>
          <p:cNvPr id="5" name="Footer Placeholder 4"/>
          <p:cNvSpPr>
            <a:spLocks noGrp="1"/>
          </p:cNvSpPr>
          <p:nvPr>
            <p:ph type="ftr" sz="quarter" idx="11"/>
          </p:nvPr>
        </p:nvSpPr>
        <p:spPr/>
        <p:txBody>
          <a:bodyPr/>
          <a:lstStyle/>
          <a:p>
            <a:r>
              <a:rPr lang="en-US" smtClean="0"/>
              <a:t>Elliot Trexler 2015</a:t>
            </a:r>
            <a:endParaRPr lang="en-US" dirty="0"/>
          </a:p>
        </p:txBody>
      </p:sp>
      <p:sp>
        <p:nvSpPr>
          <p:cNvPr id="6" name="Slide Number Placeholder 5"/>
          <p:cNvSpPr>
            <a:spLocks noGrp="1"/>
          </p:cNvSpPr>
          <p:nvPr>
            <p:ph type="sldNum" sz="quarter" idx="12"/>
          </p:nvPr>
        </p:nvSpPr>
        <p:spPr/>
        <p:txBody>
          <a:bodyPr/>
          <a:lstStyle/>
          <a:p>
            <a:fld id="{CD40F7C9-DFA5-46AA-9DCF-F77FB4F70B6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1216640" y="182879"/>
            <a:ext cx="3169920" cy="78674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8" name="Rectangle 7"/>
          <p:cNvSpPr/>
          <p:nvPr/>
        </p:nvSpPr>
        <p:spPr>
          <a:xfrm>
            <a:off x="243840" y="184708"/>
            <a:ext cx="10728960" cy="7863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3" name="Text Placeholder 2"/>
          <p:cNvSpPr>
            <a:spLocks noGrp="1"/>
          </p:cNvSpPr>
          <p:nvPr>
            <p:ph type="body" idx="1"/>
          </p:nvPr>
        </p:nvSpPr>
        <p:spPr>
          <a:xfrm>
            <a:off x="11460479" y="3470732"/>
            <a:ext cx="2560322" cy="1975104"/>
          </a:xfrm>
        </p:spPr>
        <p:txBody>
          <a:bodyPr anchor="ctr"/>
          <a:lstStyle>
            <a:lvl1pPr marL="0" indent="0">
              <a:buNone/>
              <a:defRPr sz="2900">
                <a:solidFill>
                  <a:schemeClr val="bg2"/>
                </a:solidFill>
              </a:defRPr>
            </a:lvl1pPr>
            <a:lvl2pPr marL="653110" indent="0">
              <a:buNone/>
              <a:defRPr sz="2600">
                <a:solidFill>
                  <a:schemeClr val="tx1">
                    <a:tint val="75000"/>
                  </a:schemeClr>
                </a:solidFill>
              </a:defRPr>
            </a:lvl2pPr>
            <a:lvl3pPr marL="1306220" indent="0">
              <a:buNone/>
              <a:defRPr sz="2300">
                <a:solidFill>
                  <a:schemeClr val="tx1">
                    <a:tint val="75000"/>
                  </a:schemeClr>
                </a:solidFill>
              </a:defRPr>
            </a:lvl3pPr>
            <a:lvl4pPr marL="1959331" indent="0">
              <a:buNone/>
              <a:defRPr sz="2000">
                <a:solidFill>
                  <a:schemeClr val="tx1">
                    <a:tint val="75000"/>
                  </a:schemeClr>
                </a:solidFill>
              </a:defRPr>
            </a:lvl4pPr>
            <a:lvl5pPr marL="2612441" indent="0">
              <a:buNone/>
              <a:defRPr sz="2000">
                <a:solidFill>
                  <a:schemeClr val="tx1">
                    <a:tint val="75000"/>
                  </a:schemeClr>
                </a:solidFill>
              </a:defRPr>
            </a:lvl5pPr>
            <a:lvl6pPr marL="3265551" indent="0">
              <a:buNone/>
              <a:defRPr sz="2000">
                <a:solidFill>
                  <a:schemeClr val="tx1">
                    <a:tint val="75000"/>
                  </a:schemeClr>
                </a:solidFill>
              </a:defRPr>
            </a:lvl6pPr>
            <a:lvl7pPr marL="3918661" indent="0">
              <a:buNone/>
              <a:defRPr sz="2000">
                <a:solidFill>
                  <a:schemeClr val="tx1">
                    <a:tint val="75000"/>
                  </a:schemeClr>
                </a:solidFill>
              </a:defRPr>
            </a:lvl7pPr>
            <a:lvl8pPr marL="4571771" indent="0">
              <a:buNone/>
              <a:defRPr sz="2000">
                <a:solidFill>
                  <a:schemeClr val="tx1">
                    <a:tint val="75000"/>
                  </a:schemeClr>
                </a:solidFill>
              </a:defRPr>
            </a:lvl8pPr>
            <a:lvl9pPr marL="5224882" indent="0">
              <a:buNone/>
              <a:defRPr sz="20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3E143515-3126-47AF-8A61-59D9B9741909}" type="datetime1">
              <a:rPr lang="en-US" smtClean="0"/>
              <a:t>2/5/2015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CD40F7C9-DFA5-46AA-9DCF-F77FB4F70B6E}"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r>
              <a:rPr lang="en-US" smtClean="0"/>
              <a:t>Elliot Trexler 2015</a:t>
            </a:r>
            <a:endParaRPr lang="en-US" dirty="0"/>
          </a:p>
        </p:txBody>
      </p:sp>
      <p:sp>
        <p:nvSpPr>
          <p:cNvPr id="12" name="Title 11"/>
          <p:cNvSpPr>
            <a:spLocks noGrp="1"/>
          </p:cNvSpPr>
          <p:nvPr>
            <p:ph type="title"/>
          </p:nvPr>
        </p:nvSpPr>
        <p:spPr>
          <a:xfrm>
            <a:off x="609600" y="3470732"/>
            <a:ext cx="10119360" cy="1975104"/>
          </a:xfrm>
        </p:spPr>
        <p:txBody>
          <a:bodyPr/>
          <a:lstStyle>
            <a:lvl1pPr algn="r">
              <a:defRPr sz="6000" spc="214"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31520" y="2062886"/>
            <a:ext cx="6461760" cy="528889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437120" y="2062886"/>
            <a:ext cx="6461760" cy="5288890"/>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E21A63F-E2FD-40FC-91B8-D6D756D1F944}" type="datetime1">
              <a:rPr lang="en-US" smtClean="0"/>
              <a:t>2/5/2015</a:t>
            </a:fld>
            <a:endParaRPr lang="en-US"/>
          </a:p>
        </p:txBody>
      </p:sp>
      <p:sp>
        <p:nvSpPr>
          <p:cNvPr id="6" name="Footer Placeholder 5"/>
          <p:cNvSpPr>
            <a:spLocks noGrp="1"/>
          </p:cNvSpPr>
          <p:nvPr>
            <p:ph type="ftr" sz="quarter" idx="11"/>
          </p:nvPr>
        </p:nvSpPr>
        <p:spPr/>
        <p:txBody>
          <a:bodyPr/>
          <a:lstStyle/>
          <a:p>
            <a:r>
              <a:rPr lang="en-US" smtClean="0"/>
              <a:t>Elliot Trexler 2015</a:t>
            </a:r>
            <a:endParaRPr lang="en-US" dirty="0"/>
          </a:p>
        </p:txBody>
      </p:sp>
      <p:sp>
        <p:nvSpPr>
          <p:cNvPr id="7" name="Slide Number Placeholder 6"/>
          <p:cNvSpPr>
            <a:spLocks noGrp="1"/>
          </p:cNvSpPr>
          <p:nvPr>
            <p:ph type="sldNum" sz="quarter" idx="12"/>
          </p:nvPr>
        </p:nvSpPr>
        <p:spPr/>
        <p:txBody>
          <a:bodyPr/>
          <a:lstStyle/>
          <a:p>
            <a:fld id="{CD40F7C9-DFA5-46AA-9DCF-F77FB4F70B6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31520" y="2066926"/>
            <a:ext cx="6464301" cy="767714"/>
          </a:xfrm>
        </p:spPr>
        <p:txBody>
          <a:bodyPr anchor="b"/>
          <a:lstStyle>
            <a:lvl1pPr marL="0" indent="0" algn="ctr">
              <a:buNone/>
              <a:defRPr sz="3400" b="0">
                <a:solidFill>
                  <a:schemeClr val="tx2"/>
                </a:solidFill>
              </a:defRPr>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926079"/>
            <a:ext cx="6464301" cy="442531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432041" y="2066926"/>
            <a:ext cx="6466840" cy="767714"/>
          </a:xfrm>
        </p:spPr>
        <p:txBody>
          <a:bodyPr anchor="b"/>
          <a:lstStyle>
            <a:lvl1pPr marL="0" indent="0" algn="ctr">
              <a:buNone/>
              <a:defRPr sz="3400" b="0">
                <a:solidFill>
                  <a:schemeClr val="tx2"/>
                </a:solidFill>
              </a:defRPr>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1" y="2926079"/>
            <a:ext cx="6466840" cy="442531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43414C9-609A-4161-84DC-1F6F412878FB}" type="datetime1">
              <a:rPr lang="en-US" smtClean="0"/>
              <a:t>2/5/2015</a:t>
            </a:fld>
            <a:endParaRPr lang="en-US"/>
          </a:p>
        </p:txBody>
      </p:sp>
      <p:sp>
        <p:nvSpPr>
          <p:cNvPr id="8" name="Footer Placeholder 7"/>
          <p:cNvSpPr>
            <a:spLocks noGrp="1"/>
          </p:cNvSpPr>
          <p:nvPr>
            <p:ph type="ftr" sz="quarter" idx="11"/>
          </p:nvPr>
        </p:nvSpPr>
        <p:spPr/>
        <p:txBody>
          <a:bodyPr/>
          <a:lstStyle/>
          <a:p>
            <a:r>
              <a:rPr lang="en-US" smtClean="0"/>
              <a:t>Elliot Trexler 2015</a:t>
            </a:r>
            <a:endParaRPr lang="en-US" dirty="0"/>
          </a:p>
        </p:txBody>
      </p:sp>
      <p:sp>
        <p:nvSpPr>
          <p:cNvPr id="9" name="Slide Number Placeholder 8"/>
          <p:cNvSpPr>
            <a:spLocks noGrp="1"/>
          </p:cNvSpPr>
          <p:nvPr>
            <p:ph type="sldNum" sz="quarter" idx="12"/>
          </p:nvPr>
        </p:nvSpPr>
        <p:spPr/>
        <p:txBody>
          <a:bodyPr/>
          <a:lstStyle/>
          <a:p>
            <a:fld id="{CD40F7C9-DFA5-46AA-9DCF-F77FB4F70B6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E33BBBF-2E73-48A4-A3E0-3622D8C89CB5}" type="datetime1">
              <a:rPr lang="en-US" smtClean="0"/>
              <a:t>2/5/2015</a:t>
            </a:fld>
            <a:endParaRPr lang="en-US"/>
          </a:p>
        </p:txBody>
      </p:sp>
      <p:sp>
        <p:nvSpPr>
          <p:cNvPr id="4" name="Footer Placeholder 3"/>
          <p:cNvSpPr>
            <a:spLocks noGrp="1"/>
          </p:cNvSpPr>
          <p:nvPr>
            <p:ph type="ftr" sz="quarter" idx="11"/>
          </p:nvPr>
        </p:nvSpPr>
        <p:spPr/>
        <p:txBody>
          <a:bodyPr/>
          <a:lstStyle/>
          <a:p>
            <a:r>
              <a:rPr lang="en-US" smtClean="0"/>
              <a:t>Elliot Trexler 2015</a:t>
            </a:r>
            <a:endParaRPr lang="en-US" dirty="0"/>
          </a:p>
        </p:txBody>
      </p:sp>
      <p:sp>
        <p:nvSpPr>
          <p:cNvPr id="5" name="Slide Number Placeholder 4"/>
          <p:cNvSpPr>
            <a:spLocks noGrp="1"/>
          </p:cNvSpPr>
          <p:nvPr>
            <p:ph type="sldNum" sz="quarter" idx="12"/>
          </p:nvPr>
        </p:nvSpPr>
        <p:spPr/>
        <p:txBody>
          <a:bodyPr/>
          <a:lstStyle/>
          <a:p>
            <a:fld id="{CD40F7C9-DFA5-46AA-9DCF-F77FB4F70B6E}"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43840" y="181103"/>
            <a:ext cx="14130883" cy="78674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 name="Date Placeholder 1"/>
          <p:cNvSpPr>
            <a:spLocks noGrp="1"/>
          </p:cNvSpPr>
          <p:nvPr>
            <p:ph type="dt" sz="half" idx="10"/>
          </p:nvPr>
        </p:nvSpPr>
        <p:spPr/>
        <p:txBody>
          <a:bodyPr/>
          <a:lstStyle/>
          <a:p>
            <a:fld id="{0D3BD0AA-0635-47BC-B19B-B5140DBE22BA}" type="datetime1">
              <a:rPr lang="en-US" smtClean="0"/>
              <a:t>2/5/2015</a:t>
            </a:fld>
            <a:endParaRPr lang="en-US"/>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4630400" cy="8229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8" name="Rectangle 7"/>
          <p:cNvSpPr/>
          <p:nvPr/>
        </p:nvSpPr>
        <p:spPr>
          <a:xfrm>
            <a:off x="11216640" y="181051"/>
            <a:ext cx="3169920" cy="7867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useBgFill="1">
        <p:nvSpPr>
          <p:cNvPr id="9" name="Rectangle 8"/>
          <p:cNvSpPr/>
          <p:nvPr/>
        </p:nvSpPr>
        <p:spPr>
          <a:xfrm>
            <a:off x="243840" y="182880"/>
            <a:ext cx="10728960" cy="78638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3" name="Content Placeholder 2"/>
          <p:cNvSpPr>
            <a:spLocks noGrp="1"/>
          </p:cNvSpPr>
          <p:nvPr>
            <p:ph idx="1"/>
          </p:nvPr>
        </p:nvSpPr>
        <p:spPr>
          <a:xfrm>
            <a:off x="975360" y="365760"/>
            <a:ext cx="938784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1455603" y="2556663"/>
            <a:ext cx="2677363" cy="3379622"/>
          </a:xfrm>
        </p:spPr>
        <p:txBody>
          <a:bodyPr tIns="0"/>
          <a:lstStyle>
            <a:lvl1pPr marL="0" indent="0">
              <a:buNone/>
              <a:defRPr sz="2000">
                <a:solidFill>
                  <a:srgbClr val="FFFFFF"/>
                </a:solidFill>
              </a:defRPr>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96A6B-8FE9-4824-AB1F-7B5DD7746AE9}" type="datetime1">
              <a:rPr lang="en-US" smtClean="0"/>
              <a:t>2/5/2015</a:t>
            </a:fld>
            <a:endParaRPr lang="en-US"/>
          </a:p>
        </p:txBody>
      </p:sp>
      <p:sp>
        <p:nvSpPr>
          <p:cNvPr id="6" name="Footer Placeholder 5"/>
          <p:cNvSpPr>
            <a:spLocks noGrp="1"/>
          </p:cNvSpPr>
          <p:nvPr>
            <p:ph type="ftr" sz="quarter" idx="11"/>
          </p:nvPr>
        </p:nvSpPr>
        <p:spPr/>
        <p:txBody>
          <a:bodyPr/>
          <a:lstStyle/>
          <a:p>
            <a:r>
              <a:rPr lang="en-US" smtClean="0"/>
              <a:t>Elliot Trexler 2015</a:t>
            </a:r>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CD40F7C9-DFA5-46AA-9DCF-F77FB4F70B6E}" type="slidenum">
              <a:rPr lang="en-US" smtClean="0"/>
              <a:t>‹#›</a:t>
            </a:fld>
            <a:endParaRPr lang="en-US"/>
          </a:p>
        </p:txBody>
      </p:sp>
      <p:sp>
        <p:nvSpPr>
          <p:cNvPr id="11" name="Title 10"/>
          <p:cNvSpPr>
            <a:spLocks noGrp="1"/>
          </p:cNvSpPr>
          <p:nvPr>
            <p:ph type="title"/>
          </p:nvPr>
        </p:nvSpPr>
        <p:spPr>
          <a:xfrm>
            <a:off x="11455603" y="548640"/>
            <a:ext cx="2681056" cy="2008022"/>
          </a:xfrm>
        </p:spPr>
        <p:txBody>
          <a:bodyPr anchor="b"/>
          <a:lstStyle>
            <a:lvl1pPr algn="l">
              <a:defRPr sz="2900" spc="214"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4630400" cy="8229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useBgFill="1">
        <p:nvSpPr>
          <p:cNvPr id="9" name="Rectangle 8"/>
          <p:cNvSpPr/>
          <p:nvPr/>
        </p:nvSpPr>
        <p:spPr>
          <a:xfrm>
            <a:off x="11216640" y="181051"/>
            <a:ext cx="3169920" cy="78674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3" name="Picture Placeholder 2"/>
          <p:cNvSpPr>
            <a:spLocks noGrp="1"/>
          </p:cNvSpPr>
          <p:nvPr>
            <p:ph type="pic" idx="1"/>
          </p:nvPr>
        </p:nvSpPr>
        <p:spPr>
          <a:xfrm>
            <a:off x="243840" y="182880"/>
            <a:ext cx="10728960" cy="7863840"/>
          </a:xfrm>
        </p:spPr>
        <p:txBody>
          <a:bodyPr anchor="ctr"/>
          <a:lstStyle>
            <a:lvl1pPr marL="0" indent="0" algn="ctr">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r>
              <a:rPr lang="en-US" smtClean="0"/>
              <a:t>Click icon to add picture</a:t>
            </a:r>
            <a:endParaRPr lang="en-US" dirty="0"/>
          </a:p>
        </p:txBody>
      </p:sp>
      <p:sp>
        <p:nvSpPr>
          <p:cNvPr id="4" name="Text Placeholder 3"/>
          <p:cNvSpPr>
            <a:spLocks noGrp="1"/>
          </p:cNvSpPr>
          <p:nvPr>
            <p:ph type="body" sz="half" idx="2"/>
          </p:nvPr>
        </p:nvSpPr>
        <p:spPr>
          <a:xfrm>
            <a:off x="11460480" y="2560320"/>
            <a:ext cx="2682240" cy="3566160"/>
          </a:xfrm>
        </p:spPr>
        <p:txBody>
          <a:bodyPr tIns="0"/>
          <a:lstStyle>
            <a:lvl1pPr marL="0" indent="0">
              <a:buNone/>
              <a:defRPr sz="2000">
                <a:solidFill>
                  <a:schemeClr val="tx1"/>
                </a:solidFill>
              </a:defRPr>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6C8350-AC7E-4254-B0E7-3B5AB038BB73}" type="datetime1">
              <a:rPr lang="en-US" smtClean="0"/>
              <a:t>2/5/2015</a:t>
            </a:fld>
            <a:endParaRPr lang="en-US"/>
          </a:p>
        </p:txBody>
      </p:sp>
      <p:sp>
        <p:nvSpPr>
          <p:cNvPr id="6" name="Footer Placeholder 5"/>
          <p:cNvSpPr>
            <a:spLocks noGrp="1"/>
          </p:cNvSpPr>
          <p:nvPr>
            <p:ph type="ftr" sz="quarter" idx="11"/>
          </p:nvPr>
        </p:nvSpPr>
        <p:spPr/>
        <p:txBody>
          <a:bodyPr/>
          <a:lstStyle/>
          <a:p>
            <a:r>
              <a:rPr lang="en-US" smtClean="0"/>
              <a:t>Elliot Trexler 2015</a:t>
            </a:r>
            <a:endParaRPr lang="en-US" dirty="0"/>
          </a:p>
        </p:txBody>
      </p:sp>
      <p:sp>
        <p:nvSpPr>
          <p:cNvPr id="7" name="Slide Number Placeholder 6"/>
          <p:cNvSpPr>
            <a:spLocks noGrp="1"/>
          </p:cNvSpPr>
          <p:nvPr>
            <p:ph type="sldNum" sz="quarter" idx="12"/>
          </p:nvPr>
        </p:nvSpPr>
        <p:spPr/>
        <p:txBody>
          <a:bodyPr/>
          <a:lstStyle/>
          <a:p>
            <a:fld id="{CD40F7C9-DFA5-46AA-9DCF-F77FB4F70B6E}" type="slidenum">
              <a:rPr lang="en-US" smtClean="0"/>
              <a:t>‹#›</a:t>
            </a:fld>
            <a:endParaRPr lang="en-US"/>
          </a:p>
        </p:txBody>
      </p:sp>
      <p:sp>
        <p:nvSpPr>
          <p:cNvPr id="10" name="Title 9"/>
          <p:cNvSpPr>
            <a:spLocks noGrp="1"/>
          </p:cNvSpPr>
          <p:nvPr>
            <p:ph type="title"/>
          </p:nvPr>
        </p:nvSpPr>
        <p:spPr>
          <a:xfrm>
            <a:off x="11460480" y="552298"/>
            <a:ext cx="2682240" cy="2008022"/>
          </a:xfrm>
        </p:spPr>
        <p:txBody>
          <a:bodyPr anchor="b"/>
          <a:lstStyle>
            <a:lvl1pPr algn="l">
              <a:defRPr sz="2900" spc="214"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43840" y="1961965"/>
            <a:ext cx="14130883" cy="60545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8" name="Rectangle 7"/>
          <p:cNvSpPr/>
          <p:nvPr/>
        </p:nvSpPr>
        <p:spPr>
          <a:xfrm>
            <a:off x="243839" y="182881"/>
            <a:ext cx="14102475" cy="16157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 name="Title Placeholder 1"/>
          <p:cNvSpPr>
            <a:spLocks noGrp="1"/>
          </p:cNvSpPr>
          <p:nvPr>
            <p:ph type="title"/>
          </p:nvPr>
        </p:nvSpPr>
        <p:spPr>
          <a:xfrm>
            <a:off x="609600" y="427016"/>
            <a:ext cx="13410016" cy="1265273"/>
          </a:xfrm>
          <a:prstGeom prst="rect">
            <a:avLst/>
          </a:prstGeom>
        </p:spPr>
        <p:txBody>
          <a:bodyPr vert="horz" lIns="130622" tIns="65311" rIns="130622" bIns="65311"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062885"/>
            <a:ext cx="13452629" cy="5288890"/>
          </a:xfrm>
          <a:prstGeom prst="rect">
            <a:avLst/>
          </a:prstGeom>
        </p:spPr>
        <p:txBody>
          <a:bodyPr vert="horz" lIns="130622" tIns="65311" rIns="130622" bIns="6531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3421" y="7627620"/>
            <a:ext cx="3413760" cy="329184"/>
          </a:xfrm>
          <a:prstGeom prst="rect">
            <a:avLst/>
          </a:prstGeom>
        </p:spPr>
        <p:txBody>
          <a:bodyPr vert="horz" lIns="130622" tIns="65311" rIns="130622" bIns="65311" rtlCol="0" anchor="ctr"/>
          <a:lstStyle>
            <a:lvl1pPr algn="l">
              <a:defRPr sz="1600">
                <a:solidFill>
                  <a:schemeClr val="tx2"/>
                </a:solidFill>
              </a:defRPr>
            </a:lvl1pPr>
          </a:lstStyle>
          <a:p>
            <a:fld id="{FD1E1966-6536-4B0F-A622-998F65F8CB0B}" type="datetime1">
              <a:rPr lang="en-US" smtClean="0"/>
              <a:t>2/5/2015</a:t>
            </a:fld>
            <a:endParaRPr lang="en-US"/>
          </a:p>
        </p:txBody>
      </p:sp>
      <p:sp>
        <p:nvSpPr>
          <p:cNvPr id="5" name="Footer Placeholder 4"/>
          <p:cNvSpPr>
            <a:spLocks noGrp="1"/>
          </p:cNvSpPr>
          <p:nvPr>
            <p:ph type="ftr" sz="quarter" idx="3"/>
          </p:nvPr>
        </p:nvSpPr>
        <p:spPr>
          <a:xfrm>
            <a:off x="4876800" y="7627620"/>
            <a:ext cx="5364480" cy="329184"/>
          </a:xfrm>
          <a:prstGeom prst="rect">
            <a:avLst/>
          </a:prstGeom>
        </p:spPr>
        <p:txBody>
          <a:bodyPr vert="horz" lIns="130622" tIns="65311" rIns="130622" bIns="65311" rtlCol="0" anchor="ctr"/>
          <a:lstStyle>
            <a:lvl1pPr algn="ctr">
              <a:defRPr sz="1600">
                <a:solidFill>
                  <a:schemeClr val="tx2"/>
                </a:solidFill>
              </a:defRPr>
            </a:lvl1pPr>
          </a:lstStyle>
          <a:p>
            <a:r>
              <a:rPr lang="en-US" smtClean="0"/>
              <a:t>Elliot Trexler 2015</a:t>
            </a:r>
            <a:endParaRPr lang="en-US" dirty="0"/>
          </a:p>
        </p:txBody>
      </p:sp>
      <p:sp>
        <p:nvSpPr>
          <p:cNvPr id="6" name="Slide Number Placeholder 5"/>
          <p:cNvSpPr>
            <a:spLocks noGrp="1"/>
          </p:cNvSpPr>
          <p:nvPr>
            <p:ph type="sldNum" sz="quarter" idx="4"/>
          </p:nvPr>
        </p:nvSpPr>
        <p:spPr>
          <a:xfrm>
            <a:off x="13175488" y="7626096"/>
            <a:ext cx="932746" cy="329184"/>
          </a:xfrm>
          <a:prstGeom prst="rect">
            <a:avLst/>
          </a:prstGeom>
          <a:ln w="19050">
            <a:noFill/>
          </a:ln>
        </p:spPr>
        <p:txBody>
          <a:bodyPr vert="horz" lIns="130622" tIns="65311" rIns="130622" bIns="65311" rtlCol="0" anchor="ctr"/>
          <a:lstStyle>
            <a:lvl1pPr algn="ctr">
              <a:defRPr sz="1600">
                <a:solidFill>
                  <a:schemeClr val="tx2"/>
                </a:solidFill>
              </a:defRPr>
            </a:lvl1pPr>
          </a:lstStyle>
          <a:p>
            <a:fld id="{CD40F7C9-DFA5-46AA-9DCF-F77FB4F70B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dt="0"/>
  <p:txStyles>
    <p:titleStyle>
      <a:lvl1pPr algn="ctr" defTabSz="1306220" rtl="0" eaLnBrk="1" latinLnBrk="0" hangingPunct="1">
        <a:spcBef>
          <a:spcPct val="0"/>
        </a:spcBef>
        <a:buNone/>
        <a:defRPr sz="4600" kern="1200" cap="all" spc="286" baseline="0">
          <a:ln>
            <a:noFill/>
          </a:ln>
          <a:solidFill>
            <a:schemeClr val="bg1"/>
          </a:solidFill>
          <a:effectLst/>
          <a:latin typeface="+mj-lt"/>
          <a:ea typeface="+mj-ea"/>
          <a:cs typeface="+mj-cs"/>
        </a:defRPr>
      </a:lvl1pPr>
    </p:titleStyle>
    <p:bodyStyle>
      <a:lvl1pPr marL="391866" indent="-326555" algn="l" defTabSz="1306220" rtl="0" eaLnBrk="1" latinLnBrk="0" hangingPunct="1">
        <a:spcBef>
          <a:spcPct val="20000"/>
        </a:spcBef>
        <a:buClr>
          <a:schemeClr val="accent1"/>
        </a:buClr>
        <a:buFont typeface="Wingdings 2" pitchFamily="18" charset="2"/>
        <a:buChar char=""/>
        <a:defRPr sz="2900" kern="1200" spc="214" baseline="0">
          <a:solidFill>
            <a:schemeClr val="tx2"/>
          </a:solidFill>
          <a:latin typeface="+mn-lt"/>
          <a:ea typeface="+mn-ea"/>
          <a:cs typeface="+mn-cs"/>
        </a:defRPr>
      </a:lvl1pPr>
      <a:lvl2pPr marL="783732" indent="-261244" algn="l" defTabSz="1306220" rtl="0" eaLnBrk="1" latinLnBrk="0" hangingPunct="1">
        <a:spcBef>
          <a:spcPct val="20000"/>
        </a:spcBef>
        <a:buClr>
          <a:schemeClr val="accent2"/>
        </a:buClr>
        <a:buFont typeface="Wingdings" pitchFamily="2" charset="2"/>
        <a:buChar char="§"/>
        <a:defRPr sz="2600" kern="1200" spc="143" baseline="0">
          <a:solidFill>
            <a:schemeClr val="tx2"/>
          </a:solidFill>
          <a:latin typeface="+mn-lt"/>
          <a:ea typeface="+mn-ea"/>
          <a:cs typeface="+mn-cs"/>
        </a:defRPr>
      </a:lvl2pPr>
      <a:lvl3pPr marL="1175598" indent="-261244" algn="l" defTabSz="1306220" rtl="0" eaLnBrk="1" latinLnBrk="0" hangingPunct="1">
        <a:spcBef>
          <a:spcPct val="20000"/>
        </a:spcBef>
        <a:buClr>
          <a:schemeClr val="accent3"/>
        </a:buClr>
        <a:buFont typeface="Wingdings" pitchFamily="2" charset="2"/>
        <a:buChar char="§"/>
        <a:defRPr sz="2300" kern="1200" spc="143" baseline="0">
          <a:solidFill>
            <a:schemeClr val="tx2"/>
          </a:solidFill>
          <a:latin typeface="+mn-lt"/>
          <a:ea typeface="+mn-ea"/>
          <a:cs typeface="+mn-cs"/>
        </a:defRPr>
      </a:lvl3pPr>
      <a:lvl4pPr marL="1567464" indent="-261244" algn="l" defTabSz="1306220" rtl="0" eaLnBrk="1" latinLnBrk="0" hangingPunct="1">
        <a:spcBef>
          <a:spcPct val="20000"/>
        </a:spcBef>
        <a:buClr>
          <a:schemeClr val="accent4"/>
        </a:buClr>
        <a:buFont typeface="Wingdings" pitchFamily="2" charset="2"/>
        <a:buChar char="§"/>
        <a:defRPr sz="2000" kern="1200">
          <a:solidFill>
            <a:schemeClr val="tx2"/>
          </a:solidFill>
          <a:latin typeface="+mn-lt"/>
          <a:ea typeface="+mn-ea"/>
          <a:cs typeface="+mn-cs"/>
        </a:defRPr>
      </a:lvl4pPr>
      <a:lvl5pPr marL="1828709" indent="-261244" algn="l" defTabSz="1306220" rtl="0" eaLnBrk="1" latinLnBrk="0" hangingPunct="1">
        <a:spcBef>
          <a:spcPct val="20000"/>
        </a:spcBef>
        <a:buClr>
          <a:schemeClr val="accent6"/>
        </a:buClr>
        <a:buFont typeface="Wingdings" pitchFamily="2" charset="2"/>
        <a:buChar char="§"/>
        <a:defRPr sz="1900" kern="1200" spc="143" baseline="0">
          <a:solidFill>
            <a:schemeClr val="tx2"/>
          </a:solidFill>
          <a:latin typeface="+mn-lt"/>
          <a:ea typeface="+mn-ea"/>
          <a:cs typeface="+mn-cs"/>
        </a:defRPr>
      </a:lvl5pPr>
      <a:lvl6pPr marL="2220575" indent="-261244" algn="l" defTabSz="1306220" rtl="0" eaLnBrk="1" latinLnBrk="0" hangingPunct="1">
        <a:spcBef>
          <a:spcPct val="20000"/>
        </a:spcBef>
        <a:buClr>
          <a:schemeClr val="accent1"/>
        </a:buClr>
        <a:buFont typeface="Wingdings" pitchFamily="2" charset="2"/>
        <a:buChar char="§"/>
        <a:defRPr sz="1700" kern="1200">
          <a:solidFill>
            <a:schemeClr val="tx2"/>
          </a:solidFill>
          <a:latin typeface="+mn-lt"/>
          <a:ea typeface="+mn-ea"/>
          <a:cs typeface="+mn-cs"/>
        </a:defRPr>
      </a:lvl6pPr>
      <a:lvl7pPr marL="2612441" indent="-261244" algn="l" defTabSz="1306220" rtl="0" eaLnBrk="1" latinLnBrk="0" hangingPunct="1">
        <a:spcBef>
          <a:spcPct val="20000"/>
        </a:spcBef>
        <a:buClr>
          <a:schemeClr val="accent2"/>
        </a:buClr>
        <a:buFont typeface="Wingdings" pitchFamily="2" charset="2"/>
        <a:buChar char="§"/>
        <a:defRPr sz="1700" kern="1200">
          <a:solidFill>
            <a:schemeClr val="tx2"/>
          </a:solidFill>
          <a:latin typeface="+mn-lt"/>
          <a:ea typeface="+mn-ea"/>
          <a:cs typeface="+mn-cs"/>
        </a:defRPr>
      </a:lvl7pPr>
      <a:lvl8pPr marL="3004307" indent="-261244" algn="l" defTabSz="1306220" rtl="0" eaLnBrk="1" latinLnBrk="0" hangingPunct="1">
        <a:spcBef>
          <a:spcPct val="20000"/>
        </a:spcBef>
        <a:buClr>
          <a:schemeClr val="accent3"/>
        </a:buClr>
        <a:buFont typeface="Wingdings" pitchFamily="2" charset="2"/>
        <a:buChar char="§"/>
        <a:defRPr sz="1700" kern="1200">
          <a:solidFill>
            <a:schemeClr val="tx2"/>
          </a:solidFill>
          <a:latin typeface="+mn-lt"/>
          <a:ea typeface="+mn-ea"/>
          <a:cs typeface="+mn-cs"/>
        </a:defRPr>
      </a:lvl8pPr>
      <a:lvl9pPr marL="3396173" indent="-261244" algn="l" defTabSz="1306220" rtl="0" eaLnBrk="1" latinLnBrk="0" hangingPunct="1">
        <a:spcBef>
          <a:spcPct val="20000"/>
        </a:spcBef>
        <a:buClr>
          <a:schemeClr val="accent5"/>
        </a:buClr>
        <a:buFont typeface="Wingdings" pitchFamily="2" charset="2"/>
        <a:buChar char="§"/>
        <a:defRPr sz="1700" kern="1200">
          <a:solidFill>
            <a:schemeClr val="tx2"/>
          </a:solidFill>
          <a:latin typeface="+mn-lt"/>
          <a:ea typeface="+mn-ea"/>
          <a:cs typeface="+mn-cs"/>
        </a:defRPr>
      </a:lvl9pPr>
    </p:bodyStyle>
    <p:other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24848" r="48328"/>
          <a:stretch/>
        </p:blipFill>
        <p:spPr>
          <a:xfrm>
            <a:off x="11201400" y="152400"/>
            <a:ext cx="3200400" cy="7924800"/>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t="35583" b="32209"/>
          <a:stretch/>
        </p:blipFill>
        <p:spPr>
          <a:xfrm>
            <a:off x="609600" y="2969681"/>
            <a:ext cx="10058400" cy="2290237"/>
          </a:xfrm>
          <a:prstGeom prst="rect">
            <a:avLst/>
          </a:prstGeom>
        </p:spPr>
      </p:pic>
    </p:spTree>
    <p:extLst>
      <p:ext uri="{BB962C8B-B14F-4D97-AF65-F5344CB8AC3E}">
        <p14:creationId xmlns:p14="http://schemas.microsoft.com/office/powerpoint/2010/main" val="2268576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427017"/>
            <a:ext cx="13791017" cy="1265273"/>
          </a:xfrm>
        </p:spPr>
        <p:txBody>
          <a:bodyPr/>
          <a:lstStyle/>
          <a:p>
            <a:pPr algn="l"/>
            <a:r>
              <a:rPr lang="en-US" sz="3600" dirty="0" smtClean="0"/>
              <a:t>Strategy: Portfolio Profile</a:t>
            </a:r>
            <a:endParaRPr lang="en-US" sz="3600" dirty="0"/>
          </a:p>
        </p:txBody>
      </p:sp>
      <p:sp>
        <p:nvSpPr>
          <p:cNvPr id="2" name="Content Placeholder 1"/>
          <p:cNvSpPr>
            <a:spLocks noGrp="1"/>
          </p:cNvSpPr>
          <p:nvPr>
            <p:ph idx="1"/>
          </p:nvPr>
        </p:nvSpPr>
        <p:spPr>
          <a:xfrm>
            <a:off x="152400" y="2495390"/>
            <a:ext cx="8610600" cy="4755490"/>
          </a:xfrm>
        </p:spPr>
        <p:txBody>
          <a:bodyPr>
            <a:normAutofit/>
          </a:bodyPr>
          <a:lstStyle/>
          <a:p>
            <a:r>
              <a:rPr lang="en-US" sz="4000" dirty="0" smtClean="0"/>
              <a:t>Three Strategies – One Portfolio</a:t>
            </a:r>
          </a:p>
          <a:p>
            <a:pPr lvl="1"/>
            <a:r>
              <a:rPr lang="en-US" sz="3200" dirty="0" smtClean="0"/>
              <a:t> Core Value  </a:t>
            </a:r>
          </a:p>
          <a:p>
            <a:pPr lvl="1"/>
            <a:r>
              <a:rPr lang="en-US" sz="3200" dirty="0" smtClean="0"/>
              <a:t> Value + Catalyst</a:t>
            </a:r>
          </a:p>
          <a:p>
            <a:pPr lvl="1"/>
            <a:r>
              <a:rPr lang="en-US" sz="3200" dirty="0" smtClean="0"/>
              <a:t> Alternative Value</a:t>
            </a:r>
          </a:p>
          <a:p>
            <a:pPr marL="522488" lvl="1" indent="0">
              <a:buNone/>
            </a:pPr>
            <a:endParaRPr lang="en-US" dirty="0" smtClean="0"/>
          </a:p>
        </p:txBody>
      </p:sp>
      <p:graphicFrame>
        <p:nvGraphicFramePr>
          <p:cNvPr id="5" name="Diagram 4"/>
          <p:cNvGraphicFramePr/>
          <p:nvPr>
            <p:extLst>
              <p:ext uri="{D42A27DB-BD31-4B8C-83A1-F6EECF244321}">
                <p14:modId xmlns:p14="http://schemas.microsoft.com/office/powerpoint/2010/main" val="466556706"/>
              </p:ext>
            </p:extLst>
          </p:nvPr>
        </p:nvGraphicFramePr>
        <p:xfrm>
          <a:off x="7848600" y="2057401"/>
          <a:ext cx="6781801"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6"/>
          <p:cNvSpPr>
            <a:spLocks noGrp="1"/>
          </p:cNvSpPr>
          <p:nvPr>
            <p:ph type="sldNum" sz="quarter" idx="12"/>
          </p:nvPr>
        </p:nvSpPr>
        <p:spPr/>
        <p:txBody>
          <a:bodyPr/>
          <a:lstStyle/>
          <a:p>
            <a:fld id="{CD40F7C9-DFA5-46AA-9DCF-F77FB4F70B6E}" type="slidenum">
              <a:rPr lang="en-US" smtClean="0"/>
              <a:t>10</a:t>
            </a:fld>
            <a:endParaRPr lang="en-US"/>
          </a:p>
        </p:txBody>
      </p:sp>
      <p:sp>
        <p:nvSpPr>
          <p:cNvPr id="6" name="TextBox 5"/>
          <p:cNvSpPr txBox="1"/>
          <p:nvPr/>
        </p:nvSpPr>
        <p:spPr>
          <a:xfrm>
            <a:off x="9296400" y="5029201"/>
            <a:ext cx="4114800" cy="1384995"/>
          </a:xfrm>
          <a:prstGeom prst="rect">
            <a:avLst/>
          </a:prstGeom>
          <a:noFill/>
        </p:spPr>
        <p:txBody>
          <a:bodyPr wrap="square" rtlCol="0">
            <a:spAutoFit/>
          </a:bodyPr>
          <a:lstStyle/>
          <a:p>
            <a:pPr lvl="0" algn="ctr"/>
            <a:r>
              <a:rPr lang="en-US" sz="2400" dirty="0">
                <a:solidFill>
                  <a:schemeClr val="accent2"/>
                </a:solidFill>
              </a:rPr>
              <a:t>Small, Mid </a:t>
            </a:r>
            <a:r>
              <a:rPr lang="en-US" sz="2400" dirty="0" smtClean="0">
                <a:solidFill>
                  <a:schemeClr val="accent2"/>
                </a:solidFill>
              </a:rPr>
              <a:t>and Large cap</a:t>
            </a:r>
          </a:p>
          <a:p>
            <a:pPr lvl="0"/>
            <a:endParaRPr lang="en-US" sz="2000" dirty="0" smtClean="0">
              <a:solidFill>
                <a:schemeClr val="accent2"/>
              </a:solidFill>
            </a:endParaRPr>
          </a:p>
          <a:p>
            <a:pPr lvl="0" algn="ctr"/>
            <a:r>
              <a:rPr lang="en-US" sz="2000" dirty="0" smtClean="0">
                <a:solidFill>
                  <a:schemeClr val="accent2"/>
                </a:solidFill>
              </a:rPr>
              <a:t>Stocks, Options, Warrants</a:t>
            </a:r>
            <a:r>
              <a:rPr lang="en-US" sz="2400" dirty="0">
                <a:solidFill>
                  <a:schemeClr val="accent2"/>
                </a:solidFill>
              </a:rPr>
              <a:t/>
            </a:r>
            <a:br>
              <a:rPr lang="en-US" sz="2400" dirty="0">
                <a:solidFill>
                  <a:schemeClr val="accent2"/>
                </a:solidFill>
              </a:rPr>
            </a:br>
            <a:endParaRPr lang="en-US" sz="2000" dirty="0">
              <a:solidFill>
                <a:schemeClr val="accent2"/>
              </a:solidFill>
            </a:endParaRPr>
          </a:p>
        </p:txBody>
      </p:sp>
      <p:sp>
        <p:nvSpPr>
          <p:cNvPr id="9" name="TextBox 8"/>
          <p:cNvSpPr txBox="1"/>
          <p:nvPr/>
        </p:nvSpPr>
        <p:spPr>
          <a:xfrm>
            <a:off x="9601200" y="4267200"/>
            <a:ext cx="3276601" cy="605935"/>
          </a:xfrm>
          <a:prstGeom prst="rect">
            <a:avLst/>
          </a:prstGeom>
          <a:noFill/>
        </p:spPr>
        <p:txBody>
          <a:bodyPr wrap="square" rtlCol="0">
            <a:spAutoFit/>
          </a:bodyPr>
          <a:lstStyle/>
          <a:p>
            <a:pPr lvl="0" algn="ctr"/>
            <a:r>
              <a:rPr lang="en-US" sz="3200" b="1" u="sng" dirty="0" smtClean="0">
                <a:solidFill>
                  <a:schemeClr val="accent2"/>
                </a:solidFill>
              </a:rPr>
              <a:t>Global Markets</a:t>
            </a:r>
            <a:endParaRPr lang="en-US" sz="3200" b="1" u="sng" dirty="0">
              <a:solidFill>
                <a:schemeClr val="accent2"/>
              </a:solidFill>
            </a:endParaRPr>
          </a:p>
        </p:txBody>
      </p:sp>
      <p:sp>
        <p:nvSpPr>
          <p:cNvPr id="8" name="Footer Placeholder 7"/>
          <p:cNvSpPr>
            <a:spLocks noGrp="1"/>
          </p:cNvSpPr>
          <p:nvPr>
            <p:ph type="ftr" sz="quarter" idx="11"/>
          </p:nvPr>
        </p:nvSpPr>
        <p:spPr/>
        <p:txBody>
          <a:bodyPr/>
          <a:lstStyle/>
          <a:p>
            <a:r>
              <a:rPr lang="en-US" smtClean="0"/>
              <a:t>Elliot Trexler 2015</a:t>
            </a:r>
            <a:endParaRPr lang="en-US" dirty="0"/>
          </a:p>
        </p:txBody>
      </p:sp>
    </p:spTree>
    <p:extLst>
      <p:ext uri="{BB962C8B-B14F-4D97-AF65-F5344CB8AC3E}">
        <p14:creationId xmlns:p14="http://schemas.microsoft.com/office/powerpoint/2010/main" val="3953669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427017"/>
            <a:ext cx="13791017" cy="1265273"/>
          </a:xfrm>
        </p:spPr>
        <p:txBody>
          <a:bodyPr/>
          <a:lstStyle/>
          <a:p>
            <a:pPr algn="l"/>
            <a:r>
              <a:rPr lang="en-US" sz="3600" dirty="0" smtClean="0"/>
              <a:t>Portfolio Profile: 3 </a:t>
            </a:r>
            <a:r>
              <a:rPr lang="en-US" sz="3600" dirty="0" smtClean="0"/>
              <a:t>Strategies – 1 portfolio</a:t>
            </a:r>
            <a:endParaRPr lang="en-US" sz="3600" dirty="0"/>
          </a:p>
        </p:txBody>
      </p:sp>
      <p:sp>
        <p:nvSpPr>
          <p:cNvPr id="7" name="Slide Number Placeholder 6"/>
          <p:cNvSpPr>
            <a:spLocks noGrp="1"/>
          </p:cNvSpPr>
          <p:nvPr>
            <p:ph type="sldNum" sz="quarter" idx="12"/>
          </p:nvPr>
        </p:nvSpPr>
        <p:spPr/>
        <p:txBody>
          <a:bodyPr/>
          <a:lstStyle/>
          <a:p>
            <a:fld id="{CD40F7C9-DFA5-46AA-9DCF-F77FB4F70B6E}" type="slidenum">
              <a:rPr lang="en-US" smtClean="0"/>
              <a:t>11</a:t>
            </a:fld>
            <a:endParaRPr lang="en-US"/>
          </a:p>
        </p:txBody>
      </p:sp>
      <p:sp>
        <p:nvSpPr>
          <p:cNvPr id="4" name="Footer Placeholder 3"/>
          <p:cNvSpPr>
            <a:spLocks noGrp="1"/>
          </p:cNvSpPr>
          <p:nvPr>
            <p:ph type="ftr" sz="quarter" idx="11"/>
          </p:nvPr>
        </p:nvSpPr>
        <p:spPr/>
        <p:txBody>
          <a:bodyPr/>
          <a:lstStyle/>
          <a:p>
            <a:r>
              <a:rPr lang="en-US" smtClean="0"/>
              <a:t>Elliot Trexler 2015</a:t>
            </a:r>
            <a:endParaRPr lang="en-US" dirty="0"/>
          </a:p>
        </p:txBody>
      </p:sp>
      <p:sp>
        <p:nvSpPr>
          <p:cNvPr id="8" name="Content Placeholder 7"/>
          <p:cNvSpPr>
            <a:spLocks noGrp="1"/>
          </p:cNvSpPr>
          <p:nvPr>
            <p:ph idx="1"/>
          </p:nvPr>
        </p:nvSpPr>
        <p:spPr>
          <a:xfrm>
            <a:off x="304800" y="2062885"/>
            <a:ext cx="13757429" cy="5328515"/>
          </a:xfrm>
        </p:spPr>
        <p:txBody>
          <a:bodyPr>
            <a:normAutofit lnSpcReduction="10000"/>
          </a:bodyPr>
          <a:lstStyle/>
          <a:p>
            <a:r>
              <a:rPr lang="en-US" dirty="0" smtClean="0"/>
              <a:t>Core Value </a:t>
            </a:r>
            <a:r>
              <a:rPr lang="en-US" sz="1600" dirty="0" smtClean="0"/>
              <a:t>(65-70% </a:t>
            </a:r>
            <a:r>
              <a:rPr lang="en-US" sz="1600" dirty="0" smtClean="0"/>
              <a:t>of portfolio)</a:t>
            </a:r>
          </a:p>
          <a:p>
            <a:pPr lvl="1"/>
            <a:r>
              <a:rPr lang="en-US" dirty="0" smtClean="0"/>
              <a:t>Securities that will generate long-term appreciation and compound growth; </a:t>
            </a:r>
            <a:r>
              <a:rPr lang="en-US" dirty="0" smtClean="0"/>
              <a:t>focused on secular growth.</a:t>
            </a:r>
          </a:p>
          <a:p>
            <a:pPr lvl="1"/>
            <a:r>
              <a:rPr lang="en-US" dirty="0" smtClean="0"/>
              <a:t>Growth </a:t>
            </a:r>
            <a:r>
              <a:rPr lang="en-US" dirty="0" smtClean="0"/>
              <a:t>in free cash flow, assets and book value, intrinsic value</a:t>
            </a:r>
          </a:p>
          <a:p>
            <a:pPr marL="522488" lvl="1" indent="0">
              <a:buNone/>
            </a:pPr>
            <a:endParaRPr lang="en-US" dirty="0" smtClean="0"/>
          </a:p>
          <a:p>
            <a:r>
              <a:rPr lang="en-US" dirty="0" smtClean="0"/>
              <a:t>Value + Catalyst </a:t>
            </a:r>
            <a:r>
              <a:rPr lang="en-US" sz="1600" dirty="0" smtClean="0"/>
              <a:t>(25-30</a:t>
            </a:r>
            <a:r>
              <a:rPr lang="en-US" sz="1600" dirty="0" smtClean="0"/>
              <a:t>% of portfolio)</a:t>
            </a:r>
          </a:p>
          <a:p>
            <a:pPr lvl="1"/>
            <a:r>
              <a:rPr lang="en-US" dirty="0" smtClean="0"/>
              <a:t>Underappreciated s</a:t>
            </a:r>
            <a:r>
              <a:rPr lang="en-US" dirty="0" smtClean="0"/>
              <a:t>ecurities </a:t>
            </a:r>
            <a:r>
              <a:rPr lang="en-US" dirty="0" smtClean="0"/>
              <a:t>with </a:t>
            </a:r>
            <a:r>
              <a:rPr lang="en-US" dirty="0" smtClean="0"/>
              <a:t>short-term </a:t>
            </a:r>
            <a:r>
              <a:rPr lang="en-US" dirty="0" smtClean="0"/>
              <a:t>challenges </a:t>
            </a:r>
            <a:r>
              <a:rPr lang="en-US" dirty="0" smtClean="0"/>
              <a:t>or that </a:t>
            </a:r>
            <a:r>
              <a:rPr lang="en-US" dirty="0" smtClean="0"/>
              <a:t>possess growth drivers for near-term price appreciation</a:t>
            </a:r>
          </a:p>
          <a:p>
            <a:pPr marL="522488" lvl="1" indent="0">
              <a:buNone/>
            </a:pPr>
            <a:endParaRPr lang="en-US" dirty="0" smtClean="0"/>
          </a:p>
          <a:p>
            <a:r>
              <a:rPr lang="en-US" dirty="0" smtClean="0"/>
              <a:t>Alternative Value </a:t>
            </a:r>
            <a:r>
              <a:rPr lang="en-US" sz="1600" dirty="0" smtClean="0"/>
              <a:t>(5-10% </a:t>
            </a:r>
            <a:r>
              <a:rPr lang="en-US" sz="1600" dirty="0" smtClean="0"/>
              <a:t>of portfolio)</a:t>
            </a:r>
            <a:endParaRPr lang="en-US" dirty="0" smtClean="0"/>
          </a:p>
          <a:p>
            <a:pPr lvl="1"/>
            <a:r>
              <a:rPr lang="en-US" dirty="0" smtClean="0"/>
              <a:t>Rarely </a:t>
            </a:r>
            <a:r>
              <a:rPr lang="en-US" dirty="0"/>
              <a:t>available opportunities that offer significant risk-adjusted </a:t>
            </a:r>
            <a:r>
              <a:rPr lang="en-US" dirty="0" smtClean="0"/>
              <a:t>returns; includes, warrants, </a:t>
            </a:r>
            <a:r>
              <a:rPr lang="en-US" dirty="0" smtClean="0"/>
              <a:t>options, preferred stock. Will keep cash available. </a:t>
            </a:r>
            <a:endParaRPr lang="en-US" dirty="0"/>
          </a:p>
          <a:p>
            <a:pPr marL="522488" lvl="1" indent="0">
              <a:buNone/>
            </a:pPr>
            <a:endParaRPr lang="en-US" dirty="0" smtClean="0"/>
          </a:p>
          <a:p>
            <a:pPr lvl="1"/>
            <a:endParaRPr lang="en-US" dirty="0"/>
          </a:p>
          <a:p>
            <a:pPr lvl="1"/>
            <a:endParaRPr lang="en-US" dirty="0"/>
          </a:p>
          <a:p>
            <a:pPr lvl="1"/>
            <a:endParaRPr lang="en-US" dirty="0" smtClean="0"/>
          </a:p>
          <a:p>
            <a:pPr marL="522488" lvl="1" indent="0">
              <a:buNone/>
            </a:pPr>
            <a:endParaRPr lang="en-US" dirty="0"/>
          </a:p>
          <a:p>
            <a:pPr lvl="1"/>
            <a:endParaRPr lang="en-US" dirty="0"/>
          </a:p>
        </p:txBody>
      </p:sp>
    </p:spTree>
    <p:extLst>
      <p:ext uri="{BB962C8B-B14F-4D97-AF65-F5344CB8AC3E}">
        <p14:creationId xmlns:p14="http://schemas.microsoft.com/office/powerpoint/2010/main" val="464547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12</a:t>
            </a:fld>
            <a:endParaRPr lang="en-US"/>
          </a:p>
        </p:txBody>
      </p:sp>
      <p:sp>
        <p:nvSpPr>
          <p:cNvPr id="5" name="Title 4"/>
          <p:cNvSpPr>
            <a:spLocks noGrp="1"/>
          </p:cNvSpPr>
          <p:nvPr>
            <p:ph type="title"/>
          </p:nvPr>
        </p:nvSpPr>
        <p:spPr/>
        <p:txBody>
          <a:bodyPr/>
          <a:lstStyle/>
          <a:p>
            <a:pPr algn="l"/>
            <a:r>
              <a:rPr lang="en-US" dirty="0" smtClean="0"/>
              <a:t>Strategy: Target Allocation</a:t>
            </a:r>
            <a:endParaRPr lang="en-US" dirty="0"/>
          </a:p>
        </p:txBody>
      </p:sp>
      <p:graphicFrame>
        <p:nvGraphicFramePr>
          <p:cNvPr id="6" name="Content Placeholder 10"/>
          <p:cNvGraphicFramePr>
            <a:graphicFrameLocks noGrp="1"/>
          </p:cNvGraphicFramePr>
          <p:nvPr>
            <p:ph idx="1"/>
            <p:extLst>
              <p:ext uri="{D42A27DB-BD31-4B8C-83A1-F6EECF244321}">
                <p14:modId xmlns:p14="http://schemas.microsoft.com/office/powerpoint/2010/main" val="2754761242"/>
              </p:ext>
            </p:extLst>
          </p:nvPr>
        </p:nvGraphicFramePr>
        <p:xfrm>
          <a:off x="4038600" y="1752600"/>
          <a:ext cx="5715000" cy="335280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1143000" y="5105400"/>
            <a:ext cx="3048000" cy="251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791200" y="5105400"/>
            <a:ext cx="3048000" cy="251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Underappreciated Growth opportunities</a:t>
            </a:r>
            <a:endParaRPr lang="en-US" dirty="0"/>
          </a:p>
        </p:txBody>
      </p:sp>
      <p:sp>
        <p:nvSpPr>
          <p:cNvPr id="9" name="Rectangle 8"/>
          <p:cNvSpPr/>
          <p:nvPr/>
        </p:nvSpPr>
        <p:spPr>
          <a:xfrm>
            <a:off x="10896600" y="5105400"/>
            <a:ext cx="3048000" cy="251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Tx/>
              <a:buChar char="-"/>
            </a:pPr>
            <a:r>
              <a:rPr lang="en-US" dirty="0" smtClean="0"/>
              <a:t>Warrants</a:t>
            </a:r>
          </a:p>
          <a:p>
            <a:pPr marL="457200" indent="-457200" algn="ctr">
              <a:buFontTx/>
              <a:buChar char="-"/>
            </a:pPr>
            <a:r>
              <a:rPr lang="en-US" dirty="0" smtClean="0"/>
              <a:t>Options</a:t>
            </a:r>
          </a:p>
          <a:p>
            <a:pPr marL="457200" indent="-457200" algn="ctr">
              <a:buFontTx/>
              <a:buChar char="-"/>
            </a:pPr>
            <a:endParaRPr lang="en-US" dirty="0"/>
          </a:p>
        </p:txBody>
      </p:sp>
      <p:cxnSp>
        <p:nvCxnSpPr>
          <p:cNvPr id="11" name="Straight Arrow Connector 10"/>
          <p:cNvCxnSpPr/>
          <p:nvPr/>
        </p:nvCxnSpPr>
        <p:spPr>
          <a:xfrm flipH="1">
            <a:off x="3048000" y="3810000"/>
            <a:ext cx="24384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991600" y="3810000"/>
            <a:ext cx="27432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467600" y="4343400"/>
            <a:ext cx="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0954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27016"/>
            <a:ext cx="13410016" cy="1265273"/>
          </a:xfrm>
        </p:spPr>
        <p:txBody>
          <a:bodyPr/>
          <a:lstStyle/>
          <a:p>
            <a:pPr algn="l"/>
            <a:r>
              <a:rPr lang="en-US" dirty="0" smtClean="0"/>
              <a:t>Strategy</a:t>
            </a:r>
            <a:r>
              <a:rPr lang="en-US" dirty="0" smtClean="0"/>
              <a:t>: </a:t>
            </a:r>
            <a:r>
              <a:rPr lang="en-US" dirty="0" smtClean="0"/>
              <a:t>investment Research</a:t>
            </a:r>
            <a:endParaRPr lang="en-US" dirty="0"/>
          </a:p>
        </p:txBody>
      </p:sp>
      <p:graphicFrame>
        <p:nvGraphicFramePr>
          <p:cNvPr id="5" name="Diagram 4"/>
          <p:cNvGraphicFramePr/>
          <p:nvPr>
            <p:extLst>
              <p:ext uri="{D42A27DB-BD31-4B8C-83A1-F6EECF244321}">
                <p14:modId xmlns:p14="http://schemas.microsoft.com/office/powerpoint/2010/main" val="258935407"/>
              </p:ext>
            </p:extLst>
          </p:nvPr>
        </p:nvGraphicFramePr>
        <p:xfrm>
          <a:off x="228600" y="1981200"/>
          <a:ext cx="14097000" cy="650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Down Arrow 6"/>
          <p:cNvSpPr/>
          <p:nvPr/>
        </p:nvSpPr>
        <p:spPr>
          <a:xfrm rot="10800000">
            <a:off x="1263395" y="4572000"/>
            <a:ext cx="641604" cy="685800"/>
          </a:xfrm>
          <a:prstGeom prst="down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fld id="{CD40F7C9-DFA5-46AA-9DCF-F77FB4F70B6E}" type="slidenum">
              <a:rPr lang="en-US" smtClean="0"/>
              <a:t>13</a:t>
            </a:fld>
            <a:endParaRPr lang="en-US"/>
          </a:p>
        </p:txBody>
      </p:sp>
      <p:sp>
        <p:nvSpPr>
          <p:cNvPr id="2" name="Footer Placeholder 1"/>
          <p:cNvSpPr>
            <a:spLocks noGrp="1"/>
          </p:cNvSpPr>
          <p:nvPr>
            <p:ph type="ftr" sz="quarter" idx="11"/>
          </p:nvPr>
        </p:nvSpPr>
        <p:spPr/>
        <p:txBody>
          <a:bodyPr/>
          <a:lstStyle/>
          <a:p>
            <a:r>
              <a:rPr lang="en-US" smtClean="0"/>
              <a:t>Elliot Trexler 2015</a:t>
            </a:r>
            <a:endParaRPr lang="en-US" dirty="0"/>
          </a:p>
        </p:txBody>
      </p:sp>
    </p:spTree>
    <p:extLst>
      <p:ext uri="{BB962C8B-B14F-4D97-AF65-F5344CB8AC3E}">
        <p14:creationId xmlns:p14="http://schemas.microsoft.com/office/powerpoint/2010/main" val="3364369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Analysis includes:</a:t>
            </a:r>
          </a:p>
          <a:p>
            <a:pPr lvl="1"/>
            <a:r>
              <a:rPr lang="en-US" dirty="0" smtClean="0"/>
              <a:t>75 quantitative </a:t>
            </a:r>
            <a:r>
              <a:rPr lang="en-US" dirty="0"/>
              <a:t>r</a:t>
            </a:r>
            <a:r>
              <a:rPr lang="en-US" dirty="0" smtClean="0"/>
              <a:t>atios </a:t>
            </a:r>
          </a:p>
          <a:p>
            <a:pPr lvl="1"/>
            <a:r>
              <a:rPr lang="en-US" dirty="0" smtClean="0"/>
              <a:t>50 </a:t>
            </a:r>
            <a:r>
              <a:rPr lang="en-US" dirty="0"/>
              <a:t>q</a:t>
            </a:r>
            <a:r>
              <a:rPr lang="en-US" dirty="0" smtClean="0"/>
              <a:t>ualitative indicators</a:t>
            </a:r>
          </a:p>
          <a:p>
            <a:pPr lvl="1"/>
            <a:r>
              <a:rPr lang="en-US" dirty="0" smtClean="0"/>
              <a:t>Dividend Discount Model</a:t>
            </a:r>
          </a:p>
          <a:p>
            <a:pPr lvl="1"/>
            <a:r>
              <a:rPr lang="en-US" dirty="0"/>
              <a:t>Graham </a:t>
            </a:r>
            <a:r>
              <a:rPr lang="en-US" dirty="0" smtClean="0"/>
              <a:t>Number</a:t>
            </a:r>
          </a:p>
          <a:p>
            <a:pPr lvl="1"/>
            <a:r>
              <a:rPr lang="en-US" dirty="0" smtClean="0"/>
              <a:t>Financial Statements</a:t>
            </a:r>
          </a:p>
          <a:p>
            <a:pPr lvl="1"/>
            <a:r>
              <a:rPr lang="en-US" dirty="0" smtClean="0"/>
              <a:t>Discounted Cash Flow</a:t>
            </a:r>
          </a:p>
          <a:p>
            <a:pPr lvl="1"/>
            <a:r>
              <a:rPr lang="en-US" dirty="0" smtClean="0"/>
              <a:t>Sum of the parts evaluation</a:t>
            </a:r>
          </a:p>
          <a:p>
            <a:pPr lvl="1"/>
            <a:r>
              <a:rPr lang="en-US" dirty="0" smtClean="0"/>
              <a:t>Common size peer comparison</a:t>
            </a:r>
          </a:p>
          <a:p>
            <a:pPr lvl="1"/>
            <a:r>
              <a:rPr lang="en-US" dirty="0" smtClean="0"/>
              <a:t>Meet with Company Management</a:t>
            </a:r>
          </a:p>
          <a:p>
            <a:pPr lvl="1"/>
            <a:endParaRPr lang="en-US" dirty="0" smtClean="0"/>
          </a:p>
          <a:p>
            <a:pPr lvl="1"/>
            <a:endParaRPr lang="en-US" dirty="0"/>
          </a:p>
          <a:p>
            <a:pPr lvl="1"/>
            <a:endParaRPr lang="en-US" dirty="0" smtClean="0"/>
          </a:p>
          <a:p>
            <a:pPr lvl="1"/>
            <a:endParaRPr lang="en-US" dirty="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14</a:t>
            </a:fld>
            <a:endParaRPr lang="en-US"/>
          </a:p>
        </p:txBody>
      </p:sp>
      <p:sp>
        <p:nvSpPr>
          <p:cNvPr id="5" name="Title 4"/>
          <p:cNvSpPr>
            <a:spLocks noGrp="1"/>
          </p:cNvSpPr>
          <p:nvPr>
            <p:ph type="title"/>
          </p:nvPr>
        </p:nvSpPr>
        <p:spPr>
          <a:xfrm>
            <a:off x="381000" y="427016"/>
            <a:ext cx="13410016" cy="1265273"/>
          </a:xfrm>
        </p:spPr>
        <p:txBody>
          <a:bodyPr/>
          <a:lstStyle/>
          <a:p>
            <a:pPr algn="l"/>
            <a:r>
              <a:rPr lang="en-US" dirty="0" smtClean="0"/>
              <a:t>strategy</a:t>
            </a:r>
            <a:r>
              <a:rPr lang="en-US" dirty="0"/>
              <a:t>: </a:t>
            </a:r>
            <a:r>
              <a:rPr lang="en-US" dirty="0" smtClean="0"/>
              <a:t>Security Analysis</a:t>
            </a:r>
            <a:endParaRPr lang="en-US" dirty="0"/>
          </a:p>
        </p:txBody>
      </p:sp>
    </p:spTree>
    <p:extLst>
      <p:ext uri="{BB962C8B-B14F-4D97-AF65-F5344CB8AC3E}">
        <p14:creationId xmlns:p14="http://schemas.microsoft.com/office/powerpoint/2010/main" val="858367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15</a:t>
            </a:fld>
            <a:endParaRPr lang="en-US"/>
          </a:p>
        </p:txBody>
      </p:sp>
      <p:sp>
        <p:nvSpPr>
          <p:cNvPr id="5" name="Title 4"/>
          <p:cNvSpPr>
            <a:spLocks noGrp="1"/>
          </p:cNvSpPr>
          <p:nvPr>
            <p:ph type="title"/>
          </p:nvPr>
        </p:nvSpPr>
        <p:spPr/>
        <p:txBody>
          <a:bodyPr/>
          <a:lstStyle/>
          <a:p>
            <a:pPr algn="l"/>
            <a:r>
              <a:rPr lang="en-US" dirty="0" smtClean="0"/>
              <a:t>Buy &amp; sell </a:t>
            </a:r>
            <a:r>
              <a:rPr lang="en-US" dirty="0" smtClean="0"/>
              <a:t>criteria</a:t>
            </a:r>
            <a:endParaRPr lang="en-US" dirty="0"/>
          </a:p>
        </p:txBody>
      </p:sp>
    </p:spTree>
    <p:extLst>
      <p:ext uri="{BB962C8B-B14F-4D97-AF65-F5344CB8AC3E}">
        <p14:creationId xmlns:p14="http://schemas.microsoft.com/office/powerpoint/2010/main" val="4032525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16</a:t>
            </a:fld>
            <a:endParaRPr lang="en-US"/>
          </a:p>
        </p:txBody>
      </p:sp>
      <p:sp>
        <p:nvSpPr>
          <p:cNvPr id="5" name="Title 4"/>
          <p:cNvSpPr>
            <a:spLocks noGrp="1"/>
          </p:cNvSpPr>
          <p:nvPr>
            <p:ph type="title"/>
          </p:nvPr>
        </p:nvSpPr>
        <p:spPr/>
        <p:txBody>
          <a:bodyPr/>
          <a:lstStyle/>
          <a:p>
            <a:pPr algn="l"/>
            <a:r>
              <a:rPr lang="en-US" dirty="0" smtClean="0"/>
              <a:t>Risk management</a:t>
            </a:r>
            <a:endParaRPr lang="en-US" dirty="0"/>
          </a:p>
        </p:txBody>
      </p:sp>
    </p:spTree>
    <p:extLst>
      <p:ext uri="{BB962C8B-B14F-4D97-AF65-F5344CB8AC3E}">
        <p14:creationId xmlns:p14="http://schemas.microsoft.com/office/powerpoint/2010/main" val="3936503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285889517"/>
              </p:ext>
            </p:extLst>
          </p:nvPr>
        </p:nvGraphicFramePr>
        <p:xfrm>
          <a:off x="533400" y="2895600"/>
          <a:ext cx="13452476" cy="3992880"/>
        </p:xfrm>
        <a:graphic>
          <a:graphicData uri="http://schemas.openxmlformats.org/drawingml/2006/table">
            <a:tbl>
              <a:tblPr firstRow="1" bandRow="1">
                <a:tableStyleId>{5C22544A-7EE6-4342-B048-85BDC9FD1C3A}</a:tableStyleId>
              </a:tblPr>
              <a:tblGrid>
                <a:gridCol w="6726238"/>
                <a:gridCol w="6726238"/>
              </a:tblGrid>
              <a:tr h="370840">
                <a:tc>
                  <a:txBody>
                    <a:bodyPr/>
                    <a:lstStyle/>
                    <a:p>
                      <a:pPr algn="ctr"/>
                      <a:r>
                        <a:rPr lang="en-US" sz="3200" dirty="0" smtClean="0"/>
                        <a:t>Investment Process</a:t>
                      </a:r>
                      <a:endParaRPr lang="en-US" sz="3200" dirty="0"/>
                    </a:p>
                  </a:txBody>
                  <a:tcPr/>
                </a:tc>
                <a:tc>
                  <a:txBody>
                    <a:bodyPr/>
                    <a:lstStyle/>
                    <a:p>
                      <a:pPr algn="ctr"/>
                      <a:r>
                        <a:rPr lang="en-US" sz="3200" dirty="0" smtClean="0"/>
                        <a:t>Risk Management</a:t>
                      </a:r>
                      <a:endParaRPr lang="en-US" sz="3200" dirty="0"/>
                    </a:p>
                  </a:txBody>
                  <a:tcPr/>
                </a:tc>
              </a:tr>
              <a:tr h="370840">
                <a:tc>
                  <a:txBody>
                    <a:bodyPr/>
                    <a:lstStyle/>
                    <a:p>
                      <a:endParaRPr lang="en-US" dirty="0"/>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dirty="0"/>
                    </a:p>
                  </a:txBody>
                  <a:tcPr/>
                </a:tc>
              </a:tr>
            </a:tbl>
          </a:graphicData>
        </a:graphic>
      </p:graphicFrame>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17</a:t>
            </a:fld>
            <a:endParaRPr lang="en-US"/>
          </a:p>
        </p:txBody>
      </p:sp>
      <p:sp>
        <p:nvSpPr>
          <p:cNvPr id="5" name="Title 4"/>
          <p:cNvSpPr>
            <a:spLocks noGrp="1"/>
          </p:cNvSpPr>
          <p:nvPr>
            <p:ph type="title"/>
          </p:nvPr>
        </p:nvSpPr>
        <p:spPr/>
        <p:txBody>
          <a:bodyPr/>
          <a:lstStyle/>
          <a:p>
            <a:pPr algn="l"/>
            <a:r>
              <a:rPr lang="en-US" dirty="0" smtClean="0"/>
              <a:t>Investment process = risk management</a:t>
            </a:r>
            <a:endParaRPr lang="en-US" dirty="0"/>
          </a:p>
        </p:txBody>
      </p:sp>
    </p:spTree>
    <p:extLst>
      <p:ext uri="{BB962C8B-B14F-4D97-AF65-F5344CB8AC3E}">
        <p14:creationId xmlns:p14="http://schemas.microsoft.com/office/powerpoint/2010/main" val="359066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18</a:t>
            </a:fld>
            <a:endParaRPr lang="en-US"/>
          </a:p>
        </p:txBody>
      </p:sp>
      <p:sp>
        <p:nvSpPr>
          <p:cNvPr id="5" name="Title 4"/>
          <p:cNvSpPr>
            <a:spLocks noGrp="1"/>
          </p:cNvSpPr>
          <p:nvPr>
            <p:ph type="title"/>
          </p:nvPr>
        </p:nvSpPr>
        <p:spPr/>
        <p:txBody>
          <a:bodyPr/>
          <a:lstStyle/>
          <a:p>
            <a:pPr algn="l"/>
            <a:r>
              <a:rPr lang="en-US" dirty="0" smtClean="0"/>
              <a:t>WHY INVEST NOW?</a:t>
            </a:r>
            <a:endParaRPr lang="en-US" dirty="0"/>
          </a:p>
        </p:txBody>
      </p:sp>
    </p:spTree>
    <p:extLst>
      <p:ext uri="{BB962C8B-B14F-4D97-AF65-F5344CB8AC3E}">
        <p14:creationId xmlns:p14="http://schemas.microsoft.com/office/powerpoint/2010/main" val="4041863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Our historical returns are the best in the industry. These returns are even more impressive when considering how much Cash we maintain.</a:t>
            </a:r>
          </a:p>
          <a:p>
            <a:r>
              <a:rPr lang="en-US" dirty="0"/>
              <a:t>Risk is </a:t>
            </a:r>
            <a:r>
              <a:rPr lang="en-US" dirty="0" smtClean="0"/>
              <a:t>our </a:t>
            </a:r>
            <a:r>
              <a:rPr lang="en-US" dirty="0"/>
              <a:t>most important consideration when </a:t>
            </a:r>
            <a:r>
              <a:rPr lang="en-US" dirty="0" smtClean="0"/>
              <a:t>investing. Our </a:t>
            </a:r>
            <a:r>
              <a:rPr lang="en-US" dirty="0"/>
              <a:t>goal is to never have an annual decline greater than 12% or more than our </a:t>
            </a:r>
            <a:r>
              <a:rPr lang="en-US" dirty="0" smtClean="0"/>
              <a:t>benchmark.  </a:t>
            </a:r>
          </a:p>
          <a:p>
            <a:r>
              <a:rPr lang="en-US" dirty="0" smtClean="0"/>
              <a:t>Our Founder keeps over 95% of his liquid net worth in this strategy.</a:t>
            </a:r>
          </a:p>
          <a:p>
            <a:r>
              <a:rPr lang="en-US" dirty="0" smtClean="0"/>
              <a:t>Our strategy enables us to compound wealth over the long-term and meanwhile generate gains in shorter-term horizons.</a:t>
            </a:r>
          </a:p>
          <a:p>
            <a:r>
              <a:rPr lang="en-US" dirty="0" smtClean="0"/>
              <a:t>We can access global markets which significantly broadens our opportunity set.</a:t>
            </a:r>
          </a:p>
          <a:p>
            <a:endParaRPr lang="en-US" dirty="0" smtClean="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19</a:t>
            </a:fld>
            <a:endParaRPr lang="en-US"/>
          </a:p>
        </p:txBody>
      </p:sp>
      <p:sp>
        <p:nvSpPr>
          <p:cNvPr id="5" name="Title 4"/>
          <p:cNvSpPr>
            <a:spLocks noGrp="1"/>
          </p:cNvSpPr>
          <p:nvPr>
            <p:ph type="title"/>
          </p:nvPr>
        </p:nvSpPr>
        <p:spPr/>
        <p:txBody>
          <a:bodyPr/>
          <a:lstStyle/>
          <a:p>
            <a:pPr algn="l"/>
            <a:r>
              <a:rPr lang="en-US" dirty="0" smtClean="0"/>
              <a:t>Why global return</a:t>
            </a:r>
            <a:endParaRPr lang="en-US" dirty="0"/>
          </a:p>
        </p:txBody>
      </p:sp>
    </p:spTree>
    <p:extLst>
      <p:ext uri="{BB962C8B-B14F-4D97-AF65-F5344CB8AC3E}">
        <p14:creationId xmlns:p14="http://schemas.microsoft.com/office/powerpoint/2010/main" val="1179157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2</a:t>
            </a:fld>
            <a:endParaRPr lang="en-US"/>
          </a:p>
        </p:txBody>
      </p:sp>
      <p:sp>
        <p:nvSpPr>
          <p:cNvPr id="5" name="Title 4"/>
          <p:cNvSpPr>
            <a:spLocks noGrp="1"/>
          </p:cNvSpPr>
          <p:nvPr>
            <p:ph type="title"/>
          </p:nvPr>
        </p:nvSpPr>
        <p:spPr/>
        <p:txBody>
          <a:bodyPr/>
          <a:lstStyle/>
          <a:p>
            <a:r>
              <a:rPr lang="en-US" dirty="0" smtClean="0"/>
              <a:t>Logos</a:t>
            </a:r>
            <a:endParaRPr lang="en-US" dirty="0"/>
          </a:p>
        </p:txBody>
      </p:sp>
      <p:pic>
        <p:nvPicPr>
          <p:cNvPr id="6" name="Content Placeholder 5" descr="C:\Users\hhirt\AppData\Local\Temp\Main Logo 1.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981200"/>
            <a:ext cx="9867231" cy="2051482"/>
          </a:xfrm>
          <a:prstGeom prst="rect">
            <a:avLst/>
          </a:prstGeom>
          <a:noFill/>
          <a:ln>
            <a:noFill/>
          </a:ln>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4038600"/>
            <a:ext cx="3733800" cy="3733800"/>
          </a:xfrm>
          <a:prstGeom prst="rect">
            <a:avLst/>
          </a:prstGeom>
        </p:spPr>
      </p:pic>
      <p:sp>
        <p:nvSpPr>
          <p:cNvPr id="8" name="TextBox 7"/>
          <p:cNvSpPr txBox="1"/>
          <p:nvPr/>
        </p:nvSpPr>
        <p:spPr>
          <a:xfrm>
            <a:off x="5286158" y="5659278"/>
            <a:ext cx="1952842" cy="492443"/>
          </a:xfrm>
          <a:prstGeom prst="rect">
            <a:avLst/>
          </a:prstGeom>
          <a:noFill/>
        </p:spPr>
        <p:txBody>
          <a:bodyPr wrap="none" rtlCol="0">
            <a:spAutoFit/>
          </a:bodyPr>
          <a:lstStyle/>
          <a:p>
            <a:r>
              <a:rPr lang="en-US" dirty="0" smtClean="0"/>
              <a:t>Floater-Logo</a:t>
            </a:r>
            <a:endParaRPr lang="en-US" dirty="0"/>
          </a:p>
        </p:txBody>
      </p:sp>
      <p:sp>
        <p:nvSpPr>
          <p:cNvPr id="9" name="TextBox 8"/>
          <p:cNvSpPr txBox="1"/>
          <p:nvPr/>
        </p:nvSpPr>
        <p:spPr>
          <a:xfrm>
            <a:off x="329600" y="2286000"/>
            <a:ext cx="1670650" cy="492443"/>
          </a:xfrm>
          <a:prstGeom prst="rect">
            <a:avLst/>
          </a:prstGeom>
          <a:noFill/>
        </p:spPr>
        <p:txBody>
          <a:bodyPr wrap="none" rtlCol="0">
            <a:spAutoFit/>
          </a:bodyPr>
          <a:lstStyle/>
          <a:p>
            <a:r>
              <a:rPr lang="en-US" dirty="0" smtClean="0"/>
              <a:t>Main Logo</a:t>
            </a:r>
            <a:endParaRPr lang="en-US" dirty="0"/>
          </a:p>
        </p:txBody>
      </p:sp>
    </p:spTree>
    <p:extLst>
      <p:ext uri="{BB962C8B-B14F-4D97-AF65-F5344CB8AC3E}">
        <p14:creationId xmlns:p14="http://schemas.microsoft.com/office/powerpoint/2010/main" val="3680911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58199" y="2057401"/>
            <a:ext cx="6172201" cy="5105400"/>
          </a:xfrm>
          <a:ln>
            <a:noFill/>
          </a:ln>
        </p:spPr>
        <p:txBody>
          <a:bodyPr>
            <a:normAutofit/>
          </a:bodyPr>
          <a:lstStyle/>
          <a:p>
            <a:r>
              <a:rPr lang="en-US" sz="2800" dirty="0" smtClean="0"/>
              <a:t>Legal Advisor</a:t>
            </a:r>
          </a:p>
          <a:p>
            <a:pPr lvl="1"/>
            <a:r>
              <a:rPr lang="en-US" sz="2400" dirty="0" err="1" smtClean="0"/>
              <a:t>KleinbergKaplan</a:t>
            </a:r>
            <a:endParaRPr lang="en-US" sz="2400" dirty="0" smtClean="0"/>
          </a:p>
          <a:p>
            <a:pPr marL="65311" indent="0">
              <a:buNone/>
            </a:pPr>
            <a:endParaRPr lang="en-US" sz="2800" dirty="0" smtClean="0"/>
          </a:p>
          <a:p>
            <a:pPr marL="65311" indent="0">
              <a:buNone/>
            </a:pPr>
            <a:endParaRPr lang="en-US" sz="2800" dirty="0"/>
          </a:p>
          <a:p>
            <a:pPr marL="65311" indent="0">
              <a:buNone/>
            </a:pPr>
            <a:endParaRPr lang="en-US" sz="2000" dirty="0" smtClean="0"/>
          </a:p>
          <a:p>
            <a:pPr marL="65311" indent="0">
              <a:buNone/>
            </a:pPr>
            <a:endParaRPr lang="en-US" sz="2000" dirty="0" smtClean="0"/>
          </a:p>
          <a:p>
            <a:r>
              <a:rPr lang="en-US" sz="2800" dirty="0" smtClean="0"/>
              <a:t>Independent Auditor</a:t>
            </a:r>
          </a:p>
          <a:p>
            <a:pPr lvl="1"/>
            <a:r>
              <a:rPr lang="en-US" sz="2400" dirty="0" err="1" smtClean="0"/>
              <a:t>Anchin</a:t>
            </a:r>
            <a:r>
              <a:rPr lang="en-US" sz="2400" dirty="0" smtClean="0"/>
              <a:t>, Block &amp; </a:t>
            </a:r>
            <a:r>
              <a:rPr lang="en-US" sz="2400" dirty="0" err="1" smtClean="0"/>
              <a:t>Anchin</a:t>
            </a:r>
            <a:endParaRPr lang="en-US" sz="2400" dirty="0" smtClean="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20</a:t>
            </a:fld>
            <a:endParaRPr lang="en-US"/>
          </a:p>
        </p:txBody>
      </p:sp>
      <p:sp>
        <p:nvSpPr>
          <p:cNvPr id="5" name="Title 4"/>
          <p:cNvSpPr>
            <a:spLocks noGrp="1"/>
          </p:cNvSpPr>
          <p:nvPr>
            <p:ph type="title"/>
          </p:nvPr>
        </p:nvSpPr>
        <p:spPr>
          <a:xfrm>
            <a:off x="382184" y="381000"/>
            <a:ext cx="13791016" cy="1265273"/>
          </a:xfrm>
        </p:spPr>
        <p:txBody>
          <a:bodyPr/>
          <a:lstStyle/>
          <a:p>
            <a:pPr algn="l"/>
            <a:r>
              <a:rPr lang="en-US" dirty="0" smtClean="0"/>
              <a:t>Service providers</a:t>
            </a:r>
            <a:endParaRPr lang="en-US" dirty="0"/>
          </a:p>
        </p:txBody>
      </p:sp>
      <p:sp>
        <p:nvSpPr>
          <p:cNvPr id="8" name="Content Placeholder 1"/>
          <p:cNvSpPr txBox="1">
            <a:spLocks/>
          </p:cNvSpPr>
          <p:nvPr/>
        </p:nvSpPr>
        <p:spPr>
          <a:xfrm>
            <a:off x="228600" y="2057400"/>
            <a:ext cx="7696200" cy="4724400"/>
          </a:xfrm>
          <a:prstGeom prst="rect">
            <a:avLst/>
          </a:prstGeom>
          <a:ln>
            <a:noFill/>
          </a:ln>
        </p:spPr>
        <p:txBody>
          <a:bodyPr vert="horz" lIns="130622" tIns="65311" rIns="130622" bIns="65311" rtlCol="0">
            <a:normAutofit/>
          </a:bodyPr>
          <a:lstStyle>
            <a:lvl1pPr marL="391866" indent="-326555" algn="l" defTabSz="1306220" rtl="0" eaLnBrk="1" latinLnBrk="0" hangingPunct="1">
              <a:spcBef>
                <a:spcPct val="20000"/>
              </a:spcBef>
              <a:buClr>
                <a:schemeClr val="accent1"/>
              </a:buClr>
              <a:buFont typeface="Wingdings 2" pitchFamily="18" charset="2"/>
              <a:buChar char=""/>
              <a:defRPr sz="2900" kern="1200" spc="214" baseline="0">
                <a:solidFill>
                  <a:schemeClr val="tx2"/>
                </a:solidFill>
                <a:latin typeface="+mn-lt"/>
                <a:ea typeface="+mn-ea"/>
                <a:cs typeface="+mn-cs"/>
              </a:defRPr>
            </a:lvl1pPr>
            <a:lvl2pPr marL="783732" indent="-261244" algn="l" defTabSz="1306220" rtl="0" eaLnBrk="1" latinLnBrk="0" hangingPunct="1">
              <a:spcBef>
                <a:spcPct val="20000"/>
              </a:spcBef>
              <a:buClr>
                <a:schemeClr val="accent2"/>
              </a:buClr>
              <a:buFont typeface="Wingdings" pitchFamily="2" charset="2"/>
              <a:buChar char="§"/>
              <a:defRPr sz="2600" kern="1200" spc="143" baseline="0">
                <a:solidFill>
                  <a:schemeClr val="tx2"/>
                </a:solidFill>
                <a:latin typeface="+mn-lt"/>
                <a:ea typeface="+mn-ea"/>
                <a:cs typeface="+mn-cs"/>
              </a:defRPr>
            </a:lvl2pPr>
            <a:lvl3pPr marL="1175598" indent="-261244" algn="l" defTabSz="1306220" rtl="0" eaLnBrk="1" latinLnBrk="0" hangingPunct="1">
              <a:spcBef>
                <a:spcPct val="20000"/>
              </a:spcBef>
              <a:buClr>
                <a:schemeClr val="accent3"/>
              </a:buClr>
              <a:buFont typeface="Wingdings" pitchFamily="2" charset="2"/>
              <a:buChar char="§"/>
              <a:defRPr sz="2300" kern="1200" spc="143" baseline="0">
                <a:solidFill>
                  <a:schemeClr val="tx2"/>
                </a:solidFill>
                <a:latin typeface="+mn-lt"/>
                <a:ea typeface="+mn-ea"/>
                <a:cs typeface="+mn-cs"/>
              </a:defRPr>
            </a:lvl3pPr>
            <a:lvl4pPr marL="1567464" indent="-261244" algn="l" defTabSz="1306220" rtl="0" eaLnBrk="1" latinLnBrk="0" hangingPunct="1">
              <a:spcBef>
                <a:spcPct val="20000"/>
              </a:spcBef>
              <a:buClr>
                <a:schemeClr val="accent4"/>
              </a:buClr>
              <a:buFont typeface="Wingdings" pitchFamily="2" charset="2"/>
              <a:buChar char="§"/>
              <a:defRPr sz="2000" kern="1200">
                <a:solidFill>
                  <a:schemeClr val="tx2"/>
                </a:solidFill>
                <a:latin typeface="+mn-lt"/>
                <a:ea typeface="+mn-ea"/>
                <a:cs typeface="+mn-cs"/>
              </a:defRPr>
            </a:lvl4pPr>
            <a:lvl5pPr marL="1828709" indent="-261244" algn="l" defTabSz="1306220" rtl="0" eaLnBrk="1" latinLnBrk="0" hangingPunct="1">
              <a:spcBef>
                <a:spcPct val="20000"/>
              </a:spcBef>
              <a:buClr>
                <a:schemeClr val="accent6"/>
              </a:buClr>
              <a:buFont typeface="Wingdings" pitchFamily="2" charset="2"/>
              <a:buChar char="§"/>
              <a:defRPr sz="1900" kern="1200" spc="143" baseline="0">
                <a:solidFill>
                  <a:schemeClr val="tx2"/>
                </a:solidFill>
                <a:latin typeface="+mn-lt"/>
                <a:ea typeface="+mn-ea"/>
                <a:cs typeface="+mn-cs"/>
              </a:defRPr>
            </a:lvl5pPr>
            <a:lvl6pPr marL="2220575" indent="-261244" algn="l" defTabSz="1306220" rtl="0" eaLnBrk="1" latinLnBrk="0" hangingPunct="1">
              <a:spcBef>
                <a:spcPct val="20000"/>
              </a:spcBef>
              <a:buClr>
                <a:schemeClr val="accent1"/>
              </a:buClr>
              <a:buFont typeface="Wingdings" pitchFamily="2" charset="2"/>
              <a:buChar char="§"/>
              <a:defRPr sz="1700" kern="1200">
                <a:solidFill>
                  <a:schemeClr val="tx2"/>
                </a:solidFill>
                <a:latin typeface="+mn-lt"/>
                <a:ea typeface="+mn-ea"/>
                <a:cs typeface="+mn-cs"/>
              </a:defRPr>
            </a:lvl6pPr>
            <a:lvl7pPr marL="2612441" indent="-261244" algn="l" defTabSz="1306220" rtl="0" eaLnBrk="1" latinLnBrk="0" hangingPunct="1">
              <a:spcBef>
                <a:spcPct val="20000"/>
              </a:spcBef>
              <a:buClr>
                <a:schemeClr val="accent2"/>
              </a:buClr>
              <a:buFont typeface="Wingdings" pitchFamily="2" charset="2"/>
              <a:buChar char="§"/>
              <a:defRPr sz="1700" kern="1200">
                <a:solidFill>
                  <a:schemeClr val="tx2"/>
                </a:solidFill>
                <a:latin typeface="+mn-lt"/>
                <a:ea typeface="+mn-ea"/>
                <a:cs typeface="+mn-cs"/>
              </a:defRPr>
            </a:lvl7pPr>
            <a:lvl8pPr marL="3004307" indent="-261244" algn="l" defTabSz="1306220" rtl="0" eaLnBrk="1" latinLnBrk="0" hangingPunct="1">
              <a:spcBef>
                <a:spcPct val="20000"/>
              </a:spcBef>
              <a:buClr>
                <a:schemeClr val="accent3"/>
              </a:buClr>
              <a:buFont typeface="Wingdings" pitchFamily="2" charset="2"/>
              <a:buChar char="§"/>
              <a:defRPr sz="1700" kern="1200">
                <a:solidFill>
                  <a:schemeClr val="tx2"/>
                </a:solidFill>
                <a:latin typeface="+mn-lt"/>
                <a:ea typeface="+mn-ea"/>
                <a:cs typeface="+mn-cs"/>
              </a:defRPr>
            </a:lvl8pPr>
            <a:lvl9pPr marL="3396173" indent="-261244" algn="l" defTabSz="1306220" rtl="0" eaLnBrk="1" latinLnBrk="0" hangingPunct="1">
              <a:spcBef>
                <a:spcPct val="20000"/>
              </a:spcBef>
              <a:buClr>
                <a:schemeClr val="accent5"/>
              </a:buClr>
              <a:buFont typeface="Wingdings" pitchFamily="2" charset="2"/>
              <a:buChar char="§"/>
              <a:defRPr sz="1700" kern="1200">
                <a:solidFill>
                  <a:schemeClr val="tx2"/>
                </a:solidFill>
                <a:latin typeface="+mn-lt"/>
                <a:ea typeface="+mn-ea"/>
                <a:cs typeface="+mn-cs"/>
              </a:defRPr>
            </a:lvl9pPr>
          </a:lstStyle>
          <a:p>
            <a:r>
              <a:rPr lang="en-US" sz="2800" dirty="0" smtClean="0"/>
              <a:t>Prime Broker, commitments from:</a:t>
            </a:r>
          </a:p>
          <a:p>
            <a:pPr lvl="1"/>
            <a:r>
              <a:rPr lang="en-US" sz="2400" dirty="0" smtClean="0"/>
              <a:t>Lazard Capital</a:t>
            </a:r>
          </a:p>
          <a:p>
            <a:pPr lvl="1"/>
            <a:r>
              <a:rPr lang="en-US" sz="2400" dirty="0" err="1" smtClean="0"/>
              <a:t>ConvergEx</a:t>
            </a:r>
            <a:r>
              <a:rPr lang="en-US" sz="2400" dirty="0" smtClean="0"/>
              <a:t> (a subsidiary of BNY Mellon)</a:t>
            </a:r>
          </a:p>
          <a:p>
            <a:pPr lvl="1"/>
            <a:r>
              <a:rPr lang="en-US" sz="2400" dirty="0" smtClean="0"/>
              <a:t>Concept Capital</a:t>
            </a:r>
          </a:p>
          <a:p>
            <a:pPr marL="522488" lvl="1" indent="0">
              <a:buNone/>
            </a:pPr>
            <a:endParaRPr lang="en-US" sz="2400" dirty="0" smtClean="0"/>
          </a:p>
          <a:p>
            <a:pPr marL="522488" lvl="1" indent="0">
              <a:buNone/>
            </a:pPr>
            <a:endParaRPr lang="en-US" sz="2400" dirty="0" smtClean="0"/>
          </a:p>
          <a:p>
            <a:r>
              <a:rPr lang="en-US" sz="2800" dirty="0" smtClean="0"/>
              <a:t>Fund Administration</a:t>
            </a:r>
          </a:p>
          <a:p>
            <a:pPr lvl="1"/>
            <a:r>
              <a:rPr lang="en-US" sz="2400" dirty="0" smtClean="0"/>
              <a:t>Opus Fund Services</a:t>
            </a:r>
          </a:p>
          <a:p>
            <a:pPr lvl="1"/>
            <a:r>
              <a:rPr lang="en-US" sz="2400" dirty="0" smtClean="0"/>
              <a:t>SS&amp;C Technologies</a:t>
            </a:r>
          </a:p>
        </p:txBody>
      </p:sp>
    </p:spTree>
    <p:extLst>
      <p:ext uri="{BB962C8B-B14F-4D97-AF65-F5344CB8AC3E}">
        <p14:creationId xmlns:p14="http://schemas.microsoft.com/office/powerpoint/2010/main" val="8498042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5311" indent="0">
              <a:buNone/>
            </a:pPr>
            <a:r>
              <a:rPr lang="en-US" dirty="0" smtClean="0"/>
              <a:t>Elliot </a:t>
            </a:r>
            <a:r>
              <a:rPr lang="en-US" dirty="0" err="1" smtClean="0"/>
              <a:t>Trexler</a:t>
            </a:r>
            <a:r>
              <a:rPr lang="en-US" dirty="0" smtClean="0"/>
              <a:t> is the Founder and Chief Investment Officer of GLOBAL RETURN Asset Management where he focuses on investment analysis and portfolio management. Prior to founding Global Return, Elliot was a successful equities trader for three years at T3 Capital Management where he focused on catalyst-driven investment opportunities.  </a:t>
            </a:r>
            <a:endParaRPr lang="en-US" dirty="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21</a:t>
            </a:fld>
            <a:endParaRPr lang="en-US"/>
          </a:p>
        </p:txBody>
      </p:sp>
      <p:sp>
        <p:nvSpPr>
          <p:cNvPr id="5" name="Title 4"/>
          <p:cNvSpPr>
            <a:spLocks noGrp="1"/>
          </p:cNvSpPr>
          <p:nvPr>
            <p:ph type="title"/>
          </p:nvPr>
        </p:nvSpPr>
        <p:spPr/>
        <p:txBody>
          <a:bodyPr/>
          <a:lstStyle/>
          <a:p>
            <a:pPr algn="l"/>
            <a:r>
              <a:rPr lang="en-US" dirty="0" smtClean="0"/>
              <a:t>Biography</a:t>
            </a:r>
            <a:endParaRPr lang="en-US" dirty="0"/>
          </a:p>
        </p:txBody>
      </p:sp>
    </p:spTree>
    <p:extLst>
      <p:ext uri="{BB962C8B-B14F-4D97-AF65-F5344CB8AC3E}">
        <p14:creationId xmlns:p14="http://schemas.microsoft.com/office/powerpoint/2010/main" val="16251089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24848" r="48328"/>
          <a:stretch/>
        </p:blipFill>
        <p:spPr>
          <a:xfrm>
            <a:off x="11201400" y="152400"/>
            <a:ext cx="3200400" cy="7924800"/>
          </a:xfrm>
          <a:prstGeom prst="rect">
            <a:avLst/>
          </a:prstGeom>
        </p:spPr>
      </p:pic>
      <p:sp>
        <p:nvSpPr>
          <p:cNvPr id="5" name="Title 1"/>
          <p:cNvSpPr txBox="1">
            <a:spLocks/>
          </p:cNvSpPr>
          <p:nvPr/>
        </p:nvSpPr>
        <p:spPr>
          <a:xfrm>
            <a:off x="304800" y="5486400"/>
            <a:ext cx="10119360" cy="2194560"/>
          </a:xfrm>
          <a:prstGeom prst="rect">
            <a:avLst/>
          </a:prstGeom>
        </p:spPr>
        <p:txBody>
          <a:bodyPr vert="horz" lIns="130622" tIns="65311" rIns="130622" bIns="65311" rtlCol="0" anchor="ctr">
            <a:noAutofit/>
          </a:bodyPr>
          <a:lstStyle>
            <a:lvl1pPr algn="r" defTabSz="1306220" rtl="0" eaLnBrk="1" latinLnBrk="0" hangingPunct="1">
              <a:spcBef>
                <a:spcPct val="0"/>
              </a:spcBef>
              <a:buNone/>
              <a:defRPr sz="6000" kern="1200" cap="all" spc="214" baseline="0">
                <a:ln>
                  <a:noFill/>
                </a:ln>
                <a:solidFill>
                  <a:schemeClr val="bg1"/>
                </a:solidFill>
                <a:effectLst/>
                <a:latin typeface="+mj-lt"/>
                <a:ea typeface="+mj-ea"/>
                <a:cs typeface="+mj-cs"/>
              </a:defRPr>
            </a:lvl1pPr>
          </a:lstStyle>
          <a:p>
            <a:pPr algn="l"/>
            <a:r>
              <a:rPr lang="en-US" sz="2400" cap="none" dirty="0" smtClean="0"/>
              <a:t>Elliot Trexler</a:t>
            </a:r>
            <a:endParaRPr lang="en-US" sz="2400" dirty="0" smtClean="0"/>
          </a:p>
          <a:p>
            <a:pPr algn="l"/>
            <a:r>
              <a:rPr lang="en-US" sz="2400" dirty="0" smtClean="0"/>
              <a:t>et</a:t>
            </a:r>
            <a:r>
              <a:rPr lang="en-US" sz="2400" cap="none" dirty="0" smtClean="0"/>
              <a:t>rexler</a:t>
            </a:r>
            <a:r>
              <a:rPr lang="en-US" sz="2400" dirty="0" smtClean="0"/>
              <a:t>@</a:t>
            </a:r>
            <a:r>
              <a:rPr lang="en-US" sz="2400" cap="none" dirty="0" smtClean="0"/>
              <a:t>globalreturnam</a:t>
            </a:r>
            <a:r>
              <a:rPr lang="en-US" sz="2400" dirty="0" smtClean="0"/>
              <a:t>.</a:t>
            </a:r>
            <a:r>
              <a:rPr lang="en-US" sz="2400" cap="none" dirty="0" smtClean="0"/>
              <a:t>com</a:t>
            </a:r>
            <a:endParaRPr lang="en-US" sz="2400" dirty="0" smtClean="0"/>
          </a:p>
          <a:p>
            <a:pPr algn="l"/>
            <a:r>
              <a:rPr lang="en-US" sz="2400" dirty="0" smtClean="0"/>
              <a:t>D (917) 633-4195</a:t>
            </a:r>
          </a:p>
          <a:p>
            <a:pPr algn="l"/>
            <a:r>
              <a:rPr lang="en-US" sz="2400" dirty="0" smtClean="0"/>
              <a:t>M (317) 519-6625</a:t>
            </a:r>
          </a:p>
          <a:p>
            <a:pPr algn="l"/>
            <a:r>
              <a:rPr lang="en-US" sz="2400" cap="none" dirty="0" smtClean="0"/>
              <a:t>www.globalreturnam</a:t>
            </a:r>
            <a:r>
              <a:rPr lang="en-US" sz="2400" dirty="0" smtClean="0"/>
              <a:t>.</a:t>
            </a:r>
            <a:r>
              <a:rPr lang="en-US" sz="2400" cap="none" dirty="0" smtClean="0"/>
              <a:t>com</a:t>
            </a:r>
            <a:endParaRPr lang="en-US" sz="2400" dirty="0"/>
          </a:p>
          <a:p>
            <a:pPr algn="l"/>
            <a:endParaRPr lang="en-US" sz="2400" dirty="0" smtClean="0"/>
          </a:p>
        </p:txBody>
      </p:sp>
      <p:sp>
        <p:nvSpPr>
          <p:cNvPr id="6" name="Title 1"/>
          <p:cNvSpPr txBox="1">
            <a:spLocks/>
          </p:cNvSpPr>
          <p:nvPr/>
        </p:nvSpPr>
        <p:spPr>
          <a:xfrm>
            <a:off x="304800" y="228600"/>
            <a:ext cx="10591800" cy="1524000"/>
          </a:xfrm>
          <a:prstGeom prst="rect">
            <a:avLst/>
          </a:prstGeom>
        </p:spPr>
        <p:txBody>
          <a:bodyPr vert="horz" lIns="130622" tIns="65311" rIns="130622" bIns="65311" rtlCol="0" anchor="b">
            <a:noAutofit/>
          </a:bodyPr>
          <a:lstStyle>
            <a:lvl1pPr algn="r" defTabSz="1306220" rtl="0" eaLnBrk="1" latinLnBrk="0" hangingPunct="1">
              <a:spcBef>
                <a:spcPct val="0"/>
              </a:spcBef>
              <a:buNone/>
              <a:defRPr sz="6000" kern="1200" cap="all" spc="214" baseline="0">
                <a:ln>
                  <a:noFill/>
                </a:ln>
                <a:solidFill>
                  <a:schemeClr val="bg1"/>
                </a:solidFill>
                <a:effectLst/>
                <a:latin typeface="+mj-lt"/>
                <a:ea typeface="+mj-ea"/>
                <a:cs typeface="+mj-cs"/>
              </a:defRPr>
            </a:lvl1pPr>
          </a:lstStyle>
          <a:p>
            <a:pPr algn="ctr"/>
            <a:r>
              <a:rPr lang="en-US" sz="4000" u="sng" dirty="0" smtClean="0"/>
              <a:t>Not for distribution</a:t>
            </a:r>
            <a:endParaRPr lang="en-US" sz="4000" u="sng" dirty="0"/>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35583" b="32209"/>
          <a:stretch/>
        </p:blipFill>
        <p:spPr>
          <a:xfrm>
            <a:off x="609600" y="2969681"/>
            <a:ext cx="10058400" cy="2290237"/>
          </a:xfrm>
          <a:prstGeom prst="rect">
            <a:avLst/>
          </a:prstGeom>
        </p:spPr>
      </p:pic>
    </p:spTree>
    <p:extLst>
      <p:ext uri="{BB962C8B-B14F-4D97-AF65-F5344CB8AC3E}">
        <p14:creationId xmlns:p14="http://schemas.microsoft.com/office/powerpoint/2010/main" val="457089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050852"/>
            <a:ext cx="13792200" cy="5645348"/>
          </a:xfrm>
        </p:spPr>
        <p:txBody>
          <a:bodyPr>
            <a:normAutofit fontScale="85000" lnSpcReduction="20000"/>
          </a:bodyPr>
          <a:lstStyle/>
          <a:p>
            <a:pPr marL="65311" indent="0" algn="just">
              <a:buNone/>
            </a:pPr>
            <a:r>
              <a:rPr lang="en-US" sz="2100" dirty="0" smtClean="0"/>
              <a:t>This presentation and its contents are a confidential communication. The information contained herein is proprietary and belongs solely to GLOBAL RETURN Asset Management, LLC. GLOBAL RETURN Asset Management, LLC (hereinafter referred to as the “Management Company”) is a limited liability company incorporated in the state of New York and governed by the laws of New York. No reproduction or distribution of this information, in whole or in part, is permissible without prior written consent of the Management Company. </a:t>
            </a:r>
          </a:p>
          <a:p>
            <a:pPr marL="65311" indent="0" algn="just">
              <a:buNone/>
            </a:pPr>
            <a:endParaRPr lang="en-US" sz="2100" dirty="0" smtClean="0"/>
          </a:p>
          <a:p>
            <a:pPr marL="65311" indent="0" algn="just">
              <a:buNone/>
            </a:pPr>
            <a:r>
              <a:rPr lang="en-US" sz="2100" dirty="0" smtClean="0"/>
              <a:t>This presentation has been prepared solely for informational purposes and does not offer investment advice. This presentation does not recommend the purchase or sale of a limited partnership interest, shares, securities or units. If any offer to purchase a limited partnership interest, shares, securities or units into the Management Company is made, it shall be pursuant to a definitive Private Placement Memorandum prepared by, or on behalf of, the Management Company and shall supersede the information contained herein in its entirety. Any decision to invest should be made only after said investor has consulted with appropriate licensed investment, tax, accounting and legal advisors and the advisors collectively deem an investment is suitable for said investor.</a:t>
            </a:r>
          </a:p>
          <a:p>
            <a:pPr marL="65311" indent="0" algn="just">
              <a:buNone/>
            </a:pPr>
            <a:endParaRPr lang="en-US" sz="2100" dirty="0"/>
          </a:p>
          <a:p>
            <a:pPr marL="65311" indent="0" algn="just">
              <a:buNone/>
            </a:pPr>
            <a:r>
              <a:rPr lang="en-US" sz="2100" dirty="0" smtClean="0"/>
              <a:t>It is possible that an investment lose money. Investing is speculative in nature and performance results can be volatile. Past performance is not indicative of future performance. Many factors affect investment results; including but not limited to, changes in the market, economy, political environment or financial developments.</a:t>
            </a:r>
          </a:p>
          <a:p>
            <a:pPr marL="65311" indent="0" algn="just">
              <a:buNone/>
            </a:pPr>
            <a:endParaRPr lang="en-US" sz="2100" dirty="0"/>
          </a:p>
          <a:p>
            <a:pPr marL="65311" indent="0" algn="just">
              <a:buNone/>
            </a:pPr>
            <a:r>
              <a:rPr lang="en-US" sz="2100" dirty="0" smtClean="0"/>
              <a:t>Under no circumstance does the content of this presentation represent a recommendation to buy or sell a limited partnership interest, shares, securities or units. </a:t>
            </a:r>
          </a:p>
          <a:p>
            <a:pPr marL="65311" indent="0">
              <a:buNone/>
            </a:pPr>
            <a:endParaRPr lang="en-US" sz="2000" dirty="0" smtClean="0"/>
          </a:p>
        </p:txBody>
      </p:sp>
      <p:sp>
        <p:nvSpPr>
          <p:cNvPr id="4" name="Title 3"/>
          <p:cNvSpPr>
            <a:spLocks noGrp="1"/>
          </p:cNvSpPr>
          <p:nvPr>
            <p:ph type="title"/>
          </p:nvPr>
        </p:nvSpPr>
        <p:spPr/>
        <p:txBody>
          <a:bodyPr/>
          <a:lstStyle/>
          <a:p>
            <a:pPr algn="l"/>
            <a:r>
              <a:rPr lang="en-US" dirty="0" smtClean="0"/>
              <a:t>disclaimer</a:t>
            </a:r>
            <a:endParaRPr lang="en-US" dirty="0"/>
          </a:p>
        </p:txBody>
      </p:sp>
      <p:sp>
        <p:nvSpPr>
          <p:cNvPr id="6" name="Slide Number Placeholder 5"/>
          <p:cNvSpPr>
            <a:spLocks noGrp="1"/>
          </p:cNvSpPr>
          <p:nvPr>
            <p:ph type="sldNum" sz="quarter" idx="12"/>
          </p:nvPr>
        </p:nvSpPr>
        <p:spPr/>
        <p:txBody>
          <a:bodyPr/>
          <a:lstStyle/>
          <a:p>
            <a:fld id="{CD40F7C9-DFA5-46AA-9DCF-F77FB4F70B6E}" type="slidenum">
              <a:rPr lang="en-US" smtClean="0"/>
              <a:t>3</a:t>
            </a:fld>
            <a:endParaRPr lang="en-US"/>
          </a:p>
        </p:txBody>
      </p:sp>
      <p:sp>
        <p:nvSpPr>
          <p:cNvPr id="5" name="Footer Placeholder 4"/>
          <p:cNvSpPr>
            <a:spLocks noGrp="1"/>
          </p:cNvSpPr>
          <p:nvPr>
            <p:ph type="ftr" sz="quarter" idx="11"/>
          </p:nvPr>
        </p:nvSpPr>
        <p:spPr/>
        <p:txBody>
          <a:bodyPr/>
          <a:lstStyle/>
          <a:p>
            <a:r>
              <a:rPr lang="en-US" smtClean="0"/>
              <a:t>Elliot Trexler 2015</a:t>
            </a:r>
            <a:endParaRPr lang="en-US" dirty="0"/>
          </a:p>
        </p:txBody>
      </p:sp>
    </p:spTree>
    <p:extLst>
      <p:ext uri="{BB962C8B-B14F-4D97-AF65-F5344CB8AC3E}">
        <p14:creationId xmlns:p14="http://schemas.microsoft.com/office/powerpoint/2010/main" val="2392174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062884"/>
            <a:ext cx="13452629" cy="6166716"/>
          </a:xfrm>
        </p:spPr>
        <p:txBody>
          <a:bodyPr>
            <a:normAutofit/>
          </a:bodyPr>
          <a:lstStyle/>
          <a:p>
            <a:pPr marL="65311" indent="0">
              <a:buNone/>
            </a:pPr>
            <a:endParaRPr lang="en-US" dirty="0" smtClean="0"/>
          </a:p>
          <a:p>
            <a:r>
              <a:rPr lang="en-US" sz="3200" dirty="0" smtClean="0"/>
              <a:t>Investment Highlights</a:t>
            </a:r>
          </a:p>
          <a:p>
            <a:r>
              <a:rPr lang="en-US" sz="3200" dirty="0" smtClean="0"/>
              <a:t>Investment Strategy Overview</a:t>
            </a:r>
          </a:p>
          <a:p>
            <a:r>
              <a:rPr lang="en-US" sz="3200" dirty="0" smtClean="0"/>
              <a:t>Investment Strategy Process</a:t>
            </a:r>
          </a:p>
          <a:p>
            <a:r>
              <a:rPr lang="en-US" sz="3200" dirty="0" smtClean="0"/>
              <a:t>Investment Strategy Analysis</a:t>
            </a:r>
          </a:p>
          <a:p>
            <a:r>
              <a:rPr lang="en-US" sz="3200" dirty="0" smtClean="0"/>
              <a:t>Service Providers</a:t>
            </a:r>
          </a:p>
        </p:txBody>
      </p:sp>
      <p:sp>
        <p:nvSpPr>
          <p:cNvPr id="4" name="Title 3"/>
          <p:cNvSpPr>
            <a:spLocks noGrp="1"/>
          </p:cNvSpPr>
          <p:nvPr>
            <p:ph type="title"/>
          </p:nvPr>
        </p:nvSpPr>
        <p:spPr/>
        <p:txBody>
          <a:bodyPr/>
          <a:lstStyle/>
          <a:p>
            <a:pPr algn="l"/>
            <a:r>
              <a:rPr lang="en-US" dirty="0" smtClean="0"/>
              <a:t>Table of contents</a:t>
            </a:r>
            <a:endParaRPr lang="en-US" dirty="0"/>
          </a:p>
        </p:txBody>
      </p:sp>
      <p:sp>
        <p:nvSpPr>
          <p:cNvPr id="6" name="Slide Number Placeholder 5"/>
          <p:cNvSpPr>
            <a:spLocks noGrp="1"/>
          </p:cNvSpPr>
          <p:nvPr>
            <p:ph type="sldNum" sz="quarter" idx="12"/>
          </p:nvPr>
        </p:nvSpPr>
        <p:spPr/>
        <p:txBody>
          <a:bodyPr/>
          <a:lstStyle/>
          <a:p>
            <a:fld id="{CD40F7C9-DFA5-46AA-9DCF-F77FB4F70B6E}" type="slidenum">
              <a:rPr lang="en-US" smtClean="0"/>
              <a:t>4</a:t>
            </a:fld>
            <a:endParaRPr lang="en-US"/>
          </a:p>
        </p:txBody>
      </p:sp>
      <p:sp>
        <p:nvSpPr>
          <p:cNvPr id="5" name="Footer Placeholder 4"/>
          <p:cNvSpPr>
            <a:spLocks noGrp="1"/>
          </p:cNvSpPr>
          <p:nvPr>
            <p:ph type="ftr" sz="quarter" idx="11"/>
          </p:nvPr>
        </p:nvSpPr>
        <p:spPr/>
        <p:txBody>
          <a:bodyPr/>
          <a:lstStyle/>
          <a:p>
            <a:r>
              <a:rPr lang="en-US" smtClean="0"/>
              <a:t>Elliot Trexler 2015</a:t>
            </a:r>
            <a:endParaRPr lang="en-US" dirty="0"/>
          </a:p>
        </p:txBody>
      </p:sp>
    </p:spTree>
    <p:extLst>
      <p:ext uri="{BB962C8B-B14F-4D97-AF65-F5344CB8AC3E}">
        <p14:creationId xmlns:p14="http://schemas.microsoft.com/office/powerpoint/2010/main" val="1068231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158551615"/>
              </p:ext>
            </p:extLst>
          </p:nvPr>
        </p:nvGraphicFramePr>
        <p:xfrm>
          <a:off x="609600" y="2133600"/>
          <a:ext cx="13452476" cy="5372100"/>
        </p:xfrm>
        <a:graphic>
          <a:graphicData uri="http://schemas.openxmlformats.org/drawingml/2006/table">
            <a:tbl>
              <a:tblPr firstRow="1" bandRow="1">
                <a:tableStyleId>{5C22544A-7EE6-4342-B048-85BDC9FD1C3A}</a:tableStyleId>
              </a:tblPr>
              <a:tblGrid>
                <a:gridCol w="4114800"/>
                <a:gridCol w="9337676"/>
              </a:tblGrid>
              <a:tr h="1333500">
                <a:tc>
                  <a:txBody>
                    <a:bodyPr/>
                    <a:lstStyle/>
                    <a:p>
                      <a:r>
                        <a:rPr lang="en-US" sz="3200" dirty="0" smtClean="0">
                          <a:solidFill>
                            <a:schemeClr val="tx2"/>
                          </a:solidFill>
                        </a:rPr>
                        <a:t>Strategy</a:t>
                      </a:r>
                      <a:endParaRPr lang="en-US" sz="3200" dirty="0">
                        <a:solidFill>
                          <a:schemeClr val="tx2"/>
                        </a:solidFill>
                      </a:endParaRPr>
                    </a:p>
                  </a:txBody>
                  <a:tcPr anchor="ctr">
                    <a:solidFill>
                      <a:schemeClr val="bg1">
                        <a:lumMod val="95000"/>
                      </a:schemeClr>
                    </a:solidFill>
                  </a:tcPr>
                </a:tc>
                <a:tc>
                  <a:txBody>
                    <a:bodyPr/>
                    <a:lstStyle/>
                    <a:p>
                      <a:pPr algn="l"/>
                      <a:r>
                        <a:rPr lang="en-US" sz="2800" b="0" dirty="0" smtClean="0">
                          <a:solidFill>
                            <a:schemeClr val="tx2"/>
                          </a:solidFill>
                        </a:rPr>
                        <a:t>Long-only value investing </a:t>
                      </a:r>
                      <a:r>
                        <a:rPr lang="en-US" sz="2800" b="0" baseline="0" dirty="0" smtClean="0">
                          <a:solidFill>
                            <a:schemeClr val="tx2"/>
                          </a:solidFill>
                        </a:rPr>
                        <a:t> </a:t>
                      </a:r>
                      <a:r>
                        <a:rPr lang="en-US" sz="2800" b="0" dirty="0" smtClean="0">
                          <a:solidFill>
                            <a:schemeClr val="tx2"/>
                          </a:solidFill>
                        </a:rPr>
                        <a:t>with</a:t>
                      </a:r>
                      <a:r>
                        <a:rPr lang="en-US" sz="2800" b="0" baseline="0" dirty="0" smtClean="0">
                          <a:solidFill>
                            <a:schemeClr val="tx2"/>
                          </a:solidFill>
                        </a:rPr>
                        <a:t> multiple hedging strategies.</a:t>
                      </a:r>
                      <a:endParaRPr lang="en-US" sz="2800" b="0" dirty="0">
                        <a:solidFill>
                          <a:schemeClr val="tx2"/>
                        </a:solidFill>
                      </a:endParaRPr>
                    </a:p>
                  </a:txBody>
                  <a:tcPr anchor="ctr">
                    <a:solidFill>
                      <a:schemeClr val="bg1">
                        <a:lumMod val="95000"/>
                      </a:schemeClr>
                    </a:solidFill>
                  </a:tcPr>
                </a:tc>
              </a:tr>
              <a:tr h="1333500">
                <a:tc>
                  <a:txBody>
                    <a:bodyPr/>
                    <a:lstStyle/>
                    <a:p>
                      <a:r>
                        <a:rPr lang="en-US" sz="3200" b="1" dirty="0" smtClean="0">
                          <a:solidFill>
                            <a:schemeClr val="tx2"/>
                          </a:solidFill>
                        </a:rPr>
                        <a:t>Objective</a:t>
                      </a:r>
                      <a:endParaRPr lang="en-US" sz="3200" b="1" dirty="0">
                        <a:solidFill>
                          <a:schemeClr val="tx2"/>
                        </a:solidFill>
                      </a:endParaRPr>
                    </a:p>
                  </a:txBody>
                  <a:tcPr anchor="ctr"/>
                </a:tc>
                <a:tc>
                  <a:txBody>
                    <a:bodyPr/>
                    <a:lstStyle/>
                    <a:p>
                      <a:pPr marL="0" marR="0" indent="0" algn="l" defTabSz="130622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800" b="0" baseline="0" dirty="0" smtClean="0">
                          <a:solidFill>
                            <a:schemeClr val="tx2"/>
                          </a:solidFill>
                        </a:rPr>
                        <a:t>To compound our principle using s</a:t>
                      </a:r>
                      <a:r>
                        <a:rPr lang="en-US" sz="2800" b="0" dirty="0" smtClean="0">
                          <a:solidFill>
                            <a:schemeClr val="tx2"/>
                          </a:solidFill>
                        </a:rPr>
                        <a:t>uperior ris</a:t>
                      </a:r>
                      <a:r>
                        <a:rPr lang="en-US" sz="2800" b="0" baseline="0" dirty="0" smtClean="0">
                          <a:solidFill>
                            <a:schemeClr val="tx2"/>
                          </a:solidFill>
                        </a:rPr>
                        <a:t>k management while providing liquidity and full transparency to our clients.</a:t>
                      </a:r>
                    </a:p>
                  </a:txBody>
                  <a:tcPr anchor="ctr"/>
                </a:tc>
              </a:tr>
              <a:tr h="1333500">
                <a:tc>
                  <a:txBody>
                    <a:bodyPr/>
                    <a:lstStyle/>
                    <a:p>
                      <a:r>
                        <a:rPr lang="en-US" sz="3200" b="1" dirty="0" smtClean="0">
                          <a:solidFill>
                            <a:schemeClr val="tx2"/>
                          </a:solidFill>
                        </a:rPr>
                        <a:t>Investment Approach</a:t>
                      </a:r>
                      <a:endParaRPr lang="en-US" sz="3200" b="1" dirty="0">
                        <a:solidFill>
                          <a:schemeClr val="tx2"/>
                        </a:solidFill>
                      </a:endParaRPr>
                    </a:p>
                  </a:txBody>
                  <a:tcPr anchor="ctr"/>
                </a:tc>
                <a:tc>
                  <a:txBody>
                    <a:bodyPr/>
                    <a:lstStyle/>
                    <a:p>
                      <a:pPr algn="l"/>
                      <a:r>
                        <a:rPr lang="en-US" sz="2800" dirty="0" smtClean="0">
                          <a:solidFill>
                            <a:schemeClr val="tx2"/>
                          </a:solidFill>
                        </a:rPr>
                        <a:t>Research driven fundamental analysis at the quantitative and qualitative levels</a:t>
                      </a:r>
                      <a:r>
                        <a:rPr lang="en-US" sz="2800" dirty="0" smtClean="0">
                          <a:solidFill>
                            <a:schemeClr val="tx2"/>
                          </a:solidFill>
                        </a:rPr>
                        <a:t>. </a:t>
                      </a:r>
                      <a:endParaRPr lang="en-US" sz="2800" dirty="0">
                        <a:solidFill>
                          <a:schemeClr val="tx2"/>
                        </a:solidFill>
                      </a:endParaRPr>
                    </a:p>
                  </a:txBody>
                  <a:tcPr anchor="ctr"/>
                </a:tc>
              </a:tr>
              <a:tr h="1333500">
                <a:tc>
                  <a:txBody>
                    <a:bodyPr/>
                    <a:lstStyle/>
                    <a:p>
                      <a:r>
                        <a:rPr lang="en-US" sz="3200" b="1" dirty="0" smtClean="0">
                          <a:solidFill>
                            <a:schemeClr val="tx2"/>
                          </a:solidFill>
                        </a:rPr>
                        <a:t>Alignment</a:t>
                      </a:r>
                      <a:r>
                        <a:rPr lang="en-US" sz="3200" b="1" baseline="0" dirty="0" smtClean="0">
                          <a:solidFill>
                            <a:schemeClr val="tx2"/>
                          </a:solidFill>
                        </a:rPr>
                        <a:t> of Interest</a:t>
                      </a:r>
                      <a:endParaRPr lang="en-US" sz="3200" b="1" dirty="0">
                        <a:solidFill>
                          <a:schemeClr val="tx2"/>
                        </a:solidFill>
                      </a:endParaRPr>
                    </a:p>
                  </a:txBody>
                  <a:tcPr anchor="ctr"/>
                </a:tc>
                <a:tc>
                  <a:txBody>
                    <a:bodyPr/>
                    <a:lstStyle/>
                    <a:p>
                      <a:pPr marL="0" indent="0" algn="l">
                        <a:buFont typeface="Arial" panose="020B0604020202020204" pitchFamily="34" charset="0"/>
                        <a:buNone/>
                      </a:pPr>
                      <a:r>
                        <a:rPr lang="en-US" sz="2800" dirty="0" smtClean="0">
                          <a:solidFill>
                            <a:schemeClr val="tx2"/>
                          </a:solidFill>
                        </a:rPr>
                        <a:t>Company owned with over 90% of Founder’s net worth invested in the</a:t>
                      </a:r>
                      <a:r>
                        <a:rPr lang="en-US" sz="2800" baseline="0" dirty="0" smtClean="0">
                          <a:solidFill>
                            <a:schemeClr val="tx2"/>
                          </a:solidFill>
                        </a:rPr>
                        <a:t> same strategy.</a:t>
                      </a:r>
                    </a:p>
                    <a:p>
                      <a:pPr marL="457200" indent="-457200" algn="l">
                        <a:buFont typeface="Arial" panose="020B0604020202020204" pitchFamily="34" charset="0"/>
                        <a:buChar char="•"/>
                      </a:pPr>
                      <a:endParaRPr lang="en-US" sz="2800" dirty="0">
                        <a:solidFill>
                          <a:schemeClr val="tx2"/>
                        </a:solidFill>
                      </a:endParaRPr>
                    </a:p>
                  </a:txBody>
                  <a:tcPr anchor="ctr"/>
                </a:tc>
              </a:tr>
            </a:tbl>
          </a:graphicData>
        </a:graphic>
      </p:graphicFrame>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5</a:t>
            </a:fld>
            <a:endParaRPr lang="en-US"/>
          </a:p>
        </p:txBody>
      </p:sp>
      <p:sp>
        <p:nvSpPr>
          <p:cNvPr id="5" name="Title 4"/>
          <p:cNvSpPr>
            <a:spLocks noGrp="1"/>
          </p:cNvSpPr>
          <p:nvPr>
            <p:ph type="title"/>
          </p:nvPr>
        </p:nvSpPr>
        <p:spPr/>
        <p:txBody>
          <a:bodyPr/>
          <a:lstStyle/>
          <a:p>
            <a:pPr algn="l"/>
            <a:r>
              <a:rPr lang="en-US" dirty="0" smtClean="0"/>
              <a:t>Executive Summary</a:t>
            </a:r>
            <a:endParaRPr lang="en-US" dirty="0"/>
          </a:p>
        </p:txBody>
      </p:sp>
    </p:spTree>
    <p:extLst>
      <p:ext uri="{BB962C8B-B14F-4D97-AF65-F5344CB8AC3E}">
        <p14:creationId xmlns:p14="http://schemas.microsoft.com/office/powerpoint/2010/main" val="28372811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6</a:t>
            </a:fld>
            <a:endParaRPr lang="en-US"/>
          </a:p>
        </p:txBody>
      </p:sp>
      <p:sp>
        <p:nvSpPr>
          <p:cNvPr id="5" name="Title 4"/>
          <p:cNvSpPr>
            <a:spLocks noGrp="1"/>
          </p:cNvSpPr>
          <p:nvPr>
            <p:ph type="title"/>
          </p:nvPr>
        </p:nvSpPr>
        <p:spPr/>
        <p:txBody>
          <a:bodyPr/>
          <a:lstStyle/>
          <a:p>
            <a:pPr algn="l"/>
            <a:r>
              <a:rPr lang="en-US" dirty="0" smtClean="0"/>
              <a:t>Performance track record</a:t>
            </a:r>
            <a:endParaRPr lang="en-US" dirty="0"/>
          </a:p>
        </p:txBody>
      </p:sp>
    </p:spTree>
    <p:extLst>
      <p:ext uri="{BB962C8B-B14F-4D97-AF65-F5344CB8AC3E}">
        <p14:creationId xmlns:p14="http://schemas.microsoft.com/office/powerpoint/2010/main" val="326890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NOTE: </a:t>
            </a:r>
            <a:r>
              <a:rPr lang="en-US" dirty="0" smtClean="0"/>
              <a:t>You can include this on the previous slide if there’s room or if it looks okay. Other</a:t>
            </a:r>
            <a:endParaRPr lang="en-US" dirty="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7</a:t>
            </a:fld>
            <a:endParaRPr lang="en-US"/>
          </a:p>
        </p:txBody>
      </p:sp>
      <p:sp>
        <p:nvSpPr>
          <p:cNvPr id="5" name="Title 4"/>
          <p:cNvSpPr>
            <a:spLocks noGrp="1"/>
          </p:cNvSpPr>
          <p:nvPr>
            <p:ph type="title"/>
          </p:nvPr>
        </p:nvSpPr>
        <p:spPr/>
        <p:txBody>
          <a:bodyPr/>
          <a:lstStyle/>
          <a:p>
            <a:pPr algn="l"/>
            <a:r>
              <a:rPr lang="en-US" dirty="0" smtClean="0"/>
              <a:t>Peer ranking</a:t>
            </a:r>
            <a:endParaRPr lang="en-US" dirty="0"/>
          </a:p>
        </p:txBody>
      </p:sp>
    </p:spTree>
    <p:extLst>
      <p:ext uri="{BB962C8B-B14F-4D97-AF65-F5344CB8AC3E}">
        <p14:creationId xmlns:p14="http://schemas.microsoft.com/office/powerpoint/2010/main" val="4244775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65311" indent="0">
              <a:buNone/>
            </a:pPr>
            <a:r>
              <a:rPr lang="en-US" sz="3200" dirty="0" smtClean="0"/>
              <a:t>We </a:t>
            </a:r>
            <a:r>
              <a:rPr lang="en-US" sz="3200" dirty="0"/>
              <a:t>are long-term </a:t>
            </a:r>
            <a:r>
              <a:rPr lang="en-US" sz="3200" dirty="0" smtClean="0"/>
              <a:t>investors </a:t>
            </a:r>
            <a:r>
              <a:rPr lang="en-US" sz="3200" dirty="0"/>
              <a:t>who buy deeply valued securities in companies we want to own. </a:t>
            </a:r>
            <a:r>
              <a:rPr lang="en-US" sz="3200" dirty="0" smtClean="0"/>
              <a:t>We </a:t>
            </a:r>
            <a:r>
              <a:rPr lang="en-US" sz="3200" dirty="0"/>
              <a:t>are contrarian in </a:t>
            </a:r>
            <a:r>
              <a:rPr lang="en-US" sz="3200" dirty="0" smtClean="0"/>
              <a:t>nature and seek opportunities with strong cash flow, inexpensive assets and multiple competitive advantages. </a:t>
            </a:r>
          </a:p>
          <a:p>
            <a:pPr marL="65311" indent="0">
              <a:buNone/>
            </a:pPr>
            <a:endParaRPr lang="en-US" sz="3200" dirty="0"/>
          </a:p>
          <a:p>
            <a:pPr marL="65311" indent="0">
              <a:buNone/>
            </a:pPr>
            <a:r>
              <a:rPr lang="en-US" sz="3200" dirty="0" smtClean="0"/>
              <a:t>We are thematic </a:t>
            </a:r>
            <a:r>
              <a:rPr lang="en-US" sz="3200" dirty="0"/>
              <a:t>at the macro-level and use a bottom-up, research-intensive evaluation process at the sector and security level. </a:t>
            </a:r>
            <a:r>
              <a:rPr lang="en-US" sz="3200" dirty="0" smtClean="0"/>
              <a:t>This </a:t>
            </a:r>
            <a:r>
              <a:rPr lang="en-US" sz="3200" dirty="0"/>
              <a:t>process includes analyzing </a:t>
            </a:r>
            <a:r>
              <a:rPr lang="en-US" sz="3200" dirty="0" smtClean="0"/>
              <a:t>securities at the quantitative and </a:t>
            </a:r>
            <a:r>
              <a:rPr lang="en-US" sz="3200" dirty="0"/>
              <a:t>qualitative </a:t>
            </a:r>
            <a:r>
              <a:rPr lang="en-US" sz="3200" dirty="0" smtClean="0"/>
              <a:t>levels. </a:t>
            </a:r>
            <a:endParaRPr lang="en-US" sz="3200" dirty="0"/>
          </a:p>
          <a:p>
            <a:pPr marL="65311" indent="0">
              <a:buNone/>
            </a:pPr>
            <a:endParaRPr lang="en-US" sz="3200" dirty="0"/>
          </a:p>
          <a:p>
            <a:pPr marL="65311" indent="0">
              <a:buNone/>
            </a:pPr>
            <a:r>
              <a:rPr lang="en-US" sz="3200" dirty="0"/>
              <a:t>Risk is a significant focus that often keeps us inactive and sitting with cash. </a:t>
            </a:r>
            <a:r>
              <a:rPr lang="en-US" sz="3200" dirty="0" smtClean="0"/>
              <a:t>The securities we purchase are the ones remaining after risk-analysis. </a:t>
            </a:r>
          </a:p>
          <a:p>
            <a:pPr marL="65311" indent="0">
              <a:buNone/>
            </a:pPr>
            <a:endParaRPr lang="en-US" sz="3200" dirty="0"/>
          </a:p>
          <a:p>
            <a:pPr marL="65311" indent="0">
              <a:buNone/>
            </a:pPr>
            <a:r>
              <a:rPr lang="en-US" sz="3200" dirty="0" smtClean="0"/>
              <a:t>Our </a:t>
            </a:r>
            <a:r>
              <a:rPr lang="en-US" sz="3200" dirty="0"/>
              <a:t>size per position varies for many reasons and is used as a form of risk management. </a:t>
            </a:r>
          </a:p>
          <a:p>
            <a:endParaRPr lang="en-US" dirty="0"/>
          </a:p>
        </p:txBody>
      </p:sp>
      <p:sp>
        <p:nvSpPr>
          <p:cNvPr id="3" name="Footer Placeholder 2"/>
          <p:cNvSpPr>
            <a:spLocks noGrp="1"/>
          </p:cNvSpPr>
          <p:nvPr>
            <p:ph type="ftr" sz="quarter" idx="11"/>
          </p:nvPr>
        </p:nvSpPr>
        <p:spPr/>
        <p:txBody>
          <a:bodyPr/>
          <a:lstStyle/>
          <a:p>
            <a:r>
              <a:rPr lang="en-US" smtClean="0"/>
              <a:t>Elliot Trexler 2015</a:t>
            </a:r>
            <a:endParaRPr lang="en-US" dirty="0"/>
          </a:p>
        </p:txBody>
      </p:sp>
      <p:sp>
        <p:nvSpPr>
          <p:cNvPr id="4" name="Slide Number Placeholder 3"/>
          <p:cNvSpPr>
            <a:spLocks noGrp="1"/>
          </p:cNvSpPr>
          <p:nvPr>
            <p:ph type="sldNum" sz="quarter" idx="12"/>
          </p:nvPr>
        </p:nvSpPr>
        <p:spPr/>
        <p:txBody>
          <a:bodyPr/>
          <a:lstStyle/>
          <a:p>
            <a:fld id="{CD40F7C9-DFA5-46AA-9DCF-F77FB4F70B6E}" type="slidenum">
              <a:rPr lang="en-US" smtClean="0"/>
              <a:t>8</a:t>
            </a:fld>
            <a:endParaRPr lang="en-US"/>
          </a:p>
        </p:txBody>
      </p:sp>
      <p:sp>
        <p:nvSpPr>
          <p:cNvPr id="5" name="Title 4"/>
          <p:cNvSpPr>
            <a:spLocks noGrp="1"/>
          </p:cNvSpPr>
          <p:nvPr>
            <p:ph type="title"/>
          </p:nvPr>
        </p:nvSpPr>
        <p:spPr/>
        <p:txBody>
          <a:bodyPr/>
          <a:lstStyle/>
          <a:p>
            <a:pPr algn="l"/>
            <a:r>
              <a:rPr lang="en-US" dirty="0" smtClean="0"/>
              <a:t>Our philosophy</a:t>
            </a:r>
            <a:endParaRPr lang="en-US" dirty="0"/>
          </a:p>
        </p:txBody>
      </p:sp>
    </p:spTree>
    <p:extLst>
      <p:ext uri="{BB962C8B-B14F-4D97-AF65-F5344CB8AC3E}">
        <p14:creationId xmlns:p14="http://schemas.microsoft.com/office/powerpoint/2010/main" val="1507360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9645"/>
            <a:ext cx="14020799" cy="5785155"/>
          </a:xfrm>
        </p:spPr>
        <p:txBody>
          <a:bodyPr>
            <a:noAutofit/>
          </a:bodyPr>
          <a:lstStyle/>
          <a:p>
            <a:pPr marL="65311" indent="0" algn="just">
              <a:buNone/>
            </a:pPr>
            <a:r>
              <a:rPr lang="en-US" sz="2400" dirty="0" smtClean="0"/>
              <a:t>To purchase domestic </a:t>
            </a:r>
            <a:r>
              <a:rPr lang="en-US" sz="2400" dirty="0" smtClean="0"/>
              <a:t>and foreign securities that offer superior risk-adjusted returns. We </a:t>
            </a:r>
            <a:r>
              <a:rPr lang="en-US" sz="2400" dirty="0"/>
              <a:t>are thematic at the macro-level and use a bottom-up, research-intensive evaluation process at the sector and security level. </a:t>
            </a:r>
            <a:endParaRPr lang="en-US" sz="2400" dirty="0" smtClean="0"/>
          </a:p>
          <a:p>
            <a:pPr marL="65311" indent="0" algn="just">
              <a:buNone/>
            </a:pPr>
            <a:endParaRPr lang="en-US" sz="2400" dirty="0"/>
          </a:p>
          <a:p>
            <a:pPr marL="65311" indent="0" algn="just">
              <a:buNone/>
            </a:pPr>
            <a:r>
              <a:rPr lang="en-US" sz="2400" dirty="0" smtClean="0"/>
              <a:t>Of </a:t>
            </a:r>
            <a:r>
              <a:rPr lang="en-US" sz="2400" dirty="0"/>
              <a:t>significant importance to us is evaluating opportunities at both the quantitative and qualitative </a:t>
            </a:r>
            <a:r>
              <a:rPr lang="en-US" sz="2400" dirty="0" smtClean="0"/>
              <a:t>levels. Once </a:t>
            </a:r>
            <a:r>
              <a:rPr lang="en-US" sz="2400" dirty="0"/>
              <a:t>a security has been selected for investment, a risk-budget is assigned to it based on possible outcomes and the potential risk/reward ratio.</a:t>
            </a:r>
            <a:endParaRPr lang="en-US" sz="2400" dirty="0" smtClean="0"/>
          </a:p>
          <a:p>
            <a:pPr marL="65311" indent="0">
              <a:buNone/>
            </a:pPr>
            <a:endParaRPr lang="en-US" sz="2400" dirty="0"/>
          </a:p>
          <a:p>
            <a:r>
              <a:rPr lang="en-US" sz="2400" dirty="0" smtClean="0"/>
              <a:t>Long-biased small, mid and large cap domestic and foreign securities.</a:t>
            </a:r>
          </a:p>
          <a:p>
            <a:pPr marL="65311" indent="0">
              <a:buNone/>
            </a:pPr>
            <a:endParaRPr lang="en-US" sz="1800" dirty="0" smtClean="0"/>
          </a:p>
          <a:p>
            <a:r>
              <a:rPr lang="en-US" sz="2400" dirty="0" smtClean="0"/>
              <a:t>Hold 20-35 positions from several months to many years.</a:t>
            </a:r>
            <a:br>
              <a:rPr lang="en-US" sz="2400" dirty="0" smtClean="0"/>
            </a:br>
            <a:endParaRPr lang="en-US" sz="2400" dirty="0" smtClean="0"/>
          </a:p>
          <a:p>
            <a:r>
              <a:rPr lang="en-US" sz="2400" dirty="0" smtClean="0"/>
              <a:t>All dividends are used to purchase additional securities.</a:t>
            </a:r>
          </a:p>
        </p:txBody>
      </p:sp>
      <p:sp>
        <p:nvSpPr>
          <p:cNvPr id="4" name="Slide Number Placeholder 3"/>
          <p:cNvSpPr>
            <a:spLocks noGrp="1"/>
          </p:cNvSpPr>
          <p:nvPr>
            <p:ph type="sldNum" sz="quarter" idx="12"/>
          </p:nvPr>
        </p:nvSpPr>
        <p:spPr/>
        <p:txBody>
          <a:bodyPr/>
          <a:lstStyle/>
          <a:p>
            <a:fld id="{CD40F7C9-DFA5-46AA-9DCF-F77FB4F70B6E}" type="slidenum">
              <a:rPr lang="en-US" smtClean="0"/>
              <a:t>9</a:t>
            </a:fld>
            <a:endParaRPr lang="en-US"/>
          </a:p>
        </p:txBody>
      </p:sp>
      <p:sp>
        <p:nvSpPr>
          <p:cNvPr id="5" name="Title 4"/>
          <p:cNvSpPr>
            <a:spLocks noGrp="1"/>
          </p:cNvSpPr>
          <p:nvPr>
            <p:ph type="title"/>
          </p:nvPr>
        </p:nvSpPr>
        <p:spPr>
          <a:xfrm>
            <a:off x="381000" y="427016"/>
            <a:ext cx="13410016" cy="1265273"/>
          </a:xfrm>
        </p:spPr>
        <p:txBody>
          <a:bodyPr/>
          <a:lstStyle/>
          <a:p>
            <a:pPr algn="l"/>
            <a:r>
              <a:rPr lang="en-US" dirty="0" smtClean="0"/>
              <a:t>strategy</a:t>
            </a:r>
            <a:r>
              <a:rPr lang="en-US" dirty="0" smtClean="0"/>
              <a:t>: </a:t>
            </a:r>
            <a:r>
              <a:rPr lang="en-US" dirty="0" smtClean="0"/>
              <a:t>investment universe</a:t>
            </a:r>
            <a:endParaRPr lang="en-US" dirty="0"/>
          </a:p>
        </p:txBody>
      </p:sp>
      <p:sp>
        <p:nvSpPr>
          <p:cNvPr id="6" name="Footer Placeholder 5"/>
          <p:cNvSpPr>
            <a:spLocks noGrp="1"/>
          </p:cNvSpPr>
          <p:nvPr>
            <p:ph type="ftr" sz="quarter" idx="11"/>
          </p:nvPr>
        </p:nvSpPr>
        <p:spPr/>
        <p:txBody>
          <a:bodyPr/>
          <a:lstStyle/>
          <a:p>
            <a:r>
              <a:rPr lang="en-US" smtClean="0"/>
              <a:t>Elliot Trexler 2015</a:t>
            </a:r>
            <a:endParaRPr lang="en-US" dirty="0"/>
          </a:p>
        </p:txBody>
      </p:sp>
    </p:spTree>
    <p:extLst>
      <p:ext uri="{BB962C8B-B14F-4D97-AF65-F5344CB8AC3E}">
        <p14:creationId xmlns:p14="http://schemas.microsoft.com/office/powerpoint/2010/main" val="22296366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5520</TotalTime>
  <Words>1152</Words>
  <Application>Microsoft Office PowerPoint</Application>
  <PresentationFormat>Custom</PresentationFormat>
  <Paragraphs>193</Paragraphs>
  <Slides>22</Slides>
  <Notes>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Grid</vt:lpstr>
      <vt:lpstr>PowerPoint Presentation</vt:lpstr>
      <vt:lpstr>Logos</vt:lpstr>
      <vt:lpstr>disclaimer</vt:lpstr>
      <vt:lpstr>Table of contents</vt:lpstr>
      <vt:lpstr>Executive Summary</vt:lpstr>
      <vt:lpstr>Performance track record</vt:lpstr>
      <vt:lpstr>Peer ranking</vt:lpstr>
      <vt:lpstr>Our philosophy</vt:lpstr>
      <vt:lpstr>strategy: investment universe</vt:lpstr>
      <vt:lpstr>Strategy: Portfolio Profile</vt:lpstr>
      <vt:lpstr>Portfolio Profile: 3 Strategies – 1 portfolio</vt:lpstr>
      <vt:lpstr>Strategy: Target Allocation</vt:lpstr>
      <vt:lpstr>Strategy: investment Research</vt:lpstr>
      <vt:lpstr>strategy: Security Analysis</vt:lpstr>
      <vt:lpstr>Buy &amp; sell criteria</vt:lpstr>
      <vt:lpstr>Risk management</vt:lpstr>
      <vt:lpstr>Investment process = risk management</vt:lpstr>
      <vt:lpstr>WHY INVEST NOW?</vt:lpstr>
      <vt:lpstr>Why global return</vt:lpstr>
      <vt:lpstr>Service providers</vt:lpstr>
      <vt:lpstr>Biography</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Trexler</dc:creator>
  <cp:lastModifiedBy>Elliot Trexler</cp:lastModifiedBy>
  <cp:revision>517</cp:revision>
  <cp:lastPrinted>2013-09-12T23:23:47Z</cp:lastPrinted>
  <dcterms:created xsi:type="dcterms:W3CDTF">2013-04-22T13:57:59Z</dcterms:created>
  <dcterms:modified xsi:type="dcterms:W3CDTF">2015-02-06T02:51:15Z</dcterms:modified>
</cp:coreProperties>
</file>