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9" r:id="rId7"/>
    <p:sldId id="271" r:id="rId8"/>
    <p:sldId id="270" r:id="rId9"/>
    <p:sldId id="262" r:id="rId10"/>
    <p:sldId id="263" r:id="rId11"/>
    <p:sldId id="272" r:id="rId12"/>
    <p:sldId id="264" r:id="rId13"/>
    <p:sldId id="273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4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9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86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54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0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184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3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10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839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21458-EDF5-5C4A-AC7A-FEA64EFF0BE0}" type="datetimeFigureOut">
              <a:rPr lang="en-US" smtClean="0"/>
              <a:pPr/>
              <a:t>1/22/15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DFAED-56E4-C54A-B533-EDE0C835E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55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rocessedfreeamerica.org/resources/health-news/535-raw-sugarcane-juicenatures-perfect-wonder-food" TargetMode="External"/><Relationship Id="rId3" Type="http://schemas.openxmlformats.org/officeDocument/2006/relationships/hyperlink" Target="http://www.sugarcaneisland.com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RAW Beverage Co.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Cane Water Design Brief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5425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#3 Taste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Ice lessens the sweetness and heightens the refreshment.</a:t>
            </a:r>
          </a:p>
          <a:p>
            <a:endParaRPr lang="en-US" dirty="0"/>
          </a:p>
          <a:p>
            <a:r>
              <a:rPr lang="en-US" dirty="0" smtClean="0"/>
              <a:t>Repurchase will be maximized by consumers drinking over ice.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506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Mandatory Package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Benefits/Refute negative sugar perceptions.</a:t>
            </a:r>
          </a:p>
          <a:p>
            <a:endParaRPr lang="en-US" dirty="0"/>
          </a:p>
          <a:p>
            <a:r>
              <a:rPr lang="en-US" dirty="0" smtClean="0"/>
              <a:t>Label full bottle wrap.</a:t>
            </a:r>
          </a:p>
          <a:p>
            <a:endParaRPr lang="en-US" dirty="0"/>
          </a:p>
          <a:p>
            <a:r>
              <a:rPr lang="en-US" dirty="0" smtClean="0"/>
              <a:t>Best drunk over ice.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62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Design Guidance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Logo and Labeling for 16oz square sided white plastic bottle.</a:t>
            </a:r>
          </a:p>
          <a:p>
            <a:endParaRPr lang="en-US" sz="2800" dirty="0"/>
          </a:p>
          <a:p>
            <a:r>
              <a:rPr lang="en-US" sz="2800" dirty="0" smtClean="0"/>
              <a:t>Front panel – logo</a:t>
            </a:r>
          </a:p>
          <a:p>
            <a:r>
              <a:rPr lang="en-US" sz="2800" dirty="0" smtClean="0"/>
              <a:t>Back panel – nutritional label</a:t>
            </a:r>
          </a:p>
          <a:p>
            <a:r>
              <a:rPr lang="en-US" sz="2800" dirty="0" smtClean="0"/>
              <a:t>Side panels – health benefits/nutrients AND best drunk chilled/over ice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9549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Design Guidance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We are a modern brand.</a:t>
            </a:r>
          </a:p>
          <a:p>
            <a:endParaRPr lang="en-US" sz="2800" dirty="0"/>
          </a:p>
          <a:p>
            <a:r>
              <a:rPr lang="en-US" sz="2800" dirty="0" smtClean="0"/>
              <a:t>Best exemplified by what we are NOT…</a:t>
            </a:r>
          </a:p>
          <a:p>
            <a:pPr lvl="1"/>
            <a:r>
              <a:rPr lang="en-US" sz="2400" dirty="0" smtClean="0"/>
              <a:t>Mom and Pop</a:t>
            </a:r>
          </a:p>
          <a:p>
            <a:pPr lvl="1"/>
            <a:r>
              <a:rPr lang="en-US" sz="2400" dirty="0" smtClean="0"/>
              <a:t>Calm ,passive, neutral, hippy, bandwagon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smtClean="0"/>
              <a:t>Adjectives: Lively, punchy, take no prisoners, mass market, cool (pun intended), modern, youthful, fresh, healthy, and raw (ROAR).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66802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Creative Fodder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53" y="1559274"/>
            <a:ext cx="2215449" cy="2215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999" y="4018752"/>
            <a:ext cx="1353928" cy="2549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510" y="1430675"/>
            <a:ext cx="2459478" cy="2459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4352" y="1430675"/>
            <a:ext cx="2510437" cy="29678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5907" y="4211653"/>
            <a:ext cx="1115165" cy="22183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4988" y="4517077"/>
            <a:ext cx="2835497" cy="177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94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Status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Formed October 2014</a:t>
            </a:r>
          </a:p>
          <a:p>
            <a:endParaRPr lang="en-US" dirty="0" smtClean="0"/>
          </a:p>
          <a:p>
            <a:r>
              <a:rPr lang="en-US" dirty="0" smtClean="0"/>
              <a:t>Single skew – cane water + kumquat</a:t>
            </a:r>
          </a:p>
          <a:p>
            <a:endParaRPr lang="en-US" dirty="0" smtClean="0"/>
          </a:p>
          <a:p>
            <a:r>
              <a:rPr lang="en-US" dirty="0" smtClean="0"/>
              <a:t>National Food Laboratory testing in progress for shelf life, pathogens and FDA approval</a:t>
            </a:r>
          </a:p>
          <a:p>
            <a:endParaRPr lang="en-US" dirty="0" smtClean="0"/>
          </a:p>
          <a:p>
            <a:r>
              <a:rPr lang="en-US" dirty="0" smtClean="0"/>
              <a:t>Distribution and production slated for early Q2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819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The Brand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We are called RAW for two reasons…</a:t>
            </a:r>
          </a:p>
          <a:p>
            <a:endParaRPr lang="en-US" dirty="0" smtClean="0"/>
          </a:p>
          <a:p>
            <a:r>
              <a:rPr lang="en-US" dirty="0"/>
              <a:t>W</a:t>
            </a:r>
            <a:r>
              <a:rPr lang="en-US" dirty="0" smtClean="0"/>
              <a:t>e are all about pure, raw, natural goodness. The reason raw cane water is so healthy is because of all of the life-giving nutrients contained in it. It's an ideal thirst quencher and cooling drink, It keeps the body hydrated.</a:t>
            </a:r>
          </a:p>
          <a:p>
            <a:endParaRPr lang="en-US" dirty="0" smtClean="0"/>
          </a:p>
          <a:p>
            <a:r>
              <a:rPr lang="en-US" dirty="0" smtClean="0"/>
              <a:t>Secondly we have a RAW attitude. We want to lead an exciting health revolution that transforms what people eat and drink so this new thinking takes the world by storm.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731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The Challenge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 smtClean="0"/>
              <a:t>Cane water is raw sugar cane juice. Perception is that all sugar is the same – bad for you and behind obesity. </a:t>
            </a:r>
          </a:p>
          <a:p>
            <a:endParaRPr lang="en-US" sz="2700" dirty="0"/>
          </a:p>
          <a:p>
            <a:r>
              <a:rPr lang="en-US" sz="2700" dirty="0" smtClean="0"/>
              <a:t>The product separates and looks unappealing (green) in the bottle.</a:t>
            </a:r>
          </a:p>
          <a:p>
            <a:endParaRPr lang="en-US" sz="2700" dirty="0"/>
          </a:p>
          <a:p>
            <a:r>
              <a:rPr lang="en-US" sz="2700" dirty="0" smtClean="0"/>
              <a:t>Served over ice it is refreshing and delicious. Chilled it is good, but sweet, un-chilled it’s sickly sweet. 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011086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#1 Sugar Cane Juice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FACT: Raw </a:t>
            </a:r>
            <a:r>
              <a:rPr lang="en-US" sz="2800" dirty="0"/>
              <a:t>sugarcane juice is just as healthful as any other freshly pressed juice, and is in fact something of a Super Hero among plant </a:t>
            </a:r>
            <a:r>
              <a:rPr lang="en-US" sz="2800" dirty="0" smtClean="0"/>
              <a:t>foods.</a:t>
            </a:r>
            <a:endParaRPr lang="en-US" sz="2800" dirty="0"/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25622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#1 Sugar Cane Juice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FACT: As </a:t>
            </a:r>
            <a:r>
              <a:rPr lang="en-US" sz="2800" dirty="0"/>
              <a:t>a member of the grass family, </a:t>
            </a:r>
            <a:r>
              <a:rPr lang="en-US" sz="2800" dirty="0" smtClean="0"/>
              <a:t>it has </a:t>
            </a:r>
            <a:r>
              <a:rPr lang="en-US" sz="2800" dirty="0"/>
              <a:t>a high potency equivalent to wheatgrass </a:t>
            </a:r>
            <a:r>
              <a:rPr lang="en-US" sz="2800" dirty="0" smtClean="0"/>
              <a:t>juice.</a:t>
            </a:r>
            <a:r>
              <a:rPr lang="en-US" sz="2800" dirty="0"/>
              <a:t>  </a:t>
            </a:r>
            <a:r>
              <a:rPr lang="en-US" sz="2800" dirty="0" smtClean="0"/>
              <a:t>Sugarcane </a:t>
            </a:r>
            <a:r>
              <a:rPr lang="en-US" sz="2800" dirty="0"/>
              <a:t>juice contains only about fifteen percent total sugar content, all of which is in a raw unrefined form.  The rest of the juice consists of water brimming </a:t>
            </a:r>
            <a:r>
              <a:rPr lang="en-US" sz="2800" dirty="0" smtClean="0"/>
              <a:t>calcium</a:t>
            </a:r>
            <a:r>
              <a:rPr lang="en-US" sz="2800" dirty="0"/>
              <a:t>, chromium, cobalt, copper, magnesium, manganese, phosphorous, potassium and zinc.  It also contains iron and vitamins A, C, B1, B2, B3, B5, and B6, plus a high concentration </a:t>
            </a:r>
            <a:r>
              <a:rPr lang="en-US" sz="2800" dirty="0" smtClean="0"/>
              <a:t>of phytonutrients, </a:t>
            </a:r>
            <a:r>
              <a:rPr lang="en-US" sz="2800" dirty="0"/>
              <a:t>antioxidants, proteins, soluble fiber and </a:t>
            </a:r>
            <a:r>
              <a:rPr lang="en-US" sz="2800" dirty="0" smtClean="0"/>
              <a:t>other </a:t>
            </a:r>
            <a:r>
              <a:rPr lang="en-US" sz="2800" dirty="0"/>
              <a:t>health supportive compounds. </a:t>
            </a:r>
          </a:p>
        </p:txBody>
      </p:sp>
    </p:spTree>
    <p:extLst>
      <p:ext uri="{BB962C8B-B14F-4D97-AF65-F5344CB8AC3E}">
        <p14:creationId xmlns:p14="http://schemas.microsoft.com/office/powerpoint/2010/main" val="4073850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#1 Sugar Cane Juice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FACT: Working </a:t>
            </a:r>
            <a:r>
              <a:rPr lang="en-US" sz="2800" dirty="0"/>
              <a:t>synergistically, these nutrients provide a supremely health-promoting food which has been studied for its role in fighting cancer, </a:t>
            </a:r>
            <a:r>
              <a:rPr lang="en-US" sz="2800" dirty="0" smtClean="0"/>
              <a:t>stabilizing blood sugar levels in </a:t>
            </a:r>
            <a:r>
              <a:rPr lang="en-US" sz="2800" dirty="0"/>
              <a:t>diabetics, assisting in weight loss, reducing fevers, clearing the kidneys, preventing tooth decay, and a host of other health benefits.	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41130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#1 Sugar Cane Juice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For full list of benefits see </a:t>
            </a:r>
            <a:r>
              <a:rPr lang="en-US" sz="2800" dirty="0" smtClean="0">
                <a:hlinkClick r:id="rId2"/>
              </a:rPr>
              <a:t>http://www.processedfreeamerica.org/resources/health-news/535-raw-sugarcane-juicenatures-perfect-wonder-food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Nutritional label can be found at </a:t>
            </a:r>
            <a:r>
              <a:rPr lang="en-US" sz="2800" u="sng" dirty="0" smtClean="0">
                <a:hlinkClick r:id="rId3"/>
              </a:rPr>
              <a:t>http://www.sugarcaneisland.com/. 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73850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#2 Product Separation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label needs to be a full wrap.</a:t>
            </a:r>
          </a:p>
          <a:p>
            <a:r>
              <a:rPr lang="en-US" dirty="0" smtClean="0"/>
              <a:t>Once shaken and poured it looks fine – almost clear water like.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430" y="3210691"/>
            <a:ext cx="1148196" cy="33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16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531</Words>
  <Application>Microsoft Macintosh PowerPoint</Application>
  <PresentationFormat>On-screen Show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RAW Beverage Co.</vt:lpstr>
      <vt:lpstr>Status</vt:lpstr>
      <vt:lpstr>The Brand</vt:lpstr>
      <vt:lpstr>The Challenge</vt:lpstr>
      <vt:lpstr>#1 Sugar Cane Juice</vt:lpstr>
      <vt:lpstr>#1 Sugar Cane Juice</vt:lpstr>
      <vt:lpstr>#1 Sugar Cane Juice</vt:lpstr>
      <vt:lpstr>#1 Sugar Cane Juice</vt:lpstr>
      <vt:lpstr>#2 Product Separation</vt:lpstr>
      <vt:lpstr>#3 Taste</vt:lpstr>
      <vt:lpstr>Mandatory Package Communication</vt:lpstr>
      <vt:lpstr>Design Guidance </vt:lpstr>
      <vt:lpstr>Design Guidance </vt:lpstr>
      <vt:lpstr>Creative Fodder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Hubble</dc:creator>
  <cp:lastModifiedBy>Chris Hubble</cp:lastModifiedBy>
  <cp:revision>25</cp:revision>
  <dcterms:created xsi:type="dcterms:W3CDTF">2015-01-21T19:00:18Z</dcterms:created>
  <dcterms:modified xsi:type="dcterms:W3CDTF">2015-01-23T00:37:10Z</dcterms:modified>
</cp:coreProperties>
</file>