
<file path=[Content_Types].xml><?xml version="1.0" encoding="utf-8"?>
<Types xmlns="http://schemas.openxmlformats.org/package/2006/content-types">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rts/chart1.xml" ContentType="application/vnd.openxmlformats-officedocument.drawingml.chart+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firstSlideNum="0" strictFirstAndLastChars="0" saveSubsetFonts="1" autoCompressPictures="0">
  <p:sldMasterIdLst>
    <p:sldMasterId id="2147483655" r:id="rId1"/>
  </p:sldMasterIdLst>
  <p:notesMasterIdLst>
    <p:notesMasterId r:id="rId22"/>
  </p:notesMasterIdLst>
  <p:sldIdLst>
    <p:sldId id="256" r:id="rId2"/>
    <p:sldId id="285" r:id="rId3"/>
    <p:sldId id="257" r:id="rId4"/>
    <p:sldId id="280" r:id="rId5"/>
    <p:sldId id="281" r:id="rId6"/>
    <p:sldId id="259" r:id="rId7"/>
    <p:sldId id="283" r:id="rId8"/>
    <p:sldId id="288" r:id="rId9"/>
    <p:sldId id="290" r:id="rId10"/>
    <p:sldId id="260" r:id="rId11"/>
    <p:sldId id="284" r:id="rId12"/>
    <p:sldId id="289" r:id="rId13"/>
    <p:sldId id="262" r:id="rId14"/>
    <p:sldId id="263" r:id="rId15"/>
    <p:sldId id="268" r:id="rId16"/>
    <p:sldId id="269" r:id="rId17"/>
    <p:sldId id="271" r:id="rId18"/>
    <p:sldId id="274" r:id="rId19"/>
    <p:sldId id="275" r:id="rId20"/>
    <p:sldId id="277" r:id="rId21"/>
  </p:sldIdLst>
  <p:sldSz cx="9144000" cy="6858000" type="letter"/>
  <p:notesSz cx="6950075" cy="9236075"/>
  <p:defaultText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950FA8AF-B4F9-48A8-851C-5173EAF49003}">
  <a:tblStyle styleId="{950FA8AF-B4F9-48A8-851C-5173EAF49003}" styleName="Table_0">
    <a:wholeTbl>
      <a:tcTxStyle b="off" i="off">
        <a:font>
          <a:latin typeface="Avenir Roman"/>
          <a:ea typeface="Avenir Roman"/>
          <a:cs typeface="Avenir Roman"/>
        </a:font>
        <a:schemeClr val="dk1"/>
      </a:tcTxStyle>
      <a:tcStyle>
        <a:tcBdr>
          <a:left>
            <a:ln w="12700" cap="flat">
              <a:solidFill>
                <a:schemeClr val="dk1"/>
              </a:solidFill>
              <a:prstDash val="solid"/>
              <a:round/>
              <a:headEnd type="none" w="med" len="med"/>
              <a:tailEnd type="none" w="med" len="med"/>
            </a:ln>
          </a:left>
          <a:right>
            <a:ln w="12700" cap="flat">
              <a:solidFill>
                <a:schemeClr val="dk1"/>
              </a:solidFill>
              <a:prstDash val="solid"/>
              <a:round/>
              <a:headEnd type="none" w="med" len="med"/>
              <a:tailEnd type="none" w="med" len="med"/>
            </a:ln>
          </a:right>
          <a:top>
            <a:ln w="12700" cap="flat">
              <a:solidFill>
                <a:schemeClr val="dk1"/>
              </a:solidFill>
              <a:prstDash val="solid"/>
              <a:round/>
              <a:headEnd type="none" w="med" len="med"/>
              <a:tailEnd type="none" w="med" len="med"/>
            </a:ln>
          </a:top>
          <a:bottom>
            <a:ln w="12700" cap="flat">
              <a:solidFill>
                <a:schemeClr val="dk1"/>
              </a:solidFill>
              <a:prstDash val="solid"/>
              <a:round/>
              <a:headEnd type="none" w="med" len="med"/>
              <a:tailEnd type="none" w="med" len="med"/>
            </a:ln>
          </a:bottom>
          <a:insideH>
            <a:ln w="12700" cap="flat">
              <a:solidFill>
                <a:schemeClr val="dk1"/>
              </a:solidFill>
              <a:prstDash val="solid"/>
              <a:round/>
              <a:headEnd type="none" w="med" len="med"/>
              <a:tailEnd type="none" w="med" len="med"/>
            </a:ln>
          </a:insideH>
          <a:insideV>
            <a:ln w="9525" cap="flat">
              <a:solidFill>
                <a:srgbClr val="000000">
                  <a:alpha val="0"/>
                </a:srgbClr>
              </a:solidFill>
              <a:prstDash val="solid"/>
              <a:round/>
              <a:headEnd type="none" w="med" len="med"/>
              <a:tailEnd type="none" w="med" len="med"/>
            </a:ln>
          </a:insideV>
        </a:tcBdr>
        <a:fill>
          <a:solidFill>
            <a:schemeClr val="lt1"/>
          </a:solidFill>
        </a:fill>
      </a:tcStyle>
    </a:wholeTbl>
    <a:band1H>
      <a:tcStyle>
        <a:tcBdr/>
        <a:fill>
          <a:solidFill>
            <a:srgbClr val="E7E7E7"/>
          </a:solidFill>
        </a:fill>
      </a:tcStyle>
    </a:band1H>
    <a:band1V>
      <a:tcStyle>
        <a:tcBdr/>
        <a:fill>
          <a:solidFill>
            <a:srgbClr val="E7E7E7"/>
          </a:solidFill>
        </a:fill>
      </a:tcStyle>
    </a:band1V>
    <a:lastCol>
      <a:tcTxStyle b="on" i="off"/>
      <a:tcStyle>
        <a:tcBdr/>
      </a:tcStyle>
    </a:lastCol>
    <a:firstCol>
      <a:tcTxStyle b="on" i="off"/>
      <a:tcStyle>
        <a:tcBdr/>
      </a:tcStyle>
    </a:firstCol>
    <a:lastRow>
      <a:tcTxStyle b="on" i="off"/>
      <a:tcStyle>
        <a:tcBdr>
          <a:top>
            <a:ln w="50800" cap="flat">
              <a:solidFill>
                <a:schemeClr val="dk1"/>
              </a:solidFill>
              <a:prstDash val="solid"/>
              <a:round/>
              <a:headEnd type="none" w="med" len="med"/>
              <a:tailEnd type="none" w="med" len="med"/>
            </a:ln>
          </a:top>
        </a:tcBdr>
        <a:fill>
          <a:solidFill>
            <a:schemeClr val="lt1"/>
          </a:solidFill>
        </a:fill>
      </a:tcStyle>
    </a:lastRow>
    <a:firstRow>
      <a:tcTxStyle b="on" i="off">
        <a:font>
          <a:latin typeface="Avenir Roman"/>
          <a:ea typeface="Avenir Roman"/>
          <a:cs typeface="Avenir Roman"/>
        </a:font>
        <a:schemeClr val="lt1"/>
      </a:tcTxStyle>
      <a:tcStyle>
        <a:tcBdr/>
        <a:fill>
          <a:solidFill>
            <a:schemeClr val="dk1"/>
          </a:solidFill>
        </a:fill>
      </a:tcStyle>
    </a:firstRow>
  </a:tblStyle>
  <a:tblStyle styleId="{0E5EA730-8580-4EF5-A68A-B528BFC83E7D}" styleName="Table_1"/>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0540" autoAdjust="0"/>
    <p:restoredTop sz="94660"/>
  </p:normalViewPr>
  <p:slideViewPr>
    <p:cSldViewPr snapToGrid="0" snapToObjects="1">
      <p:cViewPr varScale="1">
        <p:scale>
          <a:sx n="81" d="100"/>
          <a:sy n="81" d="100"/>
        </p:scale>
        <p:origin x="1219" y="67"/>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notesMaster" Target="notesMasters/notesMaster1.xml"/></Relationships>
</file>

<file path=ppt/charts/_rels/chart1.xml.rels><?xml version="1.0" encoding="UTF-8" standalone="yes"?>
<Relationships xmlns="http://schemas.openxmlformats.org/package/2006/relationships"><Relationship Id="rId1" Type="http://schemas.openxmlformats.org/officeDocument/2006/relationships/oleObject" Target="file:///C:\Users\sgovindan\Google%20Drive\FCM%20GHW%20share\SNL%20Market%20data.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en-US"/>
  <c:roundedCorners val="0"/>
  <mc:AlternateContent xmlns:mc="http://schemas.openxmlformats.org/markup-compatibility/2006">
    <mc:Choice xmlns:c14="http://schemas.microsoft.com/office/drawing/2007/8/2/chart" Requires="c14">
      <c14:style val="102"/>
    </mc:Choice>
    <mc:Fallback>
      <c:style val="2"/>
    </mc:Fallback>
  </mc:AlternateContent>
  <c:chart>
    <c:autoTitleDeleted val="0"/>
    <c:plotArea>
      <c:layout/>
      <c:barChart>
        <c:barDir val="bar"/>
        <c:grouping val="clustered"/>
        <c:varyColors val="0"/>
        <c:ser>
          <c:idx val="0"/>
          <c:order val="0"/>
          <c:invertIfNegative val="0"/>
          <c:cat>
            <c:strRef>
              <c:f>'Dep SNL (2) HC'!$B$10:$B$37</c:f>
              <c:strCache>
                <c:ptCount val="28"/>
                <c:pt idx="0">
                  <c:v>Germany</c:v>
                </c:pt>
                <c:pt idx="1">
                  <c:v>United Kingdom</c:v>
                </c:pt>
                <c:pt idx="2">
                  <c:v>France</c:v>
                </c:pt>
                <c:pt idx="3">
                  <c:v>Spain</c:v>
                </c:pt>
                <c:pt idx="4">
                  <c:v>Netherlands</c:v>
                </c:pt>
                <c:pt idx="5">
                  <c:v>Italy</c:v>
                </c:pt>
                <c:pt idx="6">
                  <c:v>Belgium</c:v>
                </c:pt>
                <c:pt idx="7">
                  <c:v>Ireland</c:v>
                </c:pt>
                <c:pt idx="8">
                  <c:v>Sweden</c:v>
                </c:pt>
                <c:pt idx="9">
                  <c:v>Austria</c:v>
                </c:pt>
                <c:pt idx="10">
                  <c:v>Denmark</c:v>
                </c:pt>
                <c:pt idx="11">
                  <c:v>Poland</c:v>
                </c:pt>
                <c:pt idx="12">
                  <c:v>Portugal</c:v>
                </c:pt>
                <c:pt idx="13">
                  <c:v>Luxembourg</c:v>
                </c:pt>
                <c:pt idx="14">
                  <c:v>Finland</c:v>
                </c:pt>
                <c:pt idx="15">
                  <c:v>Greece</c:v>
                </c:pt>
                <c:pt idx="16">
                  <c:v>Czech Republic</c:v>
                </c:pt>
                <c:pt idx="17">
                  <c:v>Hungary</c:v>
                </c:pt>
                <c:pt idx="18">
                  <c:v>Romania</c:v>
                </c:pt>
                <c:pt idx="19">
                  <c:v>Slovakia</c:v>
                </c:pt>
                <c:pt idx="20">
                  <c:v>Cyprus</c:v>
                </c:pt>
                <c:pt idx="21">
                  <c:v>Croatia</c:v>
                </c:pt>
                <c:pt idx="22">
                  <c:v>Bulgaria</c:v>
                </c:pt>
                <c:pt idx="23">
                  <c:v>Slovenia</c:v>
                </c:pt>
                <c:pt idx="24">
                  <c:v>Malta</c:v>
                </c:pt>
                <c:pt idx="25">
                  <c:v>Latvia</c:v>
                </c:pt>
                <c:pt idx="26">
                  <c:v>Lithuania</c:v>
                </c:pt>
                <c:pt idx="27">
                  <c:v>Estonia</c:v>
                </c:pt>
              </c:strCache>
            </c:strRef>
          </c:cat>
          <c:val>
            <c:numRef>
              <c:f>'Dep SNL (2) HC'!$V$10:$V$37</c:f>
              <c:numCache>
                <c:formatCode>_(* #,##0_);_(* \(#,##0\);_(* "-"??_);_(@_)</c:formatCode>
                <c:ptCount val="28"/>
                <c:pt idx="0">
                  <c:v>4147271</c:v>
                </c:pt>
                <c:pt idx="1">
                  <c:v>3705057</c:v>
                </c:pt>
                <c:pt idx="2">
                  <c:v>3453197.0000000005</c:v>
                </c:pt>
                <c:pt idx="3">
                  <c:v>2580899</c:v>
                </c:pt>
                <c:pt idx="4">
                  <c:v>1811759</c:v>
                </c:pt>
                <c:pt idx="5">
                  <c:v>1540910</c:v>
                </c:pt>
                <c:pt idx="6">
                  <c:v>733225</c:v>
                </c:pt>
                <c:pt idx="7">
                  <c:v>504739</c:v>
                </c:pt>
                <c:pt idx="8">
                  <c:v>484534</c:v>
                </c:pt>
                <c:pt idx="9">
                  <c:v>426153</c:v>
                </c:pt>
                <c:pt idx="10">
                  <c:v>318084</c:v>
                </c:pt>
                <c:pt idx="11">
                  <c:v>301496</c:v>
                </c:pt>
                <c:pt idx="12">
                  <c:v>285335</c:v>
                </c:pt>
                <c:pt idx="13">
                  <c:v>280010.45600000001</c:v>
                </c:pt>
                <c:pt idx="14">
                  <c:v>226620</c:v>
                </c:pt>
                <c:pt idx="15">
                  <c:v>217633</c:v>
                </c:pt>
                <c:pt idx="16">
                  <c:v>154837</c:v>
                </c:pt>
                <c:pt idx="17">
                  <c:v>112632</c:v>
                </c:pt>
                <c:pt idx="18">
                  <c:v>72597</c:v>
                </c:pt>
                <c:pt idx="19">
                  <c:v>57127</c:v>
                </c:pt>
                <c:pt idx="20">
                  <c:v>49475.554000000004</c:v>
                </c:pt>
                <c:pt idx="21">
                  <c:v>33575.062999999995</c:v>
                </c:pt>
                <c:pt idx="22">
                  <c:v>30741</c:v>
                </c:pt>
                <c:pt idx="23">
                  <c:v>24668.258999999998</c:v>
                </c:pt>
                <c:pt idx="24">
                  <c:v>22099.583000000002</c:v>
                </c:pt>
                <c:pt idx="25">
                  <c:v>19717.486000000004</c:v>
                </c:pt>
                <c:pt idx="26">
                  <c:v>13749.724000000002</c:v>
                </c:pt>
                <c:pt idx="27">
                  <c:v>13620.302</c:v>
                </c:pt>
              </c:numCache>
            </c:numRef>
          </c:val>
        </c:ser>
        <c:dLbls>
          <c:showLegendKey val="0"/>
          <c:showVal val="0"/>
          <c:showCatName val="0"/>
          <c:showSerName val="0"/>
          <c:showPercent val="0"/>
          <c:showBubbleSize val="0"/>
        </c:dLbls>
        <c:gapWidth val="150"/>
        <c:axId val="137812408"/>
        <c:axId val="137812800"/>
      </c:barChart>
      <c:catAx>
        <c:axId val="137812408"/>
        <c:scaling>
          <c:orientation val="minMax"/>
        </c:scaling>
        <c:delete val="0"/>
        <c:axPos val="l"/>
        <c:numFmt formatCode="General" sourceLinked="0"/>
        <c:majorTickMark val="out"/>
        <c:minorTickMark val="none"/>
        <c:tickLblPos val="nextTo"/>
        <c:crossAx val="137812800"/>
        <c:crosses val="autoZero"/>
        <c:auto val="1"/>
        <c:lblAlgn val="ctr"/>
        <c:lblOffset val="100"/>
        <c:noMultiLvlLbl val="0"/>
      </c:catAx>
      <c:valAx>
        <c:axId val="137812800"/>
        <c:scaling>
          <c:orientation val="minMax"/>
        </c:scaling>
        <c:delete val="0"/>
        <c:axPos val="b"/>
        <c:majorGridlines/>
        <c:numFmt formatCode="_(* #,##0_);_(* \(#,##0\);_(* &quot;-&quot;??_);_(@_)" sourceLinked="1"/>
        <c:majorTickMark val="out"/>
        <c:minorTickMark val="none"/>
        <c:tickLblPos val="nextTo"/>
        <c:crossAx val="137812408"/>
        <c:crosses val="autoZero"/>
        <c:crossBetween val="between"/>
      </c:valAx>
    </c:plotArea>
    <c:plotVisOnly val="1"/>
    <c:dispBlanksAs val="gap"/>
    <c:showDLblsOverMax val="0"/>
  </c:chart>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1"/>
        <p:cNvGrpSpPr/>
        <p:nvPr/>
      </p:nvGrpSpPr>
      <p:grpSpPr>
        <a:xfrm>
          <a:off x="0" y="0"/>
          <a:ext cx="0" cy="0"/>
          <a:chOff x="0" y="0"/>
          <a:chExt cx="0" cy="0"/>
        </a:xfrm>
      </p:grpSpPr>
      <p:sp>
        <p:nvSpPr>
          <p:cNvPr id="2" name="Shape 2"/>
          <p:cNvSpPr>
            <a:spLocks noGrp="1" noRot="1" noChangeAspect="1"/>
          </p:cNvSpPr>
          <p:nvPr>
            <p:ph type="sldImg" idx="2"/>
          </p:nvPr>
        </p:nvSpPr>
        <p:spPr>
          <a:xfrm>
            <a:off x="1165225" y="692150"/>
            <a:ext cx="4619625" cy="3463925"/>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3" name="Shape 3"/>
          <p:cNvSpPr txBox="1">
            <a:spLocks noGrp="1"/>
          </p:cNvSpPr>
          <p:nvPr>
            <p:ph type="body" idx="1"/>
          </p:nvPr>
        </p:nvSpPr>
        <p:spPr>
          <a:xfrm>
            <a:off x="695008" y="4387136"/>
            <a:ext cx="5560059" cy="4156234"/>
          </a:xfrm>
          <a:prstGeom prst="rect">
            <a:avLst/>
          </a:prstGeom>
          <a:noFill/>
          <a:ln>
            <a:noFill/>
          </a:ln>
        </p:spPr>
        <p:txBody>
          <a:bodyPr lIns="92476" tIns="92476" rIns="92476" bIns="92476" anchor="t" anchorCtr="0"/>
          <a:lstStyle>
            <a:lvl1pPr>
              <a:spcBef>
                <a:spcPts val="0"/>
              </a:spcBef>
              <a:defRPr sz="1100"/>
            </a:lvl1pPr>
            <a:lvl2pPr>
              <a:spcBef>
                <a:spcPts val="0"/>
              </a:spcBef>
              <a:defRPr sz="1100"/>
            </a:lvl2pPr>
            <a:lvl3pPr>
              <a:spcBef>
                <a:spcPts val="0"/>
              </a:spcBef>
              <a:defRPr sz="1100"/>
            </a:lvl3pPr>
            <a:lvl4pPr>
              <a:spcBef>
                <a:spcPts val="0"/>
              </a:spcBef>
              <a:defRPr sz="1100"/>
            </a:lvl4pPr>
            <a:lvl5pPr>
              <a:spcBef>
                <a:spcPts val="0"/>
              </a:spcBef>
              <a:defRPr sz="1100"/>
            </a:lvl5pPr>
            <a:lvl6pPr>
              <a:spcBef>
                <a:spcPts val="0"/>
              </a:spcBef>
              <a:defRPr sz="1100"/>
            </a:lvl6pPr>
            <a:lvl7pPr>
              <a:spcBef>
                <a:spcPts val="0"/>
              </a:spcBef>
              <a:defRPr sz="1100"/>
            </a:lvl7pPr>
            <a:lvl8pPr>
              <a:spcBef>
                <a:spcPts val="0"/>
              </a:spcBef>
              <a:defRPr sz="1100"/>
            </a:lvl8pPr>
            <a:lvl9pPr>
              <a:spcBef>
                <a:spcPts val="0"/>
              </a:spcBef>
              <a:defRPr sz="1100"/>
            </a:lvl9pPr>
          </a:lstStyle>
          <a:p>
            <a:endParaRPr/>
          </a:p>
        </p:txBody>
      </p:sp>
    </p:spTree>
    <p:extLst>
      <p:ext uri="{BB962C8B-B14F-4D97-AF65-F5344CB8AC3E}">
        <p14:creationId xmlns:p14="http://schemas.microsoft.com/office/powerpoint/2010/main" val="3474248587"/>
      </p:ext>
    </p:extLst>
  </p:cSld>
  <p:clrMap bg1="lt1" tx1="dk1" bg2="dk2" tx2="lt2" accent1="accent1" accent2="accent2" accent3="accent3" accent4="accent4" accent5="accent5" accent6="accent6" hlink="hlink" folHlink="folHlink"/>
  <p:notesStyle>
    <a:lvl1pPr marL="0" algn="l" defTabSz="457200" rtl="0" eaLnBrk="1" latinLnBrk="0" hangingPunct="1">
      <a:defRPr sz="1200" kern="1200">
        <a:solidFill>
          <a:schemeClr val="tx1"/>
        </a:solidFill>
        <a:latin typeface="+mn-lt"/>
        <a:ea typeface="+mn-ea"/>
        <a:cs typeface="+mn-cs"/>
      </a:defRPr>
    </a:lvl1pPr>
    <a:lvl2pPr marL="457200" algn="l" defTabSz="457200" rtl="0" eaLnBrk="1" latinLnBrk="0" hangingPunct="1">
      <a:defRPr sz="1200" kern="1200">
        <a:solidFill>
          <a:schemeClr val="tx1"/>
        </a:solidFill>
        <a:latin typeface="+mn-lt"/>
        <a:ea typeface="+mn-ea"/>
        <a:cs typeface="+mn-cs"/>
      </a:defRPr>
    </a:lvl2pPr>
    <a:lvl3pPr marL="914400" algn="l" defTabSz="457200" rtl="0" eaLnBrk="1" latinLnBrk="0" hangingPunct="1">
      <a:defRPr sz="1200" kern="1200">
        <a:solidFill>
          <a:schemeClr val="tx1"/>
        </a:solidFill>
        <a:latin typeface="+mn-lt"/>
        <a:ea typeface="+mn-ea"/>
        <a:cs typeface="+mn-cs"/>
      </a:defRPr>
    </a:lvl3pPr>
    <a:lvl4pPr marL="1371600" algn="l" defTabSz="457200" rtl="0" eaLnBrk="1" latinLnBrk="0" hangingPunct="1">
      <a:defRPr sz="1200" kern="1200">
        <a:solidFill>
          <a:schemeClr val="tx1"/>
        </a:solidFill>
        <a:latin typeface="+mn-lt"/>
        <a:ea typeface="+mn-ea"/>
        <a:cs typeface="+mn-cs"/>
      </a:defRPr>
    </a:lvl4pPr>
    <a:lvl5pPr marL="1828800" algn="l" defTabSz="457200" rtl="0" eaLnBrk="1" latinLnBrk="0" hangingPunct="1">
      <a:defRPr sz="1200" kern="1200">
        <a:solidFill>
          <a:schemeClr val="tx1"/>
        </a:solidFill>
        <a:latin typeface="+mn-lt"/>
        <a:ea typeface="+mn-ea"/>
        <a:cs typeface="+mn-cs"/>
      </a:defRPr>
    </a:lvl5pPr>
    <a:lvl6pPr marL="2286000" algn="l" defTabSz="457200" rtl="0" eaLnBrk="1" latinLnBrk="0" hangingPunct="1">
      <a:defRPr sz="1200" kern="1200">
        <a:solidFill>
          <a:schemeClr val="tx1"/>
        </a:solidFill>
        <a:latin typeface="+mn-lt"/>
        <a:ea typeface="+mn-ea"/>
        <a:cs typeface="+mn-cs"/>
      </a:defRPr>
    </a:lvl6pPr>
    <a:lvl7pPr marL="2743200" algn="l" defTabSz="457200" rtl="0" eaLnBrk="1" latinLnBrk="0" hangingPunct="1">
      <a:defRPr sz="1200" kern="1200">
        <a:solidFill>
          <a:schemeClr val="tx1"/>
        </a:solidFill>
        <a:latin typeface="+mn-lt"/>
        <a:ea typeface="+mn-ea"/>
        <a:cs typeface="+mn-cs"/>
      </a:defRPr>
    </a:lvl7pPr>
    <a:lvl8pPr marL="3200400" algn="l" defTabSz="457200" rtl="0" eaLnBrk="1" latinLnBrk="0" hangingPunct="1">
      <a:defRPr sz="1200" kern="1200">
        <a:solidFill>
          <a:schemeClr val="tx1"/>
        </a:solidFill>
        <a:latin typeface="+mn-lt"/>
        <a:ea typeface="+mn-ea"/>
        <a:cs typeface="+mn-cs"/>
      </a:defRPr>
    </a:lvl8pPr>
    <a:lvl9pPr marL="3657600" algn="l" defTabSz="4572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
        <p:cNvGrpSpPr/>
        <p:nvPr/>
      </p:nvGrpSpPr>
      <p:grpSpPr>
        <a:xfrm>
          <a:off x="0" y="0"/>
          <a:ext cx="0" cy="0"/>
          <a:chOff x="0" y="0"/>
          <a:chExt cx="0" cy="0"/>
        </a:xfrm>
      </p:grpSpPr>
      <p:sp>
        <p:nvSpPr>
          <p:cNvPr id="31" name="Shape 31"/>
          <p:cNvSpPr txBox="1">
            <a:spLocks noGrp="1"/>
          </p:cNvSpPr>
          <p:nvPr>
            <p:ph type="body" idx="1"/>
          </p:nvPr>
        </p:nvSpPr>
        <p:spPr>
          <a:xfrm>
            <a:off x="926677" y="6287235"/>
            <a:ext cx="5096721" cy="356035"/>
          </a:xfrm>
          <a:prstGeom prst="rect">
            <a:avLst/>
          </a:prstGeom>
        </p:spPr>
        <p:txBody>
          <a:bodyPr lIns="92476" tIns="92476" rIns="92476" bIns="92476" anchor="ctr" anchorCtr="0">
            <a:spAutoFit/>
          </a:bodyPr>
          <a:lstStyle/>
          <a:p>
            <a:endParaRPr dirty="0"/>
          </a:p>
        </p:txBody>
      </p:sp>
      <p:sp>
        <p:nvSpPr>
          <p:cNvPr id="32" name="Shape 32"/>
          <p:cNvSpPr>
            <a:spLocks noGrp="1" noRot="1" noChangeAspect="1"/>
          </p:cNvSpPr>
          <p:nvPr>
            <p:ph type="sldImg" idx="2"/>
          </p:nvPr>
        </p:nvSpPr>
        <p:spPr>
          <a:xfrm>
            <a:off x="1165225" y="692150"/>
            <a:ext cx="4619625" cy="3463925"/>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Tree>
    <p:extLst>
      <p:ext uri="{BB962C8B-B14F-4D97-AF65-F5344CB8AC3E}">
        <p14:creationId xmlns:p14="http://schemas.microsoft.com/office/powerpoint/2010/main" val="4173896081"/>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2"/>
        <p:cNvGrpSpPr/>
        <p:nvPr/>
      </p:nvGrpSpPr>
      <p:grpSpPr>
        <a:xfrm>
          <a:off x="0" y="0"/>
          <a:ext cx="0" cy="0"/>
          <a:chOff x="0" y="0"/>
          <a:chExt cx="0" cy="0"/>
        </a:xfrm>
      </p:grpSpPr>
      <p:sp>
        <p:nvSpPr>
          <p:cNvPr id="93" name="Shape 93"/>
          <p:cNvSpPr txBox="1">
            <a:spLocks noGrp="1"/>
          </p:cNvSpPr>
          <p:nvPr>
            <p:ph type="body" idx="1"/>
          </p:nvPr>
        </p:nvSpPr>
        <p:spPr>
          <a:xfrm>
            <a:off x="926677" y="6287235"/>
            <a:ext cx="5096721" cy="356035"/>
          </a:xfrm>
          <a:prstGeom prst="rect">
            <a:avLst/>
          </a:prstGeom>
        </p:spPr>
        <p:txBody>
          <a:bodyPr lIns="92476" tIns="92476" rIns="92476" bIns="92476" anchor="ctr" anchorCtr="0">
            <a:spAutoFit/>
          </a:bodyPr>
          <a:lstStyle/>
          <a:p>
            <a:endParaRPr dirty="0"/>
          </a:p>
        </p:txBody>
      </p:sp>
      <p:sp>
        <p:nvSpPr>
          <p:cNvPr id="94" name="Shape 94"/>
          <p:cNvSpPr>
            <a:spLocks noGrp="1" noRot="1" noChangeAspect="1"/>
          </p:cNvSpPr>
          <p:nvPr>
            <p:ph type="sldImg" idx="2"/>
          </p:nvPr>
        </p:nvSpPr>
        <p:spPr>
          <a:xfrm>
            <a:off x="1165225" y="692150"/>
            <a:ext cx="4619625" cy="3463925"/>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Tree>
    <p:extLst>
      <p:ext uri="{BB962C8B-B14F-4D97-AF65-F5344CB8AC3E}">
        <p14:creationId xmlns:p14="http://schemas.microsoft.com/office/powerpoint/2010/main" val="36878997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0"/>
        <p:cNvGrpSpPr/>
        <p:nvPr/>
      </p:nvGrpSpPr>
      <p:grpSpPr>
        <a:xfrm>
          <a:off x="0" y="0"/>
          <a:ext cx="0" cy="0"/>
          <a:chOff x="0" y="0"/>
          <a:chExt cx="0" cy="0"/>
        </a:xfrm>
      </p:grpSpPr>
      <p:sp>
        <p:nvSpPr>
          <p:cNvPr id="111" name="Shape 111"/>
          <p:cNvSpPr txBox="1">
            <a:spLocks noGrp="1"/>
          </p:cNvSpPr>
          <p:nvPr>
            <p:ph type="body" idx="1"/>
          </p:nvPr>
        </p:nvSpPr>
        <p:spPr>
          <a:xfrm>
            <a:off x="926677" y="6287235"/>
            <a:ext cx="5096721" cy="356035"/>
          </a:xfrm>
          <a:prstGeom prst="rect">
            <a:avLst/>
          </a:prstGeom>
        </p:spPr>
        <p:txBody>
          <a:bodyPr lIns="92476" tIns="92476" rIns="92476" bIns="92476" anchor="ctr" anchorCtr="0">
            <a:spAutoFit/>
          </a:bodyPr>
          <a:lstStyle/>
          <a:p>
            <a:endParaRPr dirty="0"/>
          </a:p>
        </p:txBody>
      </p:sp>
      <p:sp>
        <p:nvSpPr>
          <p:cNvPr id="112" name="Shape 112"/>
          <p:cNvSpPr>
            <a:spLocks noGrp="1" noRot="1" noChangeAspect="1"/>
          </p:cNvSpPr>
          <p:nvPr>
            <p:ph type="sldImg" idx="2"/>
          </p:nvPr>
        </p:nvSpPr>
        <p:spPr>
          <a:xfrm>
            <a:off x="1165225" y="692150"/>
            <a:ext cx="4619625" cy="3463925"/>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Tree>
    <p:extLst>
      <p:ext uri="{BB962C8B-B14F-4D97-AF65-F5344CB8AC3E}">
        <p14:creationId xmlns:p14="http://schemas.microsoft.com/office/powerpoint/2010/main" val="361758600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8"/>
        <p:cNvGrpSpPr/>
        <p:nvPr/>
      </p:nvGrpSpPr>
      <p:grpSpPr>
        <a:xfrm>
          <a:off x="0" y="0"/>
          <a:ext cx="0" cy="0"/>
          <a:chOff x="0" y="0"/>
          <a:chExt cx="0" cy="0"/>
        </a:xfrm>
      </p:grpSpPr>
      <p:sp>
        <p:nvSpPr>
          <p:cNvPr id="129" name="Shape 129"/>
          <p:cNvSpPr txBox="1">
            <a:spLocks noGrp="1"/>
          </p:cNvSpPr>
          <p:nvPr>
            <p:ph type="body" idx="1"/>
          </p:nvPr>
        </p:nvSpPr>
        <p:spPr>
          <a:xfrm>
            <a:off x="926677" y="6287235"/>
            <a:ext cx="5096721" cy="356035"/>
          </a:xfrm>
          <a:prstGeom prst="rect">
            <a:avLst/>
          </a:prstGeom>
        </p:spPr>
        <p:txBody>
          <a:bodyPr lIns="92476" tIns="92476" rIns="92476" bIns="92476" anchor="ctr" anchorCtr="0">
            <a:spAutoFit/>
          </a:bodyPr>
          <a:lstStyle/>
          <a:p>
            <a:endParaRPr dirty="0"/>
          </a:p>
        </p:txBody>
      </p:sp>
      <p:sp>
        <p:nvSpPr>
          <p:cNvPr id="130" name="Shape 130"/>
          <p:cNvSpPr>
            <a:spLocks noGrp="1" noRot="1" noChangeAspect="1"/>
          </p:cNvSpPr>
          <p:nvPr>
            <p:ph type="sldImg" idx="2"/>
          </p:nvPr>
        </p:nvSpPr>
        <p:spPr>
          <a:xfrm>
            <a:off x="1165225" y="692150"/>
            <a:ext cx="4619625" cy="3463925"/>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Tree>
    <p:extLst>
      <p:ext uri="{BB962C8B-B14F-4D97-AF65-F5344CB8AC3E}">
        <p14:creationId xmlns:p14="http://schemas.microsoft.com/office/powerpoint/2010/main" val="2691853997"/>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
        <p:cNvGrpSpPr/>
        <p:nvPr/>
      </p:nvGrpSpPr>
      <p:grpSpPr>
        <a:xfrm>
          <a:off x="0" y="0"/>
          <a:ext cx="0" cy="0"/>
          <a:chOff x="0" y="0"/>
          <a:chExt cx="0" cy="0"/>
        </a:xfrm>
      </p:grpSpPr>
      <p:sp>
        <p:nvSpPr>
          <p:cNvPr id="147" name="Shape 147"/>
          <p:cNvSpPr txBox="1">
            <a:spLocks noGrp="1"/>
          </p:cNvSpPr>
          <p:nvPr>
            <p:ph type="body" idx="1"/>
          </p:nvPr>
        </p:nvSpPr>
        <p:spPr>
          <a:xfrm>
            <a:off x="926677" y="6287235"/>
            <a:ext cx="5096721" cy="356035"/>
          </a:xfrm>
          <a:prstGeom prst="rect">
            <a:avLst/>
          </a:prstGeom>
        </p:spPr>
        <p:txBody>
          <a:bodyPr lIns="92476" tIns="92476" rIns="92476" bIns="92476" anchor="ctr" anchorCtr="0">
            <a:spAutoFit/>
          </a:bodyPr>
          <a:lstStyle/>
          <a:p>
            <a:endParaRPr dirty="0"/>
          </a:p>
        </p:txBody>
      </p:sp>
      <p:sp>
        <p:nvSpPr>
          <p:cNvPr id="148" name="Shape 148"/>
          <p:cNvSpPr>
            <a:spLocks noGrp="1" noRot="1" noChangeAspect="1"/>
          </p:cNvSpPr>
          <p:nvPr>
            <p:ph type="sldImg" idx="2"/>
          </p:nvPr>
        </p:nvSpPr>
        <p:spPr>
          <a:xfrm>
            <a:off x="1165225" y="692150"/>
            <a:ext cx="4619625" cy="3463925"/>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Tree>
    <p:extLst>
      <p:ext uri="{BB962C8B-B14F-4D97-AF65-F5344CB8AC3E}">
        <p14:creationId xmlns:p14="http://schemas.microsoft.com/office/powerpoint/2010/main" val="376263744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6"/>
        <p:cNvGrpSpPr/>
        <p:nvPr/>
      </p:nvGrpSpPr>
      <p:grpSpPr>
        <a:xfrm>
          <a:off x="0" y="0"/>
          <a:ext cx="0" cy="0"/>
          <a:chOff x="0" y="0"/>
          <a:chExt cx="0" cy="0"/>
        </a:xfrm>
      </p:grpSpPr>
      <p:sp>
        <p:nvSpPr>
          <p:cNvPr id="237" name="Shape 237"/>
          <p:cNvSpPr txBox="1">
            <a:spLocks noGrp="1"/>
          </p:cNvSpPr>
          <p:nvPr>
            <p:ph type="body" idx="1"/>
          </p:nvPr>
        </p:nvSpPr>
        <p:spPr>
          <a:xfrm>
            <a:off x="926677" y="6287235"/>
            <a:ext cx="5096721" cy="356035"/>
          </a:xfrm>
          <a:prstGeom prst="rect">
            <a:avLst/>
          </a:prstGeom>
        </p:spPr>
        <p:txBody>
          <a:bodyPr lIns="92476" tIns="92476" rIns="92476" bIns="92476" anchor="ctr" anchorCtr="0">
            <a:spAutoFit/>
          </a:bodyPr>
          <a:lstStyle/>
          <a:p>
            <a:endParaRPr dirty="0"/>
          </a:p>
        </p:txBody>
      </p:sp>
      <p:sp>
        <p:nvSpPr>
          <p:cNvPr id="238" name="Shape 238"/>
          <p:cNvSpPr>
            <a:spLocks noGrp="1" noRot="1" noChangeAspect="1"/>
          </p:cNvSpPr>
          <p:nvPr>
            <p:ph type="sldImg" idx="2"/>
          </p:nvPr>
        </p:nvSpPr>
        <p:spPr>
          <a:xfrm>
            <a:off x="1165225" y="692150"/>
            <a:ext cx="4619625" cy="3463925"/>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Tree>
    <p:extLst>
      <p:ext uri="{BB962C8B-B14F-4D97-AF65-F5344CB8AC3E}">
        <p14:creationId xmlns:p14="http://schemas.microsoft.com/office/powerpoint/2010/main" val="1970833728"/>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4"/>
        <p:cNvGrpSpPr/>
        <p:nvPr/>
      </p:nvGrpSpPr>
      <p:grpSpPr>
        <a:xfrm>
          <a:off x="0" y="0"/>
          <a:ext cx="0" cy="0"/>
          <a:chOff x="0" y="0"/>
          <a:chExt cx="0" cy="0"/>
        </a:xfrm>
      </p:grpSpPr>
      <p:sp>
        <p:nvSpPr>
          <p:cNvPr id="255" name="Shape 255"/>
          <p:cNvSpPr txBox="1">
            <a:spLocks noGrp="1"/>
          </p:cNvSpPr>
          <p:nvPr>
            <p:ph type="body" idx="1"/>
          </p:nvPr>
        </p:nvSpPr>
        <p:spPr>
          <a:xfrm>
            <a:off x="926677" y="6287235"/>
            <a:ext cx="5096721" cy="356035"/>
          </a:xfrm>
          <a:prstGeom prst="rect">
            <a:avLst/>
          </a:prstGeom>
        </p:spPr>
        <p:txBody>
          <a:bodyPr lIns="92476" tIns="92476" rIns="92476" bIns="92476" anchor="ctr" anchorCtr="0">
            <a:spAutoFit/>
          </a:bodyPr>
          <a:lstStyle/>
          <a:p>
            <a:endParaRPr dirty="0"/>
          </a:p>
        </p:txBody>
      </p:sp>
      <p:sp>
        <p:nvSpPr>
          <p:cNvPr id="256" name="Shape 256"/>
          <p:cNvSpPr>
            <a:spLocks noGrp="1" noRot="1" noChangeAspect="1"/>
          </p:cNvSpPr>
          <p:nvPr>
            <p:ph type="sldImg" idx="2"/>
          </p:nvPr>
        </p:nvSpPr>
        <p:spPr>
          <a:xfrm>
            <a:off x="1165225" y="692150"/>
            <a:ext cx="4619625" cy="3463925"/>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Tree>
    <p:extLst>
      <p:ext uri="{BB962C8B-B14F-4D97-AF65-F5344CB8AC3E}">
        <p14:creationId xmlns:p14="http://schemas.microsoft.com/office/powerpoint/2010/main" val="2031388462"/>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1"/>
        <p:cNvGrpSpPr/>
        <p:nvPr/>
      </p:nvGrpSpPr>
      <p:grpSpPr>
        <a:xfrm>
          <a:off x="0" y="0"/>
          <a:ext cx="0" cy="0"/>
          <a:chOff x="0" y="0"/>
          <a:chExt cx="0" cy="0"/>
        </a:xfrm>
      </p:grpSpPr>
      <p:sp>
        <p:nvSpPr>
          <p:cNvPr id="292" name="Shape 292"/>
          <p:cNvSpPr txBox="1">
            <a:spLocks noGrp="1"/>
          </p:cNvSpPr>
          <p:nvPr>
            <p:ph type="body" idx="1"/>
          </p:nvPr>
        </p:nvSpPr>
        <p:spPr>
          <a:xfrm>
            <a:off x="926677" y="6287235"/>
            <a:ext cx="5096721" cy="356035"/>
          </a:xfrm>
          <a:prstGeom prst="rect">
            <a:avLst/>
          </a:prstGeom>
        </p:spPr>
        <p:txBody>
          <a:bodyPr lIns="92476" tIns="92476" rIns="92476" bIns="92476" anchor="ctr" anchorCtr="0">
            <a:spAutoFit/>
          </a:bodyPr>
          <a:lstStyle/>
          <a:p>
            <a:endParaRPr dirty="0"/>
          </a:p>
        </p:txBody>
      </p:sp>
      <p:sp>
        <p:nvSpPr>
          <p:cNvPr id="293" name="Shape 293"/>
          <p:cNvSpPr>
            <a:spLocks noGrp="1" noRot="1" noChangeAspect="1"/>
          </p:cNvSpPr>
          <p:nvPr>
            <p:ph type="sldImg" idx="2"/>
          </p:nvPr>
        </p:nvSpPr>
        <p:spPr>
          <a:xfrm>
            <a:off x="1165225" y="692150"/>
            <a:ext cx="4619625" cy="3463925"/>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Tree>
    <p:extLst>
      <p:ext uri="{BB962C8B-B14F-4D97-AF65-F5344CB8AC3E}">
        <p14:creationId xmlns:p14="http://schemas.microsoft.com/office/powerpoint/2010/main" val="27345232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5"/>
        <p:cNvGrpSpPr/>
        <p:nvPr/>
      </p:nvGrpSpPr>
      <p:grpSpPr>
        <a:xfrm>
          <a:off x="0" y="0"/>
          <a:ext cx="0" cy="0"/>
          <a:chOff x="0" y="0"/>
          <a:chExt cx="0" cy="0"/>
        </a:xfrm>
      </p:grpSpPr>
      <p:sp>
        <p:nvSpPr>
          <p:cNvPr id="346" name="Shape 346"/>
          <p:cNvSpPr txBox="1">
            <a:spLocks noGrp="1"/>
          </p:cNvSpPr>
          <p:nvPr>
            <p:ph type="body" idx="1"/>
          </p:nvPr>
        </p:nvSpPr>
        <p:spPr>
          <a:xfrm>
            <a:off x="926677" y="6287235"/>
            <a:ext cx="5096721" cy="356035"/>
          </a:xfrm>
          <a:prstGeom prst="rect">
            <a:avLst/>
          </a:prstGeom>
        </p:spPr>
        <p:txBody>
          <a:bodyPr lIns="92476" tIns="92476" rIns="92476" bIns="92476" anchor="ctr" anchorCtr="0">
            <a:spAutoFit/>
          </a:bodyPr>
          <a:lstStyle/>
          <a:p>
            <a:endParaRPr dirty="0"/>
          </a:p>
        </p:txBody>
      </p:sp>
      <p:sp>
        <p:nvSpPr>
          <p:cNvPr id="347" name="Shape 347"/>
          <p:cNvSpPr>
            <a:spLocks noGrp="1" noRot="1" noChangeAspect="1"/>
          </p:cNvSpPr>
          <p:nvPr>
            <p:ph type="sldImg" idx="2"/>
          </p:nvPr>
        </p:nvSpPr>
        <p:spPr>
          <a:xfrm>
            <a:off x="1165225" y="692150"/>
            <a:ext cx="4619625" cy="3463925"/>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Tree>
    <p:extLst>
      <p:ext uri="{BB962C8B-B14F-4D97-AF65-F5344CB8AC3E}">
        <p14:creationId xmlns:p14="http://schemas.microsoft.com/office/powerpoint/2010/main" val="2513382803"/>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3"/>
        <p:cNvGrpSpPr/>
        <p:nvPr/>
      </p:nvGrpSpPr>
      <p:grpSpPr>
        <a:xfrm>
          <a:off x="0" y="0"/>
          <a:ext cx="0" cy="0"/>
          <a:chOff x="0" y="0"/>
          <a:chExt cx="0" cy="0"/>
        </a:xfrm>
      </p:grpSpPr>
      <p:sp>
        <p:nvSpPr>
          <p:cNvPr id="364" name="Shape 364"/>
          <p:cNvSpPr txBox="1">
            <a:spLocks noGrp="1"/>
          </p:cNvSpPr>
          <p:nvPr>
            <p:ph type="body" idx="1"/>
          </p:nvPr>
        </p:nvSpPr>
        <p:spPr>
          <a:xfrm>
            <a:off x="926677" y="6287235"/>
            <a:ext cx="5096721" cy="356035"/>
          </a:xfrm>
          <a:prstGeom prst="rect">
            <a:avLst/>
          </a:prstGeom>
        </p:spPr>
        <p:txBody>
          <a:bodyPr lIns="92476" tIns="92476" rIns="92476" bIns="92476" anchor="ctr" anchorCtr="0">
            <a:spAutoFit/>
          </a:bodyPr>
          <a:lstStyle/>
          <a:p>
            <a:endParaRPr dirty="0"/>
          </a:p>
        </p:txBody>
      </p:sp>
      <p:sp>
        <p:nvSpPr>
          <p:cNvPr id="365" name="Shape 365"/>
          <p:cNvSpPr>
            <a:spLocks noGrp="1" noRot="1" noChangeAspect="1"/>
          </p:cNvSpPr>
          <p:nvPr>
            <p:ph type="sldImg" idx="2"/>
          </p:nvPr>
        </p:nvSpPr>
        <p:spPr>
          <a:xfrm>
            <a:off x="1165225" y="692150"/>
            <a:ext cx="4619625" cy="3463925"/>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Tree>
    <p:extLst>
      <p:ext uri="{BB962C8B-B14F-4D97-AF65-F5344CB8AC3E}">
        <p14:creationId xmlns:p14="http://schemas.microsoft.com/office/powerpoint/2010/main" val="150351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0"/>
        <p:cNvGrpSpPr/>
        <p:nvPr/>
      </p:nvGrpSpPr>
      <p:grpSpPr>
        <a:xfrm>
          <a:off x="0" y="0"/>
          <a:ext cx="0" cy="0"/>
          <a:chOff x="0" y="0"/>
          <a:chExt cx="0" cy="0"/>
        </a:xfrm>
      </p:grpSpPr>
      <p:sp>
        <p:nvSpPr>
          <p:cNvPr id="401" name="Shape 401"/>
          <p:cNvSpPr txBox="1">
            <a:spLocks noGrp="1"/>
          </p:cNvSpPr>
          <p:nvPr>
            <p:ph type="body" idx="1"/>
          </p:nvPr>
        </p:nvSpPr>
        <p:spPr>
          <a:xfrm>
            <a:off x="926677" y="6287235"/>
            <a:ext cx="5096721" cy="356035"/>
          </a:xfrm>
          <a:prstGeom prst="rect">
            <a:avLst/>
          </a:prstGeom>
        </p:spPr>
        <p:txBody>
          <a:bodyPr lIns="92476" tIns="92476" rIns="92476" bIns="92476" anchor="ctr" anchorCtr="0">
            <a:spAutoFit/>
          </a:bodyPr>
          <a:lstStyle/>
          <a:p>
            <a:endParaRPr dirty="0"/>
          </a:p>
        </p:txBody>
      </p:sp>
      <p:sp>
        <p:nvSpPr>
          <p:cNvPr id="402" name="Shape 402"/>
          <p:cNvSpPr>
            <a:spLocks noGrp="1" noRot="1" noChangeAspect="1"/>
          </p:cNvSpPr>
          <p:nvPr>
            <p:ph type="sldImg" idx="2"/>
          </p:nvPr>
        </p:nvSpPr>
        <p:spPr>
          <a:xfrm>
            <a:off x="1165225" y="692150"/>
            <a:ext cx="4619625" cy="3463925"/>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Tree>
    <p:extLst>
      <p:ext uri="{BB962C8B-B14F-4D97-AF65-F5344CB8AC3E}">
        <p14:creationId xmlns:p14="http://schemas.microsoft.com/office/powerpoint/2010/main" val="40509292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9"/>
        <p:cNvGrpSpPr/>
        <p:nvPr/>
      </p:nvGrpSpPr>
      <p:grpSpPr>
        <a:xfrm>
          <a:off x="0" y="0"/>
          <a:ext cx="0" cy="0"/>
          <a:chOff x="0" y="0"/>
          <a:chExt cx="0" cy="0"/>
        </a:xfrm>
      </p:grpSpPr>
      <p:sp>
        <p:nvSpPr>
          <p:cNvPr id="420" name="Shape 420"/>
          <p:cNvSpPr txBox="1">
            <a:spLocks noGrp="1"/>
          </p:cNvSpPr>
          <p:nvPr>
            <p:ph type="body" idx="1"/>
          </p:nvPr>
        </p:nvSpPr>
        <p:spPr>
          <a:xfrm>
            <a:off x="926677" y="6287235"/>
            <a:ext cx="5096721" cy="356035"/>
          </a:xfrm>
          <a:prstGeom prst="rect">
            <a:avLst/>
          </a:prstGeom>
        </p:spPr>
        <p:txBody>
          <a:bodyPr lIns="92476" tIns="92476" rIns="92476" bIns="92476" anchor="ctr" anchorCtr="0">
            <a:spAutoFit/>
          </a:bodyPr>
          <a:lstStyle/>
          <a:p>
            <a:endParaRPr dirty="0"/>
          </a:p>
        </p:txBody>
      </p:sp>
      <p:sp>
        <p:nvSpPr>
          <p:cNvPr id="421" name="Shape 421"/>
          <p:cNvSpPr>
            <a:spLocks noGrp="1" noRot="1" noChangeAspect="1"/>
          </p:cNvSpPr>
          <p:nvPr>
            <p:ph type="sldImg" idx="2"/>
          </p:nvPr>
        </p:nvSpPr>
        <p:spPr>
          <a:xfrm>
            <a:off x="1165225" y="692150"/>
            <a:ext cx="4619625" cy="3463925"/>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Tree>
    <p:extLst>
      <p:ext uri="{BB962C8B-B14F-4D97-AF65-F5344CB8AC3E}">
        <p14:creationId xmlns:p14="http://schemas.microsoft.com/office/powerpoint/2010/main" val="64227339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
        <p:cNvGrpSpPr/>
        <p:nvPr/>
      </p:nvGrpSpPr>
      <p:grpSpPr>
        <a:xfrm>
          <a:off x="0" y="0"/>
          <a:ext cx="0" cy="0"/>
          <a:chOff x="0" y="0"/>
          <a:chExt cx="0" cy="0"/>
        </a:xfrm>
      </p:grpSpPr>
      <p:sp>
        <p:nvSpPr>
          <p:cNvPr id="39" name="Shape 39"/>
          <p:cNvSpPr>
            <a:spLocks noGrp="1" noRot="1" noChangeAspect="1"/>
          </p:cNvSpPr>
          <p:nvPr>
            <p:ph type="sldImg" idx="2"/>
          </p:nvPr>
        </p:nvSpPr>
        <p:spPr>
          <a:xfrm>
            <a:off x="1165225" y="692150"/>
            <a:ext cx="4619625" cy="3463925"/>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40" name="Shape 40"/>
          <p:cNvSpPr txBox="1">
            <a:spLocks noGrp="1"/>
          </p:cNvSpPr>
          <p:nvPr>
            <p:ph type="body" idx="1"/>
          </p:nvPr>
        </p:nvSpPr>
        <p:spPr>
          <a:xfrm>
            <a:off x="695008" y="4387136"/>
            <a:ext cx="5560059" cy="402202"/>
          </a:xfrm>
          <a:prstGeom prst="rect">
            <a:avLst/>
          </a:prstGeom>
        </p:spPr>
        <p:txBody>
          <a:bodyPr lIns="92476" tIns="92476" rIns="92476" bIns="92476" anchor="t" anchorCtr="0">
            <a:spAutoFit/>
          </a:bodyPr>
          <a:lstStyle/>
          <a:p>
            <a:endParaRPr sz="1400" dirty="0"/>
          </a:p>
        </p:txBody>
      </p:sp>
    </p:spTree>
    <p:extLst>
      <p:ext uri="{BB962C8B-B14F-4D97-AF65-F5344CB8AC3E}">
        <p14:creationId xmlns:p14="http://schemas.microsoft.com/office/powerpoint/2010/main" val="131701576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
        <p:cNvGrpSpPr/>
        <p:nvPr/>
      </p:nvGrpSpPr>
      <p:grpSpPr>
        <a:xfrm>
          <a:off x="0" y="0"/>
          <a:ext cx="0" cy="0"/>
          <a:chOff x="0" y="0"/>
          <a:chExt cx="0" cy="0"/>
        </a:xfrm>
      </p:grpSpPr>
      <p:sp>
        <p:nvSpPr>
          <p:cNvPr id="39" name="Shape 39"/>
          <p:cNvSpPr>
            <a:spLocks noGrp="1" noRot="1" noChangeAspect="1"/>
          </p:cNvSpPr>
          <p:nvPr>
            <p:ph type="sldImg" idx="2"/>
          </p:nvPr>
        </p:nvSpPr>
        <p:spPr>
          <a:xfrm>
            <a:off x="1165225" y="692150"/>
            <a:ext cx="4619625" cy="3463925"/>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40" name="Shape 40"/>
          <p:cNvSpPr txBox="1">
            <a:spLocks noGrp="1"/>
          </p:cNvSpPr>
          <p:nvPr>
            <p:ph type="body" idx="1"/>
          </p:nvPr>
        </p:nvSpPr>
        <p:spPr>
          <a:xfrm>
            <a:off x="695008" y="4387136"/>
            <a:ext cx="5560059" cy="402202"/>
          </a:xfrm>
          <a:prstGeom prst="rect">
            <a:avLst/>
          </a:prstGeom>
        </p:spPr>
        <p:txBody>
          <a:bodyPr lIns="92476" tIns="92476" rIns="92476" bIns="92476" anchor="t" anchorCtr="0">
            <a:spAutoFit/>
          </a:bodyPr>
          <a:lstStyle/>
          <a:p>
            <a:endParaRPr sz="1400" dirty="0"/>
          </a:p>
        </p:txBody>
      </p:sp>
    </p:spTree>
    <p:extLst>
      <p:ext uri="{BB962C8B-B14F-4D97-AF65-F5344CB8AC3E}">
        <p14:creationId xmlns:p14="http://schemas.microsoft.com/office/powerpoint/2010/main" val="584416203"/>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
        <p:cNvGrpSpPr/>
        <p:nvPr/>
      </p:nvGrpSpPr>
      <p:grpSpPr>
        <a:xfrm>
          <a:off x="0" y="0"/>
          <a:ext cx="0" cy="0"/>
          <a:chOff x="0" y="0"/>
          <a:chExt cx="0" cy="0"/>
        </a:xfrm>
      </p:grpSpPr>
      <p:sp>
        <p:nvSpPr>
          <p:cNvPr id="39" name="Shape 39"/>
          <p:cNvSpPr>
            <a:spLocks noGrp="1" noRot="1" noChangeAspect="1"/>
          </p:cNvSpPr>
          <p:nvPr>
            <p:ph type="sldImg" idx="2"/>
          </p:nvPr>
        </p:nvSpPr>
        <p:spPr>
          <a:xfrm>
            <a:off x="1165225" y="692150"/>
            <a:ext cx="4619625" cy="3463925"/>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
        <p:nvSpPr>
          <p:cNvPr id="40" name="Shape 40"/>
          <p:cNvSpPr txBox="1">
            <a:spLocks noGrp="1"/>
          </p:cNvSpPr>
          <p:nvPr>
            <p:ph type="body" idx="1"/>
          </p:nvPr>
        </p:nvSpPr>
        <p:spPr>
          <a:xfrm>
            <a:off x="695008" y="4387136"/>
            <a:ext cx="5560059" cy="402202"/>
          </a:xfrm>
          <a:prstGeom prst="rect">
            <a:avLst/>
          </a:prstGeom>
        </p:spPr>
        <p:txBody>
          <a:bodyPr lIns="92476" tIns="92476" rIns="92476" bIns="92476" anchor="t" anchorCtr="0">
            <a:spAutoFit/>
          </a:bodyPr>
          <a:lstStyle/>
          <a:p>
            <a:endParaRPr sz="1400" dirty="0"/>
          </a:p>
        </p:txBody>
      </p:sp>
    </p:spTree>
    <p:extLst>
      <p:ext uri="{BB962C8B-B14F-4D97-AF65-F5344CB8AC3E}">
        <p14:creationId xmlns:p14="http://schemas.microsoft.com/office/powerpoint/2010/main" val="213796727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4"/>
        <p:cNvGrpSpPr/>
        <p:nvPr/>
      </p:nvGrpSpPr>
      <p:grpSpPr>
        <a:xfrm>
          <a:off x="0" y="0"/>
          <a:ext cx="0" cy="0"/>
          <a:chOff x="0" y="0"/>
          <a:chExt cx="0" cy="0"/>
        </a:xfrm>
      </p:grpSpPr>
      <p:sp>
        <p:nvSpPr>
          <p:cNvPr id="75" name="Shape 75"/>
          <p:cNvSpPr txBox="1">
            <a:spLocks noGrp="1"/>
          </p:cNvSpPr>
          <p:nvPr>
            <p:ph type="body" idx="1"/>
          </p:nvPr>
        </p:nvSpPr>
        <p:spPr>
          <a:xfrm>
            <a:off x="926677" y="6287235"/>
            <a:ext cx="5096721" cy="356035"/>
          </a:xfrm>
          <a:prstGeom prst="rect">
            <a:avLst/>
          </a:prstGeom>
        </p:spPr>
        <p:txBody>
          <a:bodyPr lIns="92476" tIns="92476" rIns="92476" bIns="92476" anchor="ctr" anchorCtr="0">
            <a:spAutoFit/>
          </a:bodyPr>
          <a:lstStyle/>
          <a:p>
            <a:endParaRPr dirty="0"/>
          </a:p>
        </p:txBody>
      </p:sp>
      <p:sp>
        <p:nvSpPr>
          <p:cNvPr id="76" name="Shape 76"/>
          <p:cNvSpPr>
            <a:spLocks noGrp="1" noRot="1" noChangeAspect="1"/>
          </p:cNvSpPr>
          <p:nvPr>
            <p:ph type="sldImg" idx="2"/>
          </p:nvPr>
        </p:nvSpPr>
        <p:spPr>
          <a:xfrm>
            <a:off x="1165225" y="692150"/>
            <a:ext cx="4619625" cy="3463925"/>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Tree>
    <p:extLst>
      <p:ext uri="{BB962C8B-B14F-4D97-AF65-F5344CB8AC3E}">
        <p14:creationId xmlns:p14="http://schemas.microsoft.com/office/powerpoint/2010/main" val="374945761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2"/>
        <p:cNvGrpSpPr/>
        <p:nvPr/>
      </p:nvGrpSpPr>
      <p:grpSpPr>
        <a:xfrm>
          <a:off x="0" y="0"/>
          <a:ext cx="0" cy="0"/>
          <a:chOff x="0" y="0"/>
          <a:chExt cx="0" cy="0"/>
        </a:xfrm>
      </p:grpSpPr>
      <p:sp>
        <p:nvSpPr>
          <p:cNvPr id="93" name="Shape 93"/>
          <p:cNvSpPr txBox="1">
            <a:spLocks noGrp="1"/>
          </p:cNvSpPr>
          <p:nvPr>
            <p:ph type="body" idx="1"/>
          </p:nvPr>
        </p:nvSpPr>
        <p:spPr>
          <a:xfrm>
            <a:off x="926677" y="6287235"/>
            <a:ext cx="5096721" cy="356035"/>
          </a:xfrm>
          <a:prstGeom prst="rect">
            <a:avLst/>
          </a:prstGeom>
        </p:spPr>
        <p:txBody>
          <a:bodyPr lIns="92476" tIns="92476" rIns="92476" bIns="92476" anchor="ctr" anchorCtr="0">
            <a:spAutoFit/>
          </a:bodyPr>
          <a:lstStyle/>
          <a:p>
            <a:endParaRPr dirty="0"/>
          </a:p>
        </p:txBody>
      </p:sp>
      <p:sp>
        <p:nvSpPr>
          <p:cNvPr id="94" name="Shape 94"/>
          <p:cNvSpPr>
            <a:spLocks noGrp="1" noRot="1" noChangeAspect="1"/>
          </p:cNvSpPr>
          <p:nvPr>
            <p:ph type="sldImg" idx="2"/>
          </p:nvPr>
        </p:nvSpPr>
        <p:spPr>
          <a:xfrm>
            <a:off x="1165225" y="692150"/>
            <a:ext cx="4619625" cy="3463925"/>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Tree>
    <p:extLst>
      <p:ext uri="{BB962C8B-B14F-4D97-AF65-F5344CB8AC3E}">
        <p14:creationId xmlns:p14="http://schemas.microsoft.com/office/powerpoint/2010/main" val="330760470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2"/>
        <p:cNvGrpSpPr/>
        <p:nvPr/>
      </p:nvGrpSpPr>
      <p:grpSpPr>
        <a:xfrm>
          <a:off x="0" y="0"/>
          <a:ext cx="0" cy="0"/>
          <a:chOff x="0" y="0"/>
          <a:chExt cx="0" cy="0"/>
        </a:xfrm>
      </p:grpSpPr>
      <p:sp>
        <p:nvSpPr>
          <p:cNvPr id="93" name="Shape 93"/>
          <p:cNvSpPr txBox="1">
            <a:spLocks noGrp="1"/>
          </p:cNvSpPr>
          <p:nvPr>
            <p:ph type="body" idx="1"/>
          </p:nvPr>
        </p:nvSpPr>
        <p:spPr>
          <a:xfrm>
            <a:off x="926677" y="6287235"/>
            <a:ext cx="5096721" cy="356035"/>
          </a:xfrm>
          <a:prstGeom prst="rect">
            <a:avLst/>
          </a:prstGeom>
        </p:spPr>
        <p:txBody>
          <a:bodyPr lIns="92476" tIns="92476" rIns="92476" bIns="92476" anchor="ctr" anchorCtr="0">
            <a:spAutoFit/>
          </a:bodyPr>
          <a:lstStyle/>
          <a:p>
            <a:endParaRPr dirty="0"/>
          </a:p>
        </p:txBody>
      </p:sp>
      <p:sp>
        <p:nvSpPr>
          <p:cNvPr id="94" name="Shape 94"/>
          <p:cNvSpPr>
            <a:spLocks noGrp="1" noRot="1" noChangeAspect="1"/>
          </p:cNvSpPr>
          <p:nvPr>
            <p:ph type="sldImg" idx="2"/>
          </p:nvPr>
        </p:nvSpPr>
        <p:spPr>
          <a:xfrm>
            <a:off x="1165225" y="692150"/>
            <a:ext cx="4619625" cy="3463925"/>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Tree>
    <p:extLst>
      <p:ext uri="{BB962C8B-B14F-4D97-AF65-F5344CB8AC3E}">
        <p14:creationId xmlns:p14="http://schemas.microsoft.com/office/powerpoint/2010/main" val="218655466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2"/>
        <p:cNvGrpSpPr/>
        <p:nvPr/>
      </p:nvGrpSpPr>
      <p:grpSpPr>
        <a:xfrm>
          <a:off x="0" y="0"/>
          <a:ext cx="0" cy="0"/>
          <a:chOff x="0" y="0"/>
          <a:chExt cx="0" cy="0"/>
        </a:xfrm>
      </p:grpSpPr>
      <p:sp>
        <p:nvSpPr>
          <p:cNvPr id="93" name="Shape 93"/>
          <p:cNvSpPr txBox="1">
            <a:spLocks noGrp="1"/>
          </p:cNvSpPr>
          <p:nvPr>
            <p:ph type="body" idx="1"/>
          </p:nvPr>
        </p:nvSpPr>
        <p:spPr>
          <a:xfrm>
            <a:off x="926677" y="6287235"/>
            <a:ext cx="5096721" cy="356035"/>
          </a:xfrm>
          <a:prstGeom prst="rect">
            <a:avLst/>
          </a:prstGeom>
        </p:spPr>
        <p:txBody>
          <a:bodyPr lIns="92476" tIns="92476" rIns="92476" bIns="92476" anchor="ctr" anchorCtr="0">
            <a:spAutoFit/>
          </a:bodyPr>
          <a:lstStyle/>
          <a:p>
            <a:endParaRPr dirty="0"/>
          </a:p>
        </p:txBody>
      </p:sp>
      <p:sp>
        <p:nvSpPr>
          <p:cNvPr id="94" name="Shape 94"/>
          <p:cNvSpPr>
            <a:spLocks noGrp="1" noRot="1" noChangeAspect="1"/>
          </p:cNvSpPr>
          <p:nvPr>
            <p:ph type="sldImg" idx="2"/>
          </p:nvPr>
        </p:nvSpPr>
        <p:spPr>
          <a:xfrm>
            <a:off x="1165225" y="692150"/>
            <a:ext cx="4619625" cy="3463925"/>
          </a:xfrm>
          <a:custGeom>
            <a:avLst/>
            <a:gdLst/>
            <a:ahLst/>
            <a:cxnLst/>
            <a:rect l="0" t="0" r="0" b="0"/>
            <a:pathLst>
              <a:path w="120000" h="120000" extrusionOk="0">
                <a:moveTo>
                  <a:pt x="0" y="0"/>
                </a:moveTo>
                <a:lnTo>
                  <a:pt x="120000" y="0"/>
                </a:lnTo>
                <a:lnTo>
                  <a:pt x="120000" y="120000"/>
                </a:lnTo>
                <a:lnTo>
                  <a:pt x="0" y="120000"/>
                </a:lnTo>
                <a:close/>
              </a:path>
            </a:pathLst>
          </a:custGeom>
          <a:noFill/>
          <a:ln w="9525" cap="flat">
            <a:solidFill>
              <a:srgbClr val="000000"/>
            </a:solidFill>
            <a:prstDash val="solid"/>
            <a:round/>
            <a:headEnd type="none" w="med" len="med"/>
            <a:tailEnd type="none" w="med" len="med"/>
          </a:ln>
        </p:spPr>
      </p:sp>
    </p:spTree>
    <p:extLst>
      <p:ext uri="{BB962C8B-B14F-4D97-AF65-F5344CB8AC3E}">
        <p14:creationId xmlns:p14="http://schemas.microsoft.com/office/powerpoint/2010/main" val="4012483512"/>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cSld name="Title Slide">
    <p:bg>
      <p:bgPr>
        <a:blipFill>
          <a:blip r:embed="rId2">
            <a:alphaModFix/>
          </a:blip>
          <a:stretch>
            <a:fillRect/>
          </a:stretch>
        </a:blipFill>
        <a:effectLst/>
      </p:bgPr>
    </p:bg>
    <p:spTree>
      <p:nvGrpSpPr>
        <p:cNvPr id="1" name="Shape 7"/>
        <p:cNvGrpSpPr/>
        <p:nvPr/>
      </p:nvGrpSpPr>
      <p:grpSpPr>
        <a:xfrm>
          <a:off x="0" y="0"/>
          <a:ext cx="0" cy="0"/>
          <a:chOff x="0" y="0"/>
          <a:chExt cx="0" cy="0"/>
        </a:xfrm>
      </p:grpSpPr>
      <p:sp>
        <p:nvSpPr>
          <p:cNvPr id="8" name="Shape 8"/>
          <p:cNvSpPr txBox="1">
            <a:spLocks noGrp="1"/>
          </p:cNvSpPr>
          <p:nvPr>
            <p:ph type="ctrTitle"/>
          </p:nvPr>
        </p:nvSpPr>
        <p:spPr>
          <a:xfrm>
            <a:off x="685800" y="2111123"/>
            <a:ext cx="7772400" cy="1546475"/>
          </a:xfrm>
          <a:prstGeom prst="rect">
            <a:avLst/>
          </a:prstGeom>
        </p:spPr>
        <p:txBody>
          <a:bodyPr lIns="91425" tIns="91425" rIns="91425" bIns="91425" anchor="b" anchorCtr="0"/>
          <a:lstStyle>
            <a:lvl1pPr algn="ctr">
              <a:spcBef>
                <a:spcPts val="0"/>
              </a:spcBef>
              <a:buSzPct val="100000"/>
              <a:defRPr sz="4800"/>
            </a:lvl1pPr>
            <a:lvl2pPr algn="ctr">
              <a:spcBef>
                <a:spcPts val="0"/>
              </a:spcBef>
              <a:buSzPct val="100000"/>
              <a:defRPr sz="4800"/>
            </a:lvl2pPr>
            <a:lvl3pPr algn="ctr">
              <a:spcBef>
                <a:spcPts val="0"/>
              </a:spcBef>
              <a:buSzPct val="100000"/>
              <a:defRPr sz="4800"/>
            </a:lvl3pPr>
            <a:lvl4pPr algn="ctr">
              <a:spcBef>
                <a:spcPts val="0"/>
              </a:spcBef>
              <a:buSzPct val="100000"/>
              <a:defRPr sz="4800"/>
            </a:lvl4pPr>
            <a:lvl5pPr algn="ctr">
              <a:spcBef>
                <a:spcPts val="0"/>
              </a:spcBef>
              <a:buSzPct val="100000"/>
              <a:defRPr sz="4800"/>
            </a:lvl5pPr>
            <a:lvl6pPr algn="ctr">
              <a:spcBef>
                <a:spcPts val="0"/>
              </a:spcBef>
              <a:buSzPct val="100000"/>
              <a:defRPr sz="4800"/>
            </a:lvl6pPr>
            <a:lvl7pPr algn="ctr">
              <a:spcBef>
                <a:spcPts val="0"/>
              </a:spcBef>
              <a:buSzPct val="100000"/>
              <a:defRPr sz="4800"/>
            </a:lvl7pPr>
            <a:lvl8pPr algn="ctr">
              <a:spcBef>
                <a:spcPts val="0"/>
              </a:spcBef>
              <a:buSzPct val="100000"/>
              <a:defRPr sz="4800"/>
            </a:lvl8pPr>
            <a:lvl9pPr algn="ctr">
              <a:spcBef>
                <a:spcPts val="0"/>
              </a:spcBef>
              <a:buSzPct val="100000"/>
              <a:defRPr sz="4800"/>
            </a:lvl9pPr>
          </a:lstStyle>
          <a:p>
            <a:endParaRPr/>
          </a:p>
        </p:txBody>
      </p:sp>
      <p:sp>
        <p:nvSpPr>
          <p:cNvPr id="9" name="Shape 9"/>
          <p:cNvSpPr txBox="1">
            <a:spLocks noGrp="1"/>
          </p:cNvSpPr>
          <p:nvPr>
            <p:ph type="subTitle" idx="1"/>
          </p:nvPr>
        </p:nvSpPr>
        <p:spPr>
          <a:xfrm>
            <a:off x="685800" y="3786738"/>
            <a:ext cx="7772400" cy="1046316"/>
          </a:xfrm>
          <a:prstGeom prst="rect">
            <a:avLst/>
          </a:prstGeom>
        </p:spPr>
        <p:txBody>
          <a:bodyPr lIns="91425" tIns="91425" rIns="91425" bIns="91425" anchor="t" anchorCtr="0"/>
          <a:lstStyle>
            <a:lvl1pPr algn="ctr">
              <a:spcBef>
                <a:spcPts val="0"/>
              </a:spcBef>
              <a:buClr>
                <a:schemeClr val="dk2"/>
              </a:buClr>
              <a:buNone/>
              <a:defRPr>
                <a:solidFill>
                  <a:schemeClr val="dk2"/>
                </a:solidFill>
              </a:defRPr>
            </a:lvl1pPr>
            <a:lvl2pPr algn="ctr">
              <a:spcBef>
                <a:spcPts val="0"/>
              </a:spcBef>
              <a:buClr>
                <a:schemeClr val="dk2"/>
              </a:buClr>
              <a:buSzPct val="100000"/>
              <a:buNone/>
              <a:defRPr sz="3000">
                <a:solidFill>
                  <a:schemeClr val="dk2"/>
                </a:solidFill>
              </a:defRPr>
            </a:lvl2pPr>
            <a:lvl3pPr algn="ctr">
              <a:spcBef>
                <a:spcPts val="0"/>
              </a:spcBef>
              <a:buClr>
                <a:schemeClr val="dk2"/>
              </a:buClr>
              <a:buSzPct val="100000"/>
              <a:buNone/>
              <a:defRPr sz="3000">
                <a:solidFill>
                  <a:schemeClr val="dk2"/>
                </a:solidFill>
              </a:defRPr>
            </a:lvl3pPr>
            <a:lvl4pPr algn="ctr">
              <a:spcBef>
                <a:spcPts val="0"/>
              </a:spcBef>
              <a:buClr>
                <a:schemeClr val="dk2"/>
              </a:buClr>
              <a:buSzPct val="100000"/>
              <a:buNone/>
              <a:defRPr sz="3000">
                <a:solidFill>
                  <a:schemeClr val="dk2"/>
                </a:solidFill>
              </a:defRPr>
            </a:lvl4pPr>
            <a:lvl5pPr algn="ctr">
              <a:spcBef>
                <a:spcPts val="0"/>
              </a:spcBef>
              <a:buClr>
                <a:schemeClr val="dk2"/>
              </a:buClr>
              <a:buSzPct val="100000"/>
              <a:buNone/>
              <a:defRPr sz="3000">
                <a:solidFill>
                  <a:schemeClr val="dk2"/>
                </a:solidFill>
              </a:defRPr>
            </a:lvl5pPr>
            <a:lvl6pPr algn="ctr">
              <a:spcBef>
                <a:spcPts val="0"/>
              </a:spcBef>
              <a:buClr>
                <a:schemeClr val="dk2"/>
              </a:buClr>
              <a:buSzPct val="100000"/>
              <a:buNone/>
              <a:defRPr sz="3000">
                <a:solidFill>
                  <a:schemeClr val="dk2"/>
                </a:solidFill>
              </a:defRPr>
            </a:lvl6pPr>
            <a:lvl7pPr algn="ctr">
              <a:spcBef>
                <a:spcPts val="0"/>
              </a:spcBef>
              <a:buClr>
                <a:schemeClr val="dk2"/>
              </a:buClr>
              <a:buSzPct val="100000"/>
              <a:buNone/>
              <a:defRPr sz="3000">
                <a:solidFill>
                  <a:schemeClr val="dk2"/>
                </a:solidFill>
              </a:defRPr>
            </a:lvl7pPr>
            <a:lvl8pPr algn="ctr">
              <a:spcBef>
                <a:spcPts val="0"/>
              </a:spcBef>
              <a:buClr>
                <a:schemeClr val="dk2"/>
              </a:buClr>
              <a:buSzPct val="100000"/>
              <a:buNone/>
              <a:defRPr sz="3000">
                <a:solidFill>
                  <a:schemeClr val="dk2"/>
                </a:solidFill>
              </a:defRPr>
            </a:lvl8pPr>
            <a:lvl9pPr algn="ctr">
              <a:spcBef>
                <a:spcPts val="0"/>
              </a:spcBef>
              <a:buClr>
                <a:schemeClr val="dk2"/>
              </a:buClr>
              <a:buSzPct val="100000"/>
              <a:buNone/>
              <a:defRPr sz="3000">
                <a:solidFill>
                  <a:schemeClr val="dk2"/>
                </a:solidFill>
              </a:defRPr>
            </a:lvl9p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tx">
  <p:cSld name="Title and Body">
    <p:spTree>
      <p:nvGrpSpPr>
        <p:cNvPr id="1" name="Shape 10"/>
        <p:cNvGrpSpPr/>
        <p:nvPr/>
      </p:nvGrpSpPr>
      <p:grpSpPr>
        <a:xfrm>
          <a:off x="0" y="0"/>
          <a:ext cx="0" cy="0"/>
          <a:chOff x="0" y="0"/>
          <a:chExt cx="0" cy="0"/>
        </a:xfrm>
      </p:grpSpPr>
      <p:sp>
        <p:nvSpPr>
          <p:cNvPr id="11" name="Shape 11"/>
          <p:cNvSpPr txBox="1">
            <a:spLocks noGrp="1"/>
          </p:cNvSpPr>
          <p:nvPr>
            <p:ph type="title"/>
          </p:nvPr>
        </p:nvSpPr>
        <p:spPr>
          <a:xfrm>
            <a:off x="457200" y="274637"/>
            <a:ext cx="8229600" cy="1143000"/>
          </a:xfrm>
          <a:prstGeom prst="rect">
            <a:avLst/>
          </a:prstGeom>
        </p:spPr>
        <p:txBody>
          <a:bodyPr lIns="91425" tIns="91425" rIns="91425" bIns="91425" anchor="b" anchorCtr="0"/>
          <a:lstStyle>
            <a:lvl1pPr>
              <a:spcBef>
                <a:spcPts val="0"/>
              </a:spcBef>
              <a:defRPr/>
            </a:lvl1pPr>
            <a:lvl2pPr>
              <a:spcBef>
                <a:spcPts val="0"/>
              </a:spcBef>
              <a:defRPr/>
            </a:lvl2pPr>
            <a:lvl3pPr>
              <a:spcBef>
                <a:spcPts val="0"/>
              </a:spcBef>
              <a:defRPr/>
            </a:lvl3pPr>
            <a:lvl4pPr>
              <a:spcBef>
                <a:spcPts val="0"/>
              </a:spcBef>
              <a:defRPr/>
            </a:lvl4pPr>
            <a:lvl5pPr>
              <a:spcBef>
                <a:spcPts val="0"/>
              </a:spcBef>
              <a:defRPr/>
            </a:lvl5pPr>
            <a:lvl6pPr>
              <a:spcBef>
                <a:spcPts val="0"/>
              </a:spcBef>
              <a:defRPr/>
            </a:lvl6pPr>
            <a:lvl7pPr>
              <a:spcBef>
                <a:spcPts val="0"/>
              </a:spcBef>
              <a:defRPr/>
            </a:lvl7pPr>
            <a:lvl8pPr>
              <a:spcBef>
                <a:spcPts val="0"/>
              </a:spcBef>
              <a:defRPr/>
            </a:lvl8pPr>
            <a:lvl9pPr>
              <a:spcBef>
                <a:spcPts val="0"/>
              </a:spcBef>
              <a:defRPr/>
            </a:lvl9pPr>
          </a:lstStyle>
          <a:p>
            <a:endParaRPr/>
          </a:p>
        </p:txBody>
      </p:sp>
      <p:sp>
        <p:nvSpPr>
          <p:cNvPr id="12" name="Shape 12"/>
          <p:cNvSpPr txBox="1">
            <a:spLocks noGrp="1"/>
          </p:cNvSpPr>
          <p:nvPr>
            <p:ph type="body" idx="1"/>
          </p:nvPr>
        </p:nvSpPr>
        <p:spPr>
          <a:xfrm>
            <a:off x="457200" y="1600200"/>
            <a:ext cx="8229600" cy="4967573"/>
          </a:xfrm>
          <a:prstGeom prst="rect">
            <a:avLst/>
          </a:prstGeom>
        </p:spPr>
        <p:txBody>
          <a:bodyPr lIns="91425" tIns="91425" rIns="91425" bIns="91425" anchor="t" anchorCtr="0"/>
          <a:lstStyle>
            <a:lvl1pPr>
              <a:spcBef>
                <a:spcPts val="0"/>
              </a:spcBef>
              <a:defRPr/>
            </a:lvl1pPr>
            <a:lvl2pPr>
              <a:spcBef>
                <a:spcPts val="0"/>
              </a:spcBef>
              <a:defRPr/>
            </a:lvl2pPr>
            <a:lvl3pPr>
              <a:spcBef>
                <a:spcPts val="0"/>
              </a:spcBef>
              <a:defRPr/>
            </a:lvl3pPr>
            <a:lvl4pPr>
              <a:spcBef>
                <a:spcPts val="0"/>
              </a:spcBef>
              <a:defRPr/>
            </a:lvl4pPr>
            <a:lvl5pPr>
              <a:spcBef>
                <a:spcPts val="0"/>
              </a:spcBef>
              <a:defRPr/>
            </a:lvl5pPr>
            <a:lvl6pPr>
              <a:spcBef>
                <a:spcPts val="0"/>
              </a:spcBef>
              <a:defRPr/>
            </a:lvl6pPr>
            <a:lvl7pPr>
              <a:spcBef>
                <a:spcPts val="0"/>
              </a:spcBef>
              <a:defRPr/>
            </a:lvl7pPr>
            <a:lvl8pPr>
              <a:spcBef>
                <a:spcPts val="0"/>
              </a:spcBef>
              <a:defRPr/>
            </a:lvl8pPr>
            <a:lvl9pPr>
              <a:spcBef>
                <a:spcPts val="0"/>
              </a:spcBef>
              <a:defRPr/>
            </a:lvl9pPr>
          </a:lstStyle>
          <a:p>
            <a:endParaRPr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ColTx">
  <p:cSld name="Title and Two Columns">
    <p:spTree>
      <p:nvGrpSpPr>
        <p:cNvPr id="1" name="Shape 13"/>
        <p:cNvGrpSpPr/>
        <p:nvPr/>
      </p:nvGrpSpPr>
      <p:grpSpPr>
        <a:xfrm>
          <a:off x="0" y="0"/>
          <a:ext cx="0" cy="0"/>
          <a:chOff x="0" y="0"/>
          <a:chExt cx="0" cy="0"/>
        </a:xfrm>
      </p:grpSpPr>
      <p:sp>
        <p:nvSpPr>
          <p:cNvPr id="14" name="Shape 14"/>
          <p:cNvSpPr txBox="1">
            <a:spLocks noGrp="1"/>
          </p:cNvSpPr>
          <p:nvPr>
            <p:ph type="title"/>
          </p:nvPr>
        </p:nvSpPr>
        <p:spPr>
          <a:xfrm>
            <a:off x="457200" y="274637"/>
            <a:ext cx="8229600" cy="1143000"/>
          </a:xfrm>
          <a:prstGeom prst="rect">
            <a:avLst/>
          </a:prstGeom>
        </p:spPr>
        <p:txBody>
          <a:bodyPr lIns="91425" tIns="91425" rIns="91425" bIns="91425" anchor="b" anchorCtr="0"/>
          <a:lstStyle>
            <a:lvl1pPr>
              <a:spcBef>
                <a:spcPts val="0"/>
              </a:spcBef>
              <a:defRPr/>
            </a:lvl1pPr>
            <a:lvl2pPr>
              <a:spcBef>
                <a:spcPts val="0"/>
              </a:spcBef>
              <a:defRPr/>
            </a:lvl2pPr>
            <a:lvl3pPr>
              <a:spcBef>
                <a:spcPts val="0"/>
              </a:spcBef>
              <a:defRPr/>
            </a:lvl3pPr>
            <a:lvl4pPr>
              <a:spcBef>
                <a:spcPts val="0"/>
              </a:spcBef>
              <a:defRPr/>
            </a:lvl4pPr>
            <a:lvl5pPr>
              <a:spcBef>
                <a:spcPts val="0"/>
              </a:spcBef>
              <a:defRPr/>
            </a:lvl5pPr>
            <a:lvl6pPr>
              <a:spcBef>
                <a:spcPts val="0"/>
              </a:spcBef>
              <a:defRPr/>
            </a:lvl6pPr>
            <a:lvl7pPr>
              <a:spcBef>
                <a:spcPts val="0"/>
              </a:spcBef>
              <a:defRPr/>
            </a:lvl7pPr>
            <a:lvl8pPr>
              <a:spcBef>
                <a:spcPts val="0"/>
              </a:spcBef>
              <a:defRPr/>
            </a:lvl8pPr>
            <a:lvl9pPr>
              <a:spcBef>
                <a:spcPts val="0"/>
              </a:spcBef>
              <a:defRPr/>
            </a:lvl9pPr>
          </a:lstStyle>
          <a:p>
            <a:endParaRPr/>
          </a:p>
        </p:txBody>
      </p:sp>
      <p:sp>
        <p:nvSpPr>
          <p:cNvPr id="15" name="Shape 15"/>
          <p:cNvSpPr txBox="1">
            <a:spLocks noGrp="1"/>
          </p:cNvSpPr>
          <p:nvPr>
            <p:ph type="body" idx="1"/>
          </p:nvPr>
        </p:nvSpPr>
        <p:spPr>
          <a:xfrm>
            <a:off x="457201" y="1600200"/>
            <a:ext cx="3994525" cy="4967573"/>
          </a:xfrm>
          <a:prstGeom prst="rect">
            <a:avLst/>
          </a:prstGeom>
        </p:spPr>
        <p:txBody>
          <a:bodyPr lIns="91425" tIns="91425" rIns="91425" bIns="91425" anchor="t" anchorCtr="0"/>
          <a:lstStyle>
            <a:lvl1pPr>
              <a:spcBef>
                <a:spcPts val="0"/>
              </a:spcBef>
              <a:defRPr/>
            </a:lvl1pPr>
            <a:lvl2pPr>
              <a:spcBef>
                <a:spcPts val="0"/>
              </a:spcBef>
              <a:defRPr/>
            </a:lvl2pPr>
            <a:lvl3pPr>
              <a:spcBef>
                <a:spcPts val="0"/>
              </a:spcBef>
              <a:defRPr/>
            </a:lvl3pPr>
            <a:lvl4pPr>
              <a:spcBef>
                <a:spcPts val="0"/>
              </a:spcBef>
              <a:defRPr/>
            </a:lvl4pPr>
            <a:lvl5pPr>
              <a:spcBef>
                <a:spcPts val="0"/>
              </a:spcBef>
              <a:defRPr/>
            </a:lvl5pPr>
            <a:lvl6pPr>
              <a:spcBef>
                <a:spcPts val="0"/>
              </a:spcBef>
              <a:defRPr/>
            </a:lvl6pPr>
            <a:lvl7pPr>
              <a:spcBef>
                <a:spcPts val="0"/>
              </a:spcBef>
              <a:defRPr/>
            </a:lvl7pPr>
            <a:lvl8pPr>
              <a:spcBef>
                <a:spcPts val="0"/>
              </a:spcBef>
              <a:defRPr/>
            </a:lvl8pPr>
            <a:lvl9pPr>
              <a:spcBef>
                <a:spcPts val="0"/>
              </a:spcBef>
              <a:defRPr/>
            </a:lvl9pPr>
          </a:lstStyle>
          <a:p>
            <a:endParaRPr/>
          </a:p>
        </p:txBody>
      </p:sp>
      <p:sp>
        <p:nvSpPr>
          <p:cNvPr id="16" name="Shape 16"/>
          <p:cNvSpPr txBox="1">
            <a:spLocks noGrp="1"/>
          </p:cNvSpPr>
          <p:nvPr>
            <p:ph type="body" idx="2"/>
          </p:nvPr>
        </p:nvSpPr>
        <p:spPr>
          <a:xfrm>
            <a:off x="4692274" y="1600200"/>
            <a:ext cx="3994525" cy="4967573"/>
          </a:xfrm>
          <a:prstGeom prst="rect">
            <a:avLst/>
          </a:prstGeom>
        </p:spPr>
        <p:txBody>
          <a:bodyPr lIns="91425" tIns="91425" rIns="91425" bIns="91425" anchor="t" anchorCtr="0"/>
          <a:lstStyle>
            <a:lvl1pPr>
              <a:spcBef>
                <a:spcPts val="0"/>
              </a:spcBef>
              <a:defRPr/>
            </a:lvl1pPr>
            <a:lvl2pPr>
              <a:spcBef>
                <a:spcPts val="0"/>
              </a:spcBef>
              <a:defRPr/>
            </a:lvl2pPr>
            <a:lvl3pPr>
              <a:spcBef>
                <a:spcPts val="0"/>
              </a:spcBef>
              <a:defRPr/>
            </a:lvl3pPr>
            <a:lvl4pPr>
              <a:spcBef>
                <a:spcPts val="0"/>
              </a:spcBef>
              <a:defRPr/>
            </a:lvl4pPr>
            <a:lvl5pPr>
              <a:spcBef>
                <a:spcPts val="0"/>
              </a:spcBef>
              <a:defRPr/>
            </a:lvl5pPr>
            <a:lvl6pPr>
              <a:spcBef>
                <a:spcPts val="0"/>
              </a:spcBef>
              <a:defRPr/>
            </a:lvl6pPr>
            <a:lvl7pPr>
              <a:spcBef>
                <a:spcPts val="0"/>
              </a:spcBef>
              <a:defRPr/>
            </a:lvl7pPr>
            <a:lvl8pPr>
              <a:spcBef>
                <a:spcPts val="0"/>
              </a:spcBef>
              <a:defRPr/>
            </a:lvl8pPr>
            <a:lvl9pPr>
              <a:spcBef>
                <a:spcPts val="0"/>
              </a:spcBef>
              <a:defRPr/>
            </a:lvl9pPr>
          </a:lstStyle>
          <a:p>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cSld name="Title Only">
    <p:spTree>
      <p:nvGrpSpPr>
        <p:cNvPr id="1" name="Shape 17"/>
        <p:cNvGrpSpPr/>
        <p:nvPr/>
      </p:nvGrpSpPr>
      <p:grpSpPr>
        <a:xfrm>
          <a:off x="0" y="0"/>
          <a:ext cx="0" cy="0"/>
          <a:chOff x="0" y="0"/>
          <a:chExt cx="0" cy="0"/>
        </a:xfrm>
      </p:grpSpPr>
      <p:sp>
        <p:nvSpPr>
          <p:cNvPr id="18" name="Shape 18"/>
          <p:cNvSpPr txBox="1">
            <a:spLocks noGrp="1"/>
          </p:cNvSpPr>
          <p:nvPr>
            <p:ph type="title"/>
          </p:nvPr>
        </p:nvSpPr>
        <p:spPr>
          <a:xfrm>
            <a:off x="457200" y="274637"/>
            <a:ext cx="8229600" cy="1143000"/>
          </a:xfrm>
          <a:prstGeom prst="rect">
            <a:avLst/>
          </a:prstGeom>
        </p:spPr>
        <p:txBody>
          <a:bodyPr lIns="91425" tIns="91425" rIns="91425" bIns="91425" anchor="b" anchorCtr="0"/>
          <a:lstStyle>
            <a:lvl1pPr>
              <a:spcBef>
                <a:spcPts val="0"/>
              </a:spcBef>
              <a:defRPr/>
            </a:lvl1pPr>
            <a:lvl2pPr>
              <a:spcBef>
                <a:spcPts val="0"/>
              </a:spcBef>
              <a:defRPr/>
            </a:lvl2pPr>
            <a:lvl3pPr>
              <a:spcBef>
                <a:spcPts val="0"/>
              </a:spcBef>
              <a:defRPr/>
            </a:lvl3pPr>
            <a:lvl4pPr>
              <a:spcBef>
                <a:spcPts val="0"/>
              </a:spcBef>
              <a:defRPr/>
            </a:lvl4pPr>
            <a:lvl5pPr>
              <a:spcBef>
                <a:spcPts val="0"/>
              </a:spcBef>
              <a:defRPr/>
            </a:lvl5pPr>
            <a:lvl6pPr>
              <a:spcBef>
                <a:spcPts val="0"/>
              </a:spcBef>
              <a:defRPr/>
            </a:lvl6pPr>
            <a:lvl7pPr>
              <a:spcBef>
                <a:spcPts val="0"/>
              </a:spcBef>
              <a:defRPr/>
            </a:lvl7pPr>
            <a:lvl8pPr>
              <a:spcBef>
                <a:spcPts val="0"/>
              </a:spcBef>
              <a:defRPr/>
            </a:lvl8pPr>
            <a:lvl9pPr>
              <a:spcBef>
                <a:spcPts val="0"/>
              </a:spcBef>
              <a:defRPr/>
            </a:lvl9pPr>
          </a:lstStyle>
          <a:p>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cSld name="Caption">
    <p:spTree>
      <p:nvGrpSpPr>
        <p:cNvPr id="1" name="Shape 19"/>
        <p:cNvGrpSpPr/>
        <p:nvPr/>
      </p:nvGrpSpPr>
      <p:grpSpPr>
        <a:xfrm>
          <a:off x="0" y="0"/>
          <a:ext cx="0" cy="0"/>
          <a:chOff x="0" y="0"/>
          <a:chExt cx="0" cy="0"/>
        </a:xfrm>
      </p:grpSpPr>
      <p:sp>
        <p:nvSpPr>
          <p:cNvPr id="20" name="Shape 20"/>
          <p:cNvSpPr txBox="1">
            <a:spLocks noGrp="1"/>
          </p:cNvSpPr>
          <p:nvPr>
            <p:ph type="body" idx="1"/>
          </p:nvPr>
        </p:nvSpPr>
        <p:spPr>
          <a:xfrm>
            <a:off x="457200" y="5875079"/>
            <a:ext cx="8229600" cy="692693"/>
          </a:xfrm>
          <a:prstGeom prst="rect">
            <a:avLst/>
          </a:prstGeom>
        </p:spPr>
        <p:txBody>
          <a:bodyPr lIns="91425" tIns="91425" rIns="91425" bIns="91425" anchor="t" anchorCtr="0"/>
          <a:lstStyle>
            <a:lvl1pPr algn="ctr">
              <a:spcBef>
                <a:spcPts val="360"/>
              </a:spcBef>
              <a:buSzPct val="100000"/>
              <a:buNone/>
              <a:defRPr sz="1800"/>
            </a:lvl1pPr>
          </a:lstStyle>
          <a:p>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cSld name="Blank">
    <p:spTree>
      <p:nvGrpSpPr>
        <p:cNvPr id="1" name="Shape 21"/>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p:cSld name="Title and Content">
    <p:spTree>
      <p:nvGrpSpPr>
        <p:cNvPr id="1" name="Shape 22"/>
        <p:cNvGrpSpPr/>
        <p:nvPr/>
      </p:nvGrpSpPr>
      <p:grpSpPr>
        <a:xfrm>
          <a:off x="0" y="0"/>
          <a:ext cx="0" cy="0"/>
          <a:chOff x="0" y="0"/>
          <a:chExt cx="0" cy="0"/>
        </a:xfrm>
      </p:grpSpPr>
      <p:sp>
        <p:nvSpPr>
          <p:cNvPr id="23" name="Shape 23"/>
          <p:cNvSpPr txBox="1">
            <a:spLocks noGrp="1"/>
          </p:cNvSpPr>
          <p:nvPr>
            <p:ph type="title"/>
          </p:nvPr>
        </p:nvSpPr>
        <p:spPr>
          <a:xfrm>
            <a:off x="457200" y="92076"/>
            <a:ext cx="8229600" cy="1508000"/>
          </a:xfrm>
          <a:prstGeom prst="rect">
            <a:avLst/>
          </a:prstGeom>
          <a:noFill/>
          <a:ln>
            <a:noFill/>
          </a:ln>
        </p:spPr>
        <p:txBody>
          <a:bodyPr lIns="91425" tIns="91425" rIns="91425" bIns="91425" anchor="ctr" anchorCtr="0"/>
          <a:lstStyle>
            <a:lvl1pPr rtl="0">
              <a:spcBef>
                <a:spcPts val="0"/>
              </a:spcBef>
              <a:defRPr/>
            </a:lvl1pPr>
            <a:lvl2pPr rtl="0">
              <a:spcBef>
                <a:spcPts val="0"/>
              </a:spcBef>
              <a:defRPr/>
            </a:lvl2pPr>
            <a:lvl3pPr rtl="0">
              <a:spcBef>
                <a:spcPts val="0"/>
              </a:spcBef>
              <a:defRPr/>
            </a:lvl3pPr>
            <a:lvl4pPr rtl="0">
              <a:spcBef>
                <a:spcPts val="0"/>
              </a:spcBef>
              <a:defRPr/>
            </a:lvl4pPr>
            <a:lvl5pPr rtl="0">
              <a:spcBef>
                <a:spcPts val="0"/>
              </a:spcBef>
              <a:defRPr/>
            </a:lvl5pPr>
            <a:lvl6pPr rtl="0">
              <a:spcBef>
                <a:spcPts val="0"/>
              </a:spcBef>
              <a:defRPr/>
            </a:lvl6pPr>
            <a:lvl7pPr rtl="0">
              <a:spcBef>
                <a:spcPts val="0"/>
              </a:spcBef>
              <a:defRPr/>
            </a:lvl7pPr>
            <a:lvl8pPr rtl="0">
              <a:spcBef>
                <a:spcPts val="0"/>
              </a:spcBef>
              <a:defRPr/>
            </a:lvl8pPr>
            <a:lvl9pPr rtl="0">
              <a:spcBef>
                <a:spcPts val="0"/>
              </a:spcBef>
              <a:defRPr/>
            </a:lvl9pPr>
          </a:lstStyle>
          <a:p>
            <a:endParaRPr/>
          </a:p>
        </p:txBody>
      </p:sp>
      <p:sp>
        <p:nvSpPr>
          <p:cNvPr id="24" name="Shape 24"/>
          <p:cNvSpPr txBox="1">
            <a:spLocks noGrp="1"/>
          </p:cNvSpPr>
          <p:nvPr>
            <p:ph type="body" idx="1"/>
          </p:nvPr>
        </p:nvSpPr>
        <p:spPr>
          <a:xfrm>
            <a:off x="457200" y="1600201"/>
            <a:ext cx="8229600" cy="5257999"/>
          </a:xfrm>
          <a:prstGeom prst="rect">
            <a:avLst/>
          </a:prstGeom>
          <a:noFill/>
          <a:ln>
            <a:noFill/>
          </a:ln>
        </p:spPr>
        <p:txBody>
          <a:bodyPr lIns="91425" tIns="91425" rIns="91425" bIns="91425" anchor="t" anchorCtr="0"/>
          <a:lstStyle>
            <a:lvl1pPr marL="342900" indent="-190500" rtl="0">
              <a:spcBef>
                <a:spcPts val="500"/>
              </a:spcBef>
              <a:buClr>
                <a:srgbClr val="1C146B"/>
              </a:buClr>
              <a:buFont typeface="Calibri"/>
              <a:buChar char="•"/>
              <a:defRPr/>
            </a:lvl1pPr>
            <a:lvl2pPr marL="742950" indent="-133350" rtl="0">
              <a:spcBef>
                <a:spcPts val="500"/>
              </a:spcBef>
              <a:buClr>
                <a:srgbClr val="1C146B"/>
              </a:buClr>
              <a:buFont typeface="Calibri"/>
              <a:buChar char="–"/>
              <a:defRPr/>
            </a:lvl2pPr>
            <a:lvl3pPr marL="1143000" indent="-76200" rtl="0">
              <a:spcBef>
                <a:spcPts val="500"/>
              </a:spcBef>
              <a:buClr>
                <a:srgbClr val="1C146B"/>
              </a:buClr>
              <a:buFont typeface="Calibri"/>
              <a:buChar char="•"/>
              <a:defRPr/>
            </a:lvl3pPr>
            <a:lvl4pPr marL="1600200" indent="-76200" rtl="0">
              <a:spcBef>
                <a:spcPts val="500"/>
              </a:spcBef>
              <a:buClr>
                <a:srgbClr val="1C146B"/>
              </a:buClr>
              <a:buFont typeface="Calibri"/>
              <a:buChar char="–"/>
              <a:defRPr/>
            </a:lvl4pPr>
            <a:lvl5pPr marL="2057400" indent="-76200" rtl="0">
              <a:spcBef>
                <a:spcPts val="500"/>
              </a:spcBef>
              <a:buClr>
                <a:srgbClr val="1C146B"/>
              </a:buClr>
              <a:buFont typeface="Calibri"/>
              <a:buChar char="»"/>
              <a:defRPr/>
            </a:lvl5pPr>
            <a:lvl6pPr marL="2560320" indent="-121920" rtl="0">
              <a:spcBef>
                <a:spcPts val="500"/>
              </a:spcBef>
              <a:buClr>
                <a:srgbClr val="1C146B"/>
              </a:buClr>
              <a:buFont typeface="Calibri"/>
              <a:buChar char="•"/>
              <a:defRPr/>
            </a:lvl6pPr>
            <a:lvl7pPr marL="3017520" indent="-121920" rtl="0">
              <a:spcBef>
                <a:spcPts val="500"/>
              </a:spcBef>
              <a:buClr>
                <a:srgbClr val="1C146B"/>
              </a:buClr>
              <a:buFont typeface="Calibri"/>
              <a:buChar char="•"/>
              <a:defRPr/>
            </a:lvl7pPr>
            <a:lvl8pPr marL="3474720" indent="-121920" rtl="0">
              <a:spcBef>
                <a:spcPts val="500"/>
              </a:spcBef>
              <a:buClr>
                <a:srgbClr val="1C146B"/>
              </a:buClr>
              <a:buFont typeface="Calibri"/>
              <a:buChar char="•"/>
              <a:defRPr/>
            </a:lvl8pPr>
            <a:lvl9pPr marL="3931920" indent="-121920" rtl="0">
              <a:spcBef>
                <a:spcPts val="500"/>
              </a:spcBef>
              <a:buClr>
                <a:srgbClr val="1C146B"/>
              </a:buClr>
              <a:buFont typeface="Calibri"/>
              <a:buChar char="•"/>
              <a:defRPr/>
            </a:lvl9pPr>
          </a:lstStyle>
          <a:p>
            <a:endParaRPr/>
          </a:p>
        </p:txBody>
      </p:sp>
      <p:sp>
        <p:nvSpPr>
          <p:cNvPr id="25" name="Shape 25"/>
          <p:cNvSpPr txBox="1">
            <a:spLocks noGrp="1"/>
          </p:cNvSpPr>
          <p:nvPr>
            <p:ph type="sldNum" idx="12"/>
          </p:nvPr>
        </p:nvSpPr>
        <p:spPr>
          <a:xfrm>
            <a:off x="467543" y="6404293"/>
            <a:ext cx="1080000" cy="269199"/>
          </a:xfrm>
          <a:prstGeom prst="rect">
            <a:avLst/>
          </a:prstGeom>
          <a:noFill/>
          <a:ln>
            <a:noFill/>
          </a:ln>
        </p:spPr>
        <p:txBody>
          <a:bodyPr lIns="91425" tIns="91425" rIns="91425" bIns="91425" anchor="ctr" anchorCtr="0"/>
          <a:lstStyle>
            <a:lvl1pPr marL="0" marR="0" indent="0" algn="l" rtl="0">
              <a:spcBef>
                <a:spcPts val="0"/>
              </a:spcBef>
              <a:defRPr/>
            </a:lvl1pPr>
            <a:lvl2pPr marL="0" marR="0" indent="457200" algn="l" rtl="0">
              <a:spcBef>
                <a:spcPts val="0"/>
              </a:spcBef>
              <a:defRPr/>
            </a:lvl2pPr>
            <a:lvl3pPr marL="0" marR="0" indent="914400" algn="l" rtl="0">
              <a:spcBef>
                <a:spcPts val="0"/>
              </a:spcBef>
              <a:defRPr/>
            </a:lvl3pPr>
            <a:lvl4pPr marL="0" marR="0" indent="1371600" algn="l" rtl="0">
              <a:spcBef>
                <a:spcPts val="0"/>
              </a:spcBef>
              <a:defRPr/>
            </a:lvl4pPr>
            <a:lvl5pPr marL="0" marR="0" indent="1828800" algn="l" rtl="0">
              <a:spcBef>
                <a:spcPts val="0"/>
              </a:spcBef>
              <a:defRPr/>
            </a:lvl5pPr>
            <a:lvl6pPr marL="0" marR="0" indent="2286000" algn="l" rtl="0">
              <a:spcBef>
                <a:spcPts val="0"/>
              </a:spcBef>
              <a:defRPr/>
            </a:lvl6pPr>
            <a:lvl7pPr marL="0" marR="0" indent="2743200" algn="l" rtl="0">
              <a:spcBef>
                <a:spcPts val="0"/>
              </a:spcBef>
              <a:defRPr/>
            </a:lvl7pPr>
            <a:lvl8pPr marL="0" marR="0" indent="3200400" algn="l" rtl="0">
              <a:spcBef>
                <a:spcPts val="0"/>
              </a:spcBef>
              <a:defRPr/>
            </a:lvl8pPr>
            <a:lvl9pPr marL="0" marR="0" indent="3657600" algn="l" rtl="0">
              <a:spcBef>
                <a:spcPts val="0"/>
              </a:spcBef>
              <a:defRPr/>
            </a:lvl9pPr>
          </a:lstStyle>
          <a:p>
            <a:endParaRPr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9"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blipFill>
          <a:blip r:embed="rId9">
            <a:alphaModFix/>
          </a:blip>
          <a:stretch>
            <a:fillRect/>
          </a:stretch>
        </a:blipFill>
        <a:effectLst/>
      </p:bgPr>
    </p:bg>
    <p:spTree>
      <p:nvGrpSpPr>
        <p:cNvPr id="1" name="Shape 4"/>
        <p:cNvGrpSpPr/>
        <p:nvPr/>
      </p:nvGrpSpPr>
      <p:grpSpPr>
        <a:xfrm>
          <a:off x="0" y="0"/>
          <a:ext cx="0" cy="0"/>
          <a:chOff x="0" y="0"/>
          <a:chExt cx="0" cy="0"/>
        </a:xfrm>
      </p:grpSpPr>
      <p:sp>
        <p:nvSpPr>
          <p:cNvPr id="5" name="Shape 5"/>
          <p:cNvSpPr txBox="1">
            <a:spLocks noGrp="1"/>
          </p:cNvSpPr>
          <p:nvPr>
            <p:ph type="title"/>
          </p:nvPr>
        </p:nvSpPr>
        <p:spPr>
          <a:xfrm>
            <a:off x="457200" y="274637"/>
            <a:ext cx="8229600" cy="1143000"/>
          </a:xfrm>
          <a:prstGeom prst="rect">
            <a:avLst/>
          </a:prstGeom>
          <a:noFill/>
          <a:ln>
            <a:noFill/>
          </a:ln>
        </p:spPr>
        <p:txBody>
          <a:bodyPr lIns="91425" tIns="91425" rIns="91425" bIns="91425" anchor="b" anchorCtr="0"/>
          <a:lstStyle>
            <a:lvl1pPr>
              <a:spcBef>
                <a:spcPts val="0"/>
              </a:spcBef>
              <a:buClr>
                <a:schemeClr val="dk1"/>
              </a:buClr>
              <a:buSzPct val="100000"/>
              <a:buNone/>
              <a:defRPr sz="3600" b="1">
                <a:solidFill>
                  <a:schemeClr val="dk1"/>
                </a:solidFill>
              </a:defRPr>
            </a:lvl1pPr>
            <a:lvl2pPr>
              <a:spcBef>
                <a:spcPts val="0"/>
              </a:spcBef>
              <a:buClr>
                <a:schemeClr val="dk1"/>
              </a:buClr>
              <a:buSzPct val="100000"/>
              <a:buNone/>
              <a:defRPr sz="3600" b="1">
                <a:solidFill>
                  <a:schemeClr val="dk1"/>
                </a:solidFill>
              </a:defRPr>
            </a:lvl2pPr>
            <a:lvl3pPr>
              <a:spcBef>
                <a:spcPts val="0"/>
              </a:spcBef>
              <a:buClr>
                <a:schemeClr val="dk1"/>
              </a:buClr>
              <a:buSzPct val="100000"/>
              <a:buNone/>
              <a:defRPr sz="3600" b="1">
                <a:solidFill>
                  <a:schemeClr val="dk1"/>
                </a:solidFill>
              </a:defRPr>
            </a:lvl3pPr>
            <a:lvl4pPr>
              <a:spcBef>
                <a:spcPts val="0"/>
              </a:spcBef>
              <a:buClr>
                <a:schemeClr val="dk1"/>
              </a:buClr>
              <a:buSzPct val="100000"/>
              <a:buNone/>
              <a:defRPr sz="3600" b="1">
                <a:solidFill>
                  <a:schemeClr val="dk1"/>
                </a:solidFill>
              </a:defRPr>
            </a:lvl4pPr>
            <a:lvl5pPr>
              <a:spcBef>
                <a:spcPts val="0"/>
              </a:spcBef>
              <a:buClr>
                <a:schemeClr val="dk1"/>
              </a:buClr>
              <a:buSzPct val="100000"/>
              <a:buNone/>
              <a:defRPr sz="3600" b="1">
                <a:solidFill>
                  <a:schemeClr val="dk1"/>
                </a:solidFill>
              </a:defRPr>
            </a:lvl5pPr>
            <a:lvl6pPr>
              <a:spcBef>
                <a:spcPts val="0"/>
              </a:spcBef>
              <a:buClr>
                <a:schemeClr val="dk1"/>
              </a:buClr>
              <a:buSzPct val="100000"/>
              <a:buNone/>
              <a:defRPr sz="3600" b="1">
                <a:solidFill>
                  <a:schemeClr val="dk1"/>
                </a:solidFill>
              </a:defRPr>
            </a:lvl6pPr>
            <a:lvl7pPr>
              <a:spcBef>
                <a:spcPts val="0"/>
              </a:spcBef>
              <a:buClr>
                <a:schemeClr val="dk1"/>
              </a:buClr>
              <a:buSzPct val="100000"/>
              <a:buNone/>
              <a:defRPr sz="3600" b="1">
                <a:solidFill>
                  <a:schemeClr val="dk1"/>
                </a:solidFill>
              </a:defRPr>
            </a:lvl7pPr>
            <a:lvl8pPr>
              <a:spcBef>
                <a:spcPts val="0"/>
              </a:spcBef>
              <a:buClr>
                <a:schemeClr val="dk1"/>
              </a:buClr>
              <a:buSzPct val="100000"/>
              <a:buNone/>
              <a:defRPr sz="3600" b="1">
                <a:solidFill>
                  <a:schemeClr val="dk1"/>
                </a:solidFill>
              </a:defRPr>
            </a:lvl8pPr>
            <a:lvl9pPr>
              <a:spcBef>
                <a:spcPts val="0"/>
              </a:spcBef>
              <a:buClr>
                <a:schemeClr val="dk1"/>
              </a:buClr>
              <a:buSzPct val="100000"/>
              <a:buNone/>
              <a:defRPr sz="3600" b="1">
                <a:solidFill>
                  <a:schemeClr val="dk1"/>
                </a:solidFill>
              </a:defRPr>
            </a:lvl9pPr>
          </a:lstStyle>
          <a:p>
            <a:endParaRPr/>
          </a:p>
        </p:txBody>
      </p:sp>
      <p:sp>
        <p:nvSpPr>
          <p:cNvPr id="6" name="Shape 6"/>
          <p:cNvSpPr txBox="1">
            <a:spLocks noGrp="1"/>
          </p:cNvSpPr>
          <p:nvPr>
            <p:ph type="body" idx="1"/>
          </p:nvPr>
        </p:nvSpPr>
        <p:spPr>
          <a:xfrm>
            <a:off x="457200" y="1600200"/>
            <a:ext cx="8229600" cy="4967573"/>
          </a:xfrm>
          <a:prstGeom prst="rect">
            <a:avLst/>
          </a:prstGeom>
          <a:noFill/>
          <a:ln>
            <a:noFill/>
          </a:ln>
        </p:spPr>
        <p:txBody>
          <a:bodyPr lIns="91425" tIns="91425" rIns="91425" bIns="91425" anchor="t" anchorCtr="0"/>
          <a:lstStyle>
            <a:lvl1pPr>
              <a:spcBef>
                <a:spcPts val="600"/>
              </a:spcBef>
              <a:buClr>
                <a:schemeClr val="dk1"/>
              </a:buClr>
              <a:buSzPct val="100000"/>
              <a:defRPr sz="3000">
                <a:solidFill>
                  <a:schemeClr val="dk1"/>
                </a:solidFill>
              </a:defRPr>
            </a:lvl1pPr>
            <a:lvl2pPr>
              <a:spcBef>
                <a:spcPts val="480"/>
              </a:spcBef>
              <a:buClr>
                <a:schemeClr val="dk1"/>
              </a:buClr>
              <a:buSzPct val="100000"/>
              <a:defRPr sz="2400">
                <a:solidFill>
                  <a:schemeClr val="dk1"/>
                </a:solidFill>
              </a:defRPr>
            </a:lvl2pPr>
            <a:lvl3pPr>
              <a:spcBef>
                <a:spcPts val="480"/>
              </a:spcBef>
              <a:buClr>
                <a:schemeClr val="dk1"/>
              </a:buClr>
              <a:buSzPct val="100000"/>
              <a:defRPr sz="2400">
                <a:solidFill>
                  <a:schemeClr val="dk1"/>
                </a:solidFill>
              </a:defRPr>
            </a:lvl3pPr>
            <a:lvl4pPr>
              <a:spcBef>
                <a:spcPts val="360"/>
              </a:spcBef>
              <a:buClr>
                <a:schemeClr val="dk1"/>
              </a:buClr>
              <a:buSzPct val="100000"/>
              <a:defRPr sz="1800">
                <a:solidFill>
                  <a:schemeClr val="dk1"/>
                </a:solidFill>
              </a:defRPr>
            </a:lvl4pPr>
            <a:lvl5pPr>
              <a:spcBef>
                <a:spcPts val="360"/>
              </a:spcBef>
              <a:buClr>
                <a:schemeClr val="dk1"/>
              </a:buClr>
              <a:buSzPct val="100000"/>
              <a:defRPr sz="1800">
                <a:solidFill>
                  <a:schemeClr val="dk1"/>
                </a:solidFill>
              </a:defRPr>
            </a:lvl5pPr>
            <a:lvl6pPr>
              <a:spcBef>
                <a:spcPts val="360"/>
              </a:spcBef>
              <a:buClr>
                <a:schemeClr val="dk1"/>
              </a:buClr>
              <a:buSzPct val="100000"/>
              <a:defRPr sz="1800">
                <a:solidFill>
                  <a:schemeClr val="dk1"/>
                </a:solidFill>
              </a:defRPr>
            </a:lvl6pPr>
            <a:lvl7pPr>
              <a:spcBef>
                <a:spcPts val="360"/>
              </a:spcBef>
              <a:buClr>
                <a:schemeClr val="dk1"/>
              </a:buClr>
              <a:buSzPct val="100000"/>
              <a:defRPr sz="1800">
                <a:solidFill>
                  <a:schemeClr val="dk1"/>
                </a:solidFill>
              </a:defRPr>
            </a:lvl7pPr>
            <a:lvl8pPr>
              <a:spcBef>
                <a:spcPts val="360"/>
              </a:spcBef>
              <a:buClr>
                <a:schemeClr val="dk1"/>
              </a:buClr>
              <a:buSzPct val="100000"/>
              <a:defRPr sz="1800">
                <a:solidFill>
                  <a:schemeClr val="dk1"/>
                </a:solidFill>
              </a:defRPr>
            </a:lvl8pPr>
            <a:lvl9pPr>
              <a:spcBef>
                <a:spcPts val="360"/>
              </a:spcBef>
              <a:buClr>
                <a:schemeClr val="dk1"/>
              </a:buClr>
              <a:buSzPct val="100000"/>
              <a:defRPr sz="1800">
                <a:solidFill>
                  <a:schemeClr val="dk1"/>
                </a:solidFill>
              </a:defRPr>
            </a:lvl9pPr>
          </a:lstStyle>
          <a:p>
            <a:endParaRPr dirty="0"/>
          </a:p>
        </p:txBody>
      </p:sp>
      <p:sp>
        <p:nvSpPr>
          <p:cNvPr id="4" name="Footer Placeholder 3"/>
          <p:cNvSpPr>
            <a:spLocks noGrp="1"/>
          </p:cNvSpPr>
          <p:nvPr>
            <p:ph type="ftr" sz="quarter" idx="3"/>
          </p:nvPr>
        </p:nvSpPr>
        <p:spPr>
          <a:xfrm>
            <a:off x="3124200" y="6356351"/>
            <a:ext cx="2895600" cy="366183"/>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dirty="0"/>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Lst>
  <p:hf hdr="0" ftr="0" dt="0"/>
  <p:txStyles>
    <p:title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2pPr>
    </p:titleStyle>
    <p:body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9pPr>
    </p:bodyStyle>
    <p:otherStyle>
      <a:defPPr marR="0" algn="l" rtl="0">
        <a:lnSpc>
          <a:spcPct val="100000"/>
        </a:lnSpc>
        <a:spcBef>
          <a:spcPts val="0"/>
        </a:spcBef>
        <a:spcAft>
          <a:spcPts val="0"/>
        </a:spcAft>
      </a:defPPr>
      <a:lvl1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1pPr>
      <a:lvl2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2pPr>
      <a:lvl3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3pPr>
      <a:lvl4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4pPr>
      <a:lvl5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5pPr>
      <a:lvl6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6pPr>
      <a:lvl7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7pPr>
      <a:lvl8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8pPr>
      <a:lvl9pPr marR="0" algn="l" rtl="0">
        <a:lnSpc>
          <a:spcPct val="100000"/>
        </a:lnSpc>
        <a:spcBef>
          <a:spcPts val="0"/>
        </a:spcBef>
        <a:spcAft>
          <a:spcPts val="0"/>
        </a:spcAft>
        <a:buNone/>
        <a:defRPr sz="1400" b="0" i="0" u="none" strike="noStrike" cap="none" baseline="0">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6"/>
        <p:cNvGrpSpPr/>
        <p:nvPr/>
      </p:nvGrpSpPr>
      <p:grpSpPr>
        <a:xfrm>
          <a:off x="0" y="0"/>
          <a:ext cx="0" cy="0"/>
          <a:chOff x="0" y="0"/>
          <a:chExt cx="0" cy="0"/>
        </a:xfrm>
      </p:grpSpPr>
      <p:sp>
        <p:nvSpPr>
          <p:cNvPr id="28" name="Shape 28"/>
          <p:cNvSpPr txBox="1">
            <a:spLocks noGrp="1"/>
          </p:cNvSpPr>
          <p:nvPr>
            <p:ph type="title"/>
          </p:nvPr>
        </p:nvSpPr>
        <p:spPr>
          <a:xfrm>
            <a:off x="174171" y="925946"/>
            <a:ext cx="8229600" cy="646290"/>
          </a:xfrm>
          <a:prstGeom prst="rect">
            <a:avLst/>
          </a:prstGeom>
          <a:noFill/>
          <a:ln>
            <a:noFill/>
          </a:ln>
        </p:spPr>
        <p:txBody>
          <a:bodyPr lIns="45700" tIns="45700" rIns="45700" bIns="45700" anchor="ctr" anchorCtr="0">
            <a:spAutoFit/>
          </a:bodyPr>
          <a:lstStyle/>
          <a:p>
            <a:pPr lvl="0" rtl="0">
              <a:spcBef>
                <a:spcPts val="0"/>
              </a:spcBef>
              <a:buNone/>
            </a:pPr>
            <a:r>
              <a:rPr lang="en" b="0" dirty="0" smtClean="0">
                <a:solidFill>
                  <a:srgbClr val="477057"/>
                </a:solidFill>
                <a:latin typeface="Quicksand"/>
                <a:ea typeface="Quicksand"/>
                <a:cs typeface="Quicksand"/>
                <a:sym typeface="Quicksand"/>
              </a:rPr>
              <a:t>Malta Financial Holdings, LLC</a:t>
            </a:r>
            <a:endParaRPr lang="en" b="0" dirty="0">
              <a:solidFill>
                <a:srgbClr val="477057"/>
              </a:solidFill>
              <a:latin typeface="Quicksand"/>
              <a:ea typeface="Quicksand"/>
              <a:cs typeface="Quicksand"/>
              <a:sym typeface="Quicksand"/>
            </a:endParaRPr>
          </a:p>
        </p:txBody>
      </p:sp>
      <p:sp>
        <p:nvSpPr>
          <p:cNvPr id="27" name="Shape 27"/>
          <p:cNvSpPr txBox="1">
            <a:spLocks noGrp="1"/>
          </p:cNvSpPr>
          <p:nvPr>
            <p:ph type="body" idx="1"/>
          </p:nvPr>
        </p:nvSpPr>
        <p:spPr>
          <a:xfrm>
            <a:off x="183050" y="1670236"/>
            <a:ext cx="7828836" cy="3203401"/>
          </a:xfrm>
          <a:prstGeom prst="rect">
            <a:avLst/>
          </a:prstGeom>
          <a:noFill/>
          <a:ln>
            <a:noFill/>
          </a:ln>
        </p:spPr>
        <p:txBody>
          <a:bodyPr wrap="square" lIns="45700" tIns="45700" rIns="45700" bIns="45700" anchor="t" anchorCtr="0">
            <a:spAutoFit/>
          </a:bodyPr>
          <a:lstStyle/>
          <a:p>
            <a:pPr lvl="0" rtl="0">
              <a:spcBef>
                <a:spcPts val="0"/>
              </a:spcBef>
              <a:buClr>
                <a:srgbClr val="F5A81B"/>
              </a:buClr>
              <a:buSzPct val="25000"/>
              <a:buFont typeface="Arial"/>
              <a:buNone/>
            </a:pPr>
            <a:r>
              <a:rPr lang="en-US" sz="2400" dirty="0" smtClean="0">
                <a:solidFill>
                  <a:schemeClr val="accent2"/>
                </a:solidFill>
                <a:latin typeface="Quicksand"/>
                <a:ea typeface="Quicksand"/>
                <a:cs typeface="Quicksand"/>
                <a:sym typeface="Quicksand"/>
              </a:rPr>
              <a:t>[A Unique ]</a:t>
            </a:r>
            <a:endParaRPr lang="en" sz="2400" dirty="0">
              <a:solidFill>
                <a:schemeClr val="accent2"/>
              </a:solidFill>
              <a:latin typeface="Quicksand"/>
              <a:ea typeface="Quicksand"/>
              <a:cs typeface="Quicksand"/>
              <a:sym typeface="Quicksand"/>
            </a:endParaRPr>
          </a:p>
          <a:p>
            <a:pPr lvl="0" rtl="0">
              <a:spcBef>
                <a:spcPts val="500"/>
              </a:spcBef>
              <a:buClr>
                <a:srgbClr val="B3B3B3"/>
              </a:buClr>
              <a:buSzPct val="25000"/>
              <a:buFont typeface="Arial"/>
              <a:buNone/>
            </a:pPr>
            <a:r>
              <a:rPr lang="en" sz="2400" dirty="0" smtClean="0">
                <a:solidFill>
                  <a:srgbClr val="B3B3B3"/>
                </a:solidFill>
                <a:latin typeface="Quicksand"/>
                <a:ea typeface="Quicksand"/>
                <a:cs typeface="Quicksand"/>
                <a:sym typeface="Quicksand"/>
              </a:rPr>
              <a:t>January 2015</a:t>
            </a:r>
          </a:p>
          <a:p>
            <a:pPr lvl="0" rtl="0">
              <a:spcBef>
                <a:spcPts val="500"/>
              </a:spcBef>
              <a:buClr>
                <a:srgbClr val="B3B3B3"/>
              </a:buClr>
              <a:buSzPct val="25000"/>
              <a:buFont typeface="Arial"/>
              <a:buNone/>
            </a:pPr>
            <a:endParaRPr lang="en" sz="2400" dirty="0" smtClean="0">
              <a:solidFill>
                <a:srgbClr val="B3B3B3"/>
              </a:solidFill>
              <a:latin typeface="Quicksand"/>
              <a:ea typeface="Quicksand"/>
              <a:cs typeface="Quicksand"/>
              <a:sym typeface="Quicksand"/>
            </a:endParaRPr>
          </a:p>
          <a:p>
            <a:pPr lvl="0" rtl="0">
              <a:spcBef>
                <a:spcPts val="500"/>
              </a:spcBef>
              <a:buClr>
                <a:srgbClr val="B3B3B3"/>
              </a:buClr>
              <a:buSzPct val="25000"/>
              <a:buFont typeface="Arial"/>
              <a:buNone/>
            </a:pPr>
            <a:r>
              <a:rPr lang="en" sz="2400" dirty="0" smtClean="0">
                <a:solidFill>
                  <a:srgbClr val="FF0000"/>
                </a:solidFill>
                <a:latin typeface="Quicksand"/>
                <a:ea typeface="Quicksand"/>
                <a:cs typeface="Quicksand"/>
                <a:sym typeface="Quicksand"/>
              </a:rPr>
              <a:t>[need to change logos, names, etc,. </a:t>
            </a:r>
            <a:r>
              <a:rPr lang="en-US" sz="2400" dirty="0" smtClean="0">
                <a:solidFill>
                  <a:srgbClr val="FF0000"/>
                </a:solidFill>
                <a:latin typeface="Quicksand"/>
                <a:ea typeface="Quicksand"/>
                <a:cs typeface="Quicksand"/>
                <a:sym typeface="Quicksand"/>
              </a:rPr>
              <a:t>O</a:t>
            </a:r>
            <a:r>
              <a:rPr lang="en" sz="2400" dirty="0" smtClean="0">
                <a:solidFill>
                  <a:srgbClr val="FF0000"/>
                </a:solidFill>
                <a:latin typeface="Quicksand"/>
                <a:ea typeface="Quicksand"/>
                <a:cs typeface="Quicksand"/>
                <a:sym typeface="Quicksand"/>
              </a:rPr>
              <a:t>n bottom of whole prez...]</a:t>
            </a:r>
          </a:p>
          <a:p>
            <a:pPr lvl="0" rtl="0">
              <a:spcBef>
                <a:spcPts val="500"/>
              </a:spcBef>
              <a:buClr>
                <a:srgbClr val="B3B3B3"/>
              </a:buClr>
              <a:buSzPct val="25000"/>
              <a:buFont typeface="Arial"/>
              <a:buNone/>
            </a:pPr>
            <a:endParaRPr lang="en" sz="2400" dirty="0" smtClean="0">
              <a:solidFill>
                <a:srgbClr val="FF0000"/>
              </a:solidFill>
              <a:latin typeface="Quicksand"/>
              <a:ea typeface="Quicksand"/>
              <a:cs typeface="Quicksand"/>
              <a:sym typeface="Quicksand"/>
            </a:endParaRPr>
          </a:p>
          <a:p>
            <a:pPr lvl="0" rtl="0">
              <a:spcBef>
                <a:spcPts val="500"/>
              </a:spcBef>
              <a:buClr>
                <a:srgbClr val="B3B3B3"/>
              </a:buClr>
              <a:buSzPct val="25000"/>
              <a:buFont typeface="Arial"/>
              <a:buNone/>
            </a:pPr>
            <a:r>
              <a:rPr lang="en" sz="2400" dirty="0" smtClean="0">
                <a:solidFill>
                  <a:srgbClr val="FF0000"/>
                </a:solidFill>
                <a:latin typeface="Quicksand"/>
                <a:ea typeface="Quicksand"/>
                <a:cs typeface="Quicksand"/>
                <a:sym typeface="Quicksand"/>
              </a:rPr>
              <a:t>[fix fonts]</a:t>
            </a:r>
            <a:endParaRPr lang="en" sz="2400" dirty="0">
              <a:solidFill>
                <a:srgbClr val="FF0000"/>
              </a:solidFill>
              <a:latin typeface="Quicksand"/>
              <a:ea typeface="Quicksand"/>
              <a:cs typeface="Quicksand"/>
              <a:sym typeface="Quicksand"/>
            </a:endParaRPr>
          </a:p>
          <a:p>
            <a:pPr marL="0" lvl="0" indent="0" rtl="0">
              <a:spcBef>
                <a:spcPts val="400"/>
              </a:spcBef>
              <a:buNone/>
            </a:pPr>
            <a:endParaRPr sz="1000" dirty="0">
              <a:latin typeface="Quicksand"/>
              <a:ea typeface="Quicksand"/>
              <a:cs typeface="Quicksand"/>
              <a:sym typeface="Quicksand"/>
            </a:endParaRPr>
          </a:p>
        </p:txBody>
      </p:sp>
      <p:sp>
        <p:nvSpPr>
          <p:cNvPr id="29" name="Shape 29"/>
          <p:cNvSpPr txBox="1"/>
          <p:nvPr/>
        </p:nvSpPr>
        <p:spPr>
          <a:xfrm>
            <a:off x="179175" y="6057601"/>
            <a:ext cx="2002799" cy="400079"/>
          </a:xfrm>
          <a:prstGeom prst="rect">
            <a:avLst/>
          </a:prstGeom>
          <a:noFill/>
          <a:ln>
            <a:noFill/>
          </a:ln>
        </p:spPr>
        <p:txBody>
          <a:bodyPr lIns="91425" tIns="91425" rIns="91425" bIns="91425" anchor="t" anchorCtr="0">
            <a:spAutoFit/>
          </a:bodyPr>
          <a:lstStyle/>
          <a:p>
            <a:pPr>
              <a:spcBef>
                <a:spcPts val="0"/>
              </a:spcBef>
              <a:buNone/>
            </a:pPr>
            <a:endParaRPr dirty="0"/>
          </a:p>
        </p:txBody>
      </p:sp>
    </p:spTree>
  </p:cSld>
  <p:clrMapOvr>
    <a:masterClrMapping/>
  </p:clrMapOvr>
  <p:transition spd="slow">
    <p:cut/>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77"/>
        <p:cNvGrpSpPr/>
        <p:nvPr/>
      </p:nvGrpSpPr>
      <p:grpSpPr>
        <a:xfrm>
          <a:off x="0" y="0"/>
          <a:ext cx="0" cy="0"/>
          <a:chOff x="0" y="0"/>
          <a:chExt cx="0" cy="0"/>
        </a:xfrm>
      </p:grpSpPr>
      <p:grpSp>
        <p:nvGrpSpPr>
          <p:cNvPr id="78" name="Shape 78"/>
          <p:cNvGrpSpPr/>
          <p:nvPr/>
        </p:nvGrpSpPr>
        <p:grpSpPr>
          <a:xfrm>
            <a:off x="198" y="66582"/>
            <a:ext cx="9143704" cy="461636"/>
            <a:chOff x="198" y="49936"/>
            <a:chExt cx="9143704" cy="346227"/>
          </a:xfrm>
        </p:grpSpPr>
        <p:grpSp>
          <p:nvGrpSpPr>
            <p:cNvPr id="79" name="Shape 79"/>
            <p:cNvGrpSpPr/>
            <p:nvPr/>
          </p:nvGrpSpPr>
          <p:grpSpPr>
            <a:xfrm>
              <a:off x="198" y="49936"/>
              <a:ext cx="3428776" cy="346227"/>
              <a:chOff x="0" y="49936"/>
              <a:chExt cx="3768300" cy="346227"/>
            </a:xfrm>
          </p:grpSpPr>
          <p:sp>
            <p:nvSpPr>
              <p:cNvPr id="80" name="Shape 80"/>
              <p:cNvSpPr txBox="1"/>
              <p:nvPr/>
            </p:nvSpPr>
            <p:spPr>
              <a:xfrm>
                <a:off x="0" y="49937"/>
                <a:ext cx="1256100" cy="346226"/>
              </a:xfrm>
              <a:prstGeom prst="rect">
                <a:avLst/>
              </a:prstGeom>
              <a:solidFill>
                <a:srgbClr val="F1E5CA"/>
              </a:solidFill>
              <a:ln>
                <a:noFill/>
              </a:ln>
            </p:spPr>
            <p:txBody>
              <a:bodyPr lIns="91425" tIns="91425" rIns="91425" bIns="91425" anchor="ctr" anchorCtr="0">
                <a:spAutoFit/>
              </a:bodyPr>
              <a:lstStyle/>
              <a:p>
                <a:pPr lvl="0" algn="ctr" rtl="0">
                  <a:spcBef>
                    <a:spcPts val="0"/>
                  </a:spcBef>
                  <a:buNone/>
                </a:pPr>
                <a:r>
                  <a:rPr lang="en" sz="900">
                    <a:solidFill>
                      <a:srgbClr val="A3B7AB"/>
                    </a:solidFill>
                    <a:latin typeface="Quicksand"/>
                    <a:ea typeface="Quicksand"/>
                    <a:cs typeface="Quicksand"/>
                    <a:sym typeface="Quicksand"/>
                  </a:rPr>
                  <a:t>Primary Opportunity</a:t>
                </a:r>
              </a:p>
            </p:txBody>
          </p:sp>
          <p:sp>
            <p:nvSpPr>
              <p:cNvPr id="81" name="Shape 81"/>
              <p:cNvSpPr txBox="1"/>
              <p:nvPr/>
            </p:nvSpPr>
            <p:spPr>
              <a:xfrm>
                <a:off x="1256100" y="49936"/>
                <a:ext cx="1331099" cy="346226"/>
              </a:xfrm>
              <a:prstGeom prst="rect">
                <a:avLst/>
              </a:prstGeom>
              <a:solidFill>
                <a:srgbClr val="477057"/>
              </a:solidFill>
              <a:ln>
                <a:noFill/>
              </a:ln>
            </p:spPr>
            <p:txBody>
              <a:bodyPr lIns="91425" tIns="91425" rIns="91425" bIns="91425" anchor="ctr" anchorCtr="0">
                <a:spAutoFit/>
              </a:bodyPr>
              <a:lstStyle/>
              <a:p>
                <a:pPr lvl="0" algn="ctr" rtl="0">
                  <a:spcBef>
                    <a:spcPts val="0"/>
                  </a:spcBef>
                  <a:buClr>
                    <a:schemeClr val="dk1"/>
                  </a:buClr>
                  <a:buSzPct val="122222"/>
                  <a:buFont typeface="Arial"/>
                  <a:buNone/>
                </a:pPr>
                <a:r>
                  <a:rPr lang="en" sz="900">
                    <a:solidFill>
                      <a:srgbClr val="FFFFFF"/>
                    </a:solidFill>
                    <a:latin typeface="Quicksand"/>
                    <a:ea typeface="Quicksand"/>
                    <a:cs typeface="Quicksand"/>
                    <a:sym typeface="Quicksand"/>
                  </a:rPr>
                  <a:t>Asset Acquisition</a:t>
                </a:r>
              </a:p>
              <a:p>
                <a:pPr lvl="0" algn="ctr" rtl="0">
                  <a:spcBef>
                    <a:spcPts val="0"/>
                  </a:spcBef>
                  <a:buClr>
                    <a:schemeClr val="dk1"/>
                  </a:buClr>
                  <a:buSzPct val="122222"/>
                  <a:buFont typeface="Arial"/>
                  <a:buNone/>
                </a:pPr>
                <a:r>
                  <a:rPr lang="en" sz="900">
                    <a:solidFill>
                      <a:srgbClr val="FFFFFF"/>
                    </a:solidFill>
                    <a:latin typeface="Quicksand"/>
                    <a:ea typeface="Quicksand"/>
                    <a:cs typeface="Quicksand"/>
                    <a:sym typeface="Quicksand"/>
                  </a:rPr>
                  <a:t>Opportunity</a:t>
                </a:r>
              </a:p>
            </p:txBody>
          </p:sp>
          <p:sp>
            <p:nvSpPr>
              <p:cNvPr id="82" name="Shape 82"/>
              <p:cNvSpPr txBox="1"/>
              <p:nvPr/>
            </p:nvSpPr>
            <p:spPr>
              <a:xfrm>
                <a:off x="2512200" y="49937"/>
                <a:ext cx="1256100" cy="346226"/>
              </a:xfrm>
              <a:prstGeom prst="rect">
                <a:avLst/>
              </a:prstGeom>
              <a:solidFill>
                <a:srgbClr val="F1E5CA"/>
              </a:solidFill>
              <a:ln>
                <a:noFill/>
              </a:ln>
            </p:spPr>
            <p:txBody>
              <a:bodyPr lIns="91425" tIns="91425" rIns="91425" bIns="91425" anchor="ctr" anchorCtr="0">
                <a:spAutoFit/>
              </a:bodyPr>
              <a:lstStyle/>
              <a:p>
                <a:pPr lvl="0" algn="ctr" rtl="0">
                  <a:spcBef>
                    <a:spcPts val="0"/>
                  </a:spcBef>
                  <a:buNone/>
                </a:pPr>
                <a:r>
                  <a:rPr lang="en" sz="900">
                    <a:solidFill>
                      <a:srgbClr val="A3B7AB"/>
                    </a:solidFill>
                    <a:latin typeface="Quicksand"/>
                    <a:ea typeface="Quicksand"/>
                    <a:cs typeface="Quicksand"/>
                    <a:sym typeface="Quicksand"/>
                  </a:rPr>
                  <a:t>Customer Opportunity</a:t>
                </a:r>
              </a:p>
            </p:txBody>
          </p:sp>
        </p:grpSp>
        <p:grpSp>
          <p:nvGrpSpPr>
            <p:cNvPr id="83" name="Shape 83"/>
            <p:cNvGrpSpPr/>
            <p:nvPr/>
          </p:nvGrpSpPr>
          <p:grpSpPr>
            <a:xfrm>
              <a:off x="3429070" y="49937"/>
              <a:ext cx="3428776" cy="346226"/>
              <a:chOff x="0" y="49937"/>
              <a:chExt cx="3768300" cy="346226"/>
            </a:xfrm>
          </p:grpSpPr>
          <p:sp>
            <p:nvSpPr>
              <p:cNvPr id="84" name="Shape 84"/>
              <p:cNvSpPr txBox="1"/>
              <p:nvPr/>
            </p:nvSpPr>
            <p:spPr>
              <a:xfrm>
                <a:off x="0" y="49937"/>
                <a:ext cx="1256100" cy="346226"/>
              </a:xfrm>
              <a:prstGeom prst="rect">
                <a:avLst/>
              </a:prstGeom>
              <a:solidFill>
                <a:srgbClr val="F1E5CA"/>
              </a:solidFill>
              <a:ln>
                <a:noFill/>
              </a:ln>
            </p:spPr>
            <p:txBody>
              <a:bodyPr lIns="91425" tIns="91425" rIns="91425" bIns="91425" anchor="ctr" anchorCtr="0">
                <a:spAutoFit/>
              </a:bodyPr>
              <a:lstStyle/>
              <a:p>
                <a:pPr lvl="0" algn="ctr" rtl="0">
                  <a:spcBef>
                    <a:spcPts val="0"/>
                  </a:spcBef>
                  <a:buNone/>
                </a:pPr>
                <a:r>
                  <a:rPr lang="en" sz="900">
                    <a:solidFill>
                      <a:srgbClr val="A3B7AB"/>
                    </a:solidFill>
                    <a:latin typeface="Quicksand"/>
                    <a:ea typeface="Quicksand"/>
                    <a:cs typeface="Quicksand"/>
                    <a:sym typeface="Quicksand"/>
                  </a:rPr>
                  <a:t>FCM Bank Overview</a:t>
                </a:r>
              </a:p>
            </p:txBody>
          </p:sp>
          <p:sp>
            <p:nvSpPr>
              <p:cNvPr id="85" name="Shape 85"/>
              <p:cNvSpPr txBox="1"/>
              <p:nvPr/>
            </p:nvSpPr>
            <p:spPr>
              <a:xfrm>
                <a:off x="1256100" y="101874"/>
                <a:ext cx="1256100" cy="242351"/>
              </a:xfrm>
              <a:prstGeom prst="rect">
                <a:avLst/>
              </a:prstGeom>
              <a:solidFill>
                <a:srgbClr val="F1E5CA"/>
              </a:solidFill>
              <a:ln>
                <a:noFill/>
              </a:ln>
            </p:spPr>
            <p:txBody>
              <a:bodyPr lIns="91425" tIns="91425" rIns="91425" bIns="91425" anchor="ctr" anchorCtr="0">
                <a:spAutoFit/>
              </a:bodyPr>
              <a:lstStyle/>
              <a:p>
                <a:pPr lvl="0" algn="ctr" rtl="0">
                  <a:spcBef>
                    <a:spcPts val="0"/>
                  </a:spcBef>
                  <a:buNone/>
                </a:pPr>
                <a:r>
                  <a:rPr lang="en" sz="900">
                    <a:solidFill>
                      <a:srgbClr val="A3B7AB"/>
                    </a:solidFill>
                    <a:latin typeface="Quicksand"/>
                    <a:ea typeface="Quicksand"/>
                    <a:cs typeface="Quicksand"/>
                    <a:sym typeface="Quicksand"/>
                  </a:rPr>
                  <a:t>nestbank</a:t>
                </a:r>
              </a:p>
            </p:txBody>
          </p:sp>
          <p:sp>
            <p:nvSpPr>
              <p:cNvPr id="86" name="Shape 86"/>
              <p:cNvSpPr txBox="1"/>
              <p:nvPr/>
            </p:nvSpPr>
            <p:spPr>
              <a:xfrm>
                <a:off x="2512200" y="49937"/>
                <a:ext cx="1256100" cy="346226"/>
              </a:xfrm>
              <a:prstGeom prst="rect">
                <a:avLst/>
              </a:prstGeom>
              <a:solidFill>
                <a:srgbClr val="F1E5CA"/>
              </a:solidFill>
              <a:ln>
                <a:noFill/>
              </a:ln>
            </p:spPr>
            <p:txBody>
              <a:bodyPr lIns="91425" tIns="91425" rIns="91425" bIns="91425" anchor="ctr" anchorCtr="0">
                <a:spAutoFit/>
              </a:bodyPr>
              <a:lstStyle/>
              <a:p>
                <a:pPr lvl="0" algn="ctr" rtl="0">
                  <a:spcBef>
                    <a:spcPts val="0"/>
                  </a:spcBef>
                  <a:buNone/>
                </a:pPr>
                <a:r>
                  <a:rPr lang="en" sz="900">
                    <a:solidFill>
                      <a:srgbClr val="A3B7AB"/>
                    </a:solidFill>
                    <a:latin typeface="Quicksand"/>
                    <a:ea typeface="Quicksand"/>
                    <a:cs typeface="Quicksand"/>
                    <a:sym typeface="Quicksand"/>
                  </a:rPr>
                  <a:t>Investment Opportunity</a:t>
                </a:r>
              </a:p>
            </p:txBody>
          </p:sp>
        </p:grpSp>
        <p:sp>
          <p:nvSpPr>
            <p:cNvPr id="87" name="Shape 87"/>
            <p:cNvSpPr txBox="1"/>
            <p:nvPr/>
          </p:nvSpPr>
          <p:spPr>
            <a:xfrm>
              <a:off x="6857942" y="101874"/>
              <a:ext cx="1143000" cy="242351"/>
            </a:xfrm>
            <a:prstGeom prst="rect">
              <a:avLst/>
            </a:prstGeom>
            <a:solidFill>
              <a:srgbClr val="F1E5CA"/>
            </a:solidFill>
            <a:ln>
              <a:noFill/>
            </a:ln>
          </p:spPr>
          <p:txBody>
            <a:bodyPr lIns="91425" tIns="91425" rIns="91425" bIns="91425" anchor="ctr" anchorCtr="0">
              <a:spAutoFit/>
            </a:bodyPr>
            <a:lstStyle/>
            <a:p>
              <a:pPr lvl="0" algn="ctr" rtl="0">
                <a:spcBef>
                  <a:spcPts val="0"/>
                </a:spcBef>
                <a:buNone/>
              </a:pPr>
              <a:r>
                <a:rPr lang="en-US" sz="900" dirty="0" smtClean="0">
                  <a:solidFill>
                    <a:srgbClr val="A3B7AB"/>
                  </a:solidFill>
                  <a:latin typeface="Quicksand"/>
                  <a:ea typeface="Quicksand"/>
                  <a:cs typeface="Quicksand"/>
                  <a:sym typeface="Quicksand"/>
                </a:rPr>
                <a:t>GHW Management</a:t>
              </a:r>
              <a:endParaRPr lang="en" sz="900" dirty="0">
                <a:solidFill>
                  <a:srgbClr val="A3B7AB"/>
                </a:solidFill>
                <a:latin typeface="Quicksand"/>
                <a:ea typeface="Quicksand"/>
                <a:cs typeface="Quicksand"/>
                <a:sym typeface="Quicksand"/>
              </a:endParaRPr>
            </a:p>
          </p:txBody>
        </p:sp>
        <p:sp>
          <p:nvSpPr>
            <p:cNvPr id="88" name="Shape 88"/>
            <p:cNvSpPr txBox="1"/>
            <p:nvPr/>
          </p:nvSpPr>
          <p:spPr>
            <a:xfrm>
              <a:off x="8000902" y="101874"/>
              <a:ext cx="1143000" cy="242351"/>
            </a:xfrm>
            <a:prstGeom prst="rect">
              <a:avLst/>
            </a:prstGeom>
            <a:solidFill>
              <a:srgbClr val="F1E5CA"/>
            </a:solidFill>
            <a:ln>
              <a:noFill/>
            </a:ln>
          </p:spPr>
          <p:txBody>
            <a:bodyPr lIns="91425" tIns="91425" rIns="91425" bIns="91425" anchor="ctr" anchorCtr="0">
              <a:spAutoFit/>
            </a:bodyPr>
            <a:lstStyle/>
            <a:p>
              <a:pPr lvl="0" algn="ctr" rtl="0">
                <a:spcBef>
                  <a:spcPts val="0"/>
                </a:spcBef>
                <a:buNone/>
              </a:pPr>
              <a:r>
                <a:rPr lang="en" sz="900">
                  <a:solidFill>
                    <a:srgbClr val="A3B7AB"/>
                  </a:solidFill>
                  <a:latin typeface="Quicksand"/>
                  <a:ea typeface="Quicksand"/>
                  <a:cs typeface="Quicksand"/>
                  <a:sym typeface="Quicksand"/>
                </a:rPr>
                <a:t>Appendix</a:t>
              </a:r>
            </a:p>
          </p:txBody>
        </p:sp>
      </p:grpSp>
      <p:sp>
        <p:nvSpPr>
          <p:cNvPr id="90" name="Shape 90"/>
          <p:cNvSpPr txBox="1">
            <a:spLocks noGrp="1"/>
          </p:cNvSpPr>
          <p:nvPr>
            <p:ph type="title"/>
          </p:nvPr>
        </p:nvSpPr>
        <p:spPr>
          <a:xfrm>
            <a:off x="174171" y="1018278"/>
            <a:ext cx="8229600" cy="461624"/>
          </a:xfrm>
          <a:prstGeom prst="rect">
            <a:avLst/>
          </a:prstGeom>
          <a:noFill/>
          <a:ln>
            <a:noFill/>
          </a:ln>
        </p:spPr>
        <p:txBody>
          <a:bodyPr lIns="45700" tIns="45700" rIns="45700" bIns="45700" anchor="ctr" anchorCtr="0">
            <a:spAutoFit/>
          </a:bodyPr>
          <a:lstStyle/>
          <a:p>
            <a:pPr lvl="0" rtl="0">
              <a:spcBef>
                <a:spcPts val="0"/>
              </a:spcBef>
              <a:buNone/>
            </a:pPr>
            <a:r>
              <a:rPr lang="en-US" sz="2400" b="0" dirty="0">
                <a:solidFill>
                  <a:srgbClr val="477057"/>
                </a:solidFill>
                <a:latin typeface="Quicksand"/>
                <a:ea typeface="Quicksand"/>
                <a:cs typeface="Quicksand"/>
                <a:sym typeface="Quicksand"/>
              </a:rPr>
              <a:t> </a:t>
            </a:r>
            <a:r>
              <a:rPr lang="en" sz="2400" b="0" dirty="0" smtClean="0">
                <a:solidFill>
                  <a:srgbClr val="477057"/>
                </a:solidFill>
                <a:latin typeface="Quicksand"/>
                <a:ea typeface="Quicksand"/>
                <a:cs typeface="Quicksand"/>
                <a:sym typeface="Quicksand"/>
              </a:rPr>
              <a:t>EUROPEAN BANK DELEVERAGING OPPORTUNITY</a:t>
            </a:r>
            <a:endParaRPr lang="en" sz="2400" b="0" dirty="0">
              <a:solidFill>
                <a:srgbClr val="477057"/>
              </a:solidFill>
              <a:latin typeface="Quicksand"/>
              <a:ea typeface="Quicksand"/>
              <a:cs typeface="Quicksand"/>
              <a:sym typeface="Quicksand"/>
            </a:endParaRPr>
          </a:p>
        </p:txBody>
      </p:sp>
      <p:sp>
        <p:nvSpPr>
          <p:cNvPr id="89" name="Shape 89"/>
          <p:cNvSpPr txBox="1">
            <a:spLocks noGrp="1"/>
          </p:cNvSpPr>
          <p:nvPr>
            <p:ph type="body" idx="1"/>
          </p:nvPr>
        </p:nvSpPr>
        <p:spPr>
          <a:xfrm>
            <a:off x="183053" y="1670236"/>
            <a:ext cx="8220719" cy="3252132"/>
          </a:xfrm>
          <a:prstGeom prst="rect">
            <a:avLst/>
          </a:prstGeom>
          <a:noFill/>
          <a:ln>
            <a:noFill/>
          </a:ln>
        </p:spPr>
        <p:txBody>
          <a:bodyPr wrap="square" lIns="45700" tIns="45700" rIns="45700" bIns="45700" anchor="t" anchorCtr="0">
            <a:spAutoFit/>
          </a:bodyPr>
          <a:lstStyle/>
          <a:p>
            <a:pPr marL="0" indent="0">
              <a:lnSpc>
                <a:spcPct val="90000"/>
              </a:lnSpc>
              <a:spcBef>
                <a:spcPts val="400"/>
              </a:spcBef>
              <a:buClr>
                <a:schemeClr val="dk1"/>
              </a:buClr>
              <a:buSzPct val="110000"/>
            </a:pPr>
            <a:r>
              <a:rPr lang="en" sz="1200" dirty="0" smtClean="0">
                <a:latin typeface="Quicksand"/>
                <a:ea typeface="Quicksand"/>
                <a:cs typeface="Quicksand"/>
                <a:sym typeface="Quicksand"/>
              </a:rPr>
              <a:t> The Bank is uniquely positioned to exploit whatever European “bank deleveraging” opportunity may arise</a:t>
            </a:r>
            <a:endParaRPr lang="en-US" sz="1200" dirty="0" smtClean="0">
              <a:latin typeface="Quicksand"/>
              <a:ea typeface="Quicksand"/>
              <a:cs typeface="Quicksand"/>
              <a:sym typeface="Quicksand"/>
            </a:endParaRPr>
          </a:p>
          <a:p>
            <a:pPr marL="0" indent="0">
              <a:lnSpc>
                <a:spcPct val="90000"/>
              </a:lnSpc>
              <a:spcBef>
                <a:spcPts val="400"/>
              </a:spcBef>
              <a:buClr>
                <a:schemeClr val="dk1"/>
              </a:buClr>
              <a:buSzPct val="110000"/>
            </a:pPr>
            <a:endParaRPr lang="en" sz="1200" dirty="0" smtClean="0">
              <a:latin typeface="Quicksand"/>
              <a:ea typeface="Quicksand"/>
              <a:cs typeface="Quicksand"/>
              <a:sym typeface="Quicksand"/>
            </a:endParaRPr>
          </a:p>
          <a:p>
            <a:pPr marL="0" indent="0">
              <a:lnSpc>
                <a:spcPct val="90000"/>
              </a:lnSpc>
              <a:spcBef>
                <a:spcPts val="400"/>
              </a:spcBef>
              <a:buClr>
                <a:schemeClr val="dk1"/>
              </a:buClr>
              <a:buSzPct val="110000"/>
            </a:pPr>
            <a:r>
              <a:rPr lang="en" sz="1200" dirty="0" smtClean="0">
                <a:solidFill>
                  <a:schemeClr val="tx1"/>
                </a:solidFill>
                <a:latin typeface="Quicksand"/>
                <a:ea typeface="Quicksand"/>
                <a:cs typeface="Quicksand"/>
                <a:sym typeface="Quicksand"/>
              </a:rPr>
              <a:t> GHW believes that the deleveraging trade in Europe has been irrationally interpreted by some managers</a:t>
            </a:r>
          </a:p>
          <a:p>
            <a:pPr marL="0" indent="0">
              <a:lnSpc>
                <a:spcPct val="90000"/>
              </a:lnSpc>
              <a:spcBef>
                <a:spcPts val="400"/>
              </a:spcBef>
              <a:buClr>
                <a:schemeClr val="dk1"/>
              </a:buClr>
              <a:buSzPct val="110000"/>
            </a:pPr>
            <a:endParaRPr lang="en" sz="1200" dirty="0" smtClean="0">
              <a:solidFill>
                <a:schemeClr val="tx1"/>
              </a:solidFill>
              <a:latin typeface="Quicksand"/>
              <a:ea typeface="Quicksand"/>
              <a:cs typeface="Quicksand"/>
              <a:sym typeface="Quicksand"/>
            </a:endParaRPr>
          </a:p>
          <a:p>
            <a:pPr marL="0" indent="0">
              <a:lnSpc>
                <a:spcPct val="90000"/>
              </a:lnSpc>
              <a:spcBef>
                <a:spcPts val="400"/>
              </a:spcBef>
              <a:buClr>
                <a:schemeClr val="dk1"/>
              </a:buClr>
              <a:buSzPct val="110000"/>
            </a:pPr>
            <a:r>
              <a:rPr lang="en" sz="1200" dirty="0" smtClean="0">
                <a:solidFill>
                  <a:schemeClr val="tx1"/>
                </a:solidFill>
                <a:latin typeface="Quicksand"/>
                <a:ea typeface="Quicksand"/>
                <a:cs typeface="Quicksand"/>
                <a:sym typeface="Quicksand"/>
              </a:rPr>
              <a:t> If the U.S. </a:t>
            </a:r>
            <a:r>
              <a:rPr lang="en-US" sz="1200" dirty="0" smtClean="0">
                <a:solidFill>
                  <a:schemeClr val="tx1"/>
                </a:solidFill>
                <a:latin typeface="Quicksand"/>
                <a:ea typeface="Quicksand"/>
                <a:cs typeface="Quicksand"/>
                <a:sym typeface="Quicksand"/>
              </a:rPr>
              <a:t>c</a:t>
            </a:r>
            <a:r>
              <a:rPr lang="en" sz="1200" dirty="0" smtClean="0">
                <a:solidFill>
                  <a:schemeClr val="tx1"/>
                </a:solidFill>
                <a:latin typeface="Quicksand"/>
                <a:ea typeface="Quicksand"/>
                <a:cs typeface="Quicksand"/>
                <a:sym typeface="Quicksand"/>
              </a:rPr>
              <a:t>ycle is any guide…</a:t>
            </a:r>
          </a:p>
          <a:p>
            <a:pPr marL="0" indent="0">
              <a:lnSpc>
                <a:spcPct val="90000"/>
              </a:lnSpc>
              <a:spcBef>
                <a:spcPts val="400"/>
              </a:spcBef>
              <a:buClr>
                <a:schemeClr val="dk1"/>
              </a:buClr>
              <a:buSzPct val="110000"/>
              <a:buNone/>
            </a:pPr>
            <a:r>
              <a:rPr lang="en" sz="1200" dirty="0" smtClean="0">
                <a:solidFill>
                  <a:schemeClr val="tx1"/>
                </a:solidFill>
                <a:latin typeface="Quicksand"/>
                <a:ea typeface="Quicksand"/>
                <a:cs typeface="Quicksand"/>
                <a:sym typeface="Quicksand"/>
              </a:rPr>
              <a:t>… European banks will not have the capacity or interest to sell assets at a significant discount until the equity capital markets are prepared to recapitalize those banks</a:t>
            </a:r>
          </a:p>
          <a:p>
            <a:pPr marL="400050" lvl="1" indent="0">
              <a:lnSpc>
                <a:spcPct val="90000"/>
              </a:lnSpc>
              <a:spcBef>
                <a:spcPts val="400"/>
              </a:spcBef>
              <a:buClr>
                <a:schemeClr val="dk1"/>
              </a:buClr>
              <a:buSzPct val="110000"/>
            </a:pPr>
            <a:r>
              <a:rPr lang="en" sz="1200" dirty="0" smtClean="0">
                <a:solidFill>
                  <a:schemeClr val="tx1"/>
                </a:solidFill>
                <a:latin typeface="Quicksand"/>
                <a:ea typeface="Quicksand"/>
                <a:cs typeface="Quicksand"/>
                <a:sym typeface="Quicksand"/>
              </a:rPr>
              <a:t> Presently</a:t>
            </a:r>
            <a:r>
              <a:rPr lang="en" sz="1200" dirty="0">
                <a:solidFill>
                  <a:schemeClr val="tx1"/>
                </a:solidFill>
                <a:latin typeface="Quicksand"/>
                <a:ea typeface="Quicksand"/>
                <a:cs typeface="Quicksand"/>
                <a:sym typeface="Quicksand"/>
              </a:rPr>
              <a:t>, most de-levering has consisted of allowing </a:t>
            </a:r>
            <a:r>
              <a:rPr lang="en" sz="1200" dirty="0" smtClean="0">
                <a:solidFill>
                  <a:schemeClr val="tx1"/>
                </a:solidFill>
                <a:latin typeface="Quicksand"/>
                <a:ea typeface="Quicksand"/>
                <a:cs typeface="Quicksand"/>
                <a:sym typeface="Quicksand"/>
              </a:rPr>
              <a:t>more </a:t>
            </a:r>
            <a:r>
              <a:rPr lang="en" sz="1200" dirty="0">
                <a:solidFill>
                  <a:schemeClr val="tx1"/>
                </a:solidFill>
                <a:latin typeface="Quicksand"/>
                <a:ea typeface="Quicksand"/>
                <a:cs typeface="Quicksand"/>
                <a:sym typeface="Quicksand"/>
              </a:rPr>
              <a:t>loans to </a:t>
            </a:r>
            <a:r>
              <a:rPr lang="en" sz="1200" dirty="0">
                <a:latin typeface="Quicksand"/>
                <a:ea typeface="Quicksand"/>
                <a:cs typeface="Quicksand"/>
                <a:sym typeface="Quicksand"/>
              </a:rPr>
              <a:t>mature than are extended</a:t>
            </a:r>
            <a:r>
              <a:rPr lang="en" sz="1200" dirty="0" smtClean="0">
                <a:latin typeface="Quicksand"/>
                <a:ea typeface="Quicksand"/>
                <a:cs typeface="Quicksand"/>
                <a:sym typeface="Quicksand"/>
              </a:rPr>
              <a:t>.</a:t>
            </a:r>
          </a:p>
          <a:p>
            <a:pPr marL="400050" lvl="1" indent="0">
              <a:lnSpc>
                <a:spcPct val="90000"/>
              </a:lnSpc>
              <a:spcBef>
                <a:spcPts val="400"/>
              </a:spcBef>
              <a:buClr>
                <a:schemeClr val="dk1"/>
              </a:buClr>
              <a:buSzPct val="110000"/>
            </a:pPr>
            <a:r>
              <a:rPr lang="en" sz="1200" dirty="0" smtClean="0">
                <a:latin typeface="Quicksand"/>
                <a:ea typeface="Quicksand"/>
                <a:cs typeface="Quicksand"/>
                <a:sym typeface="Quicksand"/>
              </a:rPr>
              <a:t> European </a:t>
            </a:r>
            <a:r>
              <a:rPr lang="en" sz="1200" dirty="0">
                <a:latin typeface="Quicksand"/>
                <a:ea typeface="Quicksand"/>
                <a:cs typeface="Quicksand"/>
                <a:sym typeface="Quicksand"/>
              </a:rPr>
              <a:t>Banks have not sold assets on a large scale since the financial crisis. </a:t>
            </a:r>
            <a:endParaRPr lang="en" sz="1200" dirty="0" smtClean="0">
              <a:latin typeface="Quicksand"/>
              <a:ea typeface="Quicksand"/>
              <a:cs typeface="Quicksand"/>
              <a:sym typeface="Quicksand"/>
            </a:endParaRPr>
          </a:p>
          <a:p>
            <a:pPr marL="800100" lvl="2" indent="0">
              <a:lnSpc>
                <a:spcPct val="90000"/>
              </a:lnSpc>
              <a:spcBef>
                <a:spcPts val="400"/>
              </a:spcBef>
              <a:buClr>
                <a:schemeClr val="dk1"/>
              </a:buClr>
              <a:buSzPct val="110000"/>
            </a:pPr>
            <a:r>
              <a:rPr lang="en" sz="1200" dirty="0" smtClean="0">
                <a:latin typeface="Quicksand"/>
                <a:ea typeface="Quicksand"/>
                <a:cs typeface="Quicksand"/>
                <a:sym typeface="Quicksand"/>
              </a:rPr>
              <a:t> They </a:t>
            </a:r>
            <a:r>
              <a:rPr lang="en" sz="1200" dirty="0">
                <a:latin typeface="Quicksand"/>
                <a:ea typeface="Quicksand"/>
                <a:cs typeface="Quicksand"/>
                <a:sym typeface="Quicksand"/>
              </a:rPr>
              <a:t>have marked the assets around par </a:t>
            </a:r>
            <a:endParaRPr lang="en" sz="1200" dirty="0" smtClean="0">
              <a:latin typeface="Quicksand"/>
              <a:ea typeface="Quicksand"/>
              <a:cs typeface="Quicksand"/>
              <a:sym typeface="Quicksand"/>
            </a:endParaRPr>
          </a:p>
          <a:p>
            <a:pPr marL="800100" lvl="2" indent="0">
              <a:lnSpc>
                <a:spcPct val="90000"/>
              </a:lnSpc>
              <a:spcBef>
                <a:spcPts val="400"/>
              </a:spcBef>
              <a:buClr>
                <a:schemeClr val="dk1"/>
              </a:buClr>
              <a:buSzPct val="110000"/>
            </a:pPr>
            <a:r>
              <a:rPr lang="en" sz="1200" dirty="0" smtClean="0">
                <a:latin typeface="Quicksand"/>
                <a:ea typeface="Quicksand"/>
                <a:cs typeface="Quicksand"/>
                <a:sym typeface="Quicksand"/>
              </a:rPr>
              <a:t> Cannot </a:t>
            </a:r>
            <a:r>
              <a:rPr lang="en" sz="1200" dirty="0">
                <a:latin typeface="Quicksand"/>
                <a:ea typeface="Quicksand"/>
                <a:cs typeface="Quicksand"/>
                <a:sym typeface="Quicksand"/>
              </a:rPr>
              <a:t>afford the capital loss to sell at a market clearing price to hedge funds</a:t>
            </a:r>
            <a:r>
              <a:rPr lang="en" sz="1200" dirty="0" smtClean="0">
                <a:latin typeface="Quicksand"/>
                <a:ea typeface="Quicksand"/>
                <a:cs typeface="Quicksand"/>
                <a:sym typeface="Quicksand"/>
              </a:rPr>
              <a:t>.</a:t>
            </a:r>
          </a:p>
          <a:p>
            <a:pPr marL="400050" lvl="1" indent="0">
              <a:lnSpc>
                <a:spcPct val="90000"/>
              </a:lnSpc>
              <a:spcBef>
                <a:spcPts val="400"/>
              </a:spcBef>
              <a:buClr>
                <a:schemeClr val="dk1"/>
              </a:buClr>
              <a:buSzPct val="110000"/>
            </a:pPr>
            <a:endParaRPr lang="en" sz="1200" dirty="0">
              <a:latin typeface="Quicksand"/>
              <a:ea typeface="Quicksand"/>
              <a:cs typeface="Quicksand"/>
              <a:sym typeface="Quicksand"/>
            </a:endParaRPr>
          </a:p>
          <a:p>
            <a:pPr marL="0" indent="0">
              <a:lnSpc>
                <a:spcPct val="90000"/>
              </a:lnSpc>
              <a:spcBef>
                <a:spcPts val="400"/>
              </a:spcBef>
              <a:buClr>
                <a:schemeClr val="dk1"/>
              </a:buClr>
              <a:buSzPct val="110000"/>
            </a:pPr>
            <a:r>
              <a:rPr lang="en" sz="1200" dirty="0" smtClean="0">
                <a:latin typeface="Quicksand"/>
                <a:ea typeface="Quicksand"/>
                <a:cs typeface="Quicksand"/>
                <a:sym typeface="Quicksand"/>
              </a:rPr>
              <a:t> The Bank has </a:t>
            </a:r>
            <a:r>
              <a:rPr lang="en" sz="1200" dirty="0">
                <a:latin typeface="Quicksand"/>
                <a:ea typeface="Quicksand"/>
                <a:cs typeface="Quicksand"/>
                <a:sym typeface="Quicksand"/>
              </a:rPr>
              <a:t>low-cost, perpetual financing which can be used to purchase non-rated credit </a:t>
            </a:r>
            <a:r>
              <a:rPr lang="en" sz="1200" dirty="0" smtClean="0">
                <a:latin typeface="Quicksand"/>
                <a:ea typeface="Quicksand"/>
                <a:cs typeface="Quicksand"/>
                <a:sym typeface="Quicksand"/>
              </a:rPr>
              <a:t>assets</a:t>
            </a:r>
          </a:p>
          <a:p>
            <a:pPr marL="400050" lvl="1" indent="0">
              <a:lnSpc>
                <a:spcPct val="90000"/>
              </a:lnSpc>
              <a:spcBef>
                <a:spcPts val="400"/>
              </a:spcBef>
              <a:buClr>
                <a:schemeClr val="dk1"/>
              </a:buClr>
              <a:buSzPct val="110000"/>
            </a:pPr>
            <a:r>
              <a:rPr lang="en" sz="1200" dirty="0" smtClean="0">
                <a:latin typeface="Quicksand"/>
                <a:ea typeface="Quicksand"/>
                <a:cs typeface="Quicksand"/>
                <a:sym typeface="Quicksand"/>
              </a:rPr>
              <a:t> Unlike hedge funds, the Bank is positioned to profitably purchase assets at par or near par </a:t>
            </a:r>
          </a:p>
          <a:p>
            <a:pPr marL="400050" lvl="1" indent="0">
              <a:lnSpc>
                <a:spcPct val="90000"/>
              </a:lnSpc>
              <a:spcBef>
                <a:spcPts val="400"/>
              </a:spcBef>
              <a:buClr>
                <a:schemeClr val="dk1"/>
              </a:buClr>
              <a:buSzPct val="110000"/>
            </a:pPr>
            <a:r>
              <a:rPr lang="en" sz="1200" dirty="0" smtClean="0">
                <a:latin typeface="Quicksand"/>
                <a:ea typeface="Quicksand"/>
                <a:cs typeface="Quicksand"/>
                <a:sym typeface="Quicksand"/>
              </a:rPr>
              <a:t> Unlike CLOs or many other vehicles, the Bank can purchase non-rated assets  </a:t>
            </a:r>
            <a:endParaRPr lang="en" sz="1200" dirty="0">
              <a:latin typeface="Quicksand"/>
              <a:ea typeface="Quicksand"/>
              <a:cs typeface="Quicksand"/>
              <a:sym typeface="Quicksand"/>
            </a:endParaRPr>
          </a:p>
        </p:txBody>
      </p:sp>
      <p:sp>
        <p:nvSpPr>
          <p:cNvPr id="16" name="Slide Number Placeholder 15"/>
          <p:cNvSpPr>
            <a:spLocks noGrp="1"/>
          </p:cNvSpPr>
          <p:nvPr>
            <p:ph type="sldNum" idx="12"/>
          </p:nvPr>
        </p:nvSpPr>
        <p:spPr/>
        <p:txBody>
          <a:bodyPr/>
          <a:lstStyle/>
          <a:p>
            <a:endParaRPr lang="en-US" dirty="0"/>
          </a:p>
        </p:txBody>
      </p:sp>
    </p:spTree>
  </p:cSld>
  <p:clrMapOvr>
    <a:masterClrMapping/>
  </p:clrMapOvr>
  <p:transition spd="slow">
    <p:cut/>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95"/>
        <p:cNvGrpSpPr/>
        <p:nvPr/>
      </p:nvGrpSpPr>
      <p:grpSpPr>
        <a:xfrm>
          <a:off x="0" y="0"/>
          <a:ext cx="0" cy="0"/>
          <a:chOff x="0" y="0"/>
          <a:chExt cx="0" cy="0"/>
        </a:xfrm>
      </p:grpSpPr>
      <p:sp>
        <p:nvSpPr>
          <p:cNvPr id="96" name="Shape 96"/>
          <p:cNvSpPr txBox="1">
            <a:spLocks noGrp="1"/>
          </p:cNvSpPr>
          <p:nvPr>
            <p:ph type="title"/>
          </p:nvPr>
        </p:nvSpPr>
        <p:spPr>
          <a:xfrm>
            <a:off x="174171" y="1018278"/>
            <a:ext cx="8229600" cy="461624"/>
          </a:xfrm>
          <a:prstGeom prst="rect">
            <a:avLst/>
          </a:prstGeom>
          <a:noFill/>
          <a:ln>
            <a:noFill/>
          </a:ln>
        </p:spPr>
        <p:txBody>
          <a:bodyPr lIns="45700" tIns="45700" rIns="45700" bIns="45700" anchor="ctr" anchorCtr="0">
            <a:spAutoFit/>
          </a:bodyPr>
          <a:lstStyle/>
          <a:p>
            <a:pPr lvl="0" rtl="0">
              <a:spcBef>
                <a:spcPts val="0"/>
              </a:spcBef>
              <a:buNone/>
            </a:pPr>
            <a:r>
              <a:rPr lang="en" sz="2400" b="0" dirty="0">
                <a:solidFill>
                  <a:srgbClr val="477057"/>
                </a:solidFill>
                <a:latin typeface="Quicksand"/>
                <a:ea typeface="Quicksand"/>
                <a:cs typeface="Quicksand"/>
                <a:sym typeface="Quicksand"/>
              </a:rPr>
              <a:t>3. </a:t>
            </a:r>
            <a:r>
              <a:rPr lang="en" sz="2400" b="0" dirty="0" smtClean="0">
                <a:solidFill>
                  <a:srgbClr val="477057"/>
                </a:solidFill>
                <a:latin typeface="Quicksand"/>
                <a:ea typeface="Quicksand"/>
                <a:cs typeface="Quicksand"/>
                <a:sym typeface="Quicksand"/>
              </a:rPr>
              <a:t>GERMAN DEPOSIT MARKET</a:t>
            </a:r>
            <a:endParaRPr lang="en" sz="2400" b="0" dirty="0">
              <a:solidFill>
                <a:srgbClr val="477057"/>
              </a:solidFill>
              <a:latin typeface="Quicksand"/>
              <a:ea typeface="Quicksand"/>
              <a:cs typeface="Quicksand"/>
              <a:sym typeface="Quicksand"/>
            </a:endParaRPr>
          </a:p>
        </p:txBody>
      </p:sp>
      <p:sp>
        <p:nvSpPr>
          <p:cNvPr id="18" name="Shape 97"/>
          <p:cNvSpPr txBox="1">
            <a:spLocks noGrp="1"/>
          </p:cNvSpPr>
          <p:nvPr>
            <p:ph type="body" idx="1"/>
          </p:nvPr>
        </p:nvSpPr>
        <p:spPr>
          <a:xfrm>
            <a:off x="4394200" y="1100521"/>
            <a:ext cx="4620491" cy="4247276"/>
          </a:xfrm>
          <a:prstGeom prst="rect">
            <a:avLst/>
          </a:prstGeom>
          <a:noFill/>
          <a:ln>
            <a:noFill/>
          </a:ln>
        </p:spPr>
        <p:txBody>
          <a:bodyPr wrap="square" lIns="45700" tIns="45700" rIns="45700" bIns="45700" anchor="t" anchorCtr="0">
            <a:spAutoFit/>
          </a:bodyPr>
          <a:lstStyle/>
          <a:p>
            <a:pPr marL="0" indent="0">
              <a:spcBef>
                <a:spcPts val="400"/>
              </a:spcBef>
              <a:buNone/>
            </a:pPr>
            <a:r>
              <a:rPr lang="en" sz="1000" b="1" dirty="0">
                <a:solidFill>
                  <a:srgbClr val="000000"/>
                </a:solidFill>
                <a:latin typeface="Quicksand"/>
                <a:ea typeface="Quicksand"/>
                <a:cs typeface="Quicksand"/>
                <a:sym typeface="Quicksand"/>
              </a:rPr>
              <a:t>The Bank has developed a detailed </a:t>
            </a:r>
            <a:r>
              <a:rPr lang="en" sz="1000" b="1" dirty="0" smtClean="0">
                <a:solidFill>
                  <a:srgbClr val="000000"/>
                </a:solidFill>
                <a:latin typeface="Quicksand"/>
                <a:ea typeface="Quicksand"/>
                <a:cs typeface="Quicksand"/>
                <a:sym typeface="Quicksand"/>
              </a:rPr>
              <a:t>plan to enter online </a:t>
            </a:r>
            <a:r>
              <a:rPr lang="en" sz="1000" b="1" dirty="0">
                <a:solidFill>
                  <a:srgbClr val="000000"/>
                </a:solidFill>
                <a:latin typeface="Quicksand"/>
                <a:ea typeface="Quicksand"/>
                <a:cs typeface="Quicksand"/>
                <a:sym typeface="Quicksand"/>
              </a:rPr>
              <a:t>German </a:t>
            </a:r>
            <a:r>
              <a:rPr lang="en" sz="1000" b="1" dirty="0" smtClean="0">
                <a:solidFill>
                  <a:srgbClr val="000000"/>
                </a:solidFill>
                <a:latin typeface="Quicksand"/>
                <a:ea typeface="Quicksand"/>
                <a:cs typeface="Quicksand"/>
                <a:sym typeface="Quicksand"/>
              </a:rPr>
              <a:t>market</a:t>
            </a:r>
            <a:endParaRPr lang="en" sz="1000" b="1" dirty="0">
              <a:solidFill>
                <a:srgbClr val="000000"/>
              </a:solidFill>
              <a:latin typeface="Quicksand"/>
              <a:ea typeface="Quicksand"/>
              <a:cs typeface="Quicksand"/>
              <a:sym typeface="Quicksand"/>
            </a:endParaRPr>
          </a:p>
          <a:p>
            <a:pPr marL="0" indent="0">
              <a:spcBef>
                <a:spcPts val="400"/>
              </a:spcBef>
            </a:pPr>
            <a:endParaRPr lang="en" sz="1000" dirty="0" smtClean="0">
              <a:solidFill>
                <a:srgbClr val="000000"/>
              </a:solidFill>
              <a:latin typeface="Quicksand"/>
              <a:ea typeface="Quicksand"/>
              <a:cs typeface="Quicksand"/>
              <a:sym typeface="Quicksand"/>
            </a:endParaRPr>
          </a:p>
          <a:p>
            <a:pPr marL="0" indent="0">
              <a:spcBef>
                <a:spcPts val="400"/>
              </a:spcBef>
            </a:pPr>
            <a:r>
              <a:rPr lang="en" sz="1000" dirty="0" smtClean="0">
                <a:solidFill>
                  <a:srgbClr val="000000"/>
                </a:solidFill>
                <a:latin typeface="Quicksand"/>
                <a:ea typeface="Quicksand"/>
                <a:cs typeface="Quicksand"/>
                <a:sym typeface="Quicksand"/>
              </a:rPr>
              <a:t>Favorable market characteristics</a:t>
            </a:r>
          </a:p>
          <a:p>
            <a:pPr marL="400050" lvl="1" indent="0">
              <a:spcBef>
                <a:spcPts val="400"/>
              </a:spcBef>
            </a:pPr>
            <a:r>
              <a:rPr lang="en" sz="1000" dirty="0" smtClean="0">
                <a:solidFill>
                  <a:srgbClr val="000000"/>
                </a:solidFill>
                <a:latin typeface="Quicksand"/>
                <a:ea typeface="Quicksand"/>
                <a:cs typeface="Quicksand"/>
                <a:sym typeface="Quicksand"/>
              </a:rPr>
              <a:t>Germany has in excess of 4 trillion of deposits</a:t>
            </a:r>
          </a:p>
          <a:p>
            <a:pPr marL="800100" lvl="2" indent="0">
              <a:spcBef>
                <a:spcPts val="400"/>
              </a:spcBef>
            </a:pPr>
            <a:r>
              <a:rPr lang="en" sz="1000" dirty="0" smtClean="0">
                <a:solidFill>
                  <a:srgbClr val="000000"/>
                </a:solidFill>
                <a:latin typeface="Quicksand"/>
                <a:ea typeface="Quicksand"/>
                <a:cs typeface="Quicksand"/>
                <a:sym typeface="Quicksand"/>
              </a:rPr>
              <a:t> 1.9 trillion are retail deposits</a:t>
            </a:r>
          </a:p>
          <a:p>
            <a:pPr marL="800100" lvl="2" indent="0">
              <a:spcBef>
                <a:spcPts val="400"/>
              </a:spcBef>
            </a:pPr>
            <a:r>
              <a:rPr lang="en" sz="1000" dirty="0" smtClean="0">
                <a:solidFill>
                  <a:srgbClr val="000000"/>
                </a:solidFill>
                <a:latin typeface="Quicksand"/>
                <a:ea typeface="Quicksand"/>
                <a:cs typeface="Quicksand"/>
                <a:sym typeface="Quicksand"/>
              </a:rPr>
              <a:t> Average rate on deposits of under 0.6%.</a:t>
            </a:r>
          </a:p>
          <a:p>
            <a:pPr marL="0" indent="0">
              <a:spcBef>
                <a:spcPts val="400"/>
              </a:spcBef>
            </a:pPr>
            <a:r>
              <a:rPr lang="en-US" sz="1000" dirty="0" smtClean="0">
                <a:solidFill>
                  <a:srgbClr val="000000"/>
                </a:solidFill>
                <a:latin typeface="Quicksand"/>
                <a:ea typeface="Quicksand"/>
                <a:cs typeface="Quicksand"/>
                <a:sym typeface="Quicksand"/>
              </a:rPr>
              <a:t> R</a:t>
            </a:r>
            <a:r>
              <a:rPr lang="en" sz="1000" dirty="0" smtClean="0">
                <a:solidFill>
                  <a:srgbClr val="000000"/>
                </a:solidFill>
                <a:latin typeface="Quicksand"/>
                <a:ea typeface="Quicksand"/>
                <a:cs typeface="Quicksand"/>
                <a:sym typeface="Quicksand"/>
              </a:rPr>
              <a:t>ecent entrants have proven concept of rate-led direct approach</a:t>
            </a:r>
          </a:p>
          <a:p>
            <a:pPr marL="400050" lvl="1" indent="0">
              <a:spcBef>
                <a:spcPts val="400"/>
              </a:spcBef>
            </a:pPr>
            <a:r>
              <a:rPr lang="en" sz="1000" dirty="0" smtClean="0">
                <a:solidFill>
                  <a:srgbClr val="000000"/>
                </a:solidFill>
                <a:latin typeface="Quicksand"/>
                <a:ea typeface="Quicksand"/>
                <a:cs typeface="Quicksand"/>
                <a:sym typeface="Quicksand"/>
              </a:rPr>
              <a:t>e.g., Bank of Scotland, Renault, MoneYou, Rabobank Direct, Barclays</a:t>
            </a:r>
          </a:p>
          <a:p>
            <a:pPr marL="400050" lvl="1" indent="0">
              <a:spcBef>
                <a:spcPts val="400"/>
              </a:spcBef>
              <a:buNone/>
            </a:pPr>
            <a:r>
              <a:rPr lang="en" sz="1000" dirty="0" smtClean="0">
                <a:solidFill>
                  <a:srgbClr val="000000"/>
                </a:solidFill>
                <a:latin typeface="Quicksand"/>
                <a:ea typeface="Quicksand"/>
                <a:cs typeface="Quicksand"/>
                <a:sym typeface="Quicksand"/>
              </a:rPr>
              <a:t>[should we have some figures of these?]</a:t>
            </a:r>
          </a:p>
          <a:p>
            <a:pPr marL="0" indent="0">
              <a:spcBef>
                <a:spcPts val="400"/>
              </a:spcBef>
            </a:pPr>
            <a:r>
              <a:rPr lang="en" sz="1000" dirty="0" smtClean="0">
                <a:solidFill>
                  <a:srgbClr val="000000"/>
                </a:solidFill>
                <a:latin typeface="Quicksand"/>
                <a:ea typeface="Quicksand"/>
                <a:cs typeface="Quicksand"/>
                <a:sym typeface="Quicksand"/>
              </a:rPr>
              <a:t> Online customer acqusition is significant and growing quickly</a:t>
            </a:r>
          </a:p>
          <a:p>
            <a:pPr marL="400050" lvl="1" indent="0">
              <a:spcBef>
                <a:spcPts val="400"/>
              </a:spcBef>
            </a:pPr>
            <a:r>
              <a:rPr lang="en" sz="1000" dirty="0" smtClean="0">
                <a:solidFill>
                  <a:srgbClr val="000000"/>
                </a:solidFill>
                <a:latin typeface="Quicksand"/>
                <a:ea typeface="Quicksand"/>
                <a:cs typeface="Quicksand"/>
                <a:sym typeface="Quicksand"/>
              </a:rPr>
              <a:t> In 2010, 30% of new savings deposits were acquired online</a:t>
            </a:r>
          </a:p>
          <a:p>
            <a:pPr marL="0" indent="0">
              <a:spcBef>
                <a:spcPts val="400"/>
              </a:spcBef>
            </a:pPr>
            <a:endParaRPr lang="en" sz="1000" dirty="0" smtClean="0">
              <a:solidFill>
                <a:srgbClr val="000000"/>
              </a:solidFill>
              <a:latin typeface="Quicksand"/>
              <a:ea typeface="Quicksand"/>
              <a:cs typeface="Quicksand"/>
              <a:sym typeface="Quicksand"/>
            </a:endParaRPr>
          </a:p>
          <a:p>
            <a:pPr marL="0" indent="0">
              <a:spcBef>
                <a:spcPts val="400"/>
              </a:spcBef>
            </a:pPr>
            <a:r>
              <a:rPr lang="en" sz="1000" dirty="0" smtClean="0">
                <a:solidFill>
                  <a:srgbClr val="000000"/>
                </a:solidFill>
                <a:latin typeface="Quicksand"/>
                <a:ea typeface="Quicksand"/>
                <a:cs typeface="Quicksand"/>
                <a:sym typeface="Quicksand"/>
              </a:rPr>
              <a:t> Favorable consumer behavior </a:t>
            </a:r>
          </a:p>
          <a:p>
            <a:pPr marL="400050" lvl="1" indent="0">
              <a:spcBef>
                <a:spcPts val="400"/>
              </a:spcBef>
            </a:pPr>
            <a:r>
              <a:rPr lang="en" sz="1000" dirty="0" smtClean="0">
                <a:solidFill>
                  <a:srgbClr val="000000"/>
                </a:solidFill>
                <a:latin typeface="Quicksand"/>
                <a:ea typeface="Quicksand"/>
                <a:cs typeface="Quicksand"/>
                <a:sym typeface="Quicksand"/>
              </a:rPr>
              <a:t> From 1995 – 2007, Gross Savings Ratio has remained between 15.1% - 16.7%</a:t>
            </a:r>
          </a:p>
          <a:p>
            <a:pPr marL="400050" lvl="1" indent="0">
              <a:spcBef>
                <a:spcPts val="400"/>
              </a:spcBef>
            </a:pPr>
            <a:r>
              <a:rPr lang="en" sz="1000" dirty="0" smtClean="0">
                <a:solidFill>
                  <a:srgbClr val="000000"/>
                </a:solidFill>
                <a:latin typeface="Quicksand"/>
                <a:ea typeface="Quicksand"/>
                <a:cs typeface="Quicksand"/>
                <a:sym typeface="Quicksand"/>
              </a:rPr>
              <a:t> Savings is deeply embedded in German culture </a:t>
            </a:r>
          </a:p>
          <a:p>
            <a:pPr marL="800100" lvl="2" indent="0">
              <a:spcBef>
                <a:spcPts val="400"/>
              </a:spcBef>
            </a:pPr>
            <a:r>
              <a:rPr lang="en" sz="1000" dirty="0" smtClean="0">
                <a:solidFill>
                  <a:srgbClr val="000000"/>
                </a:solidFill>
                <a:latin typeface="Quicksand"/>
                <a:ea typeface="Quicksand"/>
                <a:cs typeface="Quicksand"/>
                <a:sym typeface="Quicksand"/>
              </a:rPr>
              <a:t> Germans save for purchases vs finance them</a:t>
            </a:r>
          </a:p>
          <a:p>
            <a:pPr marL="400050" lvl="1" indent="0">
              <a:spcBef>
                <a:spcPts val="400"/>
              </a:spcBef>
            </a:pPr>
            <a:r>
              <a:rPr lang="en" sz="1000" dirty="0" smtClean="0">
                <a:solidFill>
                  <a:srgbClr val="000000"/>
                </a:solidFill>
                <a:latin typeface="Quicksand"/>
                <a:ea typeface="Quicksand"/>
                <a:cs typeface="Quicksand"/>
                <a:sym typeface="Quicksand"/>
              </a:rPr>
              <a:t> Household debt was 95% of GDP, vs 176% in UK</a:t>
            </a:r>
          </a:p>
          <a:p>
            <a:pPr marL="0" indent="0">
              <a:spcBef>
                <a:spcPts val="400"/>
              </a:spcBef>
            </a:pPr>
            <a:endParaRPr lang="en" sz="1000" dirty="0" smtClean="0">
              <a:solidFill>
                <a:srgbClr val="000000"/>
              </a:solidFill>
              <a:latin typeface="Quicksand"/>
              <a:ea typeface="Quicksand"/>
              <a:cs typeface="Quicksand"/>
              <a:sym typeface="Quicksand"/>
            </a:endParaRPr>
          </a:p>
          <a:p>
            <a:pPr marL="0" indent="0">
              <a:spcBef>
                <a:spcPts val="400"/>
              </a:spcBef>
              <a:buNone/>
            </a:pPr>
            <a:endParaRPr lang="en" sz="1000" dirty="0" smtClean="0">
              <a:solidFill>
                <a:srgbClr val="000000"/>
              </a:solidFill>
              <a:latin typeface="Quicksand"/>
              <a:ea typeface="Quicksand"/>
              <a:cs typeface="Quicksand"/>
              <a:sym typeface="Quicksand"/>
            </a:endParaRPr>
          </a:p>
        </p:txBody>
      </p:sp>
      <p:sp>
        <p:nvSpPr>
          <p:cNvPr id="20" name="Slide Number Placeholder 19"/>
          <p:cNvSpPr>
            <a:spLocks noGrp="1"/>
          </p:cNvSpPr>
          <p:nvPr>
            <p:ph type="sldNum" idx="12"/>
          </p:nvPr>
        </p:nvSpPr>
        <p:spPr/>
        <p:txBody>
          <a:bodyPr/>
          <a:lstStyle/>
          <a:p>
            <a:endParaRPr lang="en-US" dirty="0"/>
          </a:p>
        </p:txBody>
      </p:sp>
      <p:grpSp>
        <p:nvGrpSpPr>
          <p:cNvPr id="2" name="Shape 98"/>
          <p:cNvGrpSpPr/>
          <p:nvPr/>
        </p:nvGrpSpPr>
        <p:grpSpPr>
          <a:xfrm>
            <a:off x="198" y="66581"/>
            <a:ext cx="9143704" cy="461636"/>
            <a:chOff x="198" y="49936"/>
            <a:chExt cx="9143704" cy="346228"/>
          </a:xfrm>
        </p:grpSpPr>
        <p:grpSp>
          <p:nvGrpSpPr>
            <p:cNvPr id="3" name="Shape 99"/>
            <p:cNvGrpSpPr/>
            <p:nvPr/>
          </p:nvGrpSpPr>
          <p:grpSpPr>
            <a:xfrm>
              <a:off x="198" y="49936"/>
              <a:ext cx="3428776" cy="346228"/>
              <a:chOff x="0" y="49936"/>
              <a:chExt cx="3768300" cy="346228"/>
            </a:xfrm>
          </p:grpSpPr>
          <p:sp>
            <p:nvSpPr>
              <p:cNvPr id="100" name="Shape 100"/>
              <p:cNvSpPr txBox="1"/>
              <p:nvPr/>
            </p:nvSpPr>
            <p:spPr>
              <a:xfrm>
                <a:off x="0" y="49936"/>
                <a:ext cx="1256100" cy="346227"/>
              </a:xfrm>
              <a:prstGeom prst="rect">
                <a:avLst/>
              </a:prstGeom>
              <a:solidFill>
                <a:srgbClr val="F1E5CA"/>
              </a:solidFill>
              <a:ln>
                <a:noFill/>
              </a:ln>
            </p:spPr>
            <p:txBody>
              <a:bodyPr lIns="91425" tIns="91425" rIns="91425" bIns="91425" anchor="ctr" anchorCtr="0">
                <a:spAutoFit/>
              </a:bodyPr>
              <a:lstStyle/>
              <a:p>
                <a:pPr lvl="0" algn="ctr" rtl="0">
                  <a:spcBef>
                    <a:spcPts val="0"/>
                  </a:spcBef>
                  <a:buNone/>
                </a:pPr>
                <a:r>
                  <a:rPr lang="en" sz="900">
                    <a:solidFill>
                      <a:srgbClr val="A3B7AB"/>
                    </a:solidFill>
                    <a:latin typeface="Quicksand"/>
                    <a:ea typeface="Quicksand"/>
                    <a:cs typeface="Quicksand"/>
                    <a:sym typeface="Quicksand"/>
                  </a:rPr>
                  <a:t>Primary Opportunity</a:t>
                </a:r>
              </a:p>
            </p:txBody>
          </p:sp>
          <p:sp>
            <p:nvSpPr>
              <p:cNvPr id="101" name="Shape 101"/>
              <p:cNvSpPr txBox="1"/>
              <p:nvPr/>
            </p:nvSpPr>
            <p:spPr>
              <a:xfrm>
                <a:off x="1256100" y="49936"/>
                <a:ext cx="1331099" cy="346226"/>
              </a:xfrm>
              <a:prstGeom prst="rect">
                <a:avLst/>
              </a:prstGeom>
              <a:solidFill>
                <a:srgbClr val="F1E5CA"/>
              </a:solidFill>
              <a:ln>
                <a:noFill/>
              </a:ln>
            </p:spPr>
            <p:txBody>
              <a:bodyPr lIns="91425" tIns="91425" rIns="91425" bIns="91425" anchor="ctr" anchorCtr="0">
                <a:spAutoFit/>
              </a:bodyPr>
              <a:lstStyle/>
              <a:p>
                <a:pPr lvl="0" algn="ctr" rtl="0">
                  <a:spcBef>
                    <a:spcPts val="0"/>
                  </a:spcBef>
                  <a:buClr>
                    <a:schemeClr val="dk1"/>
                  </a:buClr>
                  <a:buSzPct val="122222"/>
                  <a:buFont typeface="Arial"/>
                  <a:buNone/>
                </a:pPr>
                <a:r>
                  <a:rPr lang="en" sz="900">
                    <a:solidFill>
                      <a:srgbClr val="A3B7AB"/>
                    </a:solidFill>
                    <a:latin typeface="Quicksand"/>
                    <a:ea typeface="Quicksand"/>
                    <a:cs typeface="Quicksand"/>
                    <a:sym typeface="Quicksand"/>
                  </a:rPr>
                  <a:t>Asset Acquisition</a:t>
                </a:r>
              </a:p>
              <a:p>
                <a:pPr lvl="0" algn="ctr" rtl="0">
                  <a:spcBef>
                    <a:spcPts val="0"/>
                  </a:spcBef>
                  <a:buClr>
                    <a:schemeClr val="dk1"/>
                  </a:buClr>
                  <a:buSzPct val="122222"/>
                  <a:buFont typeface="Arial"/>
                  <a:buNone/>
                </a:pPr>
                <a:r>
                  <a:rPr lang="en" sz="900">
                    <a:solidFill>
                      <a:srgbClr val="A3B7AB"/>
                    </a:solidFill>
                    <a:latin typeface="Quicksand"/>
                    <a:ea typeface="Quicksand"/>
                    <a:cs typeface="Quicksand"/>
                    <a:sym typeface="Quicksand"/>
                  </a:rPr>
                  <a:t>Opportunity</a:t>
                </a:r>
              </a:p>
            </p:txBody>
          </p:sp>
          <p:sp>
            <p:nvSpPr>
              <p:cNvPr id="102" name="Shape 102"/>
              <p:cNvSpPr txBox="1"/>
              <p:nvPr/>
            </p:nvSpPr>
            <p:spPr>
              <a:xfrm>
                <a:off x="2512200" y="49937"/>
                <a:ext cx="1256100" cy="346227"/>
              </a:xfrm>
              <a:prstGeom prst="rect">
                <a:avLst/>
              </a:prstGeom>
              <a:solidFill>
                <a:srgbClr val="477057"/>
              </a:solidFill>
              <a:ln>
                <a:noFill/>
              </a:ln>
            </p:spPr>
            <p:txBody>
              <a:bodyPr lIns="91425" tIns="91425" rIns="91425" bIns="91425" anchor="ctr" anchorCtr="0">
                <a:spAutoFit/>
              </a:bodyPr>
              <a:lstStyle/>
              <a:p>
                <a:pPr lvl="0" algn="ctr" rtl="0">
                  <a:spcBef>
                    <a:spcPts val="0"/>
                  </a:spcBef>
                  <a:buNone/>
                </a:pPr>
                <a:r>
                  <a:rPr lang="en" sz="900" dirty="0" smtClean="0">
                    <a:solidFill>
                      <a:srgbClr val="FFFFFF"/>
                    </a:solidFill>
                    <a:latin typeface="Quicksand"/>
                    <a:ea typeface="Quicksand"/>
                    <a:cs typeface="Quicksand"/>
                    <a:sym typeface="Quicksand"/>
                  </a:rPr>
                  <a:t>Deposit Opportunity</a:t>
                </a:r>
                <a:endParaRPr lang="en" sz="900" dirty="0">
                  <a:solidFill>
                    <a:srgbClr val="FFFFFF"/>
                  </a:solidFill>
                  <a:latin typeface="Quicksand"/>
                  <a:ea typeface="Quicksand"/>
                  <a:cs typeface="Quicksand"/>
                  <a:sym typeface="Quicksand"/>
                </a:endParaRPr>
              </a:p>
            </p:txBody>
          </p:sp>
        </p:grpSp>
        <p:grpSp>
          <p:nvGrpSpPr>
            <p:cNvPr id="4" name="Shape 103"/>
            <p:cNvGrpSpPr/>
            <p:nvPr/>
          </p:nvGrpSpPr>
          <p:grpSpPr>
            <a:xfrm>
              <a:off x="3429070" y="49936"/>
              <a:ext cx="3428776" cy="346227"/>
              <a:chOff x="0" y="49936"/>
              <a:chExt cx="3768300" cy="346227"/>
            </a:xfrm>
          </p:grpSpPr>
          <p:sp>
            <p:nvSpPr>
              <p:cNvPr id="104" name="Shape 104"/>
              <p:cNvSpPr txBox="1"/>
              <p:nvPr/>
            </p:nvSpPr>
            <p:spPr>
              <a:xfrm>
                <a:off x="0" y="49936"/>
                <a:ext cx="1256100" cy="346227"/>
              </a:xfrm>
              <a:prstGeom prst="rect">
                <a:avLst/>
              </a:prstGeom>
              <a:solidFill>
                <a:srgbClr val="F1E5CA"/>
              </a:solidFill>
              <a:ln>
                <a:noFill/>
              </a:ln>
            </p:spPr>
            <p:txBody>
              <a:bodyPr lIns="91425" tIns="91425" rIns="91425" bIns="91425" anchor="ctr" anchorCtr="0">
                <a:spAutoFit/>
              </a:bodyPr>
              <a:lstStyle/>
              <a:p>
                <a:pPr lvl="0" algn="ctr" rtl="0">
                  <a:spcBef>
                    <a:spcPts val="0"/>
                  </a:spcBef>
                  <a:buNone/>
                </a:pPr>
                <a:r>
                  <a:rPr lang="en" sz="900">
                    <a:solidFill>
                      <a:srgbClr val="A3B7AB"/>
                    </a:solidFill>
                    <a:latin typeface="Quicksand"/>
                    <a:ea typeface="Quicksand"/>
                    <a:cs typeface="Quicksand"/>
                    <a:sym typeface="Quicksand"/>
                  </a:rPr>
                  <a:t>FCM Bank Overview</a:t>
                </a:r>
              </a:p>
            </p:txBody>
          </p:sp>
          <p:sp>
            <p:nvSpPr>
              <p:cNvPr id="105" name="Shape 105"/>
              <p:cNvSpPr txBox="1"/>
              <p:nvPr/>
            </p:nvSpPr>
            <p:spPr>
              <a:xfrm>
                <a:off x="1256100" y="101873"/>
                <a:ext cx="1256100" cy="242352"/>
              </a:xfrm>
              <a:prstGeom prst="rect">
                <a:avLst/>
              </a:prstGeom>
              <a:solidFill>
                <a:srgbClr val="F1E5CA"/>
              </a:solidFill>
              <a:ln>
                <a:noFill/>
              </a:ln>
            </p:spPr>
            <p:txBody>
              <a:bodyPr lIns="91425" tIns="91425" rIns="91425" bIns="91425" anchor="ctr" anchorCtr="0">
                <a:spAutoFit/>
              </a:bodyPr>
              <a:lstStyle/>
              <a:p>
                <a:pPr lvl="0" algn="ctr" rtl="0">
                  <a:spcBef>
                    <a:spcPts val="0"/>
                  </a:spcBef>
                  <a:buNone/>
                </a:pPr>
                <a:r>
                  <a:rPr lang="en" sz="900">
                    <a:solidFill>
                      <a:srgbClr val="A3B7AB"/>
                    </a:solidFill>
                    <a:latin typeface="Quicksand"/>
                    <a:ea typeface="Quicksand"/>
                    <a:cs typeface="Quicksand"/>
                    <a:sym typeface="Quicksand"/>
                  </a:rPr>
                  <a:t>nestbank</a:t>
                </a:r>
              </a:p>
            </p:txBody>
          </p:sp>
          <p:sp>
            <p:nvSpPr>
              <p:cNvPr id="106" name="Shape 106"/>
              <p:cNvSpPr txBox="1"/>
              <p:nvPr/>
            </p:nvSpPr>
            <p:spPr>
              <a:xfrm>
                <a:off x="2512200" y="49936"/>
                <a:ext cx="1256100" cy="346227"/>
              </a:xfrm>
              <a:prstGeom prst="rect">
                <a:avLst/>
              </a:prstGeom>
              <a:solidFill>
                <a:srgbClr val="F1E5CA"/>
              </a:solidFill>
              <a:ln>
                <a:noFill/>
              </a:ln>
            </p:spPr>
            <p:txBody>
              <a:bodyPr lIns="91425" tIns="91425" rIns="91425" bIns="91425" anchor="ctr" anchorCtr="0">
                <a:spAutoFit/>
              </a:bodyPr>
              <a:lstStyle/>
              <a:p>
                <a:pPr lvl="0" algn="ctr" rtl="0">
                  <a:spcBef>
                    <a:spcPts val="0"/>
                  </a:spcBef>
                  <a:buNone/>
                </a:pPr>
                <a:r>
                  <a:rPr lang="en" sz="900">
                    <a:solidFill>
                      <a:srgbClr val="A3B7AB"/>
                    </a:solidFill>
                    <a:latin typeface="Quicksand"/>
                    <a:ea typeface="Quicksand"/>
                    <a:cs typeface="Quicksand"/>
                    <a:sym typeface="Quicksand"/>
                  </a:rPr>
                  <a:t>Investment Opportunity</a:t>
                </a:r>
              </a:p>
            </p:txBody>
          </p:sp>
        </p:grpSp>
        <p:sp>
          <p:nvSpPr>
            <p:cNvPr id="107" name="Shape 107"/>
            <p:cNvSpPr txBox="1"/>
            <p:nvPr/>
          </p:nvSpPr>
          <p:spPr>
            <a:xfrm>
              <a:off x="6857942" y="101873"/>
              <a:ext cx="1143000" cy="242352"/>
            </a:xfrm>
            <a:prstGeom prst="rect">
              <a:avLst/>
            </a:prstGeom>
            <a:solidFill>
              <a:srgbClr val="F1E5CA"/>
            </a:solidFill>
            <a:ln>
              <a:noFill/>
            </a:ln>
          </p:spPr>
          <p:txBody>
            <a:bodyPr lIns="91425" tIns="91425" rIns="91425" bIns="91425" anchor="ctr" anchorCtr="0">
              <a:spAutoFit/>
            </a:bodyPr>
            <a:lstStyle/>
            <a:p>
              <a:pPr lvl="0" algn="ctr" rtl="0">
                <a:spcBef>
                  <a:spcPts val="0"/>
                </a:spcBef>
                <a:buNone/>
              </a:pPr>
              <a:r>
                <a:rPr lang="en-US" sz="900" dirty="0" smtClean="0">
                  <a:solidFill>
                    <a:srgbClr val="A3B7AB"/>
                  </a:solidFill>
                  <a:latin typeface="Quicksand"/>
                  <a:ea typeface="Quicksand"/>
                  <a:cs typeface="Quicksand"/>
                  <a:sym typeface="Quicksand"/>
                </a:rPr>
                <a:t>GHW Management</a:t>
              </a:r>
              <a:endParaRPr lang="en" sz="900" dirty="0">
                <a:solidFill>
                  <a:srgbClr val="A3B7AB"/>
                </a:solidFill>
                <a:latin typeface="Quicksand"/>
                <a:ea typeface="Quicksand"/>
                <a:cs typeface="Quicksand"/>
                <a:sym typeface="Quicksand"/>
              </a:endParaRPr>
            </a:p>
          </p:txBody>
        </p:sp>
        <p:sp>
          <p:nvSpPr>
            <p:cNvPr id="108" name="Shape 108"/>
            <p:cNvSpPr txBox="1"/>
            <p:nvPr/>
          </p:nvSpPr>
          <p:spPr>
            <a:xfrm>
              <a:off x="8000902" y="101873"/>
              <a:ext cx="1143000" cy="242352"/>
            </a:xfrm>
            <a:prstGeom prst="rect">
              <a:avLst/>
            </a:prstGeom>
            <a:solidFill>
              <a:srgbClr val="F1E5CA"/>
            </a:solidFill>
            <a:ln>
              <a:noFill/>
            </a:ln>
          </p:spPr>
          <p:txBody>
            <a:bodyPr lIns="91425" tIns="91425" rIns="91425" bIns="91425" anchor="ctr" anchorCtr="0">
              <a:spAutoFit/>
            </a:bodyPr>
            <a:lstStyle/>
            <a:p>
              <a:pPr lvl="0" algn="ctr" rtl="0">
                <a:spcBef>
                  <a:spcPts val="0"/>
                </a:spcBef>
                <a:buNone/>
              </a:pPr>
              <a:r>
                <a:rPr lang="en" sz="900">
                  <a:solidFill>
                    <a:srgbClr val="A3B7AB"/>
                  </a:solidFill>
                  <a:latin typeface="Quicksand"/>
                  <a:ea typeface="Quicksand"/>
                  <a:cs typeface="Quicksand"/>
                  <a:sym typeface="Quicksand"/>
                </a:rPr>
                <a:t>Appendix</a:t>
              </a:r>
            </a:p>
          </p:txBody>
        </p:sp>
      </p:grpSp>
      <p:graphicFrame>
        <p:nvGraphicFramePr>
          <p:cNvPr id="17" name="Chart 16"/>
          <p:cNvGraphicFramePr/>
          <p:nvPr/>
        </p:nvGraphicFramePr>
        <p:xfrm>
          <a:off x="174171" y="1479902"/>
          <a:ext cx="4591793" cy="4429125"/>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transition spd="slow">
    <p:cut/>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Text Placeholder 2"/>
          <p:cNvSpPr>
            <a:spLocks noGrp="1"/>
          </p:cNvSpPr>
          <p:nvPr>
            <p:ph type="body" idx="1"/>
          </p:nvPr>
        </p:nvSpPr>
        <p:spPr/>
        <p:txBody>
          <a:bodyPr/>
          <a:lstStyle/>
          <a:p>
            <a:r>
              <a:rPr lang="en-US" dirty="0" smtClean="0"/>
              <a:t>Addenda</a:t>
            </a:r>
          </a:p>
          <a:p>
            <a:pPr lvl="1"/>
            <a:r>
              <a:rPr lang="en-US" dirty="0" smtClean="0"/>
              <a:t>Track records / example transactions</a:t>
            </a:r>
          </a:p>
          <a:p>
            <a:pPr lvl="1"/>
            <a:r>
              <a:rPr lang="en-US" dirty="0"/>
              <a:t> </a:t>
            </a:r>
            <a:r>
              <a:rPr lang="en-US" dirty="0" smtClean="0"/>
              <a:t>case studies </a:t>
            </a:r>
          </a:p>
          <a:p>
            <a:pPr marL="609600" lvl="1" indent="0">
              <a:buNone/>
            </a:pPr>
            <a:r>
              <a:rPr lang="en-US" dirty="0" smtClean="0"/>
              <a:t>(graph showing purchase / TBV / BV Growth / ROE / franchise premium / resulting IRR)</a:t>
            </a:r>
          </a:p>
          <a:p>
            <a:pPr marL="609600" lvl="1" indent="0">
              <a:buNone/>
            </a:pPr>
            <a:endParaRPr lang="en-US" dirty="0"/>
          </a:p>
          <a:p>
            <a:pPr marL="609600" lvl="1" indent="0">
              <a:buNone/>
            </a:pPr>
            <a:r>
              <a:rPr lang="en-US" dirty="0" smtClean="0"/>
              <a:t>Check blue pine deck re content and design</a:t>
            </a:r>
            <a:endParaRPr lang="en-US" dirty="0"/>
          </a:p>
        </p:txBody>
      </p:sp>
      <p:sp>
        <p:nvSpPr>
          <p:cNvPr id="4" name="Slide Number Placeholder 3"/>
          <p:cNvSpPr>
            <a:spLocks noGrp="1"/>
          </p:cNvSpPr>
          <p:nvPr>
            <p:ph type="sldNum" idx="12"/>
          </p:nvPr>
        </p:nvSpPr>
        <p:spPr/>
        <p:txBody>
          <a:bodyPr/>
          <a:lstStyle/>
          <a:p>
            <a:endParaRPr lang="en-US" dirty="0"/>
          </a:p>
        </p:txBody>
      </p:sp>
    </p:spTree>
    <p:extLst>
      <p:ext uri="{BB962C8B-B14F-4D97-AF65-F5344CB8AC3E}">
        <p14:creationId xmlns:p14="http://schemas.microsoft.com/office/powerpoint/2010/main" val="176928897"/>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13"/>
        <p:cNvGrpSpPr/>
        <p:nvPr/>
      </p:nvGrpSpPr>
      <p:grpSpPr>
        <a:xfrm>
          <a:off x="0" y="0"/>
          <a:ext cx="0" cy="0"/>
          <a:chOff x="0" y="0"/>
          <a:chExt cx="0" cy="0"/>
        </a:xfrm>
      </p:grpSpPr>
      <p:sp>
        <p:nvSpPr>
          <p:cNvPr id="115" name="Shape 115"/>
          <p:cNvSpPr txBox="1">
            <a:spLocks noGrp="1"/>
          </p:cNvSpPr>
          <p:nvPr>
            <p:ph type="title"/>
          </p:nvPr>
        </p:nvSpPr>
        <p:spPr>
          <a:xfrm>
            <a:off x="174171" y="1018279"/>
            <a:ext cx="8229600" cy="461624"/>
          </a:xfrm>
          <a:prstGeom prst="rect">
            <a:avLst/>
          </a:prstGeom>
          <a:noFill/>
          <a:ln>
            <a:noFill/>
          </a:ln>
        </p:spPr>
        <p:txBody>
          <a:bodyPr lIns="45700" tIns="45700" rIns="45700" bIns="45700" anchor="ctr" anchorCtr="0">
            <a:spAutoFit/>
          </a:bodyPr>
          <a:lstStyle/>
          <a:p>
            <a:pPr lvl="0" rtl="0">
              <a:spcBef>
                <a:spcPts val="0"/>
              </a:spcBef>
              <a:buNone/>
            </a:pPr>
            <a:r>
              <a:rPr lang="en" sz="2400" b="0">
                <a:solidFill>
                  <a:srgbClr val="477057"/>
                </a:solidFill>
                <a:latin typeface="Quicksand"/>
                <a:ea typeface="Quicksand"/>
                <a:cs typeface="Quicksand"/>
                <a:sym typeface="Quicksand"/>
              </a:rPr>
              <a:t>4. FCM BANK: OVERVIEW</a:t>
            </a:r>
          </a:p>
        </p:txBody>
      </p:sp>
      <p:sp>
        <p:nvSpPr>
          <p:cNvPr id="114" name="Shape 114"/>
          <p:cNvSpPr txBox="1">
            <a:spLocks noGrp="1"/>
          </p:cNvSpPr>
          <p:nvPr>
            <p:ph type="body" idx="1"/>
          </p:nvPr>
        </p:nvSpPr>
        <p:spPr>
          <a:xfrm>
            <a:off x="183053" y="1670237"/>
            <a:ext cx="7817889" cy="3949758"/>
          </a:xfrm>
          <a:prstGeom prst="rect">
            <a:avLst/>
          </a:prstGeom>
          <a:noFill/>
          <a:ln>
            <a:noFill/>
          </a:ln>
        </p:spPr>
        <p:txBody>
          <a:bodyPr wrap="square" lIns="45700" tIns="45700" rIns="45700" bIns="45700" anchor="t" anchorCtr="0">
            <a:spAutoFit/>
          </a:bodyPr>
          <a:lstStyle/>
          <a:p>
            <a:pPr marL="0" indent="0">
              <a:spcBef>
                <a:spcPts val="400"/>
              </a:spcBef>
            </a:pPr>
            <a:r>
              <a:rPr lang="en-US" sz="1200" dirty="0" smtClean="0">
                <a:solidFill>
                  <a:srgbClr val="FF0000"/>
                </a:solidFill>
                <a:latin typeface="Quicksand"/>
                <a:ea typeface="Quicksand"/>
                <a:cs typeface="Quicksand"/>
                <a:sym typeface="Quicksand"/>
              </a:rPr>
              <a:t> map</a:t>
            </a:r>
          </a:p>
          <a:p>
            <a:pPr marL="0" indent="0">
              <a:spcBef>
                <a:spcPts val="400"/>
              </a:spcBef>
            </a:pPr>
            <a:r>
              <a:rPr lang="en" sz="1200" dirty="0" smtClean="0">
                <a:latin typeface="Quicksand"/>
                <a:ea typeface="Quicksand"/>
                <a:cs typeface="Quicksand"/>
                <a:sym typeface="Quicksand"/>
              </a:rPr>
              <a:t> The </a:t>
            </a:r>
            <a:r>
              <a:rPr lang="en" sz="1200" dirty="0">
                <a:latin typeface="Quicksand"/>
                <a:ea typeface="Quicksand"/>
                <a:cs typeface="Quicksand"/>
                <a:sym typeface="Quicksand"/>
              </a:rPr>
              <a:t>Bank commenced operations in Malta in June </a:t>
            </a:r>
            <a:r>
              <a:rPr lang="en" sz="1200" dirty="0" smtClean="0">
                <a:latin typeface="Quicksand"/>
                <a:ea typeface="Quicksand"/>
                <a:cs typeface="Quicksand"/>
                <a:sym typeface="Quicksand"/>
              </a:rPr>
              <a:t>2012</a:t>
            </a:r>
          </a:p>
          <a:p>
            <a:pPr marL="0" indent="0">
              <a:spcBef>
                <a:spcPts val="400"/>
              </a:spcBef>
            </a:pPr>
            <a:endParaRPr lang="en" sz="1200" dirty="0" smtClean="0">
              <a:latin typeface="Quicksand"/>
              <a:ea typeface="Quicksand"/>
              <a:cs typeface="Quicksand"/>
              <a:sym typeface="Quicksand"/>
            </a:endParaRPr>
          </a:p>
          <a:p>
            <a:pPr marL="0" indent="0">
              <a:spcBef>
                <a:spcPts val="400"/>
              </a:spcBef>
            </a:pPr>
            <a:r>
              <a:rPr lang="en" sz="1200" dirty="0" smtClean="0">
                <a:latin typeface="Quicksand"/>
                <a:ea typeface="Quicksand"/>
                <a:cs typeface="Quicksand"/>
                <a:sym typeface="Quicksand"/>
              </a:rPr>
              <a:t> Presently </a:t>
            </a:r>
            <a:r>
              <a:rPr lang="en" sz="1200" dirty="0">
                <a:latin typeface="Quicksand"/>
                <a:ea typeface="Quicksand"/>
                <a:cs typeface="Quicksand"/>
                <a:sym typeface="Quicksand"/>
              </a:rPr>
              <a:t>has about </a:t>
            </a:r>
            <a:r>
              <a:rPr lang="en" sz="1200" dirty="0" smtClean="0">
                <a:latin typeface="Quicksand"/>
                <a:ea typeface="Quicksand"/>
                <a:cs typeface="Quicksand"/>
                <a:sym typeface="Quicksand"/>
              </a:rPr>
              <a:t>€83MM in total assets sourced </a:t>
            </a:r>
            <a:r>
              <a:rPr lang="en" sz="1200" dirty="0">
                <a:latin typeface="Quicksand"/>
                <a:ea typeface="Quicksand"/>
                <a:cs typeface="Quicksand"/>
                <a:sym typeface="Quicksand"/>
              </a:rPr>
              <a:t>through its headquarters/branch in </a:t>
            </a:r>
            <a:r>
              <a:rPr lang="en" sz="1200" dirty="0" smtClean="0">
                <a:latin typeface="Quicksand"/>
                <a:ea typeface="Quicksand"/>
                <a:cs typeface="Quicksand"/>
                <a:sym typeface="Quicksand"/>
              </a:rPr>
              <a:t>Malta</a:t>
            </a:r>
          </a:p>
          <a:p>
            <a:pPr marL="0" indent="0">
              <a:spcBef>
                <a:spcPts val="400"/>
              </a:spcBef>
            </a:pPr>
            <a:endParaRPr lang="en" sz="1200" dirty="0" smtClean="0">
              <a:latin typeface="Quicksand"/>
              <a:ea typeface="Quicksand"/>
              <a:cs typeface="Quicksand"/>
              <a:sym typeface="Quicksand"/>
            </a:endParaRPr>
          </a:p>
          <a:p>
            <a:pPr marL="0" indent="0">
              <a:spcBef>
                <a:spcPts val="400"/>
              </a:spcBef>
            </a:pPr>
            <a:r>
              <a:rPr lang="en" sz="1200" dirty="0" smtClean="0">
                <a:latin typeface="Quicksand"/>
                <a:ea typeface="Quicksand"/>
                <a:cs typeface="Quicksand"/>
                <a:sym typeface="Quicksand"/>
              </a:rPr>
              <a:t> Projected to incur €160k in losses Q1 2015</a:t>
            </a:r>
          </a:p>
          <a:p>
            <a:pPr marL="0" indent="0">
              <a:spcBef>
                <a:spcPts val="400"/>
              </a:spcBef>
            </a:pPr>
            <a:endParaRPr lang="en" sz="1200" dirty="0" smtClean="0">
              <a:latin typeface="Quicksand"/>
              <a:ea typeface="Quicksand"/>
              <a:cs typeface="Quicksand"/>
              <a:sym typeface="Quicksand"/>
            </a:endParaRPr>
          </a:p>
          <a:p>
            <a:pPr marL="0" lvl="0" indent="0">
              <a:spcBef>
                <a:spcPts val="400"/>
              </a:spcBef>
            </a:pPr>
            <a:r>
              <a:rPr lang="en" sz="1200" dirty="0" smtClean="0">
                <a:latin typeface="Quicksand"/>
                <a:ea typeface="Quicksand"/>
                <a:cs typeface="Quicksand"/>
                <a:sym typeface="Quicksand"/>
              </a:rPr>
              <a:t> Scalable IT and operational systems, sufficient for forseeable future</a:t>
            </a:r>
          </a:p>
          <a:p>
            <a:pPr marL="0" indent="0">
              <a:spcBef>
                <a:spcPts val="400"/>
              </a:spcBef>
            </a:pPr>
            <a:endParaRPr lang="en" sz="1200" dirty="0" smtClean="0">
              <a:latin typeface="Quicksand"/>
              <a:ea typeface="Quicksand"/>
              <a:cs typeface="Quicksand"/>
              <a:sym typeface="Quicksand"/>
            </a:endParaRPr>
          </a:p>
          <a:p>
            <a:pPr marL="0" lvl="0" indent="0">
              <a:spcBef>
                <a:spcPts val="400"/>
              </a:spcBef>
            </a:pPr>
            <a:r>
              <a:rPr lang="en" sz="1200" dirty="0" smtClean="0">
                <a:latin typeface="Quicksand"/>
                <a:ea typeface="Quicksand"/>
                <a:cs typeface="Quicksand"/>
                <a:sym typeface="Quicksand"/>
              </a:rPr>
              <a:t> The Bank has proven </a:t>
            </a:r>
            <a:r>
              <a:rPr lang="en" sz="1200" dirty="0">
                <a:latin typeface="Quicksand"/>
                <a:ea typeface="Quicksand"/>
                <a:cs typeface="Quicksand"/>
                <a:sym typeface="Quicksand"/>
              </a:rPr>
              <a:t>our ability to develop brand recognition as a new market entrant through our activities in Malta. </a:t>
            </a:r>
            <a:endParaRPr lang="en" sz="1200" dirty="0" smtClean="0">
              <a:latin typeface="Quicksand"/>
              <a:ea typeface="Quicksand"/>
              <a:cs typeface="Quicksand"/>
              <a:sym typeface="Quicksand"/>
            </a:endParaRPr>
          </a:p>
          <a:p>
            <a:pPr marL="0" lvl="0" indent="0">
              <a:spcBef>
                <a:spcPts val="400"/>
              </a:spcBef>
            </a:pPr>
            <a:endParaRPr lang="en" sz="1200" dirty="0">
              <a:latin typeface="Quicksand"/>
              <a:ea typeface="Quicksand"/>
              <a:cs typeface="Quicksand"/>
              <a:sym typeface="Quicksand"/>
            </a:endParaRPr>
          </a:p>
          <a:p>
            <a:pPr marL="0" indent="0" rtl="0">
              <a:spcBef>
                <a:spcPts val="400"/>
              </a:spcBef>
              <a:buNone/>
            </a:pPr>
            <a:r>
              <a:rPr lang="en" sz="1200" dirty="0" smtClean="0">
                <a:latin typeface="Quicksand"/>
                <a:ea typeface="Quicksand"/>
                <a:cs typeface="Quicksand"/>
                <a:sym typeface="Quicksand"/>
              </a:rPr>
              <a:t>Duration </a:t>
            </a:r>
            <a:r>
              <a:rPr lang="en" sz="1200" dirty="0">
                <a:latin typeface="Quicksand"/>
                <a:ea typeface="Quicksand"/>
                <a:cs typeface="Quicksand"/>
                <a:sym typeface="Quicksand"/>
              </a:rPr>
              <a:t>of assets and liabilities are approximately equal.</a:t>
            </a:r>
          </a:p>
          <a:p>
            <a:pPr marL="0" indent="0" rtl="0">
              <a:spcBef>
                <a:spcPts val="400"/>
              </a:spcBef>
              <a:buNone/>
            </a:pPr>
            <a:endParaRPr sz="1200" dirty="0">
              <a:latin typeface="Quicksand"/>
              <a:ea typeface="Quicksand"/>
              <a:cs typeface="Quicksand"/>
              <a:sym typeface="Quicksand"/>
            </a:endParaRPr>
          </a:p>
          <a:p>
            <a:pPr marL="0" lvl="0" indent="0" rtl="0">
              <a:spcBef>
                <a:spcPts val="400"/>
              </a:spcBef>
              <a:buNone/>
            </a:pPr>
            <a:r>
              <a:rPr lang="en" sz="1200" dirty="0" smtClean="0">
                <a:latin typeface="Quicksand"/>
                <a:ea typeface="Quicksand"/>
                <a:cs typeface="Quicksand"/>
                <a:sym typeface="Quicksand"/>
              </a:rPr>
              <a:t>[In </a:t>
            </a:r>
            <a:r>
              <a:rPr lang="en" sz="1200" dirty="0">
                <a:latin typeface="Quicksand"/>
                <a:ea typeface="Quicksand"/>
                <a:cs typeface="Quicksand"/>
                <a:sym typeface="Quicksand"/>
              </a:rPr>
              <a:t>order to cover the run-rate, fixed cost overhead of €1.5mm, incremental equity capital of €5mm and 4 months of deposit raising is all that is required to bring the Bank to profitability. </a:t>
            </a:r>
            <a:r>
              <a:rPr lang="en" sz="1200" dirty="0" smtClean="0">
                <a:latin typeface="Quicksand"/>
                <a:ea typeface="Quicksand"/>
                <a:cs typeface="Quicksand"/>
                <a:sym typeface="Quicksand"/>
              </a:rPr>
              <a:t>] – [</a:t>
            </a:r>
            <a:r>
              <a:rPr lang="en" sz="1200" dirty="0" smtClean="0">
                <a:solidFill>
                  <a:srgbClr val="FF0000"/>
                </a:solidFill>
                <a:latin typeface="Quicksand"/>
                <a:ea typeface="Quicksand"/>
                <a:cs typeface="Quicksand"/>
                <a:sym typeface="Quicksand"/>
              </a:rPr>
              <a:t>higher inclusive of online ramp up...]</a:t>
            </a:r>
            <a:endParaRPr lang="en" sz="1200" dirty="0">
              <a:solidFill>
                <a:srgbClr val="FF0000"/>
              </a:solidFill>
              <a:latin typeface="Quicksand"/>
              <a:ea typeface="Quicksand"/>
              <a:cs typeface="Quicksand"/>
              <a:sym typeface="Quicksand"/>
            </a:endParaRPr>
          </a:p>
          <a:p>
            <a:pPr marL="0" lvl="0" indent="0" rtl="0">
              <a:spcBef>
                <a:spcPts val="400"/>
              </a:spcBef>
              <a:buNone/>
            </a:pPr>
            <a:endParaRPr sz="1200" dirty="0">
              <a:latin typeface="Quicksand"/>
              <a:ea typeface="Quicksand"/>
              <a:cs typeface="Quicksand"/>
              <a:sym typeface="Quicksand"/>
            </a:endParaRPr>
          </a:p>
        </p:txBody>
      </p:sp>
      <p:sp>
        <p:nvSpPr>
          <p:cNvPr id="16" name="Slide Number Placeholder 15"/>
          <p:cNvSpPr>
            <a:spLocks noGrp="1"/>
          </p:cNvSpPr>
          <p:nvPr>
            <p:ph type="sldNum" idx="12"/>
          </p:nvPr>
        </p:nvSpPr>
        <p:spPr/>
        <p:txBody>
          <a:bodyPr/>
          <a:lstStyle/>
          <a:p>
            <a:endParaRPr lang="en-US" dirty="0"/>
          </a:p>
        </p:txBody>
      </p:sp>
      <p:grpSp>
        <p:nvGrpSpPr>
          <p:cNvPr id="116" name="Shape 116"/>
          <p:cNvGrpSpPr/>
          <p:nvPr/>
        </p:nvGrpSpPr>
        <p:grpSpPr>
          <a:xfrm>
            <a:off x="198" y="66582"/>
            <a:ext cx="9143704" cy="461636"/>
            <a:chOff x="198" y="49936"/>
            <a:chExt cx="9143704" cy="346227"/>
          </a:xfrm>
        </p:grpSpPr>
        <p:grpSp>
          <p:nvGrpSpPr>
            <p:cNvPr id="117" name="Shape 117"/>
            <p:cNvGrpSpPr/>
            <p:nvPr/>
          </p:nvGrpSpPr>
          <p:grpSpPr>
            <a:xfrm>
              <a:off x="198" y="49936"/>
              <a:ext cx="3428776" cy="346227"/>
              <a:chOff x="0" y="49936"/>
              <a:chExt cx="3768300" cy="346227"/>
            </a:xfrm>
          </p:grpSpPr>
          <p:sp>
            <p:nvSpPr>
              <p:cNvPr id="118" name="Shape 118"/>
              <p:cNvSpPr txBox="1"/>
              <p:nvPr/>
            </p:nvSpPr>
            <p:spPr>
              <a:xfrm>
                <a:off x="0" y="49937"/>
                <a:ext cx="1256100" cy="346226"/>
              </a:xfrm>
              <a:prstGeom prst="rect">
                <a:avLst/>
              </a:prstGeom>
              <a:solidFill>
                <a:srgbClr val="F1E5CA"/>
              </a:solidFill>
              <a:ln>
                <a:noFill/>
              </a:ln>
            </p:spPr>
            <p:txBody>
              <a:bodyPr lIns="91425" tIns="91425" rIns="91425" bIns="91425" anchor="ctr" anchorCtr="0">
                <a:spAutoFit/>
              </a:bodyPr>
              <a:lstStyle/>
              <a:p>
                <a:pPr lvl="0" algn="ctr" rtl="0">
                  <a:spcBef>
                    <a:spcPts val="0"/>
                  </a:spcBef>
                  <a:buNone/>
                </a:pPr>
                <a:r>
                  <a:rPr lang="en" sz="900" dirty="0">
                    <a:solidFill>
                      <a:srgbClr val="A3B7AB"/>
                    </a:solidFill>
                    <a:latin typeface="Quicksand"/>
                    <a:ea typeface="Quicksand"/>
                    <a:cs typeface="Quicksand"/>
                    <a:sym typeface="Quicksand"/>
                  </a:rPr>
                  <a:t>Primary Opportunity</a:t>
                </a:r>
              </a:p>
            </p:txBody>
          </p:sp>
          <p:sp>
            <p:nvSpPr>
              <p:cNvPr id="119" name="Shape 119"/>
              <p:cNvSpPr txBox="1"/>
              <p:nvPr/>
            </p:nvSpPr>
            <p:spPr>
              <a:xfrm>
                <a:off x="1256100" y="49936"/>
                <a:ext cx="1331099" cy="346226"/>
              </a:xfrm>
              <a:prstGeom prst="rect">
                <a:avLst/>
              </a:prstGeom>
              <a:solidFill>
                <a:srgbClr val="F1E5CA"/>
              </a:solidFill>
              <a:ln>
                <a:noFill/>
              </a:ln>
            </p:spPr>
            <p:txBody>
              <a:bodyPr lIns="91425" tIns="91425" rIns="91425" bIns="91425" anchor="ctr" anchorCtr="0">
                <a:spAutoFit/>
              </a:bodyPr>
              <a:lstStyle/>
              <a:p>
                <a:pPr lvl="0" algn="ctr" rtl="0">
                  <a:spcBef>
                    <a:spcPts val="0"/>
                  </a:spcBef>
                  <a:buClr>
                    <a:schemeClr val="dk1"/>
                  </a:buClr>
                  <a:buSzPct val="122222"/>
                  <a:buFont typeface="Arial"/>
                  <a:buNone/>
                </a:pPr>
                <a:r>
                  <a:rPr lang="en" sz="900">
                    <a:solidFill>
                      <a:srgbClr val="A3B7AB"/>
                    </a:solidFill>
                    <a:latin typeface="Quicksand"/>
                    <a:ea typeface="Quicksand"/>
                    <a:cs typeface="Quicksand"/>
                    <a:sym typeface="Quicksand"/>
                  </a:rPr>
                  <a:t>Asset Acquisition</a:t>
                </a:r>
              </a:p>
              <a:p>
                <a:pPr lvl="0" algn="ctr" rtl="0">
                  <a:spcBef>
                    <a:spcPts val="0"/>
                  </a:spcBef>
                  <a:buClr>
                    <a:schemeClr val="dk1"/>
                  </a:buClr>
                  <a:buSzPct val="122222"/>
                  <a:buFont typeface="Arial"/>
                  <a:buNone/>
                </a:pPr>
                <a:r>
                  <a:rPr lang="en" sz="900">
                    <a:solidFill>
                      <a:srgbClr val="A3B7AB"/>
                    </a:solidFill>
                    <a:latin typeface="Quicksand"/>
                    <a:ea typeface="Quicksand"/>
                    <a:cs typeface="Quicksand"/>
                    <a:sym typeface="Quicksand"/>
                  </a:rPr>
                  <a:t>Opportunity</a:t>
                </a:r>
              </a:p>
            </p:txBody>
          </p:sp>
          <p:sp>
            <p:nvSpPr>
              <p:cNvPr id="120" name="Shape 120"/>
              <p:cNvSpPr txBox="1"/>
              <p:nvPr/>
            </p:nvSpPr>
            <p:spPr>
              <a:xfrm>
                <a:off x="2512200" y="49937"/>
                <a:ext cx="1256100" cy="346226"/>
              </a:xfrm>
              <a:prstGeom prst="rect">
                <a:avLst/>
              </a:prstGeom>
              <a:solidFill>
                <a:srgbClr val="F1E5CA"/>
              </a:solidFill>
              <a:ln>
                <a:noFill/>
              </a:ln>
            </p:spPr>
            <p:txBody>
              <a:bodyPr lIns="91425" tIns="91425" rIns="91425" bIns="91425" anchor="ctr" anchorCtr="0">
                <a:spAutoFit/>
              </a:bodyPr>
              <a:lstStyle/>
              <a:p>
                <a:pPr lvl="0" algn="ctr" rtl="0">
                  <a:spcBef>
                    <a:spcPts val="0"/>
                  </a:spcBef>
                  <a:buNone/>
                </a:pPr>
                <a:r>
                  <a:rPr lang="en" sz="900">
                    <a:solidFill>
                      <a:srgbClr val="A3B7AB"/>
                    </a:solidFill>
                    <a:latin typeface="Quicksand"/>
                    <a:ea typeface="Quicksand"/>
                    <a:cs typeface="Quicksand"/>
                    <a:sym typeface="Quicksand"/>
                  </a:rPr>
                  <a:t>Customer Opportunity</a:t>
                </a:r>
              </a:p>
            </p:txBody>
          </p:sp>
        </p:grpSp>
        <p:grpSp>
          <p:nvGrpSpPr>
            <p:cNvPr id="121" name="Shape 121"/>
            <p:cNvGrpSpPr/>
            <p:nvPr/>
          </p:nvGrpSpPr>
          <p:grpSpPr>
            <a:xfrm>
              <a:off x="3429070" y="49937"/>
              <a:ext cx="3428776" cy="346226"/>
              <a:chOff x="0" y="49937"/>
              <a:chExt cx="3768300" cy="346226"/>
            </a:xfrm>
          </p:grpSpPr>
          <p:sp>
            <p:nvSpPr>
              <p:cNvPr id="122" name="Shape 122"/>
              <p:cNvSpPr txBox="1"/>
              <p:nvPr/>
            </p:nvSpPr>
            <p:spPr>
              <a:xfrm>
                <a:off x="0" y="49937"/>
                <a:ext cx="1256100" cy="346226"/>
              </a:xfrm>
              <a:prstGeom prst="rect">
                <a:avLst/>
              </a:prstGeom>
              <a:solidFill>
                <a:srgbClr val="477057"/>
              </a:solidFill>
              <a:ln>
                <a:noFill/>
              </a:ln>
            </p:spPr>
            <p:txBody>
              <a:bodyPr lIns="91425" tIns="91425" rIns="91425" bIns="91425" anchor="ctr" anchorCtr="0">
                <a:spAutoFit/>
              </a:bodyPr>
              <a:lstStyle/>
              <a:p>
                <a:pPr lvl="0" algn="ctr" rtl="0">
                  <a:spcBef>
                    <a:spcPts val="0"/>
                  </a:spcBef>
                  <a:buNone/>
                </a:pPr>
                <a:r>
                  <a:rPr lang="en" sz="900">
                    <a:solidFill>
                      <a:srgbClr val="FFFFFF"/>
                    </a:solidFill>
                    <a:latin typeface="Quicksand"/>
                    <a:ea typeface="Quicksand"/>
                    <a:cs typeface="Quicksand"/>
                    <a:sym typeface="Quicksand"/>
                  </a:rPr>
                  <a:t>FCM Bank Overview</a:t>
                </a:r>
              </a:p>
            </p:txBody>
          </p:sp>
          <p:sp>
            <p:nvSpPr>
              <p:cNvPr id="123" name="Shape 123"/>
              <p:cNvSpPr txBox="1"/>
              <p:nvPr/>
            </p:nvSpPr>
            <p:spPr>
              <a:xfrm>
                <a:off x="1256100" y="101874"/>
                <a:ext cx="1256100" cy="242351"/>
              </a:xfrm>
              <a:prstGeom prst="rect">
                <a:avLst/>
              </a:prstGeom>
              <a:solidFill>
                <a:srgbClr val="F1E5CA"/>
              </a:solidFill>
              <a:ln>
                <a:noFill/>
              </a:ln>
            </p:spPr>
            <p:txBody>
              <a:bodyPr lIns="91425" tIns="91425" rIns="91425" bIns="91425" anchor="ctr" anchorCtr="0">
                <a:spAutoFit/>
              </a:bodyPr>
              <a:lstStyle/>
              <a:p>
                <a:pPr lvl="0" algn="ctr" rtl="0">
                  <a:spcBef>
                    <a:spcPts val="0"/>
                  </a:spcBef>
                  <a:buNone/>
                </a:pPr>
                <a:r>
                  <a:rPr lang="en" sz="900">
                    <a:solidFill>
                      <a:srgbClr val="A3B7AB"/>
                    </a:solidFill>
                    <a:latin typeface="Quicksand"/>
                    <a:ea typeface="Quicksand"/>
                    <a:cs typeface="Quicksand"/>
                    <a:sym typeface="Quicksand"/>
                  </a:rPr>
                  <a:t>nestbank</a:t>
                </a:r>
              </a:p>
            </p:txBody>
          </p:sp>
          <p:sp>
            <p:nvSpPr>
              <p:cNvPr id="124" name="Shape 124"/>
              <p:cNvSpPr txBox="1"/>
              <p:nvPr/>
            </p:nvSpPr>
            <p:spPr>
              <a:xfrm>
                <a:off x="2512200" y="49937"/>
                <a:ext cx="1256100" cy="346226"/>
              </a:xfrm>
              <a:prstGeom prst="rect">
                <a:avLst/>
              </a:prstGeom>
              <a:solidFill>
                <a:srgbClr val="F1E5CA"/>
              </a:solidFill>
              <a:ln>
                <a:noFill/>
              </a:ln>
            </p:spPr>
            <p:txBody>
              <a:bodyPr lIns="91425" tIns="91425" rIns="91425" bIns="91425" anchor="ctr" anchorCtr="0">
                <a:spAutoFit/>
              </a:bodyPr>
              <a:lstStyle/>
              <a:p>
                <a:pPr lvl="0" algn="ctr" rtl="0">
                  <a:spcBef>
                    <a:spcPts val="0"/>
                  </a:spcBef>
                  <a:buNone/>
                </a:pPr>
                <a:r>
                  <a:rPr lang="en" sz="900">
                    <a:solidFill>
                      <a:srgbClr val="A3B7AB"/>
                    </a:solidFill>
                    <a:latin typeface="Quicksand"/>
                    <a:ea typeface="Quicksand"/>
                    <a:cs typeface="Quicksand"/>
                    <a:sym typeface="Quicksand"/>
                  </a:rPr>
                  <a:t>Investment Opportunity</a:t>
                </a:r>
              </a:p>
            </p:txBody>
          </p:sp>
        </p:grpSp>
        <p:sp>
          <p:nvSpPr>
            <p:cNvPr id="125" name="Shape 125"/>
            <p:cNvSpPr txBox="1"/>
            <p:nvPr/>
          </p:nvSpPr>
          <p:spPr>
            <a:xfrm>
              <a:off x="6857942" y="101874"/>
              <a:ext cx="1143000" cy="242351"/>
            </a:xfrm>
            <a:prstGeom prst="rect">
              <a:avLst/>
            </a:prstGeom>
            <a:solidFill>
              <a:srgbClr val="F1E5CA"/>
            </a:solidFill>
            <a:ln>
              <a:noFill/>
            </a:ln>
          </p:spPr>
          <p:txBody>
            <a:bodyPr lIns="91425" tIns="91425" rIns="91425" bIns="91425" anchor="ctr" anchorCtr="0">
              <a:spAutoFit/>
            </a:bodyPr>
            <a:lstStyle/>
            <a:p>
              <a:pPr lvl="0" algn="ctr" rtl="0">
                <a:spcBef>
                  <a:spcPts val="0"/>
                </a:spcBef>
                <a:buNone/>
              </a:pPr>
              <a:r>
                <a:rPr lang="en-US" sz="900" dirty="0" smtClean="0">
                  <a:solidFill>
                    <a:srgbClr val="A3B7AB"/>
                  </a:solidFill>
                  <a:latin typeface="Quicksand"/>
                  <a:ea typeface="Quicksand"/>
                  <a:cs typeface="Quicksand"/>
                  <a:sym typeface="Quicksand"/>
                </a:rPr>
                <a:t>GHW Management</a:t>
              </a:r>
              <a:endParaRPr lang="en" sz="900" dirty="0">
                <a:solidFill>
                  <a:srgbClr val="A3B7AB"/>
                </a:solidFill>
                <a:latin typeface="Quicksand"/>
                <a:ea typeface="Quicksand"/>
                <a:cs typeface="Quicksand"/>
                <a:sym typeface="Quicksand"/>
              </a:endParaRPr>
            </a:p>
          </p:txBody>
        </p:sp>
        <p:sp>
          <p:nvSpPr>
            <p:cNvPr id="126" name="Shape 126"/>
            <p:cNvSpPr txBox="1"/>
            <p:nvPr/>
          </p:nvSpPr>
          <p:spPr>
            <a:xfrm>
              <a:off x="8000902" y="101874"/>
              <a:ext cx="1143000" cy="242351"/>
            </a:xfrm>
            <a:prstGeom prst="rect">
              <a:avLst/>
            </a:prstGeom>
            <a:solidFill>
              <a:srgbClr val="F1E5CA"/>
            </a:solidFill>
            <a:ln>
              <a:noFill/>
            </a:ln>
          </p:spPr>
          <p:txBody>
            <a:bodyPr lIns="91425" tIns="91425" rIns="91425" bIns="91425" anchor="ctr" anchorCtr="0">
              <a:spAutoFit/>
            </a:bodyPr>
            <a:lstStyle/>
            <a:p>
              <a:pPr lvl="0" algn="ctr" rtl="0">
                <a:spcBef>
                  <a:spcPts val="0"/>
                </a:spcBef>
                <a:buNone/>
              </a:pPr>
              <a:r>
                <a:rPr lang="en" sz="900">
                  <a:solidFill>
                    <a:srgbClr val="A3B7AB"/>
                  </a:solidFill>
                  <a:latin typeface="Quicksand"/>
                  <a:ea typeface="Quicksand"/>
                  <a:cs typeface="Quicksand"/>
                  <a:sym typeface="Quicksand"/>
                </a:rPr>
                <a:t>Appendix</a:t>
              </a:r>
            </a:p>
          </p:txBody>
        </p:sp>
      </p:grpSp>
    </p:spTree>
  </p:cSld>
  <p:clrMapOvr>
    <a:masterClrMapping/>
  </p:clrMapOvr>
  <p:transition spd="slow">
    <p:cut/>
  </p:transition>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31"/>
        <p:cNvGrpSpPr/>
        <p:nvPr/>
      </p:nvGrpSpPr>
      <p:grpSpPr>
        <a:xfrm>
          <a:off x="0" y="0"/>
          <a:ext cx="0" cy="0"/>
          <a:chOff x="0" y="0"/>
          <a:chExt cx="0" cy="0"/>
        </a:xfrm>
      </p:grpSpPr>
      <p:sp>
        <p:nvSpPr>
          <p:cNvPr id="133" name="Shape 133"/>
          <p:cNvSpPr txBox="1">
            <a:spLocks noGrp="1"/>
          </p:cNvSpPr>
          <p:nvPr>
            <p:ph type="title"/>
          </p:nvPr>
        </p:nvSpPr>
        <p:spPr>
          <a:xfrm>
            <a:off x="174171" y="1018279"/>
            <a:ext cx="8229600" cy="461624"/>
          </a:xfrm>
          <a:prstGeom prst="rect">
            <a:avLst/>
          </a:prstGeom>
          <a:noFill/>
          <a:ln>
            <a:noFill/>
          </a:ln>
        </p:spPr>
        <p:txBody>
          <a:bodyPr lIns="45700" tIns="45700" rIns="45700" bIns="45700" anchor="ctr" anchorCtr="0">
            <a:spAutoFit/>
          </a:bodyPr>
          <a:lstStyle/>
          <a:p>
            <a:pPr lvl="0" rtl="0">
              <a:spcBef>
                <a:spcPts val="0"/>
              </a:spcBef>
              <a:buNone/>
            </a:pPr>
            <a:r>
              <a:rPr lang="en" sz="2400" b="0" dirty="0">
                <a:solidFill>
                  <a:srgbClr val="477057"/>
                </a:solidFill>
                <a:latin typeface="Quicksand"/>
                <a:ea typeface="Quicksand"/>
                <a:cs typeface="Quicksand"/>
                <a:sym typeface="Quicksand"/>
              </a:rPr>
              <a:t>4. FCM BANK: MANAGEMENT</a:t>
            </a:r>
          </a:p>
        </p:txBody>
      </p:sp>
      <p:sp>
        <p:nvSpPr>
          <p:cNvPr id="132" name="Shape 132"/>
          <p:cNvSpPr txBox="1">
            <a:spLocks noGrp="1"/>
          </p:cNvSpPr>
          <p:nvPr>
            <p:ph type="body" idx="1"/>
          </p:nvPr>
        </p:nvSpPr>
        <p:spPr>
          <a:xfrm>
            <a:off x="183053" y="1670237"/>
            <a:ext cx="5644199" cy="2246729"/>
          </a:xfrm>
          <a:prstGeom prst="rect">
            <a:avLst/>
          </a:prstGeom>
          <a:noFill/>
          <a:ln>
            <a:noFill/>
          </a:ln>
        </p:spPr>
        <p:txBody>
          <a:bodyPr lIns="45700" tIns="45700" rIns="45700" bIns="45700" anchor="t" anchorCtr="0">
            <a:spAutoFit/>
          </a:bodyPr>
          <a:lstStyle/>
          <a:p>
            <a:pPr marL="0" lvl="0" indent="0" rtl="0">
              <a:spcBef>
                <a:spcPts val="400"/>
              </a:spcBef>
              <a:buNone/>
            </a:pPr>
            <a:r>
              <a:rPr lang="en" sz="1000" b="1" dirty="0" smtClean="0">
                <a:solidFill>
                  <a:srgbClr val="FF0000"/>
                </a:solidFill>
                <a:latin typeface="Quicksand"/>
                <a:ea typeface="Quicksand"/>
                <a:cs typeface="Quicksand"/>
                <a:sym typeface="Quicksand"/>
              </a:rPr>
              <a:t>[expand – add pictures]</a:t>
            </a:r>
          </a:p>
          <a:p>
            <a:pPr marL="0" lvl="0" indent="0" rtl="0">
              <a:spcBef>
                <a:spcPts val="400"/>
              </a:spcBef>
              <a:buNone/>
            </a:pPr>
            <a:r>
              <a:rPr lang="en" sz="1000" dirty="0" smtClean="0">
                <a:latin typeface="Quicksand"/>
                <a:ea typeface="Quicksand"/>
                <a:cs typeface="Quicksand"/>
                <a:sym typeface="Quicksand"/>
              </a:rPr>
              <a:t>FCM </a:t>
            </a:r>
            <a:r>
              <a:rPr lang="en" sz="1000" dirty="0">
                <a:latin typeface="Quicksand"/>
                <a:ea typeface="Quicksand"/>
                <a:cs typeface="Quicksand"/>
                <a:sym typeface="Quicksand"/>
              </a:rPr>
              <a:t>Bank senior management is led by CEO Ron Huggett and COO Vincent Ma.</a:t>
            </a:r>
          </a:p>
          <a:p>
            <a:pPr marL="0" lvl="0" indent="0" rtl="0">
              <a:spcBef>
                <a:spcPts val="400"/>
              </a:spcBef>
              <a:buNone/>
            </a:pPr>
            <a:r>
              <a:rPr lang="en" sz="1000" dirty="0">
                <a:latin typeface="Quicksand"/>
                <a:ea typeface="Quicksand"/>
                <a:cs typeface="Quicksand"/>
                <a:sym typeface="Quicksand"/>
              </a:rPr>
              <a:t>Mr. Huggett worked 36 years at RBS in the UK occupying various roles in his extensive career in treasury, strategic planning and finance.</a:t>
            </a:r>
          </a:p>
          <a:p>
            <a:pPr marL="0" lvl="0" indent="0" rtl="0">
              <a:spcBef>
                <a:spcPts val="400"/>
              </a:spcBef>
              <a:buNone/>
            </a:pPr>
            <a:r>
              <a:rPr lang="en" sz="1000" dirty="0">
                <a:latin typeface="Quicksand"/>
                <a:ea typeface="Quicksand"/>
                <a:cs typeface="Quicksand"/>
                <a:sym typeface="Quicksand"/>
              </a:rPr>
              <a:t>Among his responsibilities for FCM Bank, Mr. Huggett has significant expertise in treasury-related and asset-liability matching activities.</a:t>
            </a:r>
          </a:p>
          <a:p>
            <a:pPr marL="0" lvl="0" indent="0" rtl="0">
              <a:spcBef>
                <a:spcPts val="400"/>
              </a:spcBef>
              <a:buNone/>
            </a:pPr>
            <a:r>
              <a:rPr lang="en" sz="1000" dirty="0">
                <a:latin typeface="Quicksand"/>
                <a:ea typeface="Quicksand"/>
                <a:cs typeface="Quicksand"/>
                <a:sym typeface="Quicksand"/>
              </a:rPr>
              <a:t>Mr. Ma joined FCM Bank from Barclays Bank in Germany where he was responsible for launching their online savings initiative. Mr. Ma also held various roles at Barclaycard Germany and NAB in Australia.</a:t>
            </a:r>
          </a:p>
          <a:p>
            <a:pPr marL="0" lvl="0" indent="0" rtl="0">
              <a:spcBef>
                <a:spcPts val="400"/>
              </a:spcBef>
              <a:buNone/>
            </a:pPr>
            <a:r>
              <a:rPr lang="en" sz="1000" dirty="0">
                <a:latin typeface="Quicksand"/>
                <a:ea typeface="Quicksand"/>
                <a:cs typeface="Quicksand"/>
                <a:sym typeface="Quicksand"/>
              </a:rPr>
              <a:t>Among his responsibilities for FCM Bank, Mr. Ma leads our internet banking expansion into Northern European markets.</a:t>
            </a:r>
          </a:p>
          <a:p>
            <a:pPr marL="0" lvl="0" indent="0" rtl="0">
              <a:spcBef>
                <a:spcPts val="400"/>
              </a:spcBef>
              <a:buNone/>
            </a:pPr>
            <a:endParaRPr sz="1000" dirty="0">
              <a:latin typeface="Quicksand"/>
              <a:ea typeface="Quicksand"/>
              <a:cs typeface="Quicksand"/>
              <a:sym typeface="Quicksand"/>
            </a:endParaRPr>
          </a:p>
        </p:txBody>
      </p:sp>
      <p:sp>
        <p:nvSpPr>
          <p:cNvPr id="16" name="Slide Number Placeholder 15"/>
          <p:cNvSpPr>
            <a:spLocks noGrp="1"/>
          </p:cNvSpPr>
          <p:nvPr>
            <p:ph type="sldNum" idx="12"/>
          </p:nvPr>
        </p:nvSpPr>
        <p:spPr/>
        <p:txBody>
          <a:bodyPr/>
          <a:lstStyle/>
          <a:p>
            <a:endParaRPr lang="en-US" dirty="0"/>
          </a:p>
        </p:txBody>
      </p:sp>
      <p:grpSp>
        <p:nvGrpSpPr>
          <p:cNvPr id="134" name="Shape 134"/>
          <p:cNvGrpSpPr/>
          <p:nvPr/>
        </p:nvGrpSpPr>
        <p:grpSpPr>
          <a:xfrm>
            <a:off x="198" y="66582"/>
            <a:ext cx="9143704" cy="461636"/>
            <a:chOff x="198" y="49936"/>
            <a:chExt cx="9143704" cy="346227"/>
          </a:xfrm>
        </p:grpSpPr>
        <p:grpSp>
          <p:nvGrpSpPr>
            <p:cNvPr id="135" name="Shape 135"/>
            <p:cNvGrpSpPr/>
            <p:nvPr/>
          </p:nvGrpSpPr>
          <p:grpSpPr>
            <a:xfrm>
              <a:off x="198" y="49936"/>
              <a:ext cx="3428776" cy="346227"/>
              <a:chOff x="0" y="49936"/>
              <a:chExt cx="3768300" cy="346227"/>
            </a:xfrm>
          </p:grpSpPr>
          <p:sp>
            <p:nvSpPr>
              <p:cNvPr id="136" name="Shape 136"/>
              <p:cNvSpPr txBox="1"/>
              <p:nvPr/>
            </p:nvSpPr>
            <p:spPr>
              <a:xfrm>
                <a:off x="0" y="49937"/>
                <a:ext cx="1256100" cy="346226"/>
              </a:xfrm>
              <a:prstGeom prst="rect">
                <a:avLst/>
              </a:prstGeom>
              <a:solidFill>
                <a:srgbClr val="F1E5CA"/>
              </a:solidFill>
              <a:ln>
                <a:noFill/>
              </a:ln>
            </p:spPr>
            <p:txBody>
              <a:bodyPr lIns="91425" tIns="91425" rIns="91425" bIns="91425" anchor="ctr" anchorCtr="0">
                <a:spAutoFit/>
              </a:bodyPr>
              <a:lstStyle/>
              <a:p>
                <a:pPr lvl="0" algn="ctr" rtl="0">
                  <a:spcBef>
                    <a:spcPts val="0"/>
                  </a:spcBef>
                  <a:buNone/>
                </a:pPr>
                <a:r>
                  <a:rPr lang="en" sz="900">
                    <a:solidFill>
                      <a:srgbClr val="A3B7AB"/>
                    </a:solidFill>
                    <a:latin typeface="Quicksand"/>
                    <a:ea typeface="Quicksand"/>
                    <a:cs typeface="Quicksand"/>
                    <a:sym typeface="Quicksand"/>
                  </a:rPr>
                  <a:t>Primary Opportunity</a:t>
                </a:r>
              </a:p>
            </p:txBody>
          </p:sp>
          <p:sp>
            <p:nvSpPr>
              <p:cNvPr id="137" name="Shape 137"/>
              <p:cNvSpPr txBox="1"/>
              <p:nvPr/>
            </p:nvSpPr>
            <p:spPr>
              <a:xfrm>
                <a:off x="1256100" y="49936"/>
                <a:ext cx="1331099" cy="346226"/>
              </a:xfrm>
              <a:prstGeom prst="rect">
                <a:avLst/>
              </a:prstGeom>
              <a:solidFill>
                <a:srgbClr val="F1E5CA"/>
              </a:solidFill>
              <a:ln>
                <a:noFill/>
              </a:ln>
            </p:spPr>
            <p:txBody>
              <a:bodyPr lIns="91425" tIns="91425" rIns="91425" bIns="91425" anchor="ctr" anchorCtr="0">
                <a:spAutoFit/>
              </a:bodyPr>
              <a:lstStyle/>
              <a:p>
                <a:pPr lvl="0" algn="ctr" rtl="0">
                  <a:spcBef>
                    <a:spcPts val="0"/>
                  </a:spcBef>
                  <a:buClr>
                    <a:schemeClr val="dk1"/>
                  </a:buClr>
                  <a:buSzPct val="122222"/>
                  <a:buFont typeface="Arial"/>
                  <a:buNone/>
                </a:pPr>
                <a:r>
                  <a:rPr lang="en" sz="900">
                    <a:solidFill>
                      <a:srgbClr val="A3B7AB"/>
                    </a:solidFill>
                    <a:latin typeface="Quicksand"/>
                    <a:ea typeface="Quicksand"/>
                    <a:cs typeface="Quicksand"/>
                    <a:sym typeface="Quicksand"/>
                  </a:rPr>
                  <a:t>Asset Acquisition</a:t>
                </a:r>
              </a:p>
              <a:p>
                <a:pPr lvl="0" algn="ctr" rtl="0">
                  <a:spcBef>
                    <a:spcPts val="0"/>
                  </a:spcBef>
                  <a:buClr>
                    <a:schemeClr val="dk1"/>
                  </a:buClr>
                  <a:buSzPct val="122222"/>
                  <a:buFont typeface="Arial"/>
                  <a:buNone/>
                </a:pPr>
                <a:r>
                  <a:rPr lang="en" sz="900">
                    <a:solidFill>
                      <a:srgbClr val="A3B7AB"/>
                    </a:solidFill>
                    <a:latin typeface="Quicksand"/>
                    <a:ea typeface="Quicksand"/>
                    <a:cs typeface="Quicksand"/>
                    <a:sym typeface="Quicksand"/>
                  </a:rPr>
                  <a:t>Opportunity</a:t>
                </a:r>
              </a:p>
            </p:txBody>
          </p:sp>
          <p:sp>
            <p:nvSpPr>
              <p:cNvPr id="138" name="Shape 138"/>
              <p:cNvSpPr txBox="1"/>
              <p:nvPr/>
            </p:nvSpPr>
            <p:spPr>
              <a:xfrm>
                <a:off x="2512200" y="49937"/>
                <a:ext cx="1256100" cy="346226"/>
              </a:xfrm>
              <a:prstGeom prst="rect">
                <a:avLst/>
              </a:prstGeom>
              <a:solidFill>
                <a:srgbClr val="F1E5CA"/>
              </a:solidFill>
              <a:ln>
                <a:noFill/>
              </a:ln>
            </p:spPr>
            <p:txBody>
              <a:bodyPr lIns="91425" tIns="91425" rIns="91425" bIns="91425" anchor="ctr" anchorCtr="0">
                <a:spAutoFit/>
              </a:bodyPr>
              <a:lstStyle/>
              <a:p>
                <a:pPr lvl="0" algn="ctr" rtl="0">
                  <a:spcBef>
                    <a:spcPts val="0"/>
                  </a:spcBef>
                  <a:buNone/>
                </a:pPr>
                <a:r>
                  <a:rPr lang="en" sz="900">
                    <a:solidFill>
                      <a:srgbClr val="A3B7AB"/>
                    </a:solidFill>
                    <a:latin typeface="Quicksand"/>
                    <a:ea typeface="Quicksand"/>
                    <a:cs typeface="Quicksand"/>
                    <a:sym typeface="Quicksand"/>
                  </a:rPr>
                  <a:t>Customer Opportunity</a:t>
                </a:r>
              </a:p>
            </p:txBody>
          </p:sp>
        </p:grpSp>
        <p:grpSp>
          <p:nvGrpSpPr>
            <p:cNvPr id="139" name="Shape 139"/>
            <p:cNvGrpSpPr/>
            <p:nvPr/>
          </p:nvGrpSpPr>
          <p:grpSpPr>
            <a:xfrm>
              <a:off x="3429070" y="49937"/>
              <a:ext cx="3428776" cy="346226"/>
              <a:chOff x="0" y="49937"/>
              <a:chExt cx="3768300" cy="346226"/>
            </a:xfrm>
          </p:grpSpPr>
          <p:sp>
            <p:nvSpPr>
              <p:cNvPr id="140" name="Shape 140"/>
              <p:cNvSpPr txBox="1"/>
              <p:nvPr/>
            </p:nvSpPr>
            <p:spPr>
              <a:xfrm>
                <a:off x="0" y="49937"/>
                <a:ext cx="1256100" cy="346226"/>
              </a:xfrm>
              <a:prstGeom prst="rect">
                <a:avLst/>
              </a:prstGeom>
              <a:solidFill>
                <a:srgbClr val="477057"/>
              </a:solidFill>
              <a:ln>
                <a:noFill/>
              </a:ln>
            </p:spPr>
            <p:txBody>
              <a:bodyPr lIns="91425" tIns="91425" rIns="91425" bIns="91425" anchor="ctr" anchorCtr="0">
                <a:spAutoFit/>
              </a:bodyPr>
              <a:lstStyle/>
              <a:p>
                <a:pPr lvl="0" algn="ctr" rtl="0">
                  <a:spcBef>
                    <a:spcPts val="0"/>
                  </a:spcBef>
                  <a:buNone/>
                </a:pPr>
                <a:r>
                  <a:rPr lang="en" sz="900">
                    <a:solidFill>
                      <a:srgbClr val="FFFFFF"/>
                    </a:solidFill>
                    <a:latin typeface="Quicksand"/>
                    <a:ea typeface="Quicksand"/>
                    <a:cs typeface="Quicksand"/>
                    <a:sym typeface="Quicksand"/>
                  </a:rPr>
                  <a:t>FCM Bank Overview</a:t>
                </a:r>
              </a:p>
            </p:txBody>
          </p:sp>
          <p:sp>
            <p:nvSpPr>
              <p:cNvPr id="141" name="Shape 141"/>
              <p:cNvSpPr txBox="1"/>
              <p:nvPr/>
            </p:nvSpPr>
            <p:spPr>
              <a:xfrm>
                <a:off x="1256100" y="101874"/>
                <a:ext cx="1256100" cy="242351"/>
              </a:xfrm>
              <a:prstGeom prst="rect">
                <a:avLst/>
              </a:prstGeom>
              <a:solidFill>
                <a:srgbClr val="F1E5CA"/>
              </a:solidFill>
              <a:ln>
                <a:noFill/>
              </a:ln>
            </p:spPr>
            <p:txBody>
              <a:bodyPr lIns="91425" tIns="91425" rIns="91425" bIns="91425" anchor="ctr" anchorCtr="0">
                <a:spAutoFit/>
              </a:bodyPr>
              <a:lstStyle/>
              <a:p>
                <a:pPr lvl="0" algn="ctr" rtl="0">
                  <a:spcBef>
                    <a:spcPts val="0"/>
                  </a:spcBef>
                  <a:buNone/>
                </a:pPr>
                <a:r>
                  <a:rPr lang="en" sz="900">
                    <a:solidFill>
                      <a:srgbClr val="A3B7AB"/>
                    </a:solidFill>
                    <a:latin typeface="Quicksand"/>
                    <a:ea typeface="Quicksand"/>
                    <a:cs typeface="Quicksand"/>
                    <a:sym typeface="Quicksand"/>
                  </a:rPr>
                  <a:t>nestbank</a:t>
                </a:r>
              </a:p>
            </p:txBody>
          </p:sp>
          <p:sp>
            <p:nvSpPr>
              <p:cNvPr id="142" name="Shape 142"/>
              <p:cNvSpPr txBox="1"/>
              <p:nvPr/>
            </p:nvSpPr>
            <p:spPr>
              <a:xfrm>
                <a:off x="2512200" y="49937"/>
                <a:ext cx="1256100" cy="346226"/>
              </a:xfrm>
              <a:prstGeom prst="rect">
                <a:avLst/>
              </a:prstGeom>
              <a:solidFill>
                <a:srgbClr val="F1E5CA"/>
              </a:solidFill>
              <a:ln>
                <a:noFill/>
              </a:ln>
            </p:spPr>
            <p:txBody>
              <a:bodyPr lIns="91425" tIns="91425" rIns="91425" bIns="91425" anchor="ctr" anchorCtr="0">
                <a:spAutoFit/>
              </a:bodyPr>
              <a:lstStyle/>
              <a:p>
                <a:pPr lvl="0" algn="ctr" rtl="0">
                  <a:spcBef>
                    <a:spcPts val="0"/>
                  </a:spcBef>
                  <a:buNone/>
                </a:pPr>
                <a:r>
                  <a:rPr lang="en" sz="900">
                    <a:solidFill>
                      <a:srgbClr val="A3B7AB"/>
                    </a:solidFill>
                    <a:latin typeface="Quicksand"/>
                    <a:ea typeface="Quicksand"/>
                    <a:cs typeface="Quicksand"/>
                    <a:sym typeface="Quicksand"/>
                  </a:rPr>
                  <a:t>Investment Opportunity</a:t>
                </a:r>
              </a:p>
            </p:txBody>
          </p:sp>
        </p:grpSp>
        <p:sp>
          <p:nvSpPr>
            <p:cNvPr id="143" name="Shape 143"/>
            <p:cNvSpPr txBox="1"/>
            <p:nvPr/>
          </p:nvSpPr>
          <p:spPr>
            <a:xfrm>
              <a:off x="6857942" y="101874"/>
              <a:ext cx="1143000" cy="242351"/>
            </a:xfrm>
            <a:prstGeom prst="rect">
              <a:avLst/>
            </a:prstGeom>
            <a:solidFill>
              <a:srgbClr val="F1E5CA"/>
            </a:solidFill>
            <a:ln>
              <a:noFill/>
            </a:ln>
          </p:spPr>
          <p:txBody>
            <a:bodyPr lIns="91425" tIns="91425" rIns="91425" bIns="91425" anchor="ctr" anchorCtr="0">
              <a:spAutoFit/>
            </a:bodyPr>
            <a:lstStyle/>
            <a:p>
              <a:pPr lvl="0" algn="ctr" rtl="0">
                <a:spcBef>
                  <a:spcPts val="0"/>
                </a:spcBef>
                <a:buNone/>
              </a:pPr>
              <a:r>
                <a:rPr lang="en-US" sz="900" dirty="0" smtClean="0">
                  <a:solidFill>
                    <a:srgbClr val="A3B7AB"/>
                  </a:solidFill>
                  <a:latin typeface="Quicksand"/>
                  <a:ea typeface="Quicksand"/>
                  <a:cs typeface="Quicksand"/>
                  <a:sym typeface="Quicksand"/>
                </a:rPr>
                <a:t>GHW Management</a:t>
              </a:r>
              <a:endParaRPr lang="en" sz="900" dirty="0">
                <a:solidFill>
                  <a:srgbClr val="A3B7AB"/>
                </a:solidFill>
                <a:latin typeface="Quicksand"/>
                <a:ea typeface="Quicksand"/>
                <a:cs typeface="Quicksand"/>
                <a:sym typeface="Quicksand"/>
              </a:endParaRPr>
            </a:p>
          </p:txBody>
        </p:sp>
        <p:sp>
          <p:nvSpPr>
            <p:cNvPr id="144" name="Shape 144"/>
            <p:cNvSpPr txBox="1"/>
            <p:nvPr/>
          </p:nvSpPr>
          <p:spPr>
            <a:xfrm>
              <a:off x="8000902" y="101874"/>
              <a:ext cx="1143000" cy="242351"/>
            </a:xfrm>
            <a:prstGeom prst="rect">
              <a:avLst/>
            </a:prstGeom>
            <a:solidFill>
              <a:srgbClr val="F1E5CA"/>
            </a:solidFill>
            <a:ln>
              <a:noFill/>
            </a:ln>
          </p:spPr>
          <p:txBody>
            <a:bodyPr lIns="91425" tIns="91425" rIns="91425" bIns="91425" anchor="ctr" anchorCtr="0">
              <a:spAutoFit/>
            </a:bodyPr>
            <a:lstStyle/>
            <a:p>
              <a:pPr lvl="0" algn="ctr" rtl="0">
                <a:spcBef>
                  <a:spcPts val="0"/>
                </a:spcBef>
                <a:buNone/>
              </a:pPr>
              <a:r>
                <a:rPr lang="en" sz="900">
                  <a:solidFill>
                    <a:srgbClr val="A3B7AB"/>
                  </a:solidFill>
                  <a:latin typeface="Quicksand"/>
                  <a:ea typeface="Quicksand"/>
                  <a:cs typeface="Quicksand"/>
                  <a:sym typeface="Quicksand"/>
                </a:rPr>
                <a:t>Appendix</a:t>
              </a:r>
            </a:p>
          </p:txBody>
        </p:sp>
      </p:grpSp>
    </p:spTree>
  </p:cSld>
  <p:clrMapOvr>
    <a:masterClrMapping/>
  </p:clrMapOvr>
  <p:transition spd="slow">
    <p:cut/>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21"/>
        <p:cNvGrpSpPr/>
        <p:nvPr/>
      </p:nvGrpSpPr>
      <p:grpSpPr>
        <a:xfrm>
          <a:off x="0" y="0"/>
          <a:ext cx="0" cy="0"/>
          <a:chOff x="0" y="0"/>
          <a:chExt cx="0" cy="0"/>
        </a:xfrm>
      </p:grpSpPr>
      <p:sp>
        <p:nvSpPr>
          <p:cNvPr id="222" name="Shape 222"/>
          <p:cNvSpPr txBox="1">
            <a:spLocks noGrp="1"/>
          </p:cNvSpPr>
          <p:nvPr>
            <p:ph type="title"/>
          </p:nvPr>
        </p:nvSpPr>
        <p:spPr>
          <a:xfrm>
            <a:off x="174171" y="1018278"/>
            <a:ext cx="8229600" cy="461624"/>
          </a:xfrm>
          <a:prstGeom prst="rect">
            <a:avLst/>
          </a:prstGeom>
          <a:noFill/>
          <a:ln>
            <a:noFill/>
          </a:ln>
        </p:spPr>
        <p:txBody>
          <a:bodyPr lIns="45700" tIns="45700" rIns="45700" bIns="45700" anchor="ctr" anchorCtr="0">
            <a:spAutoFit/>
          </a:bodyPr>
          <a:lstStyle/>
          <a:p>
            <a:pPr lvl="0" rtl="0">
              <a:spcBef>
                <a:spcPts val="0"/>
              </a:spcBef>
              <a:buNone/>
            </a:pPr>
            <a:r>
              <a:rPr lang="en" sz="2400" b="0" dirty="0">
                <a:solidFill>
                  <a:srgbClr val="477057"/>
                </a:solidFill>
                <a:latin typeface="Quicksand"/>
                <a:ea typeface="Quicksand"/>
                <a:cs typeface="Quicksand"/>
                <a:sym typeface="Quicksand"/>
              </a:rPr>
              <a:t>6. </a:t>
            </a:r>
            <a:r>
              <a:rPr lang="en" sz="2400" b="0" dirty="0" smtClean="0">
                <a:solidFill>
                  <a:srgbClr val="477057"/>
                </a:solidFill>
                <a:latin typeface="Quicksand"/>
                <a:ea typeface="Quicksand"/>
                <a:cs typeface="Quicksand"/>
                <a:sym typeface="Quicksand"/>
              </a:rPr>
              <a:t>FINANCIAL PROJECTIONS</a:t>
            </a:r>
            <a:endParaRPr lang="en" sz="2400" b="0" dirty="0">
              <a:solidFill>
                <a:srgbClr val="477057"/>
              </a:solidFill>
              <a:latin typeface="Quicksand"/>
              <a:ea typeface="Quicksand"/>
              <a:cs typeface="Quicksand"/>
              <a:sym typeface="Quicksand"/>
            </a:endParaRPr>
          </a:p>
        </p:txBody>
      </p:sp>
      <p:sp>
        <p:nvSpPr>
          <p:cNvPr id="234" name="Shape 234"/>
          <p:cNvSpPr txBox="1">
            <a:spLocks noGrp="1"/>
          </p:cNvSpPr>
          <p:nvPr>
            <p:ph type="body" idx="1"/>
          </p:nvPr>
        </p:nvSpPr>
        <p:spPr>
          <a:xfrm>
            <a:off x="183053" y="1670236"/>
            <a:ext cx="5644199" cy="861734"/>
          </a:xfrm>
          <a:prstGeom prst="rect">
            <a:avLst/>
          </a:prstGeom>
          <a:noFill/>
          <a:ln>
            <a:noFill/>
          </a:ln>
        </p:spPr>
        <p:txBody>
          <a:bodyPr lIns="45700" tIns="45700" rIns="45700" bIns="45700" anchor="t" anchorCtr="0">
            <a:spAutoFit/>
          </a:bodyPr>
          <a:lstStyle/>
          <a:p>
            <a:pPr marL="0" lvl="0" indent="0" rtl="0">
              <a:spcBef>
                <a:spcPts val="400"/>
              </a:spcBef>
              <a:buClr>
                <a:schemeClr val="dk1"/>
              </a:buClr>
              <a:buFont typeface="Arial"/>
              <a:buNone/>
            </a:pPr>
            <a:r>
              <a:rPr lang="en-US" sz="1000" dirty="0" smtClean="0">
                <a:latin typeface="Quicksand"/>
                <a:ea typeface="Quicksand"/>
                <a:cs typeface="Quicksand"/>
                <a:sym typeface="Quicksand"/>
              </a:rPr>
              <a:t>[financial projections]</a:t>
            </a:r>
          </a:p>
          <a:p>
            <a:pPr marL="0" lvl="0" indent="0" rtl="0">
              <a:spcBef>
                <a:spcPts val="400"/>
              </a:spcBef>
              <a:buClr>
                <a:schemeClr val="dk1"/>
              </a:buClr>
              <a:buFont typeface="Arial"/>
              <a:buNone/>
            </a:pPr>
            <a:r>
              <a:rPr lang="en-US" sz="1000" dirty="0" smtClean="0">
                <a:latin typeface="Quicksand"/>
                <a:ea typeface="Quicksand"/>
                <a:cs typeface="Quicksand"/>
                <a:sym typeface="Quicksand"/>
              </a:rPr>
              <a:t>[MOIC / IRR table]</a:t>
            </a:r>
          </a:p>
          <a:p>
            <a:pPr marL="0" lvl="0" indent="0" rtl="0">
              <a:spcBef>
                <a:spcPts val="400"/>
              </a:spcBef>
              <a:buClr>
                <a:schemeClr val="dk1"/>
              </a:buClr>
              <a:buFont typeface="Arial"/>
              <a:buNone/>
            </a:pPr>
            <a:r>
              <a:rPr lang="en-US" sz="1000" dirty="0" smtClean="0">
                <a:latin typeface="Quicksand"/>
                <a:ea typeface="Quicksand"/>
                <a:cs typeface="Quicksand"/>
                <a:sym typeface="Quicksand"/>
              </a:rPr>
              <a:t>- Some key points need to be raised earlier -</a:t>
            </a:r>
            <a:endParaRPr sz="1000" dirty="0">
              <a:latin typeface="Quicksand"/>
              <a:ea typeface="Quicksand"/>
              <a:cs typeface="Quicksand"/>
              <a:sym typeface="Quicksand"/>
            </a:endParaRPr>
          </a:p>
          <a:p>
            <a:pPr marL="0" lvl="0" indent="0" rtl="0">
              <a:spcBef>
                <a:spcPts val="400"/>
              </a:spcBef>
              <a:buNone/>
            </a:pPr>
            <a:endParaRPr sz="1000" dirty="0">
              <a:latin typeface="Quicksand"/>
              <a:ea typeface="Quicksand"/>
              <a:cs typeface="Quicksand"/>
              <a:sym typeface="Quicksand"/>
            </a:endParaRPr>
          </a:p>
        </p:txBody>
      </p:sp>
      <p:sp>
        <p:nvSpPr>
          <p:cNvPr id="16" name="Slide Number Placeholder 15"/>
          <p:cNvSpPr>
            <a:spLocks noGrp="1"/>
          </p:cNvSpPr>
          <p:nvPr>
            <p:ph type="sldNum" idx="12"/>
          </p:nvPr>
        </p:nvSpPr>
        <p:spPr/>
        <p:txBody>
          <a:bodyPr/>
          <a:lstStyle/>
          <a:p>
            <a:endParaRPr lang="en-US" dirty="0"/>
          </a:p>
        </p:txBody>
      </p:sp>
      <p:grpSp>
        <p:nvGrpSpPr>
          <p:cNvPr id="223" name="Shape 223"/>
          <p:cNvGrpSpPr/>
          <p:nvPr/>
        </p:nvGrpSpPr>
        <p:grpSpPr>
          <a:xfrm>
            <a:off x="198" y="66582"/>
            <a:ext cx="9143704" cy="461636"/>
            <a:chOff x="198" y="49936"/>
            <a:chExt cx="9143704" cy="346227"/>
          </a:xfrm>
        </p:grpSpPr>
        <p:grpSp>
          <p:nvGrpSpPr>
            <p:cNvPr id="224" name="Shape 224"/>
            <p:cNvGrpSpPr/>
            <p:nvPr/>
          </p:nvGrpSpPr>
          <p:grpSpPr>
            <a:xfrm>
              <a:off x="198" y="49936"/>
              <a:ext cx="3428776" cy="346227"/>
              <a:chOff x="0" y="49936"/>
              <a:chExt cx="3768300" cy="346227"/>
            </a:xfrm>
          </p:grpSpPr>
          <p:sp>
            <p:nvSpPr>
              <p:cNvPr id="225" name="Shape 225"/>
              <p:cNvSpPr txBox="1"/>
              <p:nvPr/>
            </p:nvSpPr>
            <p:spPr>
              <a:xfrm>
                <a:off x="0" y="49937"/>
                <a:ext cx="1256100" cy="346226"/>
              </a:xfrm>
              <a:prstGeom prst="rect">
                <a:avLst/>
              </a:prstGeom>
              <a:solidFill>
                <a:srgbClr val="F1E5CA"/>
              </a:solidFill>
              <a:ln>
                <a:noFill/>
              </a:ln>
            </p:spPr>
            <p:txBody>
              <a:bodyPr lIns="91425" tIns="91425" rIns="91425" bIns="91425" anchor="ctr" anchorCtr="0">
                <a:spAutoFit/>
              </a:bodyPr>
              <a:lstStyle/>
              <a:p>
                <a:pPr lvl="0" algn="ctr" rtl="0">
                  <a:spcBef>
                    <a:spcPts val="0"/>
                  </a:spcBef>
                  <a:buNone/>
                </a:pPr>
                <a:r>
                  <a:rPr lang="en" sz="900">
                    <a:solidFill>
                      <a:srgbClr val="A3B7AB"/>
                    </a:solidFill>
                    <a:latin typeface="Quicksand"/>
                    <a:ea typeface="Quicksand"/>
                    <a:cs typeface="Quicksand"/>
                    <a:sym typeface="Quicksand"/>
                  </a:rPr>
                  <a:t>Primary Opportunity</a:t>
                </a:r>
              </a:p>
            </p:txBody>
          </p:sp>
          <p:sp>
            <p:nvSpPr>
              <p:cNvPr id="226" name="Shape 226"/>
              <p:cNvSpPr txBox="1"/>
              <p:nvPr/>
            </p:nvSpPr>
            <p:spPr>
              <a:xfrm>
                <a:off x="1256100" y="49936"/>
                <a:ext cx="1331099" cy="346226"/>
              </a:xfrm>
              <a:prstGeom prst="rect">
                <a:avLst/>
              </a:prstGeom>
              <a:solidFill>
                <a:srgbClr val="F1E5CA"/>
              </a:solidFill>
              <a:ln>
                <a:noFill/>
              </a:ln>
            </p:spPr>
            <p:txBody>
              <a:bodyPr lIns="91425" tIns="91425" rIns="91425" bIns="91425" anchor="ctr" anchorCtr="0">
                <a:spAutoFit/>
              </a:bodyPr>
              <a:lstStyle/>
              <a:p>
                <a:pPr lvl="0" algn="ctr" rtl="0">
                  <a:spcBef>
                    <a:spcPts val="0"/>
                  </a:spcBef>
                  <a:buClr>
                    <a:schemeClr val="dk1"/>
                  </a:buClr>
                  <a:buSzPct val="122222"/>
                  <a:buFont typeface="Arial"/>
                  <a:buNone/>
                </a:pPr>
                <a:r>
                  <a:rPr lang="en" sz="900">
                    <a:solidFill>
                      <a:srgbClr val="A3B7AB"/>
                    </a:solidFill>
                    <a:latin typeface="Quicksand"/>
                    <a:ea typeface="Quicksand"/>
                    <a:cs typeface="Quicksand"/>
                    <a:sym typeface="Quicksand"/>
                  </a:rPr>
                  <a:t>Asset Acquisition</a:t>
                </a:r>
              </a:p>
              <a:p>
                <a:pPr lvl="0" algn="ctr" rtl="0">
                  <a:spcBef>
                    <a:spcPts val="0"/>
                  </a:spcBef>
                  <a:buClr>
                    <a:schemeClr val="dk1"/>
                  </a:buClr>
                  <a:buSzPct val="122222"/>
                  <a:buFont typeface="Arial"/>
                  <a:buNone/>
                </a:pPr>
                <a:r>
                  <a:rPr lang="en" sz="900">
                    <a:solidFill>
                      <a:srgbClr val="A3B7AB"/>
                    </a:solidFill>
                    <a:latin typeface="Quicksand"/>
                    <a:ea typeface="Quicksand"/>
                    <a:cs typeface="Quicksand"/>
                    <a:sym typeface="Quicksand"/>
                  </a:rPr>
                  <a:t>Opportunity</a:t>
                </a:r>
              </a:p>
            </p:txBody>
          </p:sp>
          <p:sp>
            <p:nvSpPr>
              <p:cNvPr id="227" name="Shape 227"/>
              <p:cNvSpPr txBox="1"/>
              <p:nvPr/>
            </p:nvSpPr>
            <p:spPr>
              <a:xfrm>
                <a:off x="2512200" y="49937"/>
                <a:ext cx="1256100" cy="346226"/>
              </a:xfrm>
              <a:prstGeom prst="rect">
                <a:avLst/>
              </a:prstGeom>
              <a:solidFill>
                <a:srgbClr val="F1E5CA"/>
              </a:solidFill>
              <a:ln>
                <a:noFill/>
              </a:ln>
            </p:spPr>
            <p:txBody>
              <a:bodyPr lIns="91425" tIns="91425" rIns="91425" bIns="91425" anchor="ctr" anchorCtr="0">
                <a:spAutoFit/>
              </a:bodyPr>
              <a:lstStyle/>
              <a:p>
                <a:pPr lvl="0" algn="ctr" rtl="0">
                  <a:spcBef>
                    <a:spcPts val="0"/>
                  </a:spcBef>
                  <a:buNone/>
                </a:pPr>
                <a:r>
                  <a:rPr lang="en" sz="900">
                    <a:solidFill>
                      <a:srgbClr val="A3B7AB"/>
                    </a:solidFill>
                    <a:latin typeface="Quicksand"/>
                    <a:ea typeface="Quicksand"/>
                    <a:cs typeface="Quicksand"/>
                    <a:sym typeface="Quicksand"/>
                  </a:rPr>
                  <a:t>Customer Opportunity</a:t>
                </a:r>
              </a:p>
            </p:txBody>
          </p:sp>
        </p:grpSp>
        <p:grpSp>
          <p:nvGrpSpPr>
            <p:cNvPr id="228" name="Shape 228"/>
            <p:cNvGrpSpPr/>
            <p:nvPr/>
          </p:nvGrpSpPr>
          <p:grpSpPr>
            <a:xfrm>
              <a:off x="3429070" y="49937"/>
              <a:ext cx="3428776" cy="346226"/>
              <a:chOff x="0" y="49937"/>
              <a:chExt cx="3768300" cy="346226"/>
            </a:xfrm>
          </p:grpSpPr>
          <p:sp>
            <p:nvSpPr>
              <p:cNvPr id="229" name="Shape 229"/>
              <p:cNvSpPr txBox="1"/>
              <p:nvPr/>
            </p:nvSpPr>
            <p:spPr>
              <a:xfrm>
                <a:off x="0" y="49937"/>
                <a:ext cx="1256100" cy="346226"/>
              </a:xfrm>
              <a:prstGeom prst="rect">
                <a:avLst/>
              </a:prstGeom>
              <a:solidFill>
                <a:srgbClr val="F1E5CA"/>
              </a:solidFill>
              <a:ln>
                <a:noFill/>
              </a:ln>
            </p:spPr>
            <p:txBody>
              <a:bodyPr lIns="91425" tIns="91425" rIns="91425" bIns="91425" anchor="ctr" anchorCtr="0">
                <a:spAutoFit/>
              </a:bodyPr>
              <a:lstStyle/>
              <a:p>
                <a:pPr lvl="0" algn="ctr" rtl="0">
                  <a:spcBef>
                    <a:spcPts val="0"/>
                  </a:spcBef>
                  <a:buNone/>
                </a:pPr>
                <a:r>
                  <a:rPr lang="en" sz="900">
                    <a:solidFill>
                      <a:srgbClr val="A3B7AB"/>
                    </a:solidFill>
                    <a:latin typeface="Quicksand"/>
                    <a:ea typeface="Quicksand"/>
                    <a:cs typeface="Quicksand"/>
                    <a:sym typeface="Quicksand"/>
                  </a:rPr>
                  <a:t>FCM Bank Overview</a:t>
                </a:r>
              </a:p>
            </p:txBody>
          </p:sp>
          <p:sp>
            <p:nvSpPr>
              <p:cNvPr id="230" name="Shape 230"/>
              <p:cNvSpPr txBox="1"/>
              <p:nvPr/>
            </p:nvSpPr>
            <p:spPr>
              <a:xfrm>
                <a:off x="1256100" y="101874"/>
                <a:ext cx="1256100" cy="242351"/>
              </a:xfrm>
              <a:prstGeom prst="rect">
                <a:avLst/>
              </a:prstGeom>
              <a:solidFill>
                <a:srgbClr val="F1E5CA"/>
              </a:solidFill>
              <a:ln>
                <a:noFill/>
              </a:ln>
            </p:spPr>
            <p:txBody>
              <a:bodyPr lIns="91425" tIns="91425" rIns="91425" bIns="91425" anchor="ctr" anchorCtr="0">
                <a:spAutoFit/>
              </a:bodyPr>
              <a:lstStyle/>
              <a:p>
                <a:pPr lvl="0" algn="ctr" rtl="0">
                  <a:spcBef>
                    <a:spcPts val="0"/>
                  </a:spcBef>
                  <a:buNone/>
                </a:pPr>
                <a:r>
                  <a:rPr lang="en" sz="900">
                    <a:solidFill>
                      <a:srgbClr val="A3B7AB"/>
                    </a:solidFill>
                    <a:latin typeface="Quicksand"/>
                    <a:ea typeface="Quicksand"/>
                    <a:cs typeface="Quicksand"/>
                    <a:sym typeface="Quicksand"/>
                  </a:rPr>
                  <a:t>nestbank</a:t>
                </a:r>
              </a:p>
            </p:txBody>
          </p:sp>
          <p:sp>
            <p:nvSpPr>
              <p:cNvPr id="231" name="Shape 231"/>
              <p:cNvSpPr txBox="1"/>
              <p:nvPr/>
            </p:nvSpPr>
            <p:spPr>
              <a:xfrm>
                <a:off x="2512200" y="49937"/>
                <a:ext cx="1256100" cy="346226"/>
              </a:xfrm>
              <a:prstGeom prst="rect">
                <a:avLst/>
              </a:prstGeom>
              <a:solidFill>
                <a:srgbClr val="477057"/>
              </a:solidFill>
              <a:ln>
                <a:noFill/>
              </a:ln>
            </p:spPr>
            <p:txBody>
              <a:bodyPr lIns="91425" tIns="91425" rIns="91425" bIns="91425" anchor="ctr" anchorCtr="0">
                <a:spAutoFit/>
              </a:bodyPr>
              <a:lstStyle/>
              <a:p>
                <a:pPr lvl="0" algn="ctr" rtl="0">
                  <a:spcBef>
                    <a:spcPts val="0"/>
                  </a:spcBef>
                  <a:buNone/>
                </a:pPr>
                <a:r>
                  <a:rPr lang="en" sz="900">
                    <a:solidFill>
                      <a:srgbClr val="FFFFFF"/>
                    </a:solidFill>
                    <a:latin typeface="Quicksand"/>
                    <a:ea typeface="Quicksand"/>
                    <a:cs typeface="Quicksand"/>
                    <a:sym typeface="Quicksand"/>
                  </a:rPr>
                  <a:t>Investment Opportunity</a:t>
                </a:r>
              </a:p>
            </p:txBody>
          </p:sp>
        </p:grpSp>
        <p:sp>
          <p:nvSpPr>
            <p:cNvPr id="232" name="Shape 232"/>
            <p:cNvSpPr txBox="1"/>
            <p:nvPr/>
          </p:nvSpPr>
          <p:spPr>
            <a:xfrm>
              <a:off x="6857942" y="101874"/>
              <a:ext cx="1143000" cy="242351"/>
            </a:xfrm>
            <a:prstGeom prst="rect">
              <a:avLst/>
            </a:prstGeom>
            <a:solidFill>
              <a:srgbClr val="F1E5CA"/>
            </a:solidFill>
            <a:ln>
              <a:noFill/>
            </a:ln>
          </p:spPr>
          <p:txBody>
            <a:bodyPr lIns="91425" tIns="91425" rIns="91425" bIns="91425" anchor="ctr" anchorCtr="0">
              <a:spAutoFit/>
            </a:bodyPr>
            <a:lstStyle/>
            <a:p>
              <a:pPr lvl="0" algn="ctr" rtl="0">
                <a:spcBef>
                  <a:spcPts val="0"/>
                </a:spcBef>
                <a:buNone/>
              </a:pPr>
              <a:r>
                <a:rPr lang="en-US" sz="900" dirty="0" smtClean="0">
                  <a:solidFill>
                    <a:srgbClr val="A3B7AB"/>
                  </a:solidFill>
                  <a:latin typeface="Quicksand"/>
                  <a:ea typeface="Quicksand"/>
                  <a:cs typeface="Quicksand"/>
                  <a:sym typeface="Quicksand"/>
                </a:rPr>
                <a:t>GHW Management</a:t>
              </a:r>
              <a:endParaRPr lang="en" sz="900" dirty="0">
                <a:solidFill>
                  <a:srgbClr val="A3B7AB"/>
                </a:solidFill>
                <a:latin typeface="Quicksand"/>
                <a:ea typeface="Quicksand"/>
                <a:cs typeface="Quicksand"/>
                <a:sym typeface="Quicksand"/>
              </a:endParaRPr>
            </a:p>
          </p:txBody>
        </p:sp>
        <p:sp>
          <p:nvSpPr>
            <p:cNvPr id="233" name="Shape 233"/>
            <p:cNvSpPr txBox="1"/>
            <p:nvPr/>
          </p:nvSpPr>
          <p:spPr>
            <a:xfrm>
              <a:off x="8000902" y="101874"/>
              <a:ext cx="1143000" cy="242351"/>
            </a:xfrm>
            <a:prstGeom prst="rect">
              <a:avLst/>
            </a:prstGeom>
            <a:solidFill>
              <a:srgbClr val="F1E5CA"/>
            </a:solidFill>
            <a:ln>
              <a:noFill/>
            </a:ln>
          </p:spPr>
          <p:txBody>
            <a:bodyPr lIns="91425" tIns="91425" rIns="91425" bIns="91425" anchor="ctr" anchorCtr="0">
              <a:spAutoFit/>
            </a:bodyPr>
            <a:lstStyle/>
            <a:p>
              <a:pPr lvl="0" algn="ctr" rtl="0">
                <a:spcBef>
                  <a:spcPts val="0"/>
                </a:spcBef>
                <a:buNone/>
              </a:pPr>
              <a:r>
                <a:rPr lang="en" sz="900">
                  <a:solidFill>
                    <a:srgbClr val="A3B7AB"/>
                  </a:solidFill>
                  <a:latin typeface="Quicksand"/>
                  <a:ea typeface="Quicksand"/>
                  <a:cs typeface="Quicksand"/>
                  <a:sym typeface="Quicksand"/>
                </a:rPr>
                <a:t>Appendix</a:t>
              </a:r>
            </a:p>
          </p:txBody>
        </p:sp>
      </p:grpSp>
    </p:spTree>
  </p:cSld>
  <p:clrMapOvr>
    <a:masterClrMapping/>
  </p:clrMapOvr>
  <p:transition spd="slow">
    <p:cut/>
  </p:transition>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39"/>
        <p:cNvGrpSpPr/>
        <p:nvPr/>
      </p:nvGrpSpPr>
      <p:grpSpPr>
        <a:xfrm>
          <a:off x="0" y="0"/>
          <a:ext cx="0" cy="0"/>
          <a:chOff x="0" y="0"/>
          <a:chExt cx="0" cy="0"/>
        </a:xfrm>
      </p:grpSpPr>
      <p:sp>
        <p:nvSpPr>
          <p:cNvPr id="240" name="Shape 240"/>
          <p:cNvSpPr txBox="1">
            <a:spLocks noGrp="1"/>
          </p:cNvSpPr>
          <p:nvPr>
            <p:ph type="title"/>
          </p:nvPr>
        </p:nvSpPr>
        <p:spPr>
          <a:xfrm>
            <a:off x="174175" y="1018288"/>
            <a:ext cx="9098700" cy="461624"/>
          </a:xfrm>
          <a:prstGeom prst="rect">
            <a:avLst/>
          </a:prstGeom>
          <a:noFill/>
          <a:ln>
            <a:noFill/>
          </a:ln>
        </p:spPr>
        <p:txBody>
          <a:bodyPr lIns="45700" tIns="45700" rIns="45700" bIns="45700" anchor="ctr" anchorCtr="0">
            <a:spAutoFit/>
          </a:bodyPr>
          <a:lstStyle/>
          <a:p>
            <a:pPr lvl="0" rtl="0">
              <a:spcBef>
                <a:spcPts val="0"/>
              </a:spcBef>
              <a:buNone/>
            </a:pPr>
            <a:r>
              <a:rPr lang="en" sz="2400" b="0" dirty="0" smtClean="0">
                <a:solidFill>
                  <a:srgbClr val="477057"/>
                </a:solidFill>
                <a:latin typeface="Quicksand"/>
                <a:ea typeface="Quicksand"/>
                <a:cs typeface="Quicksand"/>
                <a:sym typeface="Quicksand"/>
              </a:rPr>
              <a:t>KEY RISKS</a:t>
            </a:r>
            <a:endParaRPr lang="en" sz="2400" b="0" dirty="0">
              <a:solidFill>
                <a:srgbClr val="477057"/>
              </a:solidFill>
              <a:latin typeface="Quicksand"/>
              <a:ea typeface="Quicksand"/>
              <a:cs typeface="Quicksand"/>
              <a:sym typeface="Quicksand"/>
            </a:endParaRPr>
          </a:p>
        </p:txBody>
      </p:sp>
      <p:sp>
        <p:nvSpPr>
          <p:cNvPr id="252" name="Shape 252"/>
          <p:cNvSpPr txBox="1">
            <a:spLocks noGrp="1"/>
          </p:cNvSpPr>
          <p:nvPr>
            <p:ph type="body" idx="1"/>
          </p:nvPr>
        </p:nvSpPr>
        <p:spPr>
          <a:xfrm>
            <a:off x="183051" y="1649794"/>
            <a:ext cx="7009601" cy="1066918"/>
          </a:xfrm>
          <a:prstGeom prst="rect">
            <a:avLst/>
          </a:prstGeom>
          <a:noFill/>
          <a:ln>
            <a:noFill/>
          </a:ln>
        </p:spPr>
        <p:txBody>
          <a:bodyPr wrap="square" lIns="45700" tIns="45700" rIns="45700" bIns="45700" anchor="t" anchorCtr="0">
            <a:spAutoFit/>
          </a:bodyPr>
          <a:lstStyle/>
          <a:p>
            <a:pPr marL="171450" indent="-171450">
              <a:spcBef>
                <a:spcPts val="400"/>
              </a:spcBef>
              <a:buClr>
                <a:schemeClr val="dk1"/>
              </a:buClr>
              <a:buSzPct val="110000"/>
            </a:pPr>
            <a:r>
              <a:rPr lang="en-US" sz="1000" dirty="0" smtClean="0">
                <a:latin typeface="Quicksand"/>
                <a:ea typeface="Quicksand"/>
                <a:cs typeface="Quicksand"/>
                <a:sym typeface="Quicksand"/>
              </a:rPr>
              <a:t>D</a:t>
            </a:r>
            <a:r>
              <a:rPr lang="en" sz="1000" dirty="0" smtClean="0">
                <a:latin typeface="Quicksand"/>
                <a:ea typeface="Quicksand"/>
                <a:cs typeface="Quicksand"/>
                <a:sym typeface="Quicksand"/>
              </a:rPr>
              <a:t>eposit acquisition in germany</a:t>
            </a:r>
          </a:p>
          <a:p>
            <a:pPr marL="171450" indent="-171450">
              <a:spcBef>
                <a:spcPts val="400"/>
              </a:spcBef>
              <a:buClr>
                <a:schemeClr val="dk1"/>
              </a:buClr>
              <a:buSzPct val="110000"/>
            </a:pPr>
            <a:r>
              <a:rPr lang="en-US" sz="1000" dirty="0" smtClean="0">
                <a:latin typeface="Quicksand"/>
                <a:ea typeface="Quicksand"/>
                <a:cs typeface="Quicksand"/>
                <a:sym typeface="Quicksand"/>
              </a:rPr>
              <a:t>L</a:t>
            </a:r>
            <a:r>
              <a:rPr lang="en" sz="1000" dirty="0" smtClean="0">
                <a:latin typeface="Quicksand"/>
                <a:ea typeface="Quicksand"/>
                <a:cs typeface="Quicksand"/>
                <a:sym typeface="Quicksand"/>
              </a:rPr>
              <a:t>osses on securities</a:t>
            </a:r>
          </a:p>
          <a:p>
            <a:pPr marL="171450" indent="-171450">
              <a:spcBef>
                <a:spcPts val="400"/>
              </a:spcBef>
              <a:buClr>
                <a:schemeClr val="dk1"/>
              </a:buClr>
              <a:buSzPct val="110000"/>
            </a:pPr>
            <a:r>
              <a:rPr lang="en" sz="1000" dirty="0" smtClean="0">
                <a:latin typeface="Quicksand"/>
                <a:ea typeface="Quicksand"/>
                <a:cs typeface="Quicksand"/>
                <a:sym typeface="Quicksand"/>
              </a:rPr>
              <a:t>U</a:t>
            </a:r>
            <a:r>
              <a:rPr lang="en-US" sz="1000" dirty="0" smtClean="0">
                <a:latin typeface="Quicksand"/>
                <a:ea typeface="Quicksand"/>
                <a:cs typeface="Quicksand"/>
                <a:sym typeface="Quicksand"/>
              </a:rPr>
              <a:t>n</a:t>
            </a:r>
            <a:r>
              <a:rPr lang="en" sz="1000" dirty="0" smtClean="0">
                <a:latin typeface="Quicksand"/>
                <a:ea typeface="Quicksand"/>
                <a:cs typeface="Quicksand"/>
                <a:sym typeface="Quicksand"/>
              </a:rPr>
              <a:t>forseen regulatory risks</a:t>
            </a:r>
          </a:p>
          <a:p>
            <a:pPr marL="171450" indent="-171450">
              <a:spcBef>
                <a:spcPts val="400"/>
              </a:spcBef>
              <a:buClr>
                <a:schemeClr val="dk1"/>
              </a:buClr>
              <a:buSzPct val="110000"/>
            </a:pPr>
            <a:r>
              <a:rPr lang="en" sz="1000" dirty="0" smtClean="0">
                <a:latin typeface="Quicksand"/>
                <a:ea typeface="Quicksand"/>
                <a:cs typeface="Quicksand"/>
                <a:sym typeface="Quicksand"/>
              </a:rPr>
              <a:t>Protracted spread compression</a:t>
            </a:r>
            <a:endParaRPr lang="en" sz="1000" dirty="0">
              <a:latin typeface="Quicksand"/>
              <a:ea typeface="Quicksand"/>
              <a:cs typeface="Quicksand"/>
              <a:sym typeface="Quicksand"/>
            </a:endParaRPr>
          </a:p>
          <a:p>
            <a:pPr marL="0" lvl="0" indent="0" rtl="0">
              <a:spcBef>
                <a:spcPts val="400"/>
              </a:spcBef>
              <a:buNone/>
            </a:pPr>
            <a:endParaRPr sz="1000" dirty="0">
              <a:latin typeface="Quicksand"/>
              <a:ea typeface="Quicksand"/>
              <a:cs typeface="Quicksand"/>
              <a:sym typeface="Quicksand"/>
            </a:endParaRPr>
          </a:p>
        </p:txBody>
      </p:sp>
      <p:sp>
        <p:nvSpPr>
          <p:cNvPr id="16" name="Slide Number Placeholder 15"/>
          <p:cNvSpPr>
            <a:spLocks noGrp="1"/>
          </p:cNvSpPr>
          <p:nvPr>
            <p:ph type="sldNum" idx="12"/>
          </p:nvPr>
        </p:nvSpPr>
        <p:spPr/>
        <p:txBody>
          <a:bodyPr/>
          <a:lstStyle/>
          <a:p>
            <a:endParaRPr lang="en-US" dirty="0"/>
          </a:p>
        </p:txBody>
      </p:sp>
      <p:grpSp>
        <p:nvGrpSpPr>
          <p:cNvPr id="241" name="Shape 241"/>
          <p:cNvGrpSpPr/>
          <p:nvPr/>
        </p:nvGrpSpPr>
        <p:grpSpPr>
          <a:xfrm>
            <a:off x="198" y="66582"/>
            <a:ext cx="9143704" cy="461636"/>
            <a:chOff x="198" y="49936"/>
            <a:chExt cx="9143704" cy="346227"/>
          </a:xfrm>
        </p:grpSpPr>
        <p:grpSp>
          <p:nvGrpSpPr>
            <p:cNvPr id="242" name="Shape 242"/>
            <p:cNvGrpSpPr/>
            <p:nvPr/>
          </p:nvGrpSpPr>
          <p:grpSpPr>
            <a:xfrm>
              <a:off x="198" y="49936"/>
              <a:ext cx="3428776" cy="346227"/>
              <a:chOff x="0" y="49936"/>
              <a:chExt cx="3768300" cy="346227"/>
            </a:xfrm>
          </p:grpSpPr>
          <p:sp>
            <p:nvSpPr>
              <p:cNvPr id="243" name="Shape 243"/>
              <p:cNvSpPr txBox="1"/>
              <p:nvPr/>
            </p:nvSpPr>
            <p:spPr>
              <a:xfrm>
                <a:off x="0" y="49937"/>
                <a:ext cx="1256100" cy="346226"/>
              </a:xfrm>
              <a:prstGeom prst="rect">
                <a:avLst/>
              </a:prstGeom>
              <a:solidFill>
                <a:srgbClr val="F1E5CA"/>
              </a:solidFill>
              <a:ln>
                <a:noFill/>
              </a:ln>
            </p:spPr>
            <p:txBody>
              <a:bodyPr lIns="91425" tIns="91425" rIns="91425" bIns="91425" anchor="ctr" anchorCtr="0">
                <a:spAutoFit/>
              </a:bodyPr>
              <a:lstStyle/>
              <a:p>
                <a:pPr lvl="0" algn="ctr" rtl="0">
                  <a:spcBef>
                    <a:spcPts val="0"/>
                  </a:spcBef>
                  <a:buNone/>
                </a:pPr>
                <a:r>
                  <a:rPr lang="en" sz="900">
                    <a:solidFill>
                      <a:srgbClr val="A3B7AB"/>
                    </a:solidFill>
                    <a:latin typeface="Quicksand"/>
                    <a:ea typeface="Quicksand"/>
                    <a:cs typeface="Quicksand"/>
                    <a:sym typeface="Quicksand"/>
                  </a:rPr>
                  <a:t>Primary Opportunity</a:t>
                </a:r>
              </a:p>
            </p:txBody>
          </p:sp>
          <p:sp>
            <p:nvSpPr>
              <p:cNvPr id="244" name="Shape 244"/>
              <p:cNvSpPr txBox="1"/>
              <p:nvPr/>
            </p:nvSpPr>
            <p:spPr>
              <a:xfrm>
                <a:off x="1256100" y="49936"/>
                <a:ext cx="1331099" cy="346226"/>
              </a:xfrm>
              <a:prstGeom prst="rect">
                <a:avLst/>
              </a:prstGeom>
              <a:solidFill>
                <a:srgbClr val="F1E5CA"/>
              </a:solidFill>
              <a:ln>
                <a:noFill/>
              </a:ln>
            </p:spPr>
            <p:txBody>
              <a:bodyPr lIns="91425" tIns="91425" rIns="91425" bIns="91425" anchor="ctr" anchorCtr="0">
                <a:spAutoFit/>
              </a:bodyPr>
              <a:lstStyle/>
              <a:p>
                <a:pPr lvl="0" algn="ctr" rtl="0">
                  <a:spcBef>
                    <a:spcPts val="0"/>
                  </a:spcBef>
                  <a:buClr>
                    <a:schemeClr val="dk1"/>
                  </a:buClr>
                  <a:buSzPct val="122222"/>
                  <a:buFont typeface="Arial"/>
                  <a:buNone/>
                </a:pPr>
                <a:r>
                  <a:rPr lang="en" sz="900">
                    <a:solidFill>
                      <a:srgbClr val="A3B7AB"/>
                    </a:solidFill>
                    <a:latin typeface="Quicksand"/>
                    <a:ea typeface="Quicksand"/>
                    <a:cs typeface="Quicksand"/>
                    <a:sym typeface="Quicksand"/>
                  </a:rPr>
                  <a:t>Asset Acquisition</a:t>
                </a:r>
              </a:p>
              <a:p>
                <a:pPr lvl="0" algn="ctr" rtl="0">
                  <a:spcBef>
                    <a:spcPts val="0"/>
                  </a:spcBef>
                  <a:buClr>
                    <a:schemeClr val="dk1"/>
                  </a:buClr>
                  <a:buSzPct val="122222"/>
                  <a:buFont typeface="Arial"/>
                  <a:buNone/>
                </a:pPr>
                <a:r>
                  <a:rPr lang="en" sz="900">
                    <a:solidFill>
                      <a:srgbClr val="A3B7AB"/>
                    </a:solidFill>
                    <a:latin typeface="Quicksand"/>
                    <a:ea typeface="Quicksand"/>
                    <a:cs typeface="Quicksand"/>
                    <a:sym typeface="Quicksand"/>
                  </a:rPr>
                  <a:t>Opportunity</a:t>
                </a:r>
              </a:p>
            </p:txBody>
          </p:sp>
          <p:sp>
            <p:nvSpPr>
              <p:cNvPr id="245" name="Shape 245"/>
              <p:cNvSpPr txBox="1"/>
              <p:nvPr/>
            </p:nvSpPr>
            <p:spPr>
              <a:xfrm>
                <a:off x="2512200" y="49937"/>
                <a:ext cx="1256100" cy="346226"/>
              </a:xfrm>
              <a:prstGeom prst="rect">
                <a:avLst/>
              </a:prstGeom>
              <a:solidFill>
                <a:srgbClr val="F1E5CA"/>
              </a:solidFill>
              <a:ln>
                <a:noFill/>
              </a:ln>
            </p:spPr>
            <p:txBody>
              <a:bodyPr lIns="91425" tIns="91425" rIns="91425" bIns="91425" anchor="ctr" anchorCtr="0">
                <a:spAutoFit/>
              </a:bodyPr>
              <a:lstStyle/>
              <a:p>
                <a:pPr lvl="0" algn="ctr" rtl="0">
                  <a:spcBef>
                    <a:spcPts val="0"/>
                  </a:spcBef>
                  <a:buNone/>
                </a:pPr>
                <a:r>
                  <a:rPr lang="en" sz="900">
                    <a:solidFill>
                      <a:srgbClr val="A3B7AB"/>
                    </a:solidFill>
                    <a:latin typeface="Quicksand"/>
                    <a:ea typeface="Quicksand"/>
                    <a:cs typeface="Quicksand"/>
                    <a:sym typeface="Quicksand"/>
                  </a:rPr>
                  <a:t>Customer Opportunity</a:t>
                </a:r>
              </a:p>
            </p:txBody>
          </p:sp>
        </p:grpSp>
        <p:grpSp>
          <p:nvGrpSpPr>
            <p:cNvPr id="246" name="Shape 246"/>
            <p:cNvGrpSpPr/>
            <p:nvPr/>
          </p:nvGrpSpPr>
          <p:grpSpPr>
            <a:xfrm>
              <a:off x="3429070" y="49937"/>
              <a:ext cx="3428776" cy="346226"/>
              <a:chOff x="0" y="49937"/>
              <a:chExt cx="3768300" cy="346226"/>
            </a:xfrm>
          </p:grpSpPr>
          <p:sp>
            <p:nvSpPr>
              <p:cNvPr id="247" name="Shape 247"/>
              <p:cNvSpPr txBox="1"/>
              <p:nvPr/>
            </p:nvSpPr>
            <p:spPr>
              <a:xfrm>
                <a:off x="0" y="49937"/>
                <a:ext cx="1256100" cy="346226"/>
              </a:xfrm>
              <a:prstGeom prst="rect">
                <a:avLst/>
              </a:prstGeom>
              <a:solidFill>
                <a:srgbClr val="F1E5CA"/>
              </a:solidFill>
              <a:ln>
                <a:noFill/>
              </a:ln>
            </p:spPr>
            <p:txBody>
              <a:bodyPr lIns="91425" tIns="91425" rIns="91425" bIns="91425" anchor="ctr" anchorCtr="0">
                <a:spAutoFit/>
              </a:bodyPr>
              <a:lstStyle/>
              <a:p>
                <a:pPr lvl="0" algn="ctr" rtl="0">
                  <a:spcBef>
                    <a:spcPts val="0"/>
                  </a:spcBef>
                  <a:buNone/>
                </a:pPr>
                <a:r>
                  <a:rPr lang="en" sz="900">
                    <a:solidFill>
                      <a:srgbClr val="A3B7AB"/>
                    </a:solidFill>
                    <a:latin typeface="Quicksand"/>
                    <a:ea typeface="Quicksand"/>
                    <a:cs typeface="Quicksand"/>
                    <a:sym typeface="Quicksand"/>
                  </a:rPr>
                  <a:t>FCM Bank Overview</a:t>
                </a:r>
              </a:p>
            </p:txBody>
          </p:sp>
          <p:sp>
            <p:nvSpPr>
              <p:cNvPr id="248" name="Shape 248"/>
              <p:cNvSpPr txBox="1"/>
              <p:nvPr/>
            </p:nvSpPr>
            <p:spPr>
              <a:xfrm>
                <a:off x="1256100" y="101874"/>
                <a:ext cx="1256100" cy="242351"/>
              </a:xfrm>
              <a:prstGeom prst="rect">
                <a:avLst/>
              </a:prstGeom>
              <a:solidFill>
                <a:srgbClr val="F1E5CA"/>
              </a:solidFill>
              <a:ln>
                <a:noFill/>
              </a:ln>
            </p:spPr>
            <p:txBody>
              <a:bodyPr lIns="91425" tIns="91425" rIns="91425" bIns="91425" anchor="ctr" anchorCtr="0">
                <a:spAutoFit/>
              </a:bodyPr>
              <a:lstStyle/>
              <a:p>
                <a:pPr lvl="0" algn="ctr" rtl="0">
                  <a:spcBef>
                    <a:spcPts val="0"/>
                  </a:spcBef>
                  <a:buNone/>
                </a:pPr>
                <a:r>
                  <a:rPr lang="en" sz="900">
                    <a:solidFill>
                      <a:srgbClr val="A3B7AB"/>
                    </a:solidFill>
                    <a:latin typeface="Quicksand"/>
                    <a:ea typeface="Quicksand"/>
                    <a:cs typeface="Quicksand"/>
                    <a:sym typeface="Quicksand"/>
                  </a:rPr>
                  <a:t>nestbank</a:t>
                </a:r>
              </a:p>
            </p:txBody>
          </p:sp>
          <p:sp>
            <p:nvSpPr>
              <p:cNvPr id="249" name="Shape 249"/>
              <p:cNvSpPr txBox="1"/>
              <p:nvPr/>
            </p:nvSpPr>
            <p:spPr>
              <a:xfrm>
                <a:off x="2512200" y="49937"/>
                <a:ext cx="1256100" cy="346226"/>
              </a:xfrm>
              <a:prstGeom prst="rect">
                <a:avLst/>
              </a:prstGeom>
              <a:solidFill>
                <a:srgbClr val="477057"/>
              </a:solidFill>
              <a:ln>
                <a:noFill/>
              </a:ln>
            </p:spPr>
            <p:txBody>
              <a:bodyPr lIns="91425" tIns="91425" rIns="91425" bIns="91425" anchor="ctr" anchorCtr="0">
                <a:spAutoFit/>
              </a:bodyPr>
              <a:lstStyle/>
              <a:p>
                <a:pPr lvl="0" algn="ctr" rtl="0">
                  <a:spcBef>
                    <a:spcPts val="0"/>
                  </a:spcBef>
                  <a:buNone/>
                </a:pPr>
                <a:r>
                  <a:rPr lang="en" sz="900">
                    <a:solidFill>
                      <a:srgbClr val="FFFFFF"/>
                    </a:solidFill>
                    <a:latin typeface="Quicksand"/>
                    <a:ea typeface="Quicksand"/>
                    <a:cs typeface="Quicksand"/>
                    <a:sym typeface="Quicksand"/>
                  </a:rPr>
                  <a:t>Investment Opportunity</a:t>
                </a:r>
              </a:p>
            </p:txBody>
          </p:sp>
        </p:grpSp>
        <p:sp>
          <p:nvSpPr>
            <p:cNvPr id="250" name="Shape 250"/>
            <p:cNvSpPr txBox="1"/>
            <p:nvPr/>
          </p:nvSpPr>
          <p:spPr>
            <a:xfrm>
              <a:off x="6857942" y="101874"/>
              <a:ext cx="1143000" cy="242351"/>
            </a:xfrm>
            <a:prstGeom prst="rect">
              <a:avLst/>
            </a:prstGeom>
            <a:solidFill>
              <a:srgbClr val="F1E5CA"/>
            </a:solidFill>
            <a:ln>
              <a:noFill/>
            </a:ln>
          </p:spPr>
          <p:txBody>
            <a:bodyPr lIns="91425" tIns="91425" rIns="91425" bIns="91425" anchor="ctr" anchorCtr="0">
              <a:spAutoFit/>
            </a:bodyPr>
            <a:lstStyle/>
            <a:p>
              <a:pPr lvl="0" algn="ctr" rtl="0">
                <a:spcBef>
                  <a:spcPts val="0"/>
                </a:spcBef>
                <a:buNone/>
              </a:pPr>
              <a:r>
                <a:rPr lang="en-US" sz="900" dirty="0" smtClean="0">
                  <a:solidFill>
                    <a:srgbClr val="A3B7AB"/>
                  </a:solidFill>
                  <a:latin typeface="Quicksand"/>
                  <a:ea typeface="Quicksand"/>
                  <a:cs typeface="Quicksand"/>
                  <a:sym typeface="Quicksand"/>
                </a:rPr>
                <a:t>GHW Management</a:t>
              </a:r>
              <a:endParaRPr lang="en" sz="900" dirty="0">
                <a:solidFill>
                  <a:srgbClr val="A3B7AB"/>
                </a:solidFill>
                <a:latin typeface="Quicksand"/>
                <a:ea typeface="Quicksand"/>
                <a:cs typeface="Quicksand"/>
                <a:sym typeface="Quicksand"/>
              </a:endParaRPr>
            </a:p>
          </p:txBody>
        </p:sp>
        <p:sp>
          <p:nvSpPr>
            <p:cNvPr id="251" name="Shape 251"/>
            <p:cNvSpPr txBox="1"/>
            <p:nvPr/>
          </p:nvSpPr>
          <p:spPr>
            <a:xfrm>
              <a:off x="8000902" y="101874"/>
              <a:ext cx="1143000" cy="242351"/>
            </a:xfrm>
            <a:prstGeom prst="rect">
              <a:avLst/>
            </a:prstGeom>
            <a:solidFill>
              <a:srgbClr val="F1E5CA"/>
            </a:solidFill>
            <a:ln>
              <a:noFill/>
            </a:ln>
          </p:spPr>
          <p:txBody>
            <a:bodyPr lIns="91425" tIns="91425" rIns="91425" bIns="91425" anchor="ctr" anchorCtr="0">
              <a:spAutoFit/>
            </a:bodyPr>
            <a:lstStyle/>
            <a:p>
              <a:pPr lvl="0" algn="ctr" rtl="0">
                <a:spcBef>
                  <a:spcPts val="0"/>
                </a:spcBef>
                <a:buNone/>
              </a:pPr>
              <a:r>
                <a:rPr lang="en" sz="900">
                  <a:solidFill>
                    <a:srgbClr val="A3B7AB"/>
                  </a:solidFill>
                  <a:latin typeface="Quicksand"/>
                  <a:ea typeface="Quicksand"/>
                  <a:cs typeface="Quicksand"/>
                  <a:sym typeface="Quicksand"/>
                </a:rPr>
                <a:t>Appendix</a:t>
              </a:r>
            </a:p>
          </p:txBody>
        </p:sp>
      </p:grpSp>
    </p:spTree>
  </p:cSld>
  <p:clrMapOvr>
    <a:masterClrMapping/>
  </p:clrMapOvr>
  <p:transition spd="slow">
    <p:cut/>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76"/>
        <p:cNvGrpSpPr/>
        <p:nvPr/>
      </p:nvGrpSpPr>
      <p:grpSpPr>
        <a:xfrm>
          <a:off x="0" y="0"/>
          <a:ext cx="0" cy="0"/>
          <a:chOff x="0" y="0"/>
          <a:chExt cx="0" cy="0"/>
        </a:xfrm>
      </p:grpSpPr>
      <p:sp>
        <p:nvSpPr>
          <p:cNvPr id="277" name="Shape 277"/>
          <p:cNvSpPr txBox="1">
            <a:spLocks noGrp="1"/>
          </p:cNvSpPr>
          <p:nvPr>
            <p:ph type="title"/>
          </p:nvPr>
        </p:nvSpPr>
        <p:spPr>
          <a:xfrm>
            <a:off x="174175" y="1018288"/>
            <a:ext cx="9098700" cy="461624"/>
          </a:xfrm>
          <a:prstGeom prst="rect">
            <a:avLst/>
          </a:prstGeom>
          <a:noFill/>
          <a:ln>
            <a:noFill/>
          </a:ln>
        </p:spPr>
        <p:txBody>
          <a:bodyPr lIns="45700" tIns="45700" rIns="45700" bIns="45700" anchor="ctr" anchorCtr="0">
            <a:spAutoFit/>
          </a:bodyPr>
          <a:lstStyle/>
          <a:p>
            <a:pPr lvl="0" rtl="0">
              <a:spcBef>
                <a:spcPts val="0"/>
              </a:spcBef>
              <a:buNone/>
            </a:pPr>
            <a:r>
              <a:rPr lang="en" sz="2400" b="0" dirty="0">
                <a:solidFill>
                  <a:srgbClr val="477057"/>
                </a:solidFill>
                <a:latin typeface="Quicksand"/>
                <a:ea typeface="Quicksand"/>
                <a:cs typeface="Quicksand"/>
                <a:sym typeface="Quicksand"/>
              </a:rPr>
              <a:t>7. </a:t>
            </a:r>
            <a:r>
              <a:rPr lang="en" sz="2400" b="0" dirty="0" smtClean="0">
                <a:solidFill>
                  <a:srgbClr val="477057"/>
                </a:solidFill>
                <a:latin typeface="Quicksand"/>
                <a:ea typeface="Quicksand"/>
                <a:cs typeface="Quicksand"/>
                <a:sym typeface="Quicksand"/>
              </a:rPr>
              <a:t>GHW MANAGEMENT, LLC(GHW)</a:t>
            </a:r>
            <a:endParaRPr lang="en" sz="2400" b="0" dirty="0">
              <a:solidFill>
                <a:srgbClr val="477057"/>
              </a:solidFill>
              <a:latin typeface="Quicksand"/>
              <a:ea typeface="Quicksand"/>
              <a:cs typeface="Quicksand"/>
              <a:sym typeface="Quicksand"/>
            </a:endParaRPr>
          </a:p>
        </p:txBody>
      </p:sp>
      <p:sp>
        <p:nvSpPr>
          <p:cNvPr id="289" name="Shape 289"/>
          <p:cNvSpPr txBox="1">
            <a:spLocks noGrp="1"/>
          </p:cNvSpPr>
          <p:nvPr>
            <p:ph type="body" idx="1"/>
          </p:nvPr>
        </p:nvSpPr>
        <p:spPr>
          <a:xfrm>
            <a:off x="183053" y="1670236"/>
            <a:ext cx="5644199" cy="2862282"/>
          </a:xfrm>
          <a:prstGeom prst="rect">
            <a:avLst/>
          </a:prstGeom>
          <a:noFill/>
          <a:ln>
            <a:noFill/>
          </a:ln>
        </p:spPr>
        <p:txBody>
          <a:bodyPr lIns="45700" tIns="45700" rIns="45700" bIns="45700" anchor="t" anchorCtr="0">
            <a:spAutoFit/>
          </a:bodyPr>
          <a:lstStyle/>
          <a:p>
            <a:pPr marL="0" lvl="0" indent="0">
              <a:spcBef>
                <a:spcPts val="400"/>
              </a:spcBef>
              <a:buClr>
                <a:schemeClr val="dk1"/>
              </a:buClr>
              <a:buNone/>
            </a:pPr>
            <a:r>
              <a:rPr lang="en-US" sz="1000" dirty="0" smtClean="0">
                <a:latin typeface="Quicksand"/>
                <a:ea typeface="Quicksand"/>
                <a:cs typeface="Quicksand"/>
                <a:sym typeface="Quicksand"/>
              </a:rPr>
              <a:t>The principals of GHW Partners – Shivan Govindan, Josiah Hornblower, and Thomas Wolf – are highly experienced bank investors, bank directors, and financial executives. In 2005, Josiah Hornblower and Shivan Govindan together started Resource Financial Institutions Group, Inc., the bank private equity platform for Resource America Inc. (NASDAQ: REXI). Mr. Govindan was President of the Group from its founding until his departure from RAI in 2014. Mr. Hornblower left RAI in 2008 to start Blue Pine Partners, LLC. Mr. Govindan and Mr. Hornblower have been lead investors in dozens of successful private equity bank transactions in the U.S with the backing of world-class limited partners, including endowments, pension funds, and family offices. They have both served as directors of several privately owned and publicly traded U.S. banks. Mr. Wolf has over twenty years of experience in public and private capital markets, initially working for Credit Suisse First Boston and Morgan Stanley in London. Since then, Mr. Wolf has been involved as agent and/or principal in a number of private equity businesses.</a:t>
            </a:r>
          </a:p>
          <a:p>
            <a:pPr marL="0" lvl="0" indent="0">
              <a:spcBef>
                <a:spcPts val="400"/>
              </a:spcBef>
              <a:buClr>
                <a:schemeClr val="dk1"/>
              </a:buClr>
              <a:buNone/>
            </a:pPr>
            <a:endParaRPr lang="en-US" sz="1000" dirty="0" smtClean="0">
              <a:latin typeface="Quicksand"/>
              <a:ea typeface="Quicksand"/>
              <a:cs typeface="Quicksand"/>
              <a:sym typeface="Quicksand"/>
            </a:endParaRPr>
          </a:p>
          <a:p>
            <a:pPr marL="0" lvl="0" indent="0">
              <a:spcBef>
                <a:spcPts val="400"/>
              </a:spcBef>
              <a:buClr>
                <a:schemeClr val="dk1"/>
              </a:buClr>
              <a:buNone/>
            </a:pPr>
            <a:r>
              <a:rPr lang="en-US" sz="1000" dirty="0" smtClean="0">
                <a:solidFill>
                  <a:srgbClr val="FF0000"/>
                </a:solidFill>
                <a:latin typeface="Quicksand"/>
                <a:ea typeface="Quicksand"/>
                <a:cs typeface="Quicksand"/>
                <a:sym typeface="Quicksand"/>
              </a:rPr>
              <a:t>[REFORMAT]</a:t>
            </a:r>
            <a:endParaRPr sz="1000" dirty="0">
              <a:solidFill>
                <a:srgbClr val="FF0000"/>
              </a:solidFill>
              <a:latin typeface="Quicksand"/>
              <a:ea typeface="Quicksand"/>
              <a:cs typeface="Quicksand"/>
              <a:sym typeface="Quicksand"/>
            </a:endParaRPr>
          </a:p>
          <a:p>
            <a:pPr marL="0" lvl="0" indent="0" rtl="0">
              <a:spcBef>
                <a:spcPts val="400"/>
              </a:spcBef>
              <a:buNone/>
            </a:pPr>
            <a:endParaRPr sz="1000" dirty="0">
              <a:latin typeface="Quicksand"/>
              <a:ea typeface="Quicksand"/>
              <a:cs typeface="Quicksand"/>
              <a:sym typeface="Quicksand"/>
            </a:endParaRPr>
          </a:p>
        </p:txBody>
      </p:sp>
      <p:sp>
        <p:nvSpPr>
          <p:cNvPr id="16" name="Slide Number Placeholder 15"/>
          <p:cNvSpPr>
            <a:spLocks noGrp="1"/>
          </p:cNvSpPr>
          <p:nvPr>
            <p:ph type="sldNum" idx="12"/>
          </p:nvPr>
        </p:nvSpPr>
        <p:spPr/>
        <p:txBody>
          <a:bodyPr/>
          <a:lstStyle/>
          <a:p>
            <a:endParaRPr lang="en-US" dirty="0"/>
          </a:p>
        </p:txBody>
      </p:sp>
      <p:grpSp>
        <p:nvGrpSpPr>
          <p:cNvPr id="278" name="Shape 278"/>
          <p:cNvGrpSpPr/>
          <p:nvPr/>
        </p:nvGrpSpPr>
        <p:grpSpPr>
          <a:xfrm>
            <a:off x="198" y="66581"/>
            <a:ext cx="9143704" cy="461636"/>
            <a:chOff x="198" y="49936"/>
            <a:chExt cx="9143704" cy="346228"/>
          </a:xfrm>
        </p:grpSpPr>
        <p:grpSp>
          <p:nvGrpSpPr>
            <p:cNvPr id="279" name="Shape 279"/>
            <p:cNvGrpSpPr/>
            <p:nvPr/>
          </p:nvGrpSpPr>
          <p:grpSpPr>
            <a:xfrm>
              <a:off x="198" y="49936"/>
              <a:ext cx="3428776" cy="346227"/>
              <a:chOff x="0" y="49936"/>
              <a:chExt cx="3768300" cy="346227"/>
            </a:xfrm>
          </p:grpSpPr>
          <p:sp>
            <p:nvSpPr>
              <p:cNvPr id="280" name="Shape 280"/>
              <p:cNvSpPr txBox="1"/>
              <p:nvPr/>
            </p:nvSpPr>
            <p:spPr>
              <a:xfrm>
                <a:off x="0" y="49936"/>
                <a:ext cx="1256100" cy="346227"/>
              </a:xfrm>
              <a:prstGeom prst="rect">
                <a:avLst/>
              </a:prstGeom>
              <a:solidFill>
                <a:srgbClr val="F1E5CA"/>
              </a:solidFill>
              <a:ln>
                <a:noFill/>
              </a:ln>
            </p:spPr>
            <p:txBody>
              <a:bodyPr lIns="91425" tIns="91425" rIns="91425" bIns="91425" anchor="ctr" anchorCtr="0">
                <a:spAutoFit/>
              </a:bodyPr>
              <a:lstStyle/>
              <a:p>
                <a:pPr lvl="0" algn="ctr" rtl="0">
                  <a:spcBef>
                    <a:spcPts val="0"/>
                  </a:spcBef>
                  <a:buNone/>
                </a:pPr>
                <a:r>
                  <a:rPr lang="en" sz="900">
                    <a:solidFill>
                      <a:srgbClr val="A3B7AB"/>
                    </a:solidFill>
                    <a:latin typeface="Quicksand"/>
                    <a:ea typeface="Quicksand"/>
                    <a:cs typeface="Quicksand"/>
                    <a:sym typeface="Quicksand"/>
                  </a:rPr>
                  <a:t>Primary Opportunity</a:t>
                </a:r>
              </a:p>
            </p:txBody>
          </p:sp>
          <p:sp>
            <p:nvSpPr>
              <p:cNvPr id="281" name="Shape 281"/>
              <p:cNvSpPr txBox="1"/>
              <p:nvPr/>
            </p:nvSpPr>
            <p:spPr>
              <a:xfrm>
                <a:off x="1256100" y="49936"/>
                <a:ext cx="1331099" cy="346227"/>
              </a:xfrm>
              <a:prstGeom prst="rect">
                <a:avLst/>
              </a:prstGeom>
              <a:solidFill>
                <a:srgbClr val="F1E5CA"/>
              </a:solidFill>
              <a:ln>
                <a:noFill/>
              </a:ln>
            </p:spPr>
            <p:txBody>
              <a:bodyPr lIns="91425" tIns="91425" rIns="91425" bIns="91425" anchor="ctr" anchorCtr="0">
                <a:spAutoFit/>
              </a:bodyPr>
              <a:lstStyle/>
              <a:p>
                <a:pPr lvl="0" algn="ctr" rtl="0">
                  <a:spcBef>
                    <a:spcPts val="0"/>
                  </a:spcBef>
                  <a:buClr>
                    <a:schemeClr val="dk1"/>
                  </a:buClr>
                  <a:buSzPct val="122222"/>
                  <a:buFont typeface="Arial"/>
                  <a:buNone/>
                </a:pPr>
                <a:r>
                  <a:rPr lang="en" sz="900">
                    <a:solidFill>
                      <a:srgbClr val="A3B7AB"/>
                    </a:solidFill>
                    <a:latin typeface="Quicksand"/>
                    <a:ea typeface="Quicksand"/>
                    <a:cs typeface="Quicksand"/>
                    <a:sym typeface="Quicksand"/>
                  </a:rPr>
                  <a:t>Asset Acquisition</a:t>
                </a:r>
              </a:p>
              <a:p>
                <a:pPr lvl="0" algn="ctr" rtl="0">
                  <a:spcBef>
                    <a:spcPts val="0"/>
                  </a:spcBef>
                  <a:buClr>
                    <a:schemeClr val="dk1"/>
                  </a:buClr>
                  <a:buSzPct val="122222"/>
                  <a:buFont typeface="Arial"/>
                  <a:buNone/>
                </a:pPr>
                <a:r>
                  <a:rPr lang="en" sz="900">
                    <a:solidFill>
                      <a:srgbClr val="A3B7AB"/>
                    </a:solidFill>
                    <a:latin typeface="Quicksand"/>
                    <a:ea typeface="Quicksand"/>
                    <a:cs typeface="Quicksand"/>
                    <a:sym typeface="Quicksand"/>
                  </a:rPr>
                  <a:t>Opportunity</a:t>
                </a:r>
              </a:p>
            </p:txBody>
          </p:sp>
          <p:sp>
            <p:nvSpPr>
              <p:cNvPr id="282" name="Shape 282"/>
              <p:cNvSpPr txBox="1"/>
              <p:nvPr/>
            </p:nvSpPr>
            <p:spPr>
              <a:xfrm>
                <a:off x="2512200" y="49936"/>
                <a:ext cx="1256100" cy="346227"/>
              </a:xfrm>
              <a:prstGeom prst="rect">
                <a:avLst/>
              </a:prstGeom>
              <a:solidFill>
                <a:srgbClr val="F1E5CA"/>
              </a:solidFill>
              <a:ln>
                <a:noFill/>
              </a:ln>
            </p:spPr>
            <p:txBody>
              <a:bodyPr lIns="91425" tIns="91425" rIns="91425" bIns="91425" anchor="ctr" anchorCtr="0">
                <a:spAutoFit/>
              </a:bodyPr>
              <a:lstStyle/>
              <a:p>
                <a:pPr lvl="0" algn="ctr" rtl="0">
                  <a:spcBef>
                    <a:spcPts val="0"/>
                  </a:spcBef>
                  <a:buNone/>
                </a:pPr>
                <a:r>
                  <a:rPr lang="en" sz="900">
                    <a:solidFill>
                      <a:srgbClr val="A3B7AB"/>
                    </a:solidFill>
                    <a:latin typeface="Quicksand"/>
                    <a:ea typeface="Quicksand"/>
                    <a:cs typeface="Quicksand"/>
                    <a:sym typeface="Quicksand"/>
                  </a:rPr>
                  <a:t>Customer Opportunity</a:t>
                </a:r>
              </a:p>
            </p:txBody>
          </p:sp>
        </p:grpSp>
        <p:grpSp>
          <p:nvGrpSpPr>
            <p:cNvPr id="283" name="Shape 283"/>
            <p:cNvGrpSpPr/>
            <p:nvPr/>
          </p:nvGrpSpPr>
          <p:grpSpPr>
            <a:xfrm>
              <a:off x="3429070" y="49936"/>
              <a:ext cx="3428776" cy="346228"/>
              <a:chOff x="0" y="49936"/>
              <a:chExt cx="3768300" cy="346228"/>
            </a:xfrm>
          </p:grpSpPr>
          <p:sp>
            <p:nvSpPr>
              <p:cNvPr id="284" name="Shape 284"/>
              <p:cNvSpPr txBox="1"/>
              <p:nvPr/>
            </p:nvSpPr>
            <p:spPr>
              <a:xfrm>
                <a:off x="0" y="49936"/>
                <a:ext cx="1256100" cy="346227"/>
              </a:xfrm>
              <a:prstGeom prst="rect">
                <a:avLst/>
              </a:prstGeom>
              <a:solidFill>
                <a:srgbClr val="F1E5CA"/>
              </a:solidFill>
              <a:ln>
                <a:noFill/>
              </a:ln>
            </p:spPr>
            <p:txBody>
              <a:bodyPr lIns="91425" tIns="91425" rIns="91425" bIns="91425" anchor="ctr" anchorCtr="0">
                <a:spAutoFit/>
              </a:bodyPr>
              <a:lstStyle/>
              <a:p>
                <a:pPr lvl="0" algn="ctr" rtl="0">
                  <a:spcBef>
                    <a:spcPts val="0"/>
                  </a:spcBef>
                  <a:buNone/>
                </a:pPr>
                <a:r>
                  <a:rPr lang="en" sz="900">
                    <a:solidFill>
                      <a:srgbClr val="A3B7AB"/>
                    </a:solidFill>
                    <a:latin typeface="Quicksand"/>
                    <a:ea typeface="Quicksand"/>
                    <a:cs typeface="Quicksand"/>
                    <a:sym typeface="Quicksand"/>
                  </a:rPr>
                  <a:t>FCM Bank Overview</a:t>
                </a:r>
              </a:p>
            </p:txBody>
          </p:sp>
          <p:sp>
            <p:nvSpPr>
              <p:cNvPr id="285" name="Shape 285"/>
              <p:cNvSpPr txBox="1"/>
              <p:nvPr/>
            </p:nvSpPr>
            <p:spPr>
              <a:xfrm>
                <a:off x="1256100" y="101873"/>
                <a:ext cx="1256100" cy="242352"/>
              </a:xfrm>
              <a:prstGeom prst="rect">
                <a:avLst/>
              </a:prstGeom>
              <a:solidFill>
                <a:srgbClr val="F1E5CA"/>
              </a:solidFill>
              <a:ln>
                <a:noFill/>
              </a:ln>
            </p:spPr>
            <p:txBody>
              <a:bodyPr lIns="91425" tIns="91425" rIns="91425" bIns="91425" anchor="ctr" anchorCtr="0">
                <a:spAutoFit/>
              </a:bodyPr>
              <a:lstStyle/>
              <a:p>
                <a:pPr lvl="0" algn="ctr" rtl="0">
                  <a:spcBef>
                    <a:spcPts val="0"/>
                  </a:spcBef>
                  <a:buNone/>
                </a:pPr>
                <a:r>
                  <a:rPr lang="en" sz="900">
                    <a:solidFill>
                      <a:srgbClr val="A3B7AB"/>
                    </a:solidFill>
                    <a:latin typeface="Quicksand"/>
                    <a:ea typeface="Quicksand"/>
                    <a:cs typeface="Quicksand"/>
                    <a:sym typeface="Quicksand"/>
                  </a:rPr>
                  <a:t>nestbank</a:t>
                </a:r>
              </a:p>
            </p:txBody>
          </p:sp>
          <p:sp>
            <p:nvSpPr>
              <p:cNvPr id="286" name="Shape 286"/>
              <p:cNvSpPr txBox="1"/>
              <p:nvPr/>
            </p:nvSpPr>
            <p:spPr>
              <a:xfrm>
                <a:off x="2512200" y="49936"/>
                <a:ext cx="1256100" cy="346228"/>
              </a:xfrm>
              <a:prstGeom prst="rect">
                <a:avLst/>
              </a:prstGeom>
              <a:solidFill>
                <a:srgbClr val="F1E5CA"/>
              </a:solidFill>
              <a:ln>
                <a:noFill/>
              </a:ln>
            </p:spPr>
            <p:txBody>
              <a:bodyPr lIns="91425" tIns="91425" rIns="91425" bIns="91425" anchor="ctr" anchorCtr="0">
                <a:spAutoFit/>
              </a:bodyPr>
              <a:lstStyle/>
              <a:p>
                <a:pPr lvl="0" algn="ctr" rtl="0">
                  <a:spcBef>
                    <a:spcPts val="0"/>
                  </a:spcBef>
                  <a:buNone/>
                </a:pPr>
                <a:r>
                  <a:rPr lang="en" sz="900">
                    <a:solidFill>
                      <a:srgbClr val="A3B7AB"/>
                    </a:solidFill>
                    <a:latin typeface="Quicksand"/>
                    <a:ea typeface="Quicksand"/>
                    <a:cs typeface="Quicksand"/>
                    <a:sym typeface="Quicksand"/>
                  </a:rPr>
                  <a:t>Investment Opportunity</a:t>
                </a:r>
              </a:p>
            </p:txBody>
          </p:sp>
        </p:grpSp>
        <p:sp>
          <p:nvSpPr>
            <p:cNvPr id="287" name="Shape 287"/>
            <p:cNvSpPr txBox="1"/>
            <p:nvPr/>
          </p:nvSpPr>
          <p:spPr>
            <a:xfrm>
              <a:off x="6857942" y="49937"/>
              <a:ext cx="1143000" cy="346227"/>
            </a:xfrm>
            <a:prstGeom prst="rect">
              <a:avLst/>
            </a:prstGeom>
            <a:solidFill>
              <a:srgbClr val="477057"/>
            </a:solidFill>
            <a:ln>
              <a:noFill/>
            </a:ln>
          </p:spPr>
          <p:txBody>
            <a:bodyPr lIns="91425" tIns="91425" rIns="91425" bIns="91425" anchor="ctr" anchorCtr="0">
              <a:spAutoFit/>
            </a:bodyPr>
            <a:lstStyle/>
            <a:p>
              <a:pPr lvl="0" algn="ctr" rtl="0">
                <a:spcBef>
                  <a:spcPts val="0"/>
                </a:spcBef>
                <a:buNone/>
              </a:pPr>
              <a:r>
                <a:rPr lang="en" sz="900" dirty="0" smtClean="0">
                  <a:solidFill>
                    <a:srgbClr val="FFFFFF"/>
                  </a:solidFill>
                  <a:latin typeface="Quicksand"/>
                  <a:ea typeface="Quicksand"/>
                  <a:cs typeface="Quicksand"/>
                  <a:sym typeface="Quicksand"/>
                </a:rPr>
                <a:t>GHW Management, LLC</a:t>
              </a:r>
              <a:endParaRPr lang="en" sz="900" dirty="0">
                <a:solidFill>
                  <a:srgbClr val="FFFFFF"/>
                </a:solidFill>
                <a:latin typeface="Quicksand"/>
                <a:ea typeface="Quicksand"/>
                <a:cs typeface="Quicksand"/>
                <a:sym typeface="Quicksand"/>
              </a:endParaRPr>
            </a:p>
          </p:txBody>
        </p:sp>
        <p:sp>
          <p:nvSpPr>
            <p:cNvPr id="288" name="Shape 288"/>
            <p:cNvSpPr txBox="1"/>
            <p:nvPr/>
          </p:nvSpPr>
          <p:spPr>
            <a:xfrm>
              <a:off x="8000902" y="101873"/>
              <a:ext cx="1143000" cy="242352"/>
            </a:xfrm>
            <a:prstGeom prst="rect">
              <a:avLst/>
            </a:prstGeom>
            <a:solidFill>
              <a:srgbClr val="F1E5CA"/>
            </a:solidFill>
            <a:ln>
              <a:noFill/>
            </a:ln>
          </p:spPr>
          <p:txBody>
            <a:bodyPr lIns="91425" tIns="91425" rIns="91425" bIns="91425" anchor="ctr" anchorCtr="0">
              <a:spAutoFit/>
            </a:bodyPr>
            <a:lstStyle/>
            <a:p>
              <a:pPr lvl="0" algn="ctr" rtl="0">
                <a:spcBef>
                  <a:spcPts val="0"/>
                </a:spcBef>
                <a:buNone/>
              </a:pPr>
              <a:r>
                <a:rPr lang="en" sz="900">
                  <a:solidFill>
                    <a:srgbClr val="A3B7AB"/>
                  </a:solidFill>
                  <a:latin typeface="Quicksand"/>
                  <a:ea typeface="Quicksand"/>
                  <a:cs typeface="Quicksand"/>
                  <a:sym typeface="Quicksand"/>
                </a:rPr>
                <a:t>Appendix</a:t>
              </a:r>
            </a:p>
          </p:txBody>
        </p:sp>
      </p:grpSp>
    </p:spTree>
  </p:cSld>
  <p:clrMapOvr>
    <a:masterClrMapping/>
  </p:clrMapOvr>
  <p:transition spd="slow">
    <p:cut/>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330"/>
        <p:cNvGrpSpPr/>
        <p:nvPr/>
      </p:nvGrpSpPr>
      <p:grpSpPr>
        <a:xfrm>
          <a:off x="0" y="0"/>
          <a:ext cx="0" cy="0"/>
          <a:chOff x="0" y="0"/>
          <a:chExt cx="0" cy="0"/>
        </a:xfrm>
      </p:grpSpPr>
      <p:sp>
        <p:nvSpPr>
          <p:cNvPr id="331" name="Shape 331"/>
          <p:cNvSpPr txBox="1">
            <a:spLocks noGrp="1"/>
          </p:cNvSpPr>
          <p:nvPr>
            <p:ph type="title"/>
          </p:nvPr>
        </p:nvSpPr>
        <p:spPr>
          <a:xfrm>
            <a:off x="174175" y="1018288"/>
            <a:ext cx="9098700" cy="461624"/>
          </a:xfrm>
          <a:prstGeom prst="rect">
            <a:avLst/>
          </a:prstGeom>
          <a:noFill/>
          <a:ln>
            <a:noFill/>
          </a:ln>
        </p:spPr>
        <p:txBody>
          <a:bodyPr lIns="45700" tIns="45700" rIns="45700" bIns="45700" anchor="ctr" anchorCtr="0">
            <a:spAutoFit/>
          </a:bodyPr>
          <a:lstStyle/>
          <a:p>
            <a:pPr lvl="0" rtl="0">
              <a:spcBef>
                <a:spcPts val="0"/>
              </a:spcBef>
              <a:buNone/>
            </a:pPr>
            <a:r>
              <a:rPr lang="en" sz="2400" b="0">
                <a:solidFill>
                  <a:srgbClr val="477057"/>
                </a:solidFill>
                <a:latin typeface="Quicksand"/>
                <a:ea typeface="Quicksand"/>
                <a:cs typeface="Quicksand"/>
                <a:sym typeface="Quicksand"/>
              </a:rPr>
              <a:t>8. ECB FUNDING PROGRAMS</a:t>
            </a:r>
          </a:p>
        </p:txBody>
      </p:sp>
      <p:sp>
        <p:nvSpPr>
          <p:cNvPr id="343" name="Shape 343"/>
          <p:cNvSpPr txBox="1">
            <a:spLocks noGrp="1"/>
          </p:cNvSpPr>
          <p:nvPr>
            <p:ph type="body" idx="1"/>
          </p:nvPr>
        </p:nvSpPr>
        <p:spPr>
          <a:xfrm>
            <a:off x="183053" y="1670236"/>
            <a:ext cx="5644199" cy="2964874"/>
          </a:xfrm>
          <a:prstGeom prst="rect">
            <a:avLst/>
          </a:prstGeom>
          <a:noFill/>
          <a:ln>
            <a:noFill/>
          </a:ln>
        </p:spPr>
        <p:txBody>
          <a:bodyPr lIns="45700" tIns="45700" rIns="45700" bIns="45700" anchor="t" anchorCtr="0">
            <a:spAutoFit/>
          </a:bodyPr>
          <a:lstStyle/>
          <a:p>
            <a:pPr marL="0" lvl="0" indent="0" rtl="0">
              <a:spcBef>
                <a:spcPts val="0"/>
              </a:spcBef>
              <a:buClr>
                <a:schemeClr val="dk1"/>
              </a:buClr>
              <a:buSzPct val="110000"/>
              <a:buFont typeface="Arial"/>
              <a:buNone/>
            </a:pPr>
            <a:r>
              <a:rPr lang="en" sz="1000" dirty="0">
                <a:latin typeface="Quicksand"/>
                <a:ea typeface="Quicksand"/>
                <a:cs typeface="Quicksand"/>
                <a:sym typeface="Quicksand"/>
              </a:rPr>
              <a:t>On June 5, 2014 the ECB announced the TLTRO program which will enable Eurozone banks to borrow up to 7% of the total amount of their loans to the euro area, non-financial private sector. </a:t>
            </a:r>
          </a:p>
          <a:p>
            <a:pPr marL="0" lvl="0" indent="0" rtl="0">
              <a:spcBef>
                <a:spcPts val="400"/>
              </a:spcBef>
              <a:buClr>
                <a:schemeClr val="dk1"/>
              </a:buClr>
              <a:buSzPct val="110000"/>
              <a:buFont typeface="Arial"/>
              <a:buNone/>
            </a:pPr>
            <a:r>
              <a:rPr lang="en" sz="1000" dirty="0">
                <a:latin typeface="Quicksand"/>
                <a:ea typeface="Quicksand"/>
                <a:cs typeface="Quicksand"/>
                <a:sym typeface="Quicksand"/>
              </a:rPr>
              <a:t>These loans will mature in September 2018 and carry an interest rate currently set at 15bps.</a:t>
            </a:r>
          </a:p>
          <a:p>
            <a:pPr marL="0" lvl="0" indent="0" rtl="0">
              <a:spcBef>
                <a:spcPts val="400"/>
              </a:spcBef>
              <a:buClr>
                <a:schemeClr val="dk1"/>
              </a:buClr>
              <a:buSzPct val="110000"/>
              <a:buFont typeface="Arial"/>
              <a:buNone/>
            </a:pPr>
            <a:r>
              <a:rPr lang="en" sz="1000" dirty="0">
                <a:latin typeface="Quicksand"/>
                <a:ea typeface="Quicksand"/>
                <a:cs typeface="Quicksand"/>
                <a:sym typeface="Quicksand"/>
              </a:rPr>
              <a:t>In addition, the ECB conducts weekly allotments of unlimited short-term funding at 5bps for eligible assets. </a:t>
            </a:r>
          </a:p>
          <a:p>
            <a:pPr marL="0" lvl="0" indent="0" rtl="0">
              <a:spcBef>
                <a:spcPts val="400"/>
              </a:spcBef>
              <a:buClr>
                <a:schemeClr val="dk1"/>
              </a:buClr>
              <a:buSzPct val="110000"/>
              <a:buFont typeface="Arial"/>
              <a:buNone/>
            </a:pPr>
            <a:r>
              <a:rPr lang="en" sz="1000" dirty="0">
                <a:latin typeface="Quicksand"/>
                <a:ea typeface="Quicksand"/>
                <a:cs typeface="Quicksand"/>
                <a:sym typeface="Quicksand"/>
              </a:rPr>
              <a:t>Many commentators believe that these programs will not have a material impact on Eurozone growth. As the latest Eurozone inflation figures are only about 0.6%, they believe that there will be more powerful programs upcoming. </a:t>
            </a:r>
          </a:p>
          <a:p>
            <a:pPr marL="0" lvl="0" indent="0" rtl="0">
              <a:spcBef>
                <a:spcPts val="400"/>
              </a:spcBef>
              <a:buClr>
                <a:schemeClr val="dk1"/>
              </a:buClr>
              <a:buSzPct val="110000"/>
              <a:buFont typeface="Arial"/>
              <a:buNone/>
            </a:pPr>
            <a:r>
              <a:rPr lang="en" sz="1000" dirty="0">
                <a:latin typeface="Quicksand"/>
                <a:ea typeface="Quicksand"/>
                <a:cs typeface="Quicksand"/>
                <a:sym typeface="Quicksand"/>
              </a:rPr>
              <a:t>In times of financial stress, “swap lines” from other central banks have given Eurozone banks the ability to borrow unlimited foreign currency at modest rates. </a:t>
            </a:r>
            <a:endParaRPr lang="en" sz="1000" dirty="0" smtClean="0">
              <a:latin typeface="Quicksand"/>
              <a:ea typeface="Quicksand"/>
              <a:cs typeface="Quicksand"/>
              <a:sym typeface="Quicksand"/>
            </a:endParaRPr>
          </a:p>
          <a:p>
            <a:pPr marL="0" lvl="0" indent="0" rtl="0">
              <a:spcBef>
                <a:spcPts val="400"/>
              </a:spcBef>
              <a:buClr>
                <a:schemeClr val="dk1"/>
              </a:buClr>
              <a:buSzPct val="110000"/>
              <a:buFont typeface="Arial"/>
              <a:buNone/>
            </a:pPr>
            <a:endParaRPr lang="en" sz="1000" dirty="0" smtClean="0">
              <a:latin typeface="Quicksand"/>
              <a:ea typeface="Quicksand"/>
              <a:cs typeface="Quicksand"/>
              <a:sym typeface="Quicksand"/>
            </a:endParaRPr>
          </a:p>
          <a:p>
            <a:pPr marL="0" lvl="0" indent="0" rtl="0">
              <a:spcBef>
                <a:spcPts val="400"/>
              </a:spcBef>
              <a:buClr>
                <a:schemeClr val="dk1"/>
              </a:buClr>
              <a:buSzPct val="110000"/>
              <a:buFont typeface="Arial"/>
              <a:buNone/>
            </a:pPr>
            <a:r>
              <a:rPr lang="en" sz="1000" dirty="0" smtClean="0">
                <a:solidFill>
                  <a:srgbClr val="FF0000"/>
                </a:solidFill>
                <a:latin typeface="Quicksand"/>
                <a:ea typeface="Quicksand"/>
                <a:cs typeface="Quicksand"/>
                <a:sym typeface="Quicksand"/>
              </a:rPr>
              <a:t>[Status of TLTRO  -  move somewhere else...]</a:t>
            </a:r>
            <a:endParaRPr lang="en" sz="1000" dirty="0">
              <a:solidFill>
                <a:srgbClr val="FF0000"/>
              </a:solidFill>
              <a:latin typeface="Quicksand"/>
              <a:ea typeface="Quicksand"/>
              <a:cs typeface="Quicksand"/>
              <a:sym typeface="Quicksand"/>
            </a:endParaRPr>
          </a:p>
          <a:p>
            <a:pPr marL="0" lvl="0" indent="0" rtl="0">
              <a:spcBef>
                <a:spcPts val="400"/>
              </a:spcBef>
              <a:buClr>
                <a:schemeClr val="dk1"/>
              </a:buClr>
              <a:buFont typeface="Arial"/>
              <a:buNone/>
            </a:pPr>
            <a:endParaRPr sz="1000" dirty="0">
              <a:latin typeface="Quicksand"/>
              <a:ea typeface="Quicksand"/>
              <a:cs typeface="Quicksand"/>
              <a:sym typeface="Quicksand"/>
            </a:endParaRPr>
          </a:p>
          <a:p>
            <a:pPr marL="0" lvl="0" indent="0" rtl="0">
              <a:spcBef>
                <a:spcPts val="400"/>
              </a:spcBef>
              <a:buNone/>
            </a:pPr>
            <a:endParaRPr sz="1000" dirty="0">
              <a:latin typeface="Quicksand"/>
              <a:ea typeface="Quicksand"/>
              <a:cs typeface="Quicksand"/>
              <a:sym typeface="Quicksand"/>
            </a:endParaRPr>
          </a:p>
        </p:txBody>
      </p:sp>
      <p:sp>
        <p:nvSpPr>
          <p:cNvPr id="16" name="Slide Number Placeholder 15"/>
          <p:cNvSpPr>
            <a:spLocks noGrp="1"/>
          </p:cNvSpPr>
          <p:nvPr>
            <p:ph type="sldNum" idx="12"/>
          </p:nvPr>
        </p:nvSpPr>
        <p:spPr/>
        <p:txBody>
          <a:bodyPr/>
          <a:lstStyle/>
          <a:p>
            <a:endParaRPr lang="en-US" dirty="0"/>
          </a:p>
        </p:txBody>
      </p:sp>
      <p:grpSp>
        <p:nvGrpSpPr>
          <p:cNvPr id="332" name="Shape 332"/>
          <p:cNvGrpSpPr/>
          <p:nvPr/>
        </p:nvGrpSpPr>
        <p:grpSpPr>
          <a:xfrm>
            <a:off x="198" y="66582"/>
            <a:ext cx="9143704" cy="461636"/>
            <a:chOff x="198" y="49936"/>
            <a:chExt cx="9143704" cy="346227"/>
          </a:xfrm>
        </p:grpSpPr>
        <p:grpSp>
          <p:nvGrpSpPr>
            <p:cNvPr id="333" name="Shape 333"/>
            <p:cNvGrpSpPr/>
            <p:nvPr/>
          </p:nvGrpSpPr>
          <p:grpSpPr>
            <a:xfrm>
              <a:off x="198" y="49936"/>
              <a:ext cx="3428776" cy="346227"/>
              <a:chOff x="0" y="49936"/>
              <a:chExt cx="3768300" cy="346227"/>
            </a:xfrm>
          </p:grpSpPr>
          <p:sp>
            <p:nvSpPr>
              <p:cNvPr id="334" name="Shape 334"/>
              <p:cNvSpPr txBox="1"/>
              <p:nvPr/>
            </p:nvSpPr>
            <p:spPr>
              <a:xfrm>
                <a:off x="0" y="49937"/>
                <a:ext cx="1256100" cy="346226"/>
              </a:xfrm>
              <a:prstGeom prst="rect">
                <a:avLst/>
              </a:prstGeom>
              <a:solidFill>
                <a:srgbClr val="F1E5CA"/>
              </a:solidFill>
              <a:ln>
                <a:noFill/>
              </a:ln>
            </p:spPr>
            <p:txBody>
              <a:bodyPr lIns="91425" tIns="91425" rIns="91425" bIns="91425" anchor="ctr" anchorCtr="0">
                <a:spAutoFit/>
              </a:bodyPr>
              <a:lstStyle/>
              <a:p>
                <a:pPr lvl="0" algn="ctr" rtl="0">
                  <a:spcBef>
                    <a:spcPts val="0"/>
                  </a:spcBef>
                  <a:buNone/>
                </a:pPr>
                <a:r>
                  <a:rPr lang="en" sz="900">
                    <a:solidFill>
                      <a:srgbClr val="A3B7AB"/>
                    </a:solidFill>
                    <a:latin typeface="Quicksand"/>
                    <a:ea typeface="Quicksand"/>
                    <a:cs typeface="Quicksand"/>
                    <a:sym typeface="Quicksand"/>
                  </a:rPr>
                  <a:t>Primary Opportunity</a:t>
                </a:r>
              </a:p>
            </p:txBody>
          </p:sp>
          <p:sp>
            <p:nvSpPr>
              <p:cNvPr id="335" name="Shape 335"/>
              <p:cNvSpPr txBox="1"/>
              <p:nvPr/>
            </p:nvSpPr>
            <p:spPr>
              <a:xfrm>
                <a:off x="1256100" y="49936"/>
                <a:ext cx="1331099" cy="346226"/>
              </a:xfrm>
              <a:prstGeom prst="rect">
                <a:avLst/>
              </a:prstGeom>
              <a:solidFill>
                <a:srgbClr val="F1E5CA"/>
              </a:solidFill>
              <a:ln>
                <a:noFill/>
              </a:ln>
            </p:spPr>
            <p:txBody>
              <a:bodyPr lIns="91425" tIns="91425" rIns="91425" bIns="91425" anchor="ctr" anchorCtr="0">
                <a:spAutoFit/>
              </a:bodyPr>
              <a:lstStyle/>
              <a:p>
                <a:pPr lvl="0" algn="ctr" rtl="0">
                  <a:spcBef>
                    <a:spcPts val="0"/>
                  </a:spcBef>
                  <a:buClr>
                    <a:schemeClr val="dk1"/>
                  </a:buClr>
                  <a:buSzPct val="122222"/>
                  <a:buFont typeface="Arial"/>
                  <a:buNone/>
                </a:pPr>
                <a:r>
                  <a:rPr lang="en" sz="900">
                    <a:solidFill>
                      <a:srgbClr val="A3B7AB"/>
                    </a:solidFill>
                    <a:latin typeface="Quicksand"/>
                    <a:ea typeface="Quicksand"/>
                    <a:cs typeface="Quicksand"/>
                    <a:sym typeface="Quicksand"/>
                  </a:rPr>
                  <a:t>Asset Acquisition</a:t>
                </a:r>
              </a:p>
              <a:p>
                <a:pPr lvl="0" algn="ctr" rtl="0">
                  <a:spcBef>
                    <a:spcPts val="0"/>
                  </a:spcBef>
                  <a:buClr>
                    <a:schemeClr val="dk1"/>
                  </a:buClr>
                  <a:buSzPct val="122222"/>
                  <a:buFont typeface="Arial"/>
                  <a:buNone/>
                </a:pPr>
                <a:r>
                  <a:rPr lang="en" sz="900">
                    <a:solidFill>
                      <a:srgbClr val="A3B7AB"/>
                    </a:solidFill>
                    <a:latin typeface="Quicksand"/>
                    <a:ea typeface="Quicksand"/>
                    <a:cs typeface="Quicksand"/>
                    <a:sym typeface="Quicksand"/>
                  </a:rPr>
                  <a:t>Opportunity</a:t>
                </a:r>
              </a:p>
            </p:txBody>
          </p:sp>
          <p:sp>
            <p:nvSpPr>
              <p:cNvPr id="336" name="Shape 336"/>
              <p:cNvSpPr txBox="1"/>
              <p:nvPr/>
            </p:nvSpPr>
            <p:spPr>
              <a:xfrm>
                <a:off x="2512200" y="49937"/>
                <a:ext cx="1256100" cy="346226"/>
              </a:xfrm>
              <a:prstGeom prst="rect">
                <a:avLst/>
              </a:prstGeom>
              <a:solidFill>
                <a:srgbClr val="F1E5CA"/>
              </a:solidFill>
              <a:ln>
                <a:noFill/>
              </a:ln>
            </p:spPr>
            <p:txBody>
              <a:bodyPr lIns="91425" tIns="91425" rIns="91425" bIns="91425" anchor="ctr" anchorCtr="0">
                <a:spAutoFit/>
              </a:bodyPr>
              <a:lstStyle/>
              <a:p>
                <a:pPr lvl="0" algn="ctr" rtl="0">
                  <a:spcBef>
                    <a:spcPts val="0"/>
                  </a:spcBef>
                  <a:buNone/>
                </a:pPr>
                <a:r>
                  <a:rPr lang="en" sz="900">
                    <a:solidFill>
                      <a:srgbClr val="A3B7AB"/>
                    </a:solidFill>
                    <a:latin typeface="Quicksand"/>
                    <a:ea typeface="Quicksand"/>
                    <a:cs typeface="Quicksand"/>
                    <a:sym typeface="Quicksand"/>
                  </a:rPr>
                  <a:t>Customer Opportunity</a:t>
                </a:r>
              </a:p>
            </p:txBody>
          </p:sp>
        </p:grpSp>
        <p:grpSp>
          <p:nvGrpSpPr>
            <p:cNvPr id="337" name="Shape 337"/>
            <p:cNvGrpSpPr/>
            <p:nvPr/>
          </p:nvGrpSpPr>
          <p:grpSpPr>
            <a:xfrm>
              <a:off x="3429070" y="49937"/>
              <a:ext cx="3428776" cy="346226"/>
              <a:chOff x="0" y="49937"/>
              <a:chExt cx="3768300" cy="346226"/>
            </a:xfrm>
          </p:grpSpPr>
          <p:sp>
            <p:nvSpPr>
              <p:cNvPr id="338" name="Shape 338"/>
              <p:cNvSpPr txBox="1"/>
              <p:nvPr/>
            </p:nvSpPr>
            <p:spPr>
              <a:xfrm>
                <a:off x="0" y="49937"/>
                <a:ext cx="1256100" cy="346226"/>
              </a:xfrm>
              <a:prstGeom prst="rect">
                <a:avLst/>
              </a:prstGeom>
              <a:solidFill>
                <a:srgbClr val="F1E5CA"/>
              </a:solidFill>
              <a:ln>
                <a:noFill/>
              </a:ln>
            </p:spPr>
            <p:txBody>
              <a:bodyPr lIns="91425" tIns="91425" rIns="91425" bIns="91425" anchor="ctr" anchorCtr="0">
                <a:spAutoFit/>
              </a:bodyPr>
              <a:lstStyle/>
              <a:p>
                <a:pPr lvl="0" algn="ctr" rtl="0">
                  <a:spcBef>
                    <a:spcPts val="0"/>
                  </a:spcBef>
                  <a:buNone/>
                </a:pPr>
                <a:r>
                  <a:rPr lang="en" sz="900">
                    <a:solidFill>
                      <a:srgbClr val="A3B7AB"/>
                    </a:solidFill>
                    <a:latin typeface="Quicksand"/>
                    <a:ea typeface="Quicksand"/>
                    <a:cs typeface="Quicksand"/>
                    <a:sym typeface="Quicksand"/>
                  </a:rPr>
                  <a:t>FCM Bank Overview</a:t>
                </a:r>
              </a:p>
            </p:txBody>
          </p:sp>
          <p:sp>
            <p:nvSpPr>
              <p:cNvPr id="339" name="Shape 339"/>
              <p:cNvSpPr txBox="1"/>
              <p:nvPr/>
            </p:nvSpPr>
            <p:spPr>
              <a:xfrm>
                <a:off x="1256100" y="101874"/>
                <a:ext cx="1256100" cy="242351"/>
              </a:xfrm>
              <a:prstGeom prst="rect">
                <a:avLst/>
              </a:prstGeom>
              <a:solidFill>
                <a:srgbClr val="F1E5CA"/>
              </a:solidFill>
              <a:ln>
                <a:noFill/>
              </a:ln>
            </p:spPr>
            <p:txBody>
              <a:bodyPr lIns="91425" tIns="91425" rIns="91425" bIns="91425" anchor="ctr" anchorCtr="0">
                <a:spAutoFit/>
              </a:bodyPr>
              <a:lstStyle/>
              <a:p>
                <a:pPr lvl="0" algn="ctr" rtl="0">
                  <a:spcBef>
                    <a:spcPts val="0"/>
                  </a:spcBef>
                  <a:buNone/>
                </a:pPr>
                <a:r>
                  <a:rPr lang="en" sz="900">
                    <a:solidFill>
                      <a:srgbClr val="A3B7AB"/>
                    </a:solidFill>
                    <a:latin typeface="Quicksand"/>
                    <a:ea typeface="Quicksand"/>
                    <a:cs typeface="Quicksand"/>
                    <a:sym typeface="Quicksand"/>
                  </a:rPr>
                  <a:t>nestbank</a:t>
                </a:r>
              </a:p>
            </p:txBody>
          </p:sp>
          <p:sp>
            <p:nvSpPr>
              <p:cNvPr id="340" name="Shape 340"/>
              <p:cNvSpPr txBox="1"/>
              <p:nvPr/>
            </p:nvSpPr>
            <p:spPr>
              <a:xfrm>
                <a:off x="2512200" y="49937"/>
                <a:ext cx="1256100" cy="346226"/>
              </a:xfrm>
              <a:prstGeom prst="rect">
                <a:avLst/>
              </a:prstGeom>
              <a:solidFill>
                <a:srgbClr val="F1E5CA"/>
              </a:solidFill>
              <a:ln>
                <a:noFill/>
              </a:ln>
            </p:spPr>
            <p:txBody>
              <a:bodyPr lIns="91425" tIns="91425" rIns="91425" bIns="91425" anchor="ctr" anchorCtr="0">
                <a:spAutoFit/>
              </a:bodyPr>
              <a:lstStyle/>
              <a:p>
                <a:pPr lvl="0" algn="ctr" rtl="0">
                  <a:spcBef>
                    <a:spcPts val="0"/>
                  </a:spcBef>
                  <a:buNone/>
                </a:pPr>
                <a:r>
                  <a:rPr lang="en" sz="900">
                    <a:solidFill>
                      <a:srgbClr val="A3B7AB"/>
                    </a:solidFill>
                    <a:latin typeface="Quicksand"/>
                    <a:ea typeface="Quicksand"/>
                    <a:cs typeface="Quicksand"/>
                    <a:sym typeface="Quicksand"/>
                  </a:rPr>
                  <a:t>Investment Opportunity</a:t>
                </a:r>
              </a:p>
            </p:txBody>
          </p:sp>
        </p:grpSp>
        <p:sp>
          <p:nvSpPr>
            <p:cNvPr id="341" name="Shape 341"/>
            <p:cNvSpPr txBox="1"/>
            <p:nvPr/>
          </p:nvSpPr>
          <p:spPr>
            <a:xfrm>
              <a:off x="6857942" y="101874"/>
              <a:ext cx="1143000" cy="242351"/>
            </a:xfrm>
            <a:prstGeom prst="rect">
              <a:avLst/>
            </a:prstGeom>
            <a:solidFill>
              <a:srgbClr val="F1E5CA"/>
            </a:solidFill>
            <a:ln>
              <a:noFill/>
            </a:ln>
          </p:spPr>
          <p:txBody>
            <a:bodyPr lIns="91425" tIns="91425" rIns="91425" bIns="91425" anchor="ctr" anchorCtr="0">
              <a:spAutoFit/>
            </a:bodyPr>
            <a:lstStyle/>
            <a:p>
              <a:pPr lvl="0" algn="ctr" rtl="0">
                <a:spcBef>
                  <a:spcPts val="0"/>
                </a:spcBef>
                <a:buNone/>
              </a:pPr>
              <a:r>
                <a:rPr lang="en-US" sz="900" dirty="0" smtClean="0">
                  <a:solidFill>
                    <a:srgbClr val="A3B7AB"/>
                  </a:solidFill>
                  <a:latin typeface="Quicksand"/>
                  <a:ea typeface="Quicksand"/>
                  <a:cs typeface="Quicksand"/>
                  <a:sym typeface="Quicksand"/>
                </a:rPr>
                <a:t>GHW Management</a:t>
              </a:r>
              <a:endParaRPr lang="en" sz="900" dirty="0">
                <a:solidFill>
                  <a:srgbClr val="A3B7AB"/>
                </a:solidFill>
                <a:latin typeface="Quicksand"/>
                <a:ea typeface="Quicksand"/>
                <a:cs typeface="Quicksand"/>
                <a:sym typeface="Quicksand"/>
              </a:endParaRPr>
            </a:p>
          </p:txBody>
        </p:sp>
        <p:sp>
          <p:nvSpPr>
            <p:cNvPr id="342" name="Shape 342"/>
            <p:cNvSpPr txBox="1"/>
            <p:nvPr/>
          </p:nvSpPr>
          <p:spPr>
            <a:xfrm>
              <a:off x="8000902" y="101874"/>
              <a:ext cx="1143000" cy="242351"/>
            </a:xfrm>
            <a:prstGeom prst="rect">
              <a:avLst/>
            </a:prstGeom>
            <a:solidFill>
              <a:srgbClr val="477057"/>
            </a:solidFill>
            <a:ln>
              <a:noFill/>
            </a:ln>
          </p:spPr>
          <p:txBody>
            <a:bodyPr lIns="91425" tIns="91425" rIns="91425" bIns="91425" anchor="ctr" anchorCtr="0">
              <a:spAutoFit/>
            </a:bodyPr>
            <a:lstStyle/>
            <a:p>
              <a:pPr lvl="0" algn="ctr" rtl="0">
                <a:spcBef>
                  <a:spcPts val="0"/>
                </a:spcBef>
                <a:buNone/>
              </a:pPr>
              <a:r>
                <a:rPr lang="en" sz="900">
                  <a:solidFill>
                    <a:srgbClr val="FFFFFF"/>
                  </a:solidFill>
                  <a:latin typeface="Quicksand"/>
                  <a:ea typeface="Quicksand"/>
                  <a:cs typeface="Quicksand"/>
                  <a:sym typeface="Quicksand"/>
                </a:rPr>
                <a:t>Appendix</a:t>
              </a:r>
            </a:p>
          </p:txBody>
        </p:sp>
      </p:grpSp>
    </p:spTree>
  </p:cSld>
  <p:clrMapOvr>
    <a:masterClrMapping/>
  </p:clrMapOvr>
  <p:transition spd="slow">
    <p:cut/>
  </p:transition>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348"/>
        <p:cNvGrpSpPr/>
        <p:nvPr/>
      </p:nvGrpSpPr>
      <p:grpSpPr>
        <a:xfrm>
          <a:off x="0" y="0"/>
          <a:ext cx="0" cy="0"/>
          <a:chOff x="0" y="0"/>
          <a:chExt cx="0" cy="0"/>
        </a:xfrm>
      </p:grpSpPr>
      <p:sp>
        <p:nvSpPr>
          <p:cNvPr id="349" name="Shape 349"/>
          <p:cNvSpPr txBox="1">
            <a:spLocks noGrp="1"/>
          </p:cNvSpPr>
          <p:nvPr>
            <p:ph type="title"/>
          </p:nvPr>
        </p:nvSpPr>
        <p:spPr>
          <a:xfrm>
            <a:off x="174175" y="1018288"/>
            <a:ext cx="9098700" cy="461624"/>
          </a:xfrm>
          <a:prstGeom prst="rect">
            <a:avLst/>
          </a:prstGeom>
          <a:noFill/>
          <a:ln>
            <a:noFill/>
          </a:ln>
        </p:spPr>
        <p:txBody>
          <a:bodyPr lIns="45700" tIns="45700" rIns="45700" bIns="45700" anchor="ctr" anchorCtr="0">
            <a:spAutoFit/>
          </a:bodyPr>
          <a:lstStyle/>
          <a:p>
            <a:pPr lvl="0" rtl="0">
              <a:spcBef>
                <a:spcPts val="0"/>
              </a:spcBef>
              <a:buNone/>
            </a:pPr>
            <a:r>
              <a:rPr lang="en" sz="2400" b="0" dirty="0">
                <a:solidFill>
                  <a:srgbClr val="477057"/>
                </a:solidFill>
                <a:latin typeface="Quicksand"/>
                <a:ea typeface="Quicksand"/>
                <a:cs typeface="Quicksand"/>
                <a:sym typeface="Quicksand"/>
              </a:rPr>
              <a:t>8. </a:t>
            </a:r>
            <a:r>
              <a:rPr lang="en" sz="2400" b="0" dirty="0" smtClean="0">
                <a:solidFill>
                  <a:srgbClr val="477057"/>
                </a:solidFill>
                <a:latin typeface="Quicksand"/>
                <a:ea typeface="Quicksand"/>
                <a:cs typeface="Quicksand"/>
                <a:sym typeface="Quicksand"/>
              </a:rPr>
              <a:t>BANK’S </a:t>
            </a:r>
            <a:r>
              <a:rPr lang="en" sz="2400" b="0" dirty="0">
                <a:solidFill>
                  <a:srgbClr val="477057"/>
                </a:solidFill>
                <a:latin typeface="Quicksand"/>
                <a:ea typeface="Quicksand"/>
                <a:cs typeface="Quicksand"/>
                <a:sym typeface="Quicksand"/>
              </a:rPr>
              <a:t>REGULATORY ENVIRONMENT</a:t>
            </a:r>
          </a:p>
        </p:txBody>
      </p:sp>
      <p:sp>
        <p:nvSpPr>
          <p:cNvPr id="361" name="Shape 361"/>
          <p:cNvSpPr txBox="1">
            <a:spLocks noGrp="1"/>
          </p:cNvSpPr>
          <p:nvPr>
            <p:ph type="body" idx="1"/>
          </p:nvPr>
        </p:nvSpPr>
        <p:spPr>
          <a:xfrm>
            <a:off x="183053" y="1670236"/>
            <a:ext cx="8235083" cy="3477835"/>
          </a:xfrm>
          <a:prstGeom prst="rect">
            <a:avLst/>
          </a:prstGeom>
          <a:noFill/>
          <a:ln>
            <a:noFill/>
          </a:ln>
        </p:spPr>
        <p:txBody>
          <a:bodyPr wrap="square" lIns="45700" tIns="45700" rIns="45700" bIns="45700" anchor="t" anchorCtr="0">
            <a:spAutoFit/>
          </a:bodyPr>
          <a:lstStyle/>
          <a:p>
            <a:pPr marL="0" indent="0">
              <a:spcBef>
                <a:spcPts val="400"/>
              </a:spcBef>
              <a:buClr>
                <a:schemeClr val="dk1"/>
              </a:buClr>
              <a:buSzPct val="110000"/>
            </a:pPr>
            <a:r>
              <a:rPr lang="en" sz="1200" dirty="0" smtClean="0">
                <a:latin typeface="Quicksand"/>
                <a:ea typeface="Quicksand"/>
                <a:cs typeface="Quicksand"/>
                <a:sym typeface="Quicksand"/>
              </a:rPr>
              <a:t> The </a:t>
            </a:r>
            <a:r>
              <a:rPr lang="en" sz="1200" dirty="0">
                <a:latin typeface="Quicksand"/>
                <a:ea typeface="Quicksand"/>
                <a:cs typeface="Quicksand"/>
                <a:sym typeface="Quicksand"/>
              </a:rPr>
              <a:t>MFSA is modelled on the FSA in the </a:t>
            </a:r>
            <a:r>
              <a:rPr lang="en" sz="1200" dirty="0" smtClean="0">
                <a:latin typeface="Quicksand"/>
                <a:ea typeface="Quicksand"/>
                <a:cs typeface="Quicksand"/>
                <a:sym typeface="Quicksand"/>
              </a:rPr>
              <a:t>UK</a:t>
            </a:r>
          </a:p>
          <a:p>
            <a:pPr marL="400050" lvl="1" indent="0">
              <a:spcBef>
                <a:spcPts val="400"/>
              </a:spcBef>
              <a:buClr>
                <a:schemeClr val="dk1"/>
              </a:buClr>
              <a:buSzPct val="110000"/>
            </a:pPr>
            <a:r>
              <a:rPr lang="en" sz="1200" dirty="0" smtClean="0">
                <a:latin typeface="Quicksand"/>
                <a:ea typeface="Quicksand"/>
                <a:cs typeface="Quicksand"/>
                <a:sym typeface="Quicksand"/>
              </a:rPr>
              <a:t> Responsible </a:t>
            </a:r>
            <a:r>
              <a:rPr lang="en" sz="1200" dirty="0">
                <a:latin typeface="Quicksand"/>
                <a:ea typeface="Quicksand"/>
                <a:cs typeface="Quicksand"/>
                <a:sym typeface="Quicksand"/>
              </a:rPr>
              <a:t>for supervising banks, insurance, and fund management companies in </a:t>
            </a:r>
            <a:r>
              <a:rPr lang="en" sz="1200" dirty="0" smtClean="0">
                <a:latin typeface="Quicksand"/>
                <a:ea typeface="Quicksand"/>
                <a:cs typeface="Quicksand"/>
                <a:sym typeface="Quicksand"/>
              </a:rPr>
              <a:t>Malta</a:t>
            </a:r>
          </a:p>
          <a:p>
            <a:pPr marL="0" indent="0">
              <a:spcBef>
                <a:spcPts val="400"/>
              </a:spcBef>
              <a:buClr>
                <a:schemeClr val="dk1"/>
              </a:buClr>
              <a:buSzPct val="110000"/>
            </a:pPr>
            <a:endParaRPr lang="en" sz="1200" dirty="0">
              <a:latin typeface="Quicksand"/>
              <a:ea typeface="Quicksand"/>
              <a:cs typeface="Quicksand"/>
              <a:sym typeface="Quicksand"/>
            </a:endParaRPr>
          </a:p>
          <a:p>
            <a:pPr marL="0" indent="0">
              <a:spcBef>
                <a:spcPts val="400"/>
              </a:spcBef>
              <a:buClr>
                <a:schemeClr val="dk1"/>
              </a:buClr>
              <a:buSzPct val="110000"/>
            </a:pPr>
            <a:r>
              <a:rPr lang="en" sz="1200" dirty="0" smtClean="0">
                <a:latin typeface="Quicksand"/>
                <a:ea typeface="Quicksand"/>
                <a:cs typeface="Quicksand"/>
                <a:sym typeface="Quicksand"/>
              </a:rPr>
              <a:t> Bank’s </a:t>
            </a:r>
            <a:r>
              <a:rPr lang="en" sz="1200" dirty="0">
                <a:latin typeface="Quicksand"/>
                <a:ea typeface="Quicksand"/>
                <a:cs typeface="Quicksand"/>
                <a:sym typeface="Quicksand"/>
              </a:rPr>
              <a:t>Board of Directors have a historically strong relationship with key members of the MFSA. </a:t>
            </a:r>
            <a:endParaRPr lang="en" sz="1200" dirty="0" smtClean="0">
              <a:latin typeface="Quicksand"/>
              <a:ea typeface="Quicksand"/>
              <a:cs typeface="Quicksand"/>
              <a:sym typeface="Quicksand"/>
            </a:endParaRPr>
          </a:p>
          <a:p>
            <a:pPr marL="400050" lvl="1" indent="0">
              <a:spcBef>
                <a:spcPts val="400"/>
              </a:spcBef>
              <a:buClr>
                <a:schemeClr val="dk1"/>
              </a:buClr>
              <a:buSzPct val="110000"/>
            </a:pPr>
            <a:r>
              <a:rPr lang="en" sz="1200" dirty="0" smtClean="0">
                <a:latin typeface="Quicksand"/>
                <a:ea typeface="Quicksand"/>
                <a:cs typeface="Quicksand"/>
                <a:sym typeface="Quicksand"/>
              </a:rPr>
              <a:t> Bank </a:t>
            </a:r>
            <a:r>
              <a:rPr lang="en" sz="1200" dirty="0">
                <a:latin typeface="Quicksand"/>
                <a:ea typeface="Quicksand"/>
                <a:cs typeface="Quicksand"/>
                <a:sym typeface="Quicksand"/>
              </a:rPr>
              <a:t>employs KPMG and Ganado Advocates (the leading Maltese law firm) to assist with its regulatory compliance and </a:t>
            </a:r>
            <a:r>
              <a:rPr lang="en" sz="1200" dirty="0" smtClean="0">
                <a:latin typeface="Quicksand"/>
                <a:ea typeface="Quicksand"/>
                <a:cs typeface="Quicksand"/>
                <a:sym typeface="Quicksand"/>
              </a:rPr>
              <a:t>relationships</a:t>
            </a:r>
            <a:endParaRPr lang="en" sz="1200" dirty="0">
              <a:latin typeface="Quicksand"/>
              <a:ea typeface="Quicksand"/>
              <a:cs typeface="Quicksand"/>
              <a:sym typeface="Quicksand"/>
            </a:endParaRPr>
          </a:p>
          <a:p>
            <a:pPr marL="0" indent="0">
              <a:spcBef>
                <a:spcPts val="400"/>
              </a:spcBef>
              <a:buClr>
                <a:schemeClr val="dk1"/>
              </a:buClr>
              <a:buSzPct val="110000"/>
            </a:pPr>
            <a:endParaRPr lang="en" sz="1200" dirty="0" smtClean="0">
              <a:latin typeface="Quicksand"/>
              <a:ea typeface="Quicksand"/>
              <a:cs typeface="Quicksand"/>
              <a:sym typeface="Quicksand"/>
            </a:endParaRPr>
          </a:p>
          <a:p>
            <a:pPr marL="0" indent="0">
              <a:spcBef>
                <a:spcPts val="400"/>
              </a:spcBef>
              <a:buClr>
                <a:schemeClr val="dk1"/>
              </a:buClr>
              <a:buSzPct val="110000"/>
            </a:pPr>
            <a:r>
              <a:rPr lang="en" sz="1200" dirty="0" smtClean="0">
                <a:latin typeface="Quicksand"/>
                <a:ea typeface="Quicksand"/>
                <a:cs typeface="Quicksand"/>
                <a:sym typeface="Quicksand"/>
              </a:rPr>
              <a:t> On </a:t>
            </a:r>
            <a:r>
              <a:rPr lang="en" sz="1200" dirty="0">
                <a:latin typeface="Quicksand"/>
                <a:ea typeface="Quicksand"/>
                <a:cs typeface="Quicksand"/>
                <a:sym typeface="Quicksand"/>
              </a:rPr>
              <a:t>November 4, 2014 the Single Supervisory Mechanism (SSM) </a:t>
            </a:r>
            <a:r>
              <a:rPr lang="en" sz="1200" dirty="0" smtClean="0">
                <a:latin typeface="Quicksand"/>
                <a:ea typeface="Quicksand"/>
                <a:cs typeface="Quicksand"/>
                <a:sym typeface="Quicksand"/>
              </a:rPr>
              <a:t>came into </a:t>
            </a:r>
            <a:r>
              <a:rPr lang="en" sz="1200" dirty="0">
                <a:latin typeface="Quicksand"/>
                <a:ea typeface="Quicksand"/>
                <a:cs typeface="Quicksand"/>
                <a:sym typeface="Quicksand"/>
              </a:rPr>
              <a:t>effect within the European Union. </a:t>
            </a:r>
            <a:endParaRPr lang="en" sz="1200" dirty="0" smtClean="0">
              <a:latin typeface="Quicksand"/>
              <a:ea typeface="Quicksand"/>
              <a:cs typeface="Quicksand"/>
              <a:sym typeface="Quicksand"/>
            </a:endParaRPr>
          </a:p>
          <a:p>
            <a:pPr marL="400050" lvl="1" indent="0">
              <a:spcBef>
                <a:spcPts val="400"/>
              </a:spcBef>
              <a:buClr>
                <a:schemeClr val="dk1"/>
              </a:buClr>
              <a:buSzPct val="110000"/>
            </a:pPr>
            <a:r>
              <a:rPr lang="en" sz="1200" dirty="0" smtClean="0">
                <a:latin typeface="Quicksand"/>
                <a:ea typeface="Quicksand"/>
                <a:cs typeface="Quicksand"/>
                <a:sym typeface="Quicksand"/>
              </a:rPr>
              <a:t> All </a:t>
            </a:r>
            <a:r>
              <a:rPr lang="en" sz="1200" dirty="0">
                <a:latin typeface="Quicksand"/>
                <a:ea typeface="Quicksand"/>
                <a:cs typeface="Quicksand"/>
                <a:sym typeface="Quicksand"/>
              </a:rPr>
              <a:t>“significant banks” will be directly supervised by the European Central </a:t>
            </a:r>
            <a:r>
              <a:rPr lang="en" sz="1200" dirty="0" smtClean="0">
                <a:latin typeface="Quicksand"/>
                <a:ea typeface="Quicksand"/>
                <a:cs typeface="Quicksand"/>
                <a:sym typeface="Quicksand"/>
              </a:rPr>
              <a:t>Bank</a:t>
            </a:r>
          </a:p>
          <a:p>
            <a:pPr marL="400050" lvl="1" indent="0">
              <a:spcBef>
                <a:spcPts val="400"/>
              </a:spcBef>
              <a:buClr>
                <a:schemeClr val="dk1"/>
              </a:buClr>
              <a:buSzPct val="110000"/>
            </a:pPr>
            <a:r>
              <a:rPr lang="en" sz="1200" dirty="0" smtClean="0">
                <a:latin typeface="Quicksand"/>
                <a:ea typeface="Quicksand"/>
                <a:cs typeface="Quicksand"/>
                <a:sym typeface="Quicksand"/>
              </a:rPr>
              <a:t> Bank </a:t>
            </a:r>
            <a:r>
              <a:rPr lang="en" sz="1200" dirty="0">
                <a:latin typeface="Quicksand"/>
                <a:ea typeface="Quicksand"/>
                <a:cs typeface="Quicksand"/>
                <a:sym typeface="Quicksand"/>
              </a:rPr>
              <a:t>does not fall into this category and will be supervised by the MFSA as a national regulator under the new SSM </a:t>
            </a:r>
            <a:r>
              <a:rPr lang="en" sz="1200" dirty="0" smtClean="0">
                <a:latin typeface="Quicksand"/>
                <a:ea typeface="Quicksand"/>
                <a:cs typeface="Quicksand"/>
                <a:sym typeface="Quicksand"/>
              </a:rPr>
              <a:t>regime</a:t>
            </a:r>
            <a:endParaRPr lang="en" sz="1200" dirty="0">
              <a:latin typeface="Quicksand"/>
              <a:ea typeface="Quicksand"/>
              <a:cs typeface="Quicksand"/>
              <a:sym typeface="Quicksand"/>
            </a:endParaRPr>
          </a:p>
          <a:p>
            <a:pPr marL="0" indent="0">
              <a:spcBef>
                <a:spcPts val="400"/>
              </a:spcBef>
              <a:buClr>
                <a:schemeClr val="dk1"/>
              </a:buClr>
              <a:buSzPct val="110000"/>
            </a:pPr>
            <a:endParaRPr lang="en" sz="1200" dirty="0" smtClean="0">
              <a:latin typeface="Quicksand"/>
              <a:ea typeface="Quicksand"/>
              <a:cs typeface="Quicksand"/>
              <a:sym typeface="Quicksand"/>
            </a:endParaRPr>
          </a:p>
          <a:p>
            <a:pPr marL="0" indent="0">
              <a:spcBef>
                <a:spcPts val="400"/>
              </a:spcBef>
              <a:buClr>
                <a:schemeClr val="dk1"/>
              </a:buClr>
              <a:buSzPct val="110000"/>
            </a:pPr>
            <a:r>
              <a:rPr lang="en" sz="1200" dirty="0" smtClean="0">
                <a:latin typeface="Quicksand"/>
                <a:ea typeface="Quicksand"/>
                <a:cs typeface="Quicksand"/>
                <a:sym typeface="Quicksand"/>
              </a:rPr>
              <a:t>SSM </a:t>
            </a:r>
            <a:r>
              <a:rPr lang="en" sz="1200" dirty="0">
                <a:latin typeface="Quicksand"/>
                <a:ea typeface="Quicksand"/>
                <a:cs typeface="Quicksand"/>
                <a:sym typeface="Quicksand"/>
              </a:rPr>
              <a:t>is </a:t>
            </a:r>
            <a:r>
              <a:rPr lang="en" sz="1200" dirty="0" smtClean="0">
                <a:latin typeface="Quicksand"/>
                <a:ea typeface="Quicksand"/>
                <a:cs typeface="Quicksand"/>
                <a:sym typeface="Quicksand"/>
              </a:rPr>
              <a:t>likely the </a:t>
            </a:r>
            <a:r>
              <a:rPr lang="en" sz="1200" dirty="0">
                <a:latin typeface="Quicksand"/>
                <a:ea typeface="Quicksand"/>
                <a:cs typeface="Quicksand"/>
                <a:sym typeface="Quicksand"/>
              </a:rPr>
              <a:t>first step towards a European Banking </a:t>
            </a:r>
            <a:r>
              <a:rPr lang="en" sz="1200" dirty="0" smtClean="0">
                <a:latin typeface="Quicksand"/>
                <a:ea typeface="Quicksand"/>
                <a:cs typeface="Quicksand"/>
                <a:sym typeface="Quicksand"/>
              </a:rPr>
              <a:t>Union</a:t>
            </a:r>
          </a:p>
          <a:p>
            <a:pPr marL="400050" lvl="1" indent="0">
              <a:spcBef>
                <a:spcPts val="400"/>
              </a:spcBef>
              <a:buClr>
                <a:schemeClr val="dk1"/>
              </a:buClr>
              <a:buSzPct val="110000"/>
            </a:pPr>
            <a:r>
              <a:rPr lang="en-US" sz="1200" dirty="0" smtClean="0">
                <a:latin typeface="Quicksand"/>
                <a:ea typeface="Quicksand"/>
                <a:cs typeface="Quicksand"/>
                <a:sym typeface="Quicksand"/>
              </a:rPr>
              <a:t> May</a:t>
            </a:r>
            <a:r>
              <a:rPr lang="en" sz="1200" dirty="0" smtClean="0">
                <a:latin typeface="Quicksand"/>
                <a:ea typeface="Quicksand"/>
                <a:cs typeface="Quicksand"/>
                <a:sym typeface="Quicksand"/>
              </a:rPr>
              <a:t> lead to a unified deposit insurance program</a:t>
            </a:r>
          </a:p>
          <a:p>
            <a:pPr marL="0" lvl="0" indent="0" rtl="0">
              <a:spcBef>
                <a:spcPts val="400"/>
              </a:spcBef>
              <a:buNone/>
            </a:pPr>
            <a:endParaRPr sz="1200" dirty="0">
              <a:latin typeface="Quicksand"/>
              <a:ea typeface="Quicksand"/>
              <a:cs typeface="Quicksand"/>
              <a:sym typeface="Quicksand"/>
            </a:endParaRPr>
          </a:p>
        </p:txBody>
      </p:sp>
      <p:sp>
        <p:nvSpPr>
          <p:cNvPr id="16" name="Slide Number Placeholder 15"/>
          <p:cNvSpPr>
            <a:spLocks noGrp="1"/>
          </p:cNvSpPr>
          <p:nvPr>
            <p:ph type="sldNum" idx="12"/>
          </p:nvPr>
        </p:nvSpPr>
        <p:spPr/>
        <p:txBody>
          <a:bodyPr/>
          <a:lstStyle/>
          <a:p>
            <a:endParaRPr lang="en-US" dirty="0"/>
          </a:p>
        </p:txBody>
      </p:sp>
      <p:grpSp>
        <p:nvGrpSpPr>
          <p:cNvPr id="350" name="Shape 350"/>
          <p:cNvGrpSpPr/>
          <p:nvPr/>
        </p:nvGrpSpPr>
        <p:grpSpPr>
          <a:xfrm>
            <a:off x="198" y="66582"/>
            <a:ext cx="9143704" cy="461636"/>
            <a:chOff x="198" y="49936"/>
            <a:chExt cx="9143704" cy="346227"/>
          </a:xfrm>
        </p:grpSpPr>
        <p:grpSp>
          <p:nvGrpSpPr>
            <p:cNvPr id="351" name="Shape 351"/>
            <p:cNvGrpSpPr/>
            <p:nvPr/>
          </p:nvGrpSpPr>
          <p:grpSpPr>
            <a:xfrm>
              <a:off x="198" y="49936"/>
              <a:ext cx="3428776" cy="346227"/>
              <a:chOff x="0" y="49936"/>
              <a:chExt cx="3768300" cy="346227"/>
            </a:xfrm>
          </p:grpSpPr>
          <p:sp>
            <p:nvSpPr>
              <p:cNvPr id="352" name="Shape 352"/>
              <p:cNvSpPr txBox="1"/>
              <p:nvPr/>
            </p:nvSpPr>
            <p:spPr>
              <a:xfrm>
                <a:off x="0" y="49937"/>
                <a:ext cx="1256100" cy="346226"/>
              </a:xfrm>
              <a:prstGeom prst="rect">
                <a:avLst/>
              </a:prstGeom>
              <a:solidFill>
                <a:srgbClr val="F1E5CA"/>
              </a:solidFill>
              <a:ln>
                <a:noFill/>
              </a:ln>
            </p:spPr>
            <p:txBody>
              <a:bodyPr lIns="91425" tIns="91425" rIns="91425" bIns="91425" anchor="ctr" anchorCtr="0">
                <a:spAutoFit/>
              </a:bodyPr>
              <a:lstStyle/>
              <a:p>
                <a:pPr lvl="0" algn="ctr" rtl="0">
                  <a:spcBef>
                    <a:spcPts val="0"/>
                  </a:spcBef>
                  <a:buNone/>
                </a:pPr>
                <a:r>
                  <a:rPr lang="en" sz="900">
                    <a:solidFill>
                      <a:srgbClr val="A3B7AB"/>
                    </a:solidFill>
                    <a:latin typeface="Quicksand"/>
                    <a:ea typeface="Quicksand"/>
                    <a:cs typeface="Quicksand"/>
                    <a:sym typeface="Quicksand"/>
                  </a:rPr>
                  <a:t>Primary Opportunity</a:t>
                </a:r>
              </a:p>
            </p:txBody>
          </p:sp>
          <p:sp>
            <p:nvSpPr>
              <p:cNvPr id="353" name="Shape 353"/>
              <p:cNvSpPr txBox="1"/>
              <p:nvPr/>
            </p:nvSpPr>
            <p:spPr>
              <a:xfrm>
                <a:off x="1256100" y="49936"/>
                <a:ext cx="1331099" cy="346226"/>
              </a:xfrm>
              <a:prstGeom prst="rect">
                <a:avLst/>
              </a:prstGeom>
              <a:solidFill>
                <a:srgbClr val="F1E5CA"/>
              </a:solidFill>
              <a:ln>
                <a:noFill/>
              </a:ln>
            </p:spPr>
            <p:txBody>
              <a:bodyPr lIns="91425" tIns="91425" rIns="91425" bIns="91425" anchor="ctr" anchorCtr="0">
                <a:spAutoFit/>
              </a:bodyPr>
              <a:lstStyle/>
              <a:p>
                <a:pPr lvl="0" algn="ctr" rtl="0">
                  <a:spcBef>
                    <a:spcPts val="0"/>
                  </a:spcBef>
                  <a:buClr>
                    <a:schemeClr val="dk1"/>
                  </a:buClr>
                  <a:buSzPct val="122222"/>
                  <a:buFont typeface="Arial"/>
                  <a:buNone/>
                </a:pPr>
                <a:r>
                  <a:rPr lang="en" sz="900">
                    <a:solidFill>
                      <a:srgbClr val="A3B7AB"/>
                    </a:solidFill>
                    <a:latin typeface="Quicksand"/>
                    <a:ea typeface="Quicksand"/>
                    <a:cs typeface="Quicksand"/>
                    <a:sym typeface="Quicksand"/>
                  </a:rPr>
                  <a:t>Asset Acquisition</a:t>
                </a:r>
              </a:p>
              <a:p>
                <a:pPr lvl="0" algn="ctr" rtl="0">
                  <a:spcBef>
                    <a:spcPts val="0"/>
                  </a:spcBef>
                  <a:buClr>
                    <a:schemeClr val="dk1"/>
                  </a:buClr>
                  <a:buSzPct val="122222"/>
                  <a:buFont typeface="Arial"/>
                  <a:buNone/>
                </a:pPr>
                <a:r>
                  <a:rPr lang="en" sz="900">
                    <a:solidFill>
                      <a:srgbClr val="A3B7AB"/>
                    </a:solidFill>
                    <a:latin typeface="Quicksand"/>
                    <a:ea typeface="Quicksand"/>
                    <a:cs typeface="Quicksand"/>
                    <a:sym typeface="Quicksand"/>
                  </a:rPr>
                  <a:t>Opportunity</a:t>
                </a:r>
              </a:p>
            </p:txBody>
          </p:sp>
          <p:sp>
            <p:nvSpPr>
              <p:cNvPr id="354" name="Shape 354"/>
              <p:cNvSpPr txBox="1"/>
              <p:nvPr/>
            </p:nvSpPr>
            <p:spPr>
              <a:xfrm>
                <a:off x="2512200" y="49937"/>
                <a:ext cx="1256100" cy="346226"/>
              </a:xfrm>
              <a:prstGeom prst="rect">
                <a:avLst/>
              </a:prstGeom>
              <a:solidFill>
                <a:srgbClr val="F1E5CA"/>
              </a:solidFill>
              <a:ln>
                <a:noFill/>
              </a:ln>
            </p:spPr>
            <p:txBody>
              <a:bodyPr lIns="91425" tIns="91425" rIns="91425" bIns="91425" anchor="ctr" anchorCtr="0">
                <a:spAutoFit/>
              </a:bodyPr>
              <a:lstStyle/>
              <a:p>
                <a:pPr lvl="0" algn="ctr" rtl="0">
                  <a:spcBef>
                    <a:spcPts val="0"/>
                  </a:spcBef>
                  <a:buNone/>
                </a:pPr>
                <a:r>
                  <a:rPr lang="en" sz="900">
                    <a:solidFill>
                      <a:srgbClr val="A3B7AB"/>
                    </a:solidFill>
                    <a:latin typeface="Quicksand"/>
                    <a:ea typeface="Quicksand"/>
                    <a:cs typeface="Quicksand"/>
                    <a:sym typeface="Quicksand"/>
                  </a:rPr>
                  <a:t>Customer Opportunity</a:t>
                </a:r>
              </a:p>
            </p:txBody>
          </p:sp>
        </p:grpSp>
        <p:grpSp>
          <p:nvGrpSpPr>
            <p:cNvPr id="355" name="Shape 355"/>
            <p:cNvGrpSpPr/>
            <p:nvPr/>
          </p:nvGrpSpPr>
          <p:grpSpPr>
            <a:xfrm>
              <a:off x="3429070" y="49937"/>
              <a:ext cx="3428776" cy="346226"/>
              <a:chOff x="0" y="49937"/>
              <a:chExt cx="3768300" cy="346226"/>
            </a:xfrm>
          </p:grpSpPr>
          <p:sp>
            <p:nvSpPr>
              <p:cNvPr id="356" name="Shape 356"/>
              <p:cNvSpPr txBox="1"/>
              <p:nvPr/>
            </p:nvSpPr>
            <p:spPr>
              <a:xfrm>
                <a:off x="0" y="49937"/>
                <a:ext cx="1256100" cy="346226"/>
              </a:xfrm>
              <a:prstGeom prst="rect">
                <a:avLst/>
              </a:prstGeom>
              <a:solidFill>
                <a:srgbClr val="F1E5CA"/>
              </a:solidFill>
              <a:ln>
                <a:noFill/>
              </a:ln>
            </p:spPr>
            <p:txBody>
              <a:bodyPr lIns="91425" tIns="91425" rIns="91425" bIns="91425" anchor="ctr" anchorCtr="0">
                <a:spAutoFit/>
              </a:bodyPr>
              <a:lstStyle/>
              <a:p>
                <a:pPr lvl="0" algn="ctr" rtl="0">
                  <a:spcBef>
                    <a:spcPts val="0"/>
                  </a:spcBef>
                  <a:buNone/>
                </a:pPr>
                <a:r>
                  <a:rPr lang="en" sz="900">
                    <a:solidFill>
                      <a:srgbClr val="A3B7AB"/>
                    </a:solidFill>
                    <a:latin typeface="Quicksand"/>
                    <a:ea typeface="Quicksand"/>
                    <a:cs typeface="Quicksand"/>
                    <a:sym typeface="Quicksand"/>
                  </a:rPr>
                  <a:t>FCM Bank Overview</a:t>
                </a:r>
              </a:p>
            </p:txBody>
          </p:sp>
          <p:sp>
            <p:nvSpPr>
              <p:cNvPr id="357" name="Shape 357"/>
              <p:cNvSpPr txBox="1"/>
              <p:nvPr/>
            </p:nvSpPr>
            <p:spPr>
              <a:xfrm>
                <a:off x="1256100" y="101874"/>
                <a:ext cx="1256100" cy="242351"/>
              </a:xfrm>
              <a:prstGeom prst="rect">
                <a:avLst/>
              </a:prstGeom>
              <a:solidFill>
                <a:srgbClr val="F1E5CA"/>
              </a:solidFill>
              <a:ln>
                <a:noFill/>
              </a:ln>
            </p:spPr>
            <p:txBody>
              <a:bodyPr lIns="91425" tIns="91425" rIns="91425" bIns="91425" anchor="ctr" anchorCtr="0">
                <a:spAutoFit/>
              </a:bodyPr>
              <a:lstStyle/>
              <a:p>
                <a:pPr lvl="0" algn="ctr" rtl="0">
                  <a:spcBef>
                    <a:spcPts val="0"/>
                  </a:spcBef>
                  <a:buNone/>
                </a:pPr>
                <a:r>
                  <a:rPr lang="en" sz="900">
                    <a:solidFill>
                      <a:srgbClr val="A3B7AB"/>
                    </a:solidFill>
                    <a:latin typeface="Quicksand"/>
                    <a:ea typeface="Quicksand"/>
                    <a:cs typeface="Quicksand"/>
                    <a:sym typeface="Quicksand"/>
                  </a:rPr>
                  <a:t>nestbank</a:t>
                </a:r>
              </a:p>
            </p:txBody>
          </p:sp>
          <p:sp>
            <p:nvSpPr>
              <p:cNvPr id="358" name="Shape 358"/>
              <p:cNvSpPr txBox="1"/>
              <p:nvPr/>
            </p:nvSpPr>
            <p:spPr>
              <a:xfrm>
                <a:off x="2512200" y="49937"/>
                <a:ext cx="1256100" cy="346226"/>
              </a:xfrm>
              <a:prstGeom prst="rect">
                <a:avLst/>
              </a:prstGeom>
              <a:solidFill>
                <a:srgbClr val="F1E5CA"/>
              </a:solidFill>
              <a:ln>
                <a:noFill/>
              </a:ln>
            </p:spPr>
            <p:txBody>
              <a:bodyPr lIns="91425" tIns="91425" rIns="91425" bIns="91425" anchor="ctr" anchorCtr="0">
                <a:spAutoFit/>
              </a:bodyPr>
              <a:lstStyle/>
              <a:p>
                <a:pPr lvl="0" algn="ctr" rtl="0">
                  <a:spcBef>
                    <a:spcPts val="0"/>
                  </a:spcBef>
                  <a:buNone/>
                </a:pPr>
                <a:r>
                  <a:rPr lang="en" sz="900">
                    <a:solidFill>
                      <a:srgbClr val="A3B7AB"/>
                    </a:solidFill>
                    <a:latin typeface="Quicksand"/>
                    <a:ea typeface="Quicksand"/>
                    <a:cs typeface="Quicksand"/>
                    <a:sym typeface="Quicksand"/>
                  </a:rPr>
                  <a:t>Investment Opportunity</a:t>
                </a:r>
              </a:p>
            </p:txBody>
          </p:sp>
        </p:grpSp>
        <p:sp>
          <p:nvSpPr>
            <p:cNvPr id="359" name="Shape 359"/>
            <p:cNvSpPr txBox="1"/>
            <p:nvPr/>
          </p:nvSpPr>
          <p:spPr>
            <a:xfrm>
              <a:off x="6857942" y="101874"/>
              <a:ext cx="1143000" cy="242351"/>
            </a:xfrm>
            <a:prstGeom prst="rect">
              <a:avLst/>
            </a:prstGeom>
            <a:solidFill>
              <a:srgbClr val="F1E5CA"/>
            </a:solidFill>
            <a:ln>
              <a:noFill/>
            </a:ln>
          </p:spPr>
          <p:txBody>
            <a:bodyPr lIns="91425" tIns="91425" rIns="91425" bIns="91425" anchor="ctr" anchorCtr="0">
              <a:spAutoFit/>
            </a:bodyPr>
            <a:lstStyle/>
            <a:p>
              <a:pPr lvl="0" algn="ctr" rtl="0">
                <a:spcBef>
                  <a:spcPts val="0"/>
                </a:spcBef>
                <a:buNone/>
              </a:pPr>
              <a:r>
                <a:rPr lang="en-US" sz="900" dirty="0" smtClean="0">
                  <a:solidFill>
                    <a:srgbClr val="A3B7AB"/>
                  </a:solidFill>
                  <a:latin typeface="Quicksand"/>
                  <a:ea typeface="Quicksand"/>
                  <a:cs typeface="Quicksand"/>
                  <a:sym typeface="Quicksand"/>
                </a:rPr>
                <a:t>GHW Management</a:t>
              </a:r>
              <a:endParaRPr lang="en" sz="900" dirty="0">
                <a:solidFill>
                  <a:srgbClr val="A3B7AB"/>
                </a:solidFill>
                <a:latin typeface="Quicksand"/>
                <a:ea typeface="Quicksand"/>
                <a:cs typeface="Quicksand"/>
                <a:sym typeface="Quicksand"/>
              </a:endParaRPr>
            </a:p>
          </p:txBody>
        </p:sp>
        <p:sp>
          <p:nvSpPr>
            <p:cNvPr id="360" name="Shape 360"/>
            <p:cNvSpPr txBox="1"/>
            <p:nvPr/>
          </p:nvSpPr>
          <p:spPr>
            <a:xfrm>
              <a:off x="8000902" y="101874"/>
              <a:ext cx="1143000" cy="242351"/>
            </a:xfrm>
            <a:prstGeom prst="rect">
              <a:avLst/>
            </a:prstGeom>
            <a:solidFill>
              <a:srgbClr val="477057"/>
            </a:solidFill>
            <a:ln>
              <a:noFill/>
            </a:ln>
          </p:spPr>
          <p:txBody>
            <a:bodyPr lIns="91425" tIns="91425" rIns="91425" bIns="91425" anchor="ctr" anchorCtr="0">
              <a:spAutoFit/>
            </a:bodyPr>
            <a:lstStyle/>
            <a:p>
              <a:pPr lvl="0" algn="ctr" rtl="0">
                <a:spcBef>
                  <a:spcPts val="0"/>
                </a:spcBef>
                <a:buNone/>
              </a:pPr>
              <a:r>
                <a:rPr lang="en" sz="900">
                  <a:solidFill>
                    <a:srgbClr val="FFFFFF"/>
                  </a:solidFill>
                  <a:latin typeface="Quicksand"/>
                  <a:ea typeface="Quicksand"/>
                  <a:cs typeface="Quicksand"/>
                  <a:sym typeface="Quicksand"/>
                </a:rPr>
                <a:t>Appendix</a:t>
              </a:r>
            </a:p>
          </p:txBody>
        </p:sp>
      </p:grpSp>
    </p:spTree>
  </p:cSld>
  <p:clrMapOvr>
    <a:masterClrMapping/>
  </p:clrMapOvr>
  <p:transition spd="slow">
    <p:cut/>
  </p:transition>
</p:sld>
</file>

<file path=ppt/slides/slide2.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403"/>
        <p:cNvGrpSpPr/>
        <p:nvPr/>
      </p:nvGrpSpPr>
      <p:grpSpPr>
        <a:xfrm>
          <a:off x="0" y="0"/>
          <a:ext cx="0" cy="0"/>
          <a:chOff x="0" y="0"/>
          <a:chExt cx="0" cy="0"/>
        </a:xfrm>
      </p:grpSpPr>
      <p:sp>
        <p:nvSpPr>
          <p:cNvPr id="404" name="Shape 404"/>
          <p:cNvSpPr txBox="1">
            <a:spLocks noGrp="1"/>
          </p:cNvSpPr>
          <p:nvPr>
            <p:ph type="title"/>
          </p:nvPr>
        </p:nvSpPr>
        <p:spPr>
          <a:xfrm>
            <a:off x="174175" y="1018288"/>
            <a:ext cx="9098700" cy="461624"/>
          </a:xfrm>
          <a:prstGeom prst="rect">
            <a:avLst/>
          </a:prstGeom>
          <a:noFill/>
          <a:ln>
            <a:noFill/>
          </a:ln>
        </p:spPr>
        <p:txBody>
          <a:bodyPr lIns="45700" tIns="45700" rIns="45700" bIns="45700" anchor="ctr" anchorCtr="0">
            <a:spAutoFit/>
          </a:bodyPr>
          <a:lstStyle/>
          <a:p>
            <a:pPr lvl="0" rtl="0">
              <a:spcBef>
                <a:spcPts val="0"/>
              </a:spcBef>
              <a:buNone/>
            </a:pPr>
            <a:r>
              <a:rPr lang="en" sz="2400" b="0" dirty="0">
                <a:solidFill>
                  <a:srgbClr val="477057"/>
                </a:solidFill>
                <a:latin typeface="Quicksand"/>
                <a:ea typeface="Quicksand"/>
                <a:cs typeface="Quicksand"/>
                <a:sym typeface="Quicksand"/>
              </a:rPr>
              <a:t>DISCLAIMER</a:t>
            </a:r>
          </a:p>
        </p:txBody>
      </p:sp>
      <p:sp>
        <p:nvSpPr>
          <p:cNvPr id="17" name="Text Placeholder 16"/>
          <p:cNvSpPr>
            <a:spLocks noGrp="1"/>
          </p:cNvSpPr>
          <p:nvPr>
            <p:ph type="body" idx="1"/>
          </p:nvPr>
        </p:nvSpPr>
        <p:spPr>
          <a:xfrm>
            <a:off x="457200" y="1600201"/>
            <a:ext cx="8229600" cy="4128961"/>
          </a:xfrm>
        </p:spPr>
        <p:txBody>
          <a:bodyPr/>
          <a:lstStyle/>
          <a:p>
            <a:endParaRPr lang="en-US" dirty="0"/>
          </a:p>
        </p:txBody>
      </p:sp>
      <p:sp>
        <p:nvSpPr>
          <p:cNvPr id="18" name="Slide Number Placeholder 17"/>
          <p:cNvSpPr>
            <a:spLocks noGrp="1"/>
          </p:cNvSpPr>
          <p:nvPr>
            <p:ph type="sldNum" idx="12"/>
          </p:nvPr>
        </p:nvSpPr>
        <p:spPr/>
        <p:txBody>
          <a:bodyPr/>
          <a:lstStyle/>
          <a:p>
            <a:endParaRPr lang="en-US" dirty="0"/>
          </a:p>
        </p:txBody>
      </p:sp>
      <p:grpSp>
        <p:nvGrpSpPr>
          <p:cNvPr id="2" name="Shape 407"/>
          <p:cNvGrpSpPr/>
          <p:nvPr/>
        </p:nvGrpSpPr>
        <p:grpSpPr>
          <a:xfrm>
            <a:off x="198" y="66582"/>
            <a:ext cx="9143704" cy="461636"/>
            <a:chOff x="198" y="49936"/>
            <a:chExt cx="9143704" cy="346227"/>
          </a:xfrm>
        </p:grpSpPr>
        <p:grpSp>
          <p:nvGrpSpPr>
            <p:cNvPr id="3" name="Shape 408"/>
            <p:cNvGrpSpPr/>
            <p:nvPr/>
          </p:nvGrpSpPr>
          <p:grpSpPr>
            <a:xfrm>
              <a:off x="198" y="49936"/>
              <a:ext cx="3428776" cy="346227"/>
              <a:chOff x="0" y="49936"/>
              <a:chExt cx="3768300" cy="346227"/>
            </a:xfrm>
          </p:grpSpPr>
          <p:sp>
            <p:nvSpPr>
              <p:cNvPr id="409" name="Shape 409"/>
              <p:cNvSpPr txBox="1"/>
              <p:nvPr/>
            </p:nvSpPr>
            <p:spPr>
              <a:xfrm>
                <a:off x="0" y="49937"/>
                <a:ext cx="1256100" cy="346226"/>
              </a:xfrm>
              <a:prstGeom prst="rect">
                <a:avLst/>
              </a:prstGeom>
              <a:solidFill>
                <a:srgbClr val="F1E5CA"/>
              </a:solidFill>
              <a:ln>
                <a:noFill/>
              </a:ln>
            </p:spPr>
            <p:txBody>
              <a:bodyPr lIns="91425" tIns="91425" rIns="91425" bIns="91425" anchor="ctr" anchorCtr="0">
                <a:spAutoFit/>
              </a:bodyPr>
              <a:lstStyle/>
              <a:p>
                <a:pPr lvl="0" algn="ctr" rtl="0">
                  <a:spcBef>
                    <a:spcPts val="0"/>
                  </a:spcBef>
                  <a:buNone/>
                </a:pPr>
                <a:r>
                  <a:rPr lang="en" sz="900" dirty="0">
                    <a:solidFill>
                      <a:srgbClr val="A3B7AB"/>
                    </a:solidFill>
                    <a:latin typeface="Quicksand"/>
                    <a:ea typeface="Quicksand"/>
                    <a:cs typeface="Quicksand"/>
                    <a:sym typeface="Quicksand"/>
                  </a:rPr>
                  <a:t>Primary Opportunity</a:t>
                </a:r>
              </a:p>
            </p:txBody>
          </p:sp>
          <p:sp>
            <p:nvSpPr>
              <p:cNvPr id="410" name="Shape 410"/>
              <p:cNvSpPr txBox="1"/>
              <p:nvPr/>
            </p:nvSpPr>
            <p:spPr>
              <a:xfrm>
                <a:off x="1256100" y="49936"/>
                <a:ext cx="1331099" cy="346226"/>
              </a:xfrm>
              <a:prstGeom prst="rect">
                <a:avLst/>
              </a:prstGeom>
              <a:solidFill>
                <a:srgbClr val="F1E5CA"/>
              </a:solidFill>
              <a:ln>
                <a:noFill/>
              </a:ln>
            </p:spPr>
            <p:txBody>
              <a:bodyPr lIns="91425" tIns="91425" rIns="91425" bIns="91425" anchor="ctr" anchorCtr="0">
                <a:spAutoFit/>
              </a:bodyPr>
              <a:lstStyle/>
              <a:p>
                <a:pPr lvl="0" algn="ctr" rtl="0">
                  <a:spcBef>
                    <a:spcPts val="0"/>
                  </a:spcBef>
                  <a:buClr>
                    <a:schemeClr val="dk1"/>
                  </a:buClr>
                  <a:buSzPct val="122222"/>
                  <a:buFont typeface="Arial"/>
                  <a:buNone/>
                </a:pPr>
                <a:r>
                  <a:rPr lang="en" sz="900">
                    <a:solidFill>
                      <a:srgbClr val="A3B7AB"/>
                    </a:solidFill>
                    <a:latin typeface="Quicksand"/>
                    <a:ea typeface="Quicksand"/>
                    <a:cs typeface="Quicksand"/>
                    <a:sym typeface="Quicksand"/>
                  </a:rPr>
                  <a:t>Asset Acquisition</a:t>
                </a:r>
              </a:p>
              <a:p>
                <a:pPr lvl="0" algn="ctr" rtl="0">
                  <a:spcBef>
                    <a:spcPts val="0"/>
                  </a:spcBef>
                  <a:buClr>
                    <a:schemeClr val="dk1"/>
                  </a:buClr>
                  <a:buSzPct val="122222"/>
                  <a:buFont typeface="Arial"/>
                  <a:buNone/>
                </a:pPr>
                <a:r>
                  <a:rPr lang="en" sz="900">
                    <a:solidFill>
                      <a:srgbClr val="A3B7AB"/>
                    </a:solidFill>
                    <a:latin typeface="Quicksand"/>
                    <a:ea typeface="Quicksand"/>
                    <a:cs typeface="Quicksand"/>
                    <a:sym typeface="Quicksand"/>
                  </a:rPr>
                  <a:t>Opportunity</a:t>
                </a:r>
              </a:p>
            </p:txBody>
          </p:sp>
          <p:sp>
            <p:nvSpPr>
              <p:cNvPr id="411" name="Shape 411"/>
              <p:cNvSpPr txBox="1"/>
              <p:nvPr/>
            </p:nvSpPr>
            <p:spPr>
              <a:xfrm>
                <a:off x="2512200" y="49937"/>
                <a:ext cx="1256100" cy="346226"/>
              </a:xfrm>
              <a:prstGeom prst="rect">
                <a:avLst/>
              </a:prstGeom>
              <a:solidFill>
                <a:srgbClr val="F1E5CA"/>
              </a:solidFill>
              <a:ln>
                <a:noFill/>
              </a:ln>
            </p:spPr>
            <p:txBody>
              <a:bodyPr lIns="91425" tIns="91425" rIns="91425" bIns="91425" anchor="ctr" anchorCtr="0">
                <a:spAutoFit/>
              </a:bodyPr>
              <a:lstStyle/>
              <a:p>
                <a:pPr lvl="0" algn="ctr" rtl="0">
                  <a:spcBef>
                    <a:spcPts val="0"/>
                  </a:spcBef>
                  <a:buNone/>
                </a:pPr>
                <a:r>
                  <a:rPr lang="en" sz="900">
                    <a:solidFill>
                      <a:srgbClr val="A3B7AB"/>
                    </a:solidFill>
                    <a:latin typeface="Quicksand"/>
                    <a:ea typeface="Quicksand"/>
                    <a:cs typeface="Quicksand"/>
                    <a:sym typeface="Quicksand"/>
                  </a:rPr>
                  <a:t>Customer Opportunity</a:t>
                </a:r>
              </a:p>
            </p:txBody>
          </p:sp>
        </p:grpSp>
        <p:grpSp>
          <p:nvGrpSpPr>
            <p:cNvPr id="4" name="Shape 412"/>
            <p:cNvGrpSpPr/>
            <p:nvPr/>
          </p:nvGrpSpPr>
          <p:grpSpPr>
            <a:xfrm>
              <a:off x="3429070" y="49937"/>
              <a:ext cx="3428776" cy="346226"/>
              <a:chOff x="0" y="49937"/>
              <a:chExt cx="3768300" cy="346226"/>
            </a:xfrm>
          </p:grpSpPr>
          <p:sp>
            <p:nvSpPr>
              <p:cNvPr id="413" name="Shape 413"/>
              <p:cNvSpPr txBox="1"/>
              <p:nvPr/>
            </p:nvSpPr>
            <p:spPr>
              <a:xfrm>
                <a:off x="0" y="49937"/>
                <a:ext cx="1256100" cy="346226"/>
              </a:xfrm>
              <a:prstGeom prst="rect">
                <a:avLst/>
              </a:prstGeom>
              <a:solidFill>
                <a:srgbClr val="F1E5CA"/>
              </a:solidFill>
              <a:ln>
                <a:noFill/>
              </a:ln>
            </p:spPr>
            <p:txBody>
              <a:bodyPr lIns="91425" tIns="91425" rIns="91425" bIns="91425" anchor="ctr" anchorCtr="0">
                <a:spAutoFit/>
              </a:bodyPr>
              <a:lstStyle/>
              <a:p>
                <a:pPr lvl="0" algn="ctr" rtl="0">
                  <a:spcBef>
                    <a:spcPts val="0"/>
                  </a:spcBef>
                  <a:buNone/>
                </a:pPr>
                <a:r>
                  <a:rPr lang="en" sz="900">
                    <a:solidFill>
                      <a:srgbClr val="A3B7AB"/>
                    </a:solidFill>
                    <a:latin typeface="Quicksand"/>
                    <a:ea typeface="Quicksand"/>
                    <a:cs typeface="Quicksand"/>
                    <a:sym typeface="Quicksand"/>
                  </a:rPr>
                  <a:t>FCM Bank Overview</a:t>
                </a:r>
              </a:p>
            </p:txBody>
          </p:sp>
          <p:sp>
            <p:nvSpPr>
              <p:cNvPr id="414" name="Shape 414"/>
              <p:cNvSpPr txBox="1"/>
              <p:nvPr/>
            </p:nvSpPr>
            <p:spPr>
              <a:xfrm>
                <a:off x="1256100" y="101874"/>
                <a:ext cx="1256100" cy="242351"/>
              </a:xfrm>
              <a:prstGeom prst="rect">
                <a:avLst/>
              </a:prstGeom>
              <a:solidFill>
                <a:srgbClr val="F1E5CA"/>
              </a:solidFill>
              <a:ln>
                <a:noFill/>
              </a:ln>
            </p:spPr>
            <p:txBody>
              <a:bodyPr lIns="91425" tIns="91425" rIns="91425" bIns="91425" anchor="ctr" anchorCtr="0">
                <a:spAutoFit/>
              </a:bodyPr>
              <a:lstStyle/>
              <a:p>
                <a:pPr lvl="0" algn="ctr" rtl="0">
                  <a:spcBef>
                    <a:spcPts val="0"/>
                  </a:spcBef>
                  <a:buNone/>
                </a:pPr>
                <a:r>
                  <a:rPr lang="en" sz="900">
                    <a:solidFill>
                      <a:srgbClr val="A3B7AB"/>
                    </a:solidFill>
                    <a:latin typeface="Quicksand"/>
                    <a:ea typeface="Quicksand"/>
                    <a:cs typeface="Quicksand"/>
                    <a:sym typeface="Quicksand"/>
                  </a:rPr>
                  <a:t>nestbank</a:t>
                </a:r>
              </a:p>
            </p:txBody>
          </p:sp>
          <p:sp>
            <p:nvSpPr>
              <p:cNvPr id="415" name="Shape 415"/>
              <p:cNvSpPr txBox="1"/>
              <p:nvPr/>
            </p:nvSpPr>
            <p:spPr>
              <a:xfrm>
                <a:off x="2512200" y="49937"/>
                <a:ext cx="1256100" cy="346226"/>
              </a:xfrm>
              <a:prstGeom prst="rect">
                <a:avLst/>
              </a:prstGeom>
              <a:solidFill>
                <a:srgbClr val="F1E5CA"/>
              </a:solidFill>
              <a:ln>
                <a:noFill/>
              </a:ln>
            </p:spPr>
            <p:txBody>
              <a:bodyPr lIns="91425" tIns="91425" rIns="91425" bIns="91425" anchor="ctr" anchorCtr="0">
                <a:spAutoFit/>
              </a:bodyPr>
              <a:lstStyle/>
              <a:p>
                <a:pPr lvl="0" algn="ctr" rtl="0">
                  <a:spcBef>
                    <a:spcPts val="0"/>
                  </a:spcBef>
                  <a:buNone/>
                </a:pPr>
                <a:r>
                  <a:rPr lang="en" sz="900">
                    <a:solidFill>
                      <a:srgbClr val="A3B7AB"/>
                    </a:solidFill>
                    <a:latin typeface="Quicksand"/>
                    <a:ea typeface="Quicksand"/>
                    <a:cs typeface="Quicksand"/>
                    <a:sym typeface="Quicksand"/>
                  </a:rPr>
                  <a:t>Investment Opportunity</a:t>
                </a:r>
              </a:p>
            </p:txBody>
          </p:sp>
        </p:grpSp>
        <p:sp>
          <p:nvSpPr>
            <p:cNvPr id="416" name="Shape 416"/>
            <p:cNvSpPr txBox="1"/>
            <p:nvPr/>
          </p:nvSpPr>
          <p:spPr>
            <a:xfrm>
              <a:off x="6857942" y="101874"/>
              <a:ext cx="1143000" cy="242351"/>
            </a:xfrm>
            <a:prstGeom prst="rect">
              <a:avLst/>
            </a:prstGeom>
            <a:solidFill>
              <a:srgbClr val="F1E5CA"/>
            </a:solidFill>
            <a:ln>
              <a:noFill/>
            </a:ln>
          </p:spPr>
          <p:txBody>
            <a:bodyPr lIns="91425" tIns="91425" rIns="91425" bIns="91425" anchor="ctr" anchorCtr="0">
              <a:spAutoFit/>
            </a:bodyPr>
            <a:lstStyle/>
            <a:p>
              <a:pPr lvl="0" algn="ctr" rtl="0">
                <a:spcBef>
                  <a:spcPts val="0"/>
                </a:spcBef>
                <a:buNone/>
              </a:pPr>
              <a:r>
                <a:rPr lang="en-US" sz="900" dirty="0" smtClean="0">
                  <a:solidFill>
                    <a:srgbClr val="A3B7AB"/>
                  </a:solidFill>
                  <a:latin typeface="Quicksand"/>
                  <a:ea typeface="Quicksand"/>
                  <a:cs typeface="Quicksand"/>
                  <a:sym typeface="Quicksand"/>
                </a:rPr>
                <a:t>GHW Management</a:t>
              </a:r>
              <a:endParaRPr lang="en" sz="900" dirty="0">
                <a:solidFill>
                  <a:srgbClr val="A3B7AB"/>
                </a:solidFill>
                <a:latin typeface="Quicksand"/>
                <a:ea typeface="Quicksand"/>
                <a:cs typeface="Quicksand"/>
                <a:sym typeface="Quicksand"/>
              </a:endParaRPr>
            </a:p>
          </p:txBody>
        </p:sp>
        <p:sp>
          <p:nvSpPr>
            <p:cNvPr id="417" name="Shape 417"/>
            <p:cNvSpPr txBox="1"/>
            <p:nvPr/>
          </p:nvSpPr>
          <p:spPr>
            <a:xfrm>
              <a:off x="8000902" y="101874"/>
              <a:ext cx="1143000" cy="242351"/>
            </a:xfrm>
            <a:prstGeom prst="rect">
              <a:avLst/>
            </a:prstGeom>
            <a:solidFill>
              <a:srgbClr val="477057"/>
            </a:solidFill>
            <a:ln>
              <a:noFill/>
            </a:ln>
          </p:spPr>
          <p:txBody>
            <a:bodyPr lIns="91425" tIns="91425" rIns="91425" bIns="91425" anchor="ctr" anchorCtr="0">
              <a:spAutoFit/>
            </a:bodyPr>
            <a:lstStyle/>
            <a:p>
              <a:pPr lvl="0" algn="ctr" rtl="0">
                <a:spcBef>
                  <a:spcPts val="0"/>
                </a:spcBef>
                <a:buNone/>
              </a:pPr>
              <a:r>
                <a:rPr lang="en" sz="900">
                  <a:solidFill>
                    <a:srgbClr val="FFFFFF"/>
                  </a:solidFill>
                  <a:latin typeface="Quicksand"/>
                  <a:ea typeface="Quicksand"/>
                  <a:cs typeface="Quicksand"/>
                  <a:sym typeface="Quicksand"/>
                </a:rPr>
                <a:t>Appendix</a:t>
              </a:r>
            </a:p>
          </p:txBody>
        </p:sp>
      </p:grpSp>
    </p:spTree>
  </p:cSld>
  <p:clrMapOvr>
    <a:masterClrMapping/>
  </p:clrMapOvr>
  <p:transition spd="slow">
    <p:cut/>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384"/>
        <p:cNvGrpSpPr/>
        <p:nvPr/>
      </p:nvGrpSpPr>
      <p:grpSpPr>
        <a:xfrm>
          <a:off x="0" y="0"/>
          <a:ext cx="0" cy="0"/>
          <a:chOff x="0" y="0"/>
          <a:chExt cx="0" cy="0"/>
        </a:xfrm>
      </p:grpSpPr>
      <p:sp>
        <p:nvSpPr>
          <p:cNvPr id="385" name="Shape 385"/>
          <p:cNvSpPr txBox="1">
            <a:spLocks noGrp="1"/>
          </p:cNvSpPr>
          <p:nvPr>
            <p:ph type="title"/>
          </p:nvPr>
        </p:nvSpPr>
        <p:spPr>
          <a:xfrm>
            <a:off x="174175" y="1018288"/>
            <a:ext cx="9098700" cy="461624"/>
          </a:xfrm>
          <a:prstGeom prst="rect">
            <a:avLst/>
          </a:prstGeom>
          <a:noFill/>
          <a:ln>
            <a:noFill/>
          </a:ln>
        </p:spPr>
        <p:txBody>
          <a:bodyPr lIns="45700" tIns="45700" rIns="45700" bIns="45700" anchor="ctr" anchorCtr="0">
            <a:spAutoFit/>
          </a:bodyPr>
          <a:lstStyle/>
          <a:p>
            <a:pPr lvl="0" rtl="0">
              <a:spcBef>
                <a:spcPts val="0"/>
              </a:spcBef>
              <a:buNone/>
            </a:pPr>
            <a:r>
              <a:rPr lang="en" sz="2400" b="0">
                <a:solidFill>
                  <a:srgbClr val="477057"/>
                </a:solidFill>
                <a:latin typeface="Quicksand"/>
                <a:ea typeface="Quicksand"/>
                <a:cs typeface="Quicksand"/>
                <a:sym typeface="Quicksand"/>
              </a:rPr>
              <a:t>8. KEY BUSINESS PLAN ASSUMPTIONS</a:t>
            </a:r>
          </a:p>
        </p:txBody>
      </p:sp>
      <p:sp>
        <p:nvSpPr>
          <p:cNvPr id="398" name="Shape 398"/>
          <p:cNvSpPr txBox="1">
            <a:spLocks noGrp="1"/>
          </p:cNvSpPr>
          <p:nvPr>
            <p:ph type="body" idx="1"/>
          </p:nvPr>
        </p:nvSpPr>
        <p:spPr>
          <a:xfrm>
            <a:off x="183053" y="1670237"/>
            <a:ext cx="5644199" cy="2298025"/>
          </a:xfrm>
          <a:prstGeom prst="rect">
            <a:avLst/>
          </a:prstGeom>
          <a:noFill/>
          <a:ln>
            <a:noFill/>
          </a:ln>
        </p:spPr>
        <p:txBody>
          <a:bodyPr lIns="45700" tIns="45700" rIns="45700" bIns="45700" anchor="t" anchorCtr="0">
            <a:spAutoFit/>
          </a:bodyPr>
          <a:lstStyle/>
          <a:p>
            <a:pPr marL="0" lvl="0" indent="0" rtl="0">
              <a:spcBef>
                <a:spcPts val="0"/>
              </a:spcBef>
              <a:buClr>
                <a:schemeClr val="dk1"/>
              </a:buClr>
              <a:buSzPct val="110000"/>
              <a:buFont typeface="Arial"/>
              <a:buNone/>
            </a:pPr>
            <a:r>
              <a:rPr lang="en" sz="1000" dirty="0">
                <a:latin typeface="Quicksand"/>
                <a:ea typeface="Quicksand"/>
                <a:cs typeface="Quicksand"/>
                <a:sym typeface="Quicksand"/>
              </a:rPr>
              <a:t>FCM Bank is conservatively capitalized. Total capital is a minimum of 12% with 10.5% tier 1 equity and 1.5% hybrid/co-co at an 8% interest rate</a:t>
            </a:r>
            <a:r>
              <a:rPr lang="en" sz="1000" dirty="0" smtClean="0">
                <a:latin typeface="Quicksand"/>
                <a:ea typeface="Quicksand"/>
                <a:cs typeface="Quicksand"/>
                <a:sym typeface="Quicksand"/>
              </a:rPr>
              <a:t>.</a:t>
            </a:r>
          </a:p>
          <a:p>
            <a:pPr marL="0" lvl="0" indent="0" rtl="0">
              <a:spcBef>
                <a:spcPts val="0"/>
              </a:spcBef>
              <a:buClr>
                <a:schemeClr val="dk1"/>
              </a:buClr>
              <a:buSzPct val="110000"/>
              <a:buFont typeface="Arial"/>
              <a:buNone/>
            </a:pPr>
            <a:endParaRPr lang="en" sz="1000" dirty="0">
              <a:latin typeface="Quicksand"/>
              <a:ea typeface="Quicksand"/>
              <a:cs typeface="Quicksand"/>
              <a:sym typeface="Quicksand"/>
            </a:endParaRPr>
          </a:p>
          <a:p>
            <a:pPr marL="0" lvl="0" indent="0" rtl="0">
              <a:spcBef>
                <a:spcPts val="0"/>
              </a:spcBef>
              <a:buClr>
                <a:schemeClr val="dk1"/>
              </a:buClr>
              <a:buSzPct val="110000"/>
              <a:buFont typeface="Arial"/>
              <a:buNone/>
            </a:pPr>
            <a:r>
              <a:rPr lang="en" sz="1000" dirty="0">
                <a:latin typeface="Quicksand"/>
                <a:ea typeface="Quicksand"/>
                <a:cs typeface="Quicksand"/>
                <a:sym typeface="Quicksand"/>
              </a:rPr>
              <a:t>We assume ECB funding volumes are 20% of total deposits. A conservative use of the programs available will not attract any negative scrutiny from regulators</a:t>
            </a:r>
            <a:r>
              <a:rPr lang="en" sz="1000" dirty="0" smtClean="0">
                <a:latin typeface="Quicksand"/>
                <a:ea typeface="Quicksand"/>
                <a:cs typeface="Quicksand"/>
                <a:sym typeface="Quicksand"/>
              </a:rPr>
              <a:t>.</a:t>
            </a:r>
          </a:p>
          <a:p>
            <a:pPr marL="0" lvl="0" indent="0" rtl="0">
              <a:spcBef>
                <a:spcPts val="0"/>
              </a:spcBef>
              <a:buClr>
                <a:schemeClr val="dk1"/>
              </a:buClr>
              <a:buSzPct val="110000"/>
              <a:buFont typeface="Arial"/>
              <a:buNone/>
            </a:pPr>
            <a:r>
              <a:rPr lang="en" sz="1000" dirty="0" smtClean="0">
                <a:solidFill>
                  <a:srgbClr val="FF0000"/>
                </a:solidFill>
                <a:latin typeface="Quicksand"/>
                <a:ea typeface="Quicksand"/>
                <a:cs typeface="Quicksand"/>
                <a:sym typeface="Quicksand"/>
              </a:rPr>
              <a:t>[are they planning on this?  </a:t>
            </a:r>
            <a:r>
              <a:rPr lang="en-US" sz="1000" dirty="0" smtClean="0">
                <a:solidFill>
                  <a:srgbClr val="FF0000"/>
                </a:solidFill>
                <a:latin typeface="Quicksand"/>
                <a:ea typeface="Quicksand"/>
                <a:cs typeface="Quicksand"/>
                <a:sym typeface="Quicksand"/>
              </a:rPr>
              <a:t>I</a:t>
            </a:r>
            <a:r>
              <a:rPr lang="en" sz="1000" dirty="0" smtClean="0">
                <a:solidFill>
                  <a:srgbClr val="FF0000"/>
                </a:solidFill>
                <a:latin typeface="Quicksand"/>
                <a:ea typeface="Quicksand"/>
                <a:cs typeface="Quicksand"/>
                <a:sym typeface="Quicksand"/>
              </a:rPr>
              <a:t>s this in the model?]</a:t>
            </a:r>
          </a:p>
          <a:p>
            <a:pPr marL="0" lvl="0" indent="0" rtl="0">
              <a:spcBef>
                <a:spcPts val="0"/>
              </a:spcBef>
              <a:buClr>
                <a:schemeClr val="dk1"/>
              </a:buClr>
              <a:buSzPct val="110000"/>
              <a:buFont typeface="Arial"/>
              <a:buNone/>
            </a:pPr>
            <a:endParaRPr lang="en" sz="1000" dirty="0" smtClean="0">
              <a:latin typeface="Quicksand"/>
              <a:ea typeface="Quicksand"/>
              <a:cs typeface="Quicksand"/>
              <a:sym typeface="Quicksand"/>
            </a:endParaRPr>
          </a:p>
          <a:p>
            <a:pPr marL="0" lvl="0" indent="0" rtl="0">
              <a:spcBef>
                <a:spcPts val="0"/>
              </a:spcBef>
              <a:buClr>
                <a:schemeClr val="dk1"/>
              </a:buClr>
              <a:buSzPct val="110000"/>
              <a:buFont typeface="Arial"/>
              <a:buNone/>
            </a:pPr>
            <a:endParaRPr lang="en" sz="1000" dirty="0">
              <a:latin typeface="Quicksand"/>
              <a:ea typeface="Quicksand"/>
              <a:cs typeface="Quicksand"/>
              <a:sym typeface="Quicksand"/>
            </a:endParaRPr>
          </a:p>
          <a:p>
            <a:pPr marL="0" lvl="0" indent="0" rtl="0">
              <a:spcBef>
                <a:spcPts val="0"/>
              </a:spcBef>
              <a:buClr>
                <a:schemeClr val="dk1"/>
              </a:buClr>
              <a:buSzPct val="110000"/>
              <a:buFont typeface="Arial"/>
              <a:buNone/>
            </a:pPr>
            <a:r>
              <a:rPr lang="en" sz="1000" dirty="0">
                <a:latin typeface="Quicksand"/>
                <a:ea typeface="Quicksand"/>
                <a:cs typeface="Quicksand"/>
                <a:sym typeface="Quicksand"/>
              </a:rPr>
              <a:t>nestbank in Germany will be launched at the same time as the equity capital injection and nestbank in UK six months later.</a:t>
            </a:r>
          </a:p>
          <a:p>
            <a:pPr marL="0" lvl="0" indent="0" rtl="0">
              <a:spcBef>
                <a:spcPts val="0"/>
              </a:spcBef>
              <a:buClr>
                <a:schemeClr val="dk1"/>
              </a:buClr>
              <a:buSzPct val="110000"/>
              <a:buFont typeface="Arial"/>
              <a:buNone/>
            </a:pPr>
            <a:endParaRPr lang="en" sz="1000" dirty="0" smtClean="0">
              <a:latin typeface="Quicksand"/>
              <a:ea typeface="Quicksand"/>
              <a:cs typeface="Quicksand"/>
              <a:sym typeface="Quicksand"/>
            </a:endParaRPr>
          </a:p>
          <a:p>
            <a:pPr marL="0" lvl="0" indent="0" rtl="0">
              <a:spcBef>
                <a:spcPts val="0"/>
              </a:spcBef>
              <a:buClr>
                <a:schemeClr val="dk1"/>
              </a:buClr>
              <a:buSzPct val="110000"/>
              <a:buFont typeface="Arial"/>
              <a:buNone/>
            </a:pPr>
            <a:r>
              <a:rPr lang="en" sz="1000" dirty="0" smtClean="0">
                <a:latin typeface="Quicksand"/>
                <a:ea typeface="Quicksand"/>
                <a:cs typeface="Quicksand"/>
                <a:sym typeface="Quicksand"/>
              </a:rPr>
              <a:t>Our </a:t>
            </a:r>
            <a:r>
              <a:rPr lang="en" sz="1000" dirty="0">
                <a:latin typeface="Quicksand"/>
                <a:ea typeface="Quicksand"/>
                <a:cs typeface="Quicksand"/>
                <a:sym typeface="Quicksand"/>
              </a:rPr>
              <a:t>average asset yield is 4% to 4.5% throughout the business plan while the cost of liabilities (deposits and ECB) declines from 2.25% to 1.25% over three years.</a:t>
            </a:r>
          </a:p>
          <a:p>
            <a:pPr marL="0" lvl="0" indent="0" rtl="0">
              <a:spcBef>
                <a:spcPts val="400"/>
              </a:spcBef>
              <a:buNone/>
            </a:pPr>
            <a:endParaRPr sz="1000" dirty="0">
              <a:latin typeface="Quicksand"/>
              <a:ea typeface="Quicksand"/>
              <a:cs typeface="Quicksand"/>
              <a:sym typeface="Quicksand"/>
            </a:endParaRPr>
          </a:p>
        </p:txBody>
      </p:sp>
      <p:sp>
        <p:nvSpPr>
          <p:cNvPr id="17" name="Slide Number Placeholder 16"/>
          <p:cNvSpPr>
            <a:spLocks noGrp="1"/>
          </p:cNvSpPr>
          <p:nvPr>
            <p:ph type="sldNum" idx="12"/>
          </p:nvPr>
        </p:nvSpPr>
        <p:spPr/>
        <p:txBody>
          <a:bodyPr/>
          <a:lstStyle/>
          <a:p>
            <a:endParaRPr lang="en-US" dirty="0"/>
          </a:p>
        </p:txBody>
      </p:sp>
      <p:grpSp>
        <p:nvGrpSpPr>
          <p:cNvPr id="386" name="Shape 386"/>
          <p:cNvGrpSpPr/>
          <p:nvPr/>
        </p:nvGrpSpPr>
        <p:grpSpPr>
          <a:xfrm>
            <a:off x="198" y="66582"/>
            <a:ext cx="9143704" cy="461636"/>
            <a:chOff x="198" y="49936"/>
            <a:chExt cx="9143704" cy="346227"/>
          </a:xfrm>
        </p:grpSpPr>
        <p:grpSp>
          <p:nvGrpSpPr>
            <p:cNvPr id="387" name="Shape 387"/>
            <p:cNvGrpSpPr/>
            <p:nvPr/>
          </p:nvGrpSpPr>
          <p:grpSpPr>
            <a:xfrm>
              <a:off x="198" y="49936"/>
              <a:ext cx="3428776" cy="346227"/>
              <a:chOff x="0" y="49936"/>
              <a:chExt cx="3768300" cy="346227"/>
            </a:xfrm>
          </p:grpSpPr>
          <p:sp>
            <p:nvSpPr>
              <p:cNvPr id="388" name="Shape 388"/>
              <p:cNvSpPr txBox="1"/>
              <p:nvPr/>
            </p:nvSpPr>
            <p:spPr>
              <a:xfrm>
                <a:off x="0" y="49937"/>
                <a:ext cx="1256100" cy="346226"/>
              </a:xfrm>
              <a:prstGeom prst="rect">
                <a:avLst/>
              </a:prstGeom>
              <a:solidFill>
                <a:srgbClr val="F1E5CA"/>
              </a:solidFill>
              <a:ln>
                <a:noFill/>
              </a:ln>
            </p:spPr>
            <p:txBody>
              <a:bodyPr lIns="91425" tIns="91425" rIns="91425" bIns="91425" anchor="ctr" anchorCtr="0">
                <a:spAutoFit/>
              </a:bodyPr>
              <a:lstStyle/>
              <a:p>
                <a:pPr lvl="0" algn="ctr" rtl="0">
                  <a:spcBef>
                    <a:spcPts val="0"/>
                  </a:spcBef>
                  <a:buNone/>
                </a:pPr>
                <a:r>
                  <a:rPr lang="en" sz="900">
                    <a:solidFill>
                      <a:srgbClr val="A3B7AB"/>
                    </a:solidFill>
                    <a:latin typeface="Quicksand"/>
                    <a:ea typeface="Quicksand"/>
                    <a:cs typeface="Quicksand"/>
                    <a:sym typeface="Quicksand"/>
                  </a:rPr>
                  <a:t>Primary Opportunity</a:t>
                </a:r>
              </a:p>
            </p:txBody>
          </p:sp>
          <p:sp>
            <p:nvSpPr>
              <p:cNvPr id="389" name="Shape 389"/>
              <p:cNvSpPr txBox="1"/>
              <p:nvPr/>
            </p:nvSpPr>
            <p:spPr>
              <a:xfrm>
                <a:off x="1256100" y="49936"/>
                <a:ext cx="1331099" cy="346226"/>
              </a:xfrm>
              <a:prstGeom prst="rect">
                <a:avLst/>
              </a:prstGeom>
              <a:solidFill>
                <a:srgbClr val="F1E5CA"/>
              </a:solidFill>
              <a:ln>
                <a:noFill/>
              </a:ln>
            </p:spPr>
            <p:txBody>
              <a:bodyPr lIns="91425" tIns="91425" rIns="91425" bIns="91425" anchor="ctr" anchorCtr="0">
                <a:spAutoFit/>
              </a:bodyPr>
              <a:lstStyle/>
              <a:p>
                <a:pPr lvl="0" algn="ctr" rtl="0">
                  <a:spcBef>
                    <a:spcPts val="0"/>
                  </a:spcBef>
                  <a:buClr>
                    <a:schemeClr val="dk1"/>
                  </a:buClr>
                  <a:buSzPct val="122222"/>
                  <a:buFont typeface="Arial"/>
                  <a:buNone/>
                </a:pPr>
                <a:r>
                  <a:rPr lang="en" sz="900">
                    <a:solidFill>
                      <a:srgbClr val="A3B7AB"/>
                    </a:solidFill>
                    <a:latin typeface="Quicksand"/>
                    <a:ea typeface="Quicksand"/>
                    <a:cs typeface="Quicksand"/>
                    <a:sym typeface="Quicksand"/>
                  </a:rPr>
                  <a:t>Asset Acquisition</a:t>
                </a:r>
              </a:p>
              <a:p>
                <a:pPr lvl="0" algn="ctr" rtl="0">
                  <a:spcBef>
                    <a:spcPts val="0"/>
                  </a:spcBef>
                  <a:buClr>
                    <a:schemeClr val="dk1"/>
                  </a:buClr>
                  <a:buSzPct val="122222"/>
                  <a:buFont typeface="Arial"/>
                  <a:buNone/>
                </a:pPr>
                <a:r>
                  <a:rPr lang="en" sz="900">
                    <a:solidFill>
                      <a:srgbClr val="A3B7AB"/>
                    </a:solidFill>
                    <a:latin typeface="Quicksand"/>
                    <a:ea typeface="Quicksand"/>
                    <a:cs typeface="Quicksand"/>
                    <a:sym typeface="Quicksand"/>
                  </a:rPr>
                  <a:t>Opportunity</a:t>
                </a:r>
              </a:p>
            </p:txBody>
          </p:sp>
          <p:sp>
            <p:nvSpPr>
              <p:cNvPr id="390" name="Shape 390"/>
              <p:cNvSpPr txBox="1"/>
              <p:nvPr/>
            </p:nvSpPr>
            <p:spPr>
              <a:xfrm>
                <a:off x="2512200" y="49937"/>
                <a:ext cx="1256100" cy="346226"/>
              </a:xfrm>
              <a:prstGeom prst="rect">
                <a:avLst/>
              </a:prstGeom>
              <a:solidFill>
                <a:srgbClr val="F1E5CA"/>
              </a:solidFill>
              <a:ln>
                <a:noFill/>
              </a:ln>
            </p:spPr>
            <p:txBody>
              <a:bodyPr lIns="91425" tIns="91425" rIns="91425" bIns="91425" anchor="ctr" anchorCtr="0">
                <a:spAutoFit/>
              </a:bodyPr>
              <a:lstStyle/>
              <a:p>
                <a:pPr lvl="0" algn="ctr" rtl="0">
                  <a:spcBef>
                    <a:spcPts val="0"/>
                  </a:spcBef>
                  <a:buNone/>
                </a:pPr>
                <a:r>
                  <a:rPr lang="en" sz="900">
                    <a:solidFill>
                      <a:srgbClr val="A3B7AB"/>
                    </a:solidFill>
                    <a:latin typeface="Quicksand"/>
                    <a:ea typeface="Quicksand"/>
                    <a:cs typeface="Quicksand"/>
                    <a:sym typeface="Quicksand"/>
                  </a:rPr>
                  <a:t>Customer Opportunity</a:t>
                </a:r>
              </a:p>
            </p:txBody>
          </p:sp>
        </p:grpSp>
        <p:grpSp>
          <p:nvGrpSpPr>
            <p:cNvPr id="391" name="Shape 391"/>
            <p:cNvGrpSpPr/>
            <p:nvPr/>
          </p:nvGrpSpPr>
          <p:grpSpPr>
            <a:xfrm>
              <a:off x="3429070" y="49937"/>
              <a:ext cx="3428776" cy="346226"/>
              <a:chOff x="0" y="49937"/>
              <a:chExt cx="3768300" cy="346226"/>
            </a:xfrm>
          </p:grpSpPr>
          <p:sp>
            <p:nvSpPr>
              <p:cNvPr id="392" name="Shape 392"/>
              <p:cNvSpPr txBox="1"/>
              <p:nvPr/>
            </p:nvSpPr>
            <p:spPr>
              <a:xfrm>
                <a:off x="0" y="49937"/>
                <a:ext cx="1256100" cy="346226"/>
              </a:xfrm>
              <a:prstGeom prst="rect">
                <a:avLst/>
              </a:prstGeom>
              <a:solidFill>
                <a:srgbClr val="F1E5CA"/>
              </a:solidFill>
              <a:ln>
                <a:noFill/>
              </a:ln>
            </p:spPr>
            <p:txBody>
              <a:bodyPr lIns="91425" tIns="91425" rIns="91425" bIns="91425" anchor="ctr" anchorCtr="0">
                <a:spAutoFit/>
              </a:bodyPr>
              <a:lstStyle/>
              <a:p>
                <a:pPr lvl="0" algn="ctr" rtl="0">
                  <a:spcBef>
                    <a:spcPts val="0"/>
                  </a:spcBef>
                  <a:buNone/>
                </a:pPr>
                <a:r>
                  <a:rPr lang="en" sz="900">
                    <a:solidFill>
                      <a:srgbClr val="A3B7AB"/>
                    </a:solidFill>
                    <a:latin typeface="Quicksand"/>
                    <a:ea typeface="Quicksand"/>
                    <a:cs typeface="Quicksand"/>
                    <a:sym typeface="Quicksand"/>
                  </a:rPr>
                  <a:t>FCM Bank Overview</a:t>
                </a:r>
              </a:p>
            </p:txBody>
          </p:sp>
          <p:sp>
            <p:nvSpPr>
              <p:cNvPr id="393" name="Shape 393"/>
              <p:cNvSpPr txBox="1"/>
              <p:nvPr/>
            </p:nvSpPr>
            <p:spPr>
              <a:xfrm>
                <a:off x="1256100" y="101874"/>
                <a:ext cx="1256100" cy="242351"/>
              </a:xfrm>
              <a:prstGeom prst="rect">
                <a:avLst/>
              </a:prstGeom>
              <a:solidFill>
                <a:srgbClr val="F1E5CA"/>
              </a:solidFill>
              <a:ln>
                <a:noFill/>
              </a:ln>
            </p:spPr>
            <p:txBody>
              <a:bodyPr lIns="91425" tIns="91425" rIns="91425" bIns="91425" anchor="ctr" anchorCtr="0">
                <a:spAutoFit/>
              </a:bodyPr>
              <a:lstStyle/>
              <a:p>
                <a:pPr lvl="0" algn="ctr" rtl="0">
                  <a:spcBef>
                    <a:spcPts val="0"/>
                  </a:spcBef>
                  <a:buNone/>
                </a:pPr>
                <a:r>
                  <a:rPr lang="en" sz="900">
                    <a:solidFill>
                      <a:srgbClr val="A3B7AB"/>
                    </a:solidFill>
                    <a:latin typeface="Quicksand"/>
                    <a:ea typeface="Quicksand"/>
                    <a:cs typeface="Quicksand"/>
                    <a:sym typeface="Quicksand"/>
                  </a:rPr>
                  <a:t>nestbank</a:t>
                </a:r>
              </a:p>
            </p:txBody>
          </p:sp>
          <p:sp>
            <p:nvSpPr>
              <p:cNvPr id="394" name="Shape 394"/>
              <p:cNvSpPr txBox="1"/>
              <p:nvPr/>
            </p:nvSpPr>
            <p:spPr>
              <a:xfrm>
                <a:off x="2512200" y="49937"/>
                <a:ext cx="1256100" cy="346226"/>
              </a:xfrm>
              <a:prstGeom prst="rect">
                <a:avLst/>
              </a:prstGeom>
              <a:solidFill>
                <a:srgbClr val="F1E5CA"/>
              </a:solidFill>
              <a:ln>
                <a:noFill/>
              </a:ln>
            </p:spPr>
            <p:txBody>
              <a:bodyPr lIns="91425" tIns="91425" rIns="91425" bIns="91425" anchor="ctr" anchorCtr="0">
                <a:spAutoFit/>
              </a:bodyPr>
              <a:lstStyle/>
              <a:p>
                <a:pPr lvl="0" algn="ctr" rtl="0">
                  <a:spcBef>
                    <a:spcPts val="0"/>
                  </a:spcBef>
                  <a:buNone/>
                </a:pPr>
                <a:r>
                  <a:rPr lang="en" sz="900">
                    <a:solidFill>
                      <a:srgbClr val="A3B7AB"/>
                    </a:solidFill>
                    <a:latin typeface="Quicksand"/>
                    <a:ea typeface="Quicksand"/>
                    <a:cs typeface="Quicksand"/>
                    <a:sym typeface="Quicksand"/>
                  </a:rPr>
                  <a:t>Investment Opportunity</a:t>
                </a:r>
              </a:p>
            </p:txBody>
          </p:sp>
        </p:grpSp>
        <p:sp>
          <p:nvSpPr>
            <p:cNvPr id="395" name="Shape 395"/>
            <p:cNvSpPr txBox="1"/>
            <p:nvPr/>
          </p:nvSpPr>
          <p:spPr>
            <a:xfrm>
              <a:off x="6857942" y="101874"/>
              <a:ext cx="1143000" cy="242351"/>
            </a:xfrm>
            <a:prstGeom prst="rect">
              <a:avLst/>
            </a:prstGeom>
            <a:solidFill>
              <a:srgbClr val="F1E5CA"/>
            </a:solidFill>
            <a:ln>
              <a:noFill/>
            </a:ln>
          </p:spPr>
          <p:txBody>
            <a:bodyPr lIns="91425" tIns="91425" rIns="91425" bIns="91425" anchor="ctr" anchorCtr="0">
              <a:spAutoFit/>
            </a:bodyPr>
            <a:lstStyle/>
            <a:p>
              <a:pPr lvl="0" algn="ctr" rtl="0">
                <a:spcBef>
                  <a:spcPts val="0"/>
                </a:spcBef>
                <a:buNone/>
              </a:pPr>
              <a:r>
                <a:rPr lang="en-US" sz="900" dirty="0" smtClean="0">
                  <a:solidFill>
                    <a:srgbClr val="A3B7AB"/>
                  </a:solidFill>
                  <a:latin typeface="Quicksand"/>
                  <a:ea typeface="Quicksand"/>
                  <a:cs typeface="Quicksand"/>
                  <a:sym typeface="Quicksand"/>
                </a:rPr>
                <a:t>GHW Management</a:t>
              </a:r>
              <a:endParaRPr lang="en" sz="900" dirty="0">
                <a:solidFill>
                  <a:srgbClr val="A3B7AB"/>
                </a:solidFill>
                <a:latin typeface="Quicksand"/>
                <a:ea typeface="Quicksand"/>
                <a:cs typeface="Quicksand"/>
                <a:sym typeface="Quicksand"/>
              </a:endParaRPr>
            </a:p>
          </p:txBody>
        </p:sp>
        <p:sp>
          <p:nvSpPr>
            <p:cNvPr id="396" name="Shape 396"/>
            <p:cNvSpPr txBox="1"/>
            <p:nvPr/>
          </p:nvSpPr>
          <p:spPr>
            <a:xfrm>
              <a:off x="8000902" y="101874"/>
              <a:ext cx="1143000" cy="242351"/>
            </a:xfrm>
            <a:prstGeom prst="rect">
              <a:avLst/>
            </a:prstGeom>
            <a:solidFill>
              <a:srgbClr val="477057"/>
            </a:solidFill>
            <a:ln>
              <a:noFill/>
            </a:ln>
          </p:spPr>
          <p:txBody>
            <a:bodyPr lIns="91425" tIns="91425" rIns="91425" bIns="91425" anchor="ctr" anchorCtr="0">
              <a:spAutoFit/>
            </a:bodyPr>
            <a:lstStyle/>
            <a:p>
              <a:pPr lvl="0" algn="ctr" rtl="0">
                <a:spcBef>
                  <a:spcPts val="0"/>
                </a:spcBef>
                <a:buNone/>
              </a:pPr>
              <a:r>
                <a:rPr lang="en" sz="900">
                  <a:solidFill>
                    <a:srgbClr val="FFFFFF"/>
                  </a:solidFill>
                  <a:latin typeface="Quicksand"/>
                  <a:ea typeface="Quicksand"/>
                  <a:cs typeface="Quicksand"/>
                  <a:sym typeface="Quicksand"/>
                </a:rPr>
                <a:t>Appendix</a:t>
              </a:r>
            </a:p>
          </p:txBody>
        </p:sp>
      </p:grpSp>
      <p:sp>
        <p:nvSpPr>
          <p:cNvPr id="397" name="Shape 397"/>
          <p:cNvSpPr txBox="1"/>
          <p:nvPr/>
        </p:nvSpPr>
        <p:spPr>
          <a:xfrm>
            <a:off x="9700851" y="-78167"/>
            <a:ext cx="2012399" cy="830966"/>
          </a:xfrm>
          <a:prstGeom prst="rect">
            <a:avLst/>
          </a:prstGeom>
          <a:noFill/>
          <a:ln>
            <a:noFill/>
          </a:ln>
        </p:spPr>
        <p:txBody>
          <a:bodyPr lIns="91425" tIns="91425" rIns="91425" bIns="91425" anchor="t" anchorCtr="0">
            <a:spAutoFit/>
          </a:bodyPr>
          <a:lstStyle/>
          <a:p>
            <a:pPr>
              <a:spcBef>
                <a:spcPts val="0"/>
              </a:spcBef>
              <a:buNone/>
            </a:pPr>
            <a:r>
              <a:rPr lang="en"/>
              <a:t>i’ve reviewed and i’m just clicking around for overall </a:t>
            </a:r>
          </a:p>
        </p:txBody>
      </p:sp>
    </p:spTree>
  </p:cSld>
  <p:clrMapOvr>
    <a:masterClrMapping/>
  </p:clrMapOvr>
  <p:transition spd="slow">
    <p:cut/>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33"/>
        <p:cNvGrpSpPr/>
        <p:nvPr/>
      </p:nvGrpSpPr>
      <p:grpSpPr>
        <a:xfrm>
          <a:off x="0" y="0"/>
          <a:ext cx="0" cy="0"/>
          <a:chOff x="0" y="0"/>
          <a:chExt cx="0" cy="0"/>
        </a:xfrm>
      </p:grpSpPr>
      <p:sp>
        <p:nvSpPr>
          <p:cNvPr id="34" name="Shape 34"/>
          <p:cNvSpPr txBox="1">
            <a:spLocks noGrp="1"/>
          </p:cNvSpPr>
          <p:nvPr>
            <p:ph type="title"/>
          </p:nvPr>
        </p:nvSpPr>
        <p:spPr>
          <a:xfrm>
            <a:off x="174171" y="1018279"/>
            <a:ext cx="8229600" cy="461624"/>
          </a:xfrm>
          <a:prstGeom prst="rect">
            <a:avLst/>
          </a:prstGeom>
          <a:noFill/>
          <a:ln>
            <a:noFill/>
          </a:ln>
        </p:spPr>
        <p:txBody>
          <a:bodyPr lIns="45700" tIns="45700" rIns="45700" bIns="45700" anchor="ctr" anchorCtr="0">
            <a:spAutoFit/>
          </a:bodyPr>
          <a:lstStyle/>
          <a:p>
            <a:pPr lvl="0" rtl="0">
              <a:spcBef>
                <a:spcPts val="0"/>
              </a:spcBef>
              <a:buNone/>
            </a:pPr>
            <a:r>
              <a:rPr lang="en" sz="2400" b="0" dirty="0">
                <a:solidFill>
                  <a:srgbClr val="477057"/>
                </a:solidFill>
                <a:latin typeface="Quicksand"/>
                <a:ea typeface="Quicksand"/>
                <a:cs typeface="Quicksand"/>
                <a:sym typeface="Quicksand"/>
              </a:rPr>
              <a:t>EXECUTIVE SUMMARY</a:t>
            </a:r>
          </a:p>
        </p:txBody>
      </p:sp>
      <p:sp>
        <p:nvSpPr>
          <p:cNvPr id="35" name="Shape 35"/>
          <p:cNvSpPr txBox="1">
            <a:spLocks noGrp="1"/>
          </p:cNvSpPr>
          <p:nvPr>
            <p:ph type="body" idx="1"/>
          </p:nvPr>
        </p:nvSpPr>
        <p:spPr>
          <a:xfrm>
            <a:off x="183052" y="1525588"/>
            <a:ext cx="8819545" cy="4708941"/>
          </a:xfrm>
          <a:prstGeom prst="rect">
            <a:avLst/>
          </a:prstGeom>
          <a:noFill/>
          <a:ln>
            <a:noFill/>
          </a:ln>
        </p:spPr>
        <p:txBody>
          <a:bodyPr wrap="square" lIns="45700" tIns="45700" rIns="45700" bIns="45700" anchor="t" anchorCtr="0">
            <a:spAutoFit/>
          </a:bodyPr>
          <a:lstStyle/>
          <a:p>
            <a:pPr marL="0" indent="0">
              <a:spcBef>
                <a:spcPts val="0"/>
              </a:spcBef>
              <a:buClr>
                <a:schemeClr val="dk1"/>
              </a:buClr>
              <a:buSzPct val="110000"/>
            </a:pPr>
            <a:r>
              <a:rPr lang="en" sz="1200" dirty="0" smtClean="0">
                <a:latin typeface="Quicksand"/>
                <a:ea typeface="Quicksand"/>
                <a:cs typeface="Quicksand"/>
                <a:sym typeface="Quicksand"/>
              </a:rPr>
              <a:t> Malta Financial Holdings, LLC (“MFH”) is a single-purpose vehicle managed by GHW Partners, LLC (“GHW”).  </a:t>
            </a:r>
          </a:p>
          <a:p>
            <a:pPr marL="0" indent="0">
              <a:spcBef>
                <a:spcPts val="0"/>
              </a:spcBef>
              <a:buClr>
                <a:schemeClr val="dk1"/>
              </a:buClr>
              <a:buSzPct val="110000"/>
            </a:pPr>
            <a:endParaRPr lang="en" sz="1200" dirty="0" smtClean="0">
              <a:latin typeface="Quicksand"/>
              <a:ea typeface="Quicksand"/>
              <a:cs typeface="Quicksand"/>
              <a:sym typeface="Quicksand"/>
            </a:endParaRPr>
          </a:p>
          <a:p>
            <a:pPr marL="0" indent="0">
              <a:spcBef>
                <a:spcPts val="0"/>
              </a:spcBef>
              <a:buClr>
                <a:schemeClr val="dk1"/>
              </a:buClr>
              <a:buSzPct val="110000"/>
            </a:pPr>
            <a:r>
              <a:rPr lang="en" sz="1200" dirty="0" smtClean="0">
                <a:latin typeface="Quicksand"/>
                <a:ea typeface="Quicksand"/>
                <a:cs typeface="Quicksand"/>
                <a:sym typeface="Quicksand"/>
              </a:rPr>
              <a:t> MFH is raising $[50]-[100] MM to purchase and augment the capital base of FCM Bank (“Bank”), domiciled in Malta.</a:t>
            </a:r>
          </a:p>
          <a:p>
            <a:pPr marL="0" indent="0">
              <a:spcBef>
                <a:spcPts val="0"/>
              </a:spcBef>
              <a:buClr>
                <a:schemeClr val="dk1"/>
              </a:buClr>
              <a:buSzPct val="110000"/>
            </a:pPr>
            <a:endParaRPr lang="en" sz="1200" dirty="0" smtClean="0">
              <a:latin typeface="Quicksand"/>
              <a:ea typeface="Quicksand"/>
              <a:cs typeface="Quicksand"/>
              <a:sym typeface="Quicksand"/>
            </a:endParaRPr>
          </a:p>
          <a:p>
            <a:pPr marL="0" indent="0">
              <a:spcBef>
                <a:spcPts val="0"/>
              </a:spcBef>
              <a:buClr>
                <a:schemeClr val="dk1"/>
              </a:buClr>
              <a:buSzPct val="110000"/>
              <a:buFontTx/>
              <a:buChar char="•"/>
            </a:pPr>
            <a:r>
              <a:rPr lang="en" sz="1200" dirty="0" smtClean="0">
                <a:latin typeface="Quicksand"/>
                <a:ea typeface="Quicksand"/>
                <a:cs typeface="Quicksand"/>
                <a:sym typeface="Quicksand"/>
              </a:rPr>
              <a:t> The Bank has a scalable, differentiated, and unconventional differentiated busines plan to:</a:t>
            </a:r>
          </a:p>
          <a:p>
            <a:pPr marL="400050" lvl="1" indent="0">
              <a:spcBef>
                <a:spcPts val="0"/>
              </a:spcBef>
              <a:buClr>
                <a:schemeClr val="dk1"/>
              </a:buClr>
              <a:buSzPct val="110000"/>
            </a:pPr>
            <a:r>
              <a:rPr lang="en" sz="1200" dirty="0" smtClean="0">
                <a:latin typeface="Quicksand"/>
                <a:ea typeface="Quicksand"/>
                <a:cs typeface="Quicksand"/>
                <a:sym typeface="Quicksand"/>
              </a:rPr>
              <a:t> Capture attractive deposits in key EU markets, starting with Germany</a:t>
            </a:r>
          </a:p>
          <a:p>
            <a:pPr marL="400050" lvl="1" indent="0">
              <a:spcBef>
                <a:spcPts val="0"/>
              </a:spcBef>
              <a:buClr>
                <a:schemeClr val="dk1"/>
              </a:buClr>
              <a:buSzPct val="110000"/>
            </a:pPr>
            <a:r>
              <a:rPr lang="en" sz="1200" dirty="0" smtClean="0">
                <a:latin typeface="Quicksand"/>
                <a:ea typeface="Quicksand"/>
                <a:cs typeface="Quicksand"/>
                <a:sym typeface="Quicksand"/>
              </a:rPr>
              <a:t> Purchase conservative traded Eurozone credit assets</a:t>
            </a:r>
          </a:p>
          <a:p>
            <a:pPr marL="400050" lvl="1" indent="0">
              <a:spcBef>
                <a:spcPts val="0"/>
              </a:spcBef>
              <a:buClr>
                <a:schemeClr val="dk1"/>
              </a:buClr>
              <a:buSzPct val="110000"/>
            </a:pPr>
            <a:r>
              <a:rPr lang="en" sz="1200" dirty="0" smtClean="0">
                <a:latin typeface="Quicksand"/>
                <a:ea typeface="Quicksand"/>
                <a:cs typeface="Quicksand"/>
                <a:sym typeface="Quicksand"/>
              </a:rPr>
              <a:t> Achieve highly advantageous tax treatment to enhance equity returns</a:t>
            </a:r>
          </a:p>
          <a:p>
            <a:pPr marL="400050" lvl="1" indent="0">
              <a:spcBef>
                <a:spcPts val="0"/>
              </a:spcBef>
              <a:buClr>
                <a:schemeClr val="dk1"/>
              </a:buClr>
              <a:buSzPct val="110000"/>
            </a:pPr>
            <a:r>
              <a:rPr lang="en" sz="1200" dirty="0" smtClean="0">
                <a:latin typeface="Quicksand"/>
                <a:ea typeface="Quicksand"/>
                <a:cs typeface="Quicksand"/>
                <a:sym typeface="Quicksand"/>
              </a:rPr>
              <a:t> Achievement of the business plan results in an ROE in excess of [25]% in Year 3</a:t>
            </a:r>
          </a:p>
          <a:p>
            <a:pPr marL="400050" lvl="1" indent="0">
              <a:spcBef>
                <a:spcPts val="0"/>
              </a:spcBef>
              <a:buClr>
                <a:schemeClr val="dk1"/>
              </a:buClr>
              <a:buSzPct val="110000"/>
            </a:pPr>
            <a:r>
              <a:rPr lang="en" sz="1200" dirty="0" smtClean="0">
                <a:latin typeface="Quicksand"/>
                <a:ea typeface="Quicksand"/>
                <a:cs typeface="Quicksand"/>
                <a:sym typeface="Quicksand"/>
              </a:rPr>
              <a:t> Returns may be enhanced by a realization at a premium to book, as demonstrated by online comparables </a:t>
            </a:r>
          </a:p>
          <a:p>
            <a:pPr marL="0" indent="0">
              <a:spcBef>
                <a:spcPts val="0"/>
              </a:spcBef>
              <a:buClr>
                <a:schemeClr val="dk1"/>
              </a:buClr>
              <a:buSzPct val="110000"/>
            </a:pPr>
            <a:endParaRPr lang="en" sz="1200" dirty="0" smtClean="0">
              <a:latin typeface="Quicksand"/>
              <a:ea typeface="Quicksand"/>
              <a:cs typeface="Quicksand"/>
              <a:sym typeface="Quicksand"/>
            </a:endParaRPr>
          </a:p>
          <a:p>
            <a:pPr marL="0" indent="0">
              <a:spcBef>
                <a:spcPts val="0"/>
              </a:spcBef>
              <a:buClr>
                <a:schemeClr val="dk1"/>
              </a:buClr>
              <a:buSzPct val="110000"/>
              <a:buFontTx/>
              <a:buChar char="•"/>
            </a:pPr>
            <a:r>
              <a:rPr lang="en" sz="1200" dirty="0" smtClean="0">
                <a:latin typeface="Quicksand"/>
                <a:ea typeface="Quicksand"/>
                <a:cs typeface="Quicksand"/>
                <a:sym typeface="Quicksand"/>
              </a:rPr>
              <a:t> MFH will gain control of the Bank, including 100% of voting shares and the Board of Directors</a:t>
            </a:r>
          </a:p>
          <a:p>
            <a:pPr marL="0" indent="0">
              <a:spcBef>
                <a:spcPts val="0"/>
              </a:spcBef>
              <a:buClr>
                <a:schemeClr val="dk1"/>
              </a:buClr>
              <a:buSzPct val="110000"/>
            </a:pPr>
            <a:endParaRPr lang="en" sz="1200" dirty="0" smtClean="0">
              <a:latin typeface="Quicksand"/>
              <a:ea typeface="Quicksand"/>
              <a:cs typeface="Quicksand"/>
              <a:sym typeface="Quicksand"/>
            </a:endParaRPr>
          </a:p>
          <a:p>
            <a:pPr marL="0" indent="0">
              <a:spcBef>
                <a:spcPts val="0"/>
              </a:spcBef>
              <a:buClr>
                <a:schemeClr val="dk1"/>
              </a:buClr>
              <a:buSzPct val="110000"/>
            </a:pPr>
            <a:r>
              <a:rPr lang="en" sz="1200" dirty="0" smtClean="0">
                <a:latin typeface="Quicksand"/>
                <a:ea typeface="Quicksand"/>
                <a:cs typeface="Quicksand"/>
                <a:sym typeface="Quicksand"/>
              </a:rPr>
              <a:t> If the Bank meets its business plan, a variety of highly attractive exit opportunities will be available</a:t>
            </a:r>
          </a:p>
          <a:p>
            <a:pPr marL="0" indent="0">
              <a:spcBef>
                <a:spcPts val="0"/>
              </a:spcBef>
              <a:buClr>
                <a:schemeClr val="dk1"/>
              </a:buClr>
              <a:buSzPct val="110000"/>
            </a:pPr>
            <a:endParaRPr lang="en" sz="1200" dirty="0" smtClean="0">
              <a:latin typeface="Quicksand"/>
              <a:ea typeface="Quicksand"/>
              <a:cs typeface="Quicksand"/>
              <a:sym typeface="Quicksand"/>
            </a:endParaRPr>
          </a:p>
          <a:p>
            <a:pPr marL="0" indent="0">
              <a:spcBef>
                <a:spcPts val="0"/>
              </a:spcBef>
              <a:buClr>
                <a:schemeClr val="dk1"/>
              </a:buClr>
              <a:buSzPct val="110000"/>
            </a:pPr>
            <a:r>
              <a:rPr lang="en" sz="1200" dirty="0" smtClean="0">
                <a:latin typeface="Quicksand"/>
                <a:ea typeface="Quicksand"/>
                <a:cs typeface="Quicksand"/>
                <a:sym typeface="Quicksand"/>
              </a:rPr>
              <a:t> B</a:t>
            </a:r>
            <a:r>
              <a:rPr lang="en-US" sz="1200" dirty="0" smtClean="0">
                <a:latin typeface="Quicksand"/>
                <a:ea typeface="Quicksand"/>
                <a:cs typeface="Quicksand"/>
                <a:sym typeface="Quicksand"/>
              </a:rPr>
              <a:t>e</a:t>
            </a:r>
            <a:r>
              <a:rPr lang="en" sz="1200" dirty="0" smtClean="0">
                <a:latin typeface="Quicksand"/>
                <a:ea typeface="Quicksand"/>
                <a:cs typeface="Quicksand"/>
                <a:sym typeface="Quicksand"/>
              </a:rPr>
              <a:t>cause the company has access to bank deposits, it produces much higher returns with less risk than other companies, funds, or vehicles making leveraged investments in credit   </a:t>
            </a:r>
          </a:p>
          <a:p>
            <a:pPr marL="0" indent="0">
              <a:spcBef>
                <a:spcPts val="0"/>
              </a:spcBef>
              <a:buClr>
                <a:schemeClr val="dk1"/>
              </a:buClr>
              <a:buSzPct val="110000"/>
            </a:pPr>
            <a:endParaRPr lang="en" sz="1200" dirty="0" smtClean="0">
              <a:latin typeface="Quicksand"/>
              <a:ea typeface="Quicksand"/>
              <a:cs typeface="Quicksand"/>
              <a:sym typeface="Quicksand"/>
            </a:endParaRPr>
          </a:p>
          <a:p>
            <a:pPr marL="0" indent="0">
              <a:spcBef>
                <a:spcPts val="0"/>
              </a:spcBef>
              <a:buClr>
                <a:schemeClr val="dk1"/>
              </a:buClr>
              <a:buSzPct val="110000"/>
            </a:pPr>
            <a:r>
              <a:rPr lang="en" sz="1200" dirty="0" smtClean="0">
                <a:latin typeface="Quicksand"/>
                <a:ea typeface="Quicksand"/>
                <a:cs typeface="Quicksand"/>
                <a:sym typeface="Quicksand"/>
              </a:rPr>
              <a:t> It is practically impossible to form a new bank in Europe, especially for a financial sponsor; </a:t>
            </a:r>
            <a:r>
              <a:rPr lang="en" sz="1200" b="1" dirty="0" smtClean="0">
                <a:latin typeface="Quicksand"/>
                <a:ea typeface="Quicksand"/>
                <a:cs typeface="Quicksand"/>
                <a:sym typeface="Quicksand"/>
              </a:rPr>
              <a:t>this opportunity is highly scarce, and possibly </a:t>
            </a:r>
            <a:r>
              <a:rPr lang="en" sz="1200" b="1" dirty="0" smtClean="0">
                <a:latin typeface="Quicksand"/>
                <a:ea typeface="Quicksand"/>
                <a:cs typeface="Quicksand"/>
                <a:sym typeface="Quicksand"/>
              </a:rPr>
              <a:t>unique</a:t>
            </a:r>
          </a:p>
          <a:p>
            <a:pPr marL="0" indent="0">
              <a:spcBef>
                <a:spcPts val="0"/>
              </a:spcBef>
              <a:buClr>
                <a:schemeClr val="dk1"/>
              </a:buClr>
              <a:buSzPct val="110000"/>
            </a:pPr>
            <a:endParaRPr lang="en-US" sz="1200" b="1" dirty="0" smtClean="0">
              <a:latin typeface="Quicksand"/>
              <a:ea typeface="Quicksand"/>
              <a:cs typeface="Quicksand"/>
              <a:sym typeface="Quicksand"/>
            </a:endParaRPr>
          </a:p>
          <a:p>
            <a:pPr marL="0" indent="0">
              <a:spcBef>
                <a:spcPts val="0"/>
              </a:spcBef>
              <a:buClr>
                <a:schemeClr val="dk1"/>
              </a:buClr>
              <a:buSzPct val="110000"/>
            </a:pPr>
            <a:r>
              <a:rPr lang="en-US" sz="1200" b="1" dirty="0">
                <a:latin typeface="Quicksand"/>
                <a:ea typeface="Quicksand"/>
                <a:cs typeface="Quicksand"/>
                <a:sym typeface="Quicksand"/>
              </a:rPr>
              <a:t> </a:t>
            </a:r>
            <a:r>
              <a:rPr lang="en-US" sz="1200" b="1" dirty="0" smtClean="0">
                <a:latin typeface="Quicksand"/>
                <a:ea typeface="Quicksand"/>
                <a:cs typeface="Quicksand"/>
                <a:sym typeface="Quicksand"/>
              </a:rPr>
              <a:t>Manager value add</a:t>
            </a:r>
          </a:p>
          <a:p>
            <a:pPr marL="0" indent="0">
              <a:spcBef>
                <a:spcPts val="0"/>
              </a:spcBef>
              <a:buClr>
                <a:schemeClr val="dk1"/>
              </a:buClr>
              <a:buSzPct val="110000"/>
              <a:buNone/>
            </a:pPr>
            <a:endParaRPr lang="en" sz="1200" b="1" dirty="0" smtClean="0">
              <a:latin typeface="Quicksand"/>
              <a:ea typeface="Quicksand"/>
              <a:cs typeface="Quicksand"/>
              <a:sym typeface="Quicksand"/>
            </a:endParaRPr>
          </a:p>
          <a:p>
            <a:pPr marL="400050" lvl="1" indent="0">
              <a:spcBef>
                <a:spcPts val="0"/>
              </a:spcBef>
              <a:buClr>
                <a:schemeClr val="dk1"/>
              </a:buClr>
              <a:buSzPct val="110000"/>
              <a:buNone/>
            </a:pPr>
            <a:endParaRPr lang="en" sz="1200" dirty="0" smtClean="0">
              <a:latin typeface="Quicksand"/>
              <a:ea typeface="Quicksand"/>
              <a:cs typeface="Quicksand"/>
              <a:sym typeface="Quicksand"/>
            </a:endParaRPr>
          </a:p>
          <a:p>
            <a:pPr marL="0" indent="0">
              <a:spcBef>
                <a:spcPts val="0"/>
              </a:spcBef>
              <a:buClr>
                <a:schemeClr val="dk1"/>
              </a:buClr>
              <a:buSzPct val="110000"/>
              <a:buNone/>
            </a:pPr>
            <a:endParaRPr lang="en" sz="1200" dirty="0" smtClean="0">
              <a:latin typeface="Quicksand"/>
              <a:ea typeface="Quicksand"/>
              <a:cs typeface="Quicksand"/>
              <a:sym typeface="Quicksand"/>
            </a:endParaRPr>
          </a:p>
        </p:txBody>
      </p:sp>
      <p:sp>
        <p:nvSpPr>
          <p:cNvPr id="6" name="Slide Number Placeholder 5"/>
          <p:cNvSpPr>
            <a:spLocks noGrp="1"/>
          </p:cNvSpPr>
          <p:nvPr>
            <p:ph type="sldNum" idx="12"/>
          </p:nvPr>
        </p:nvSpPr>
        <p:spPr/>
        <p:txBody>
          <a:bodyPr/>
          <a:lstStyle/>
          <a:p>
            <a:endParaRPr lang="en-US" dirty="0"/>
          </a:p>
        </p:txBody>
      </p:sp>
      <p:sp>
        <p:nvSpPr>
          <p:cNvPr id="36" name="Shape 36"/>
          <p:cNvSpPr txBox="1"/>
          <p:nvPr/>
        </p:nvSpPr>
        <p:spPr>
          <a:xfrm>
            <a:off x="209" y="135833"/>
            <a:ext cx="9144000" cy="323135"/>
          </a:xfrm>
          <a:prstGeom prst="rect">
            <a:avLst/>
          </a:prstGeom>
          <a:solidFill>
            <a:srgbClr val="F1E5CA"/>
          </a:solidFill>
          <a:ln>
            <a:noFill/>
          </a:ln>
        </p:spPr>
        <p:txBody>
          <a:bodyPr lIns="91425" tIns="91425" rIns="91425" bIns="91425" anchor="ctr" anchorCtr="0">
            <a:spAutoFit/>
          </a:bodyPr>
          <a:lstStyle/>
          <a:p>
            <a:pPr lvl="0" algn="ctr" rtl="0">
              <a:spcBef>
                <a:spcPts val="0"/>
              </a:spcBef>
              <a:buNone/>
            </a:pPr>
            <a:endParaRPr sz="900" dirty="0">
              <a:solidFill>
                <a:srgbClr val="A3B7AB"/>
              </a:solidFill>
              <a:latin typeface="Quicksand"/>
              <a:ea typeface="Quicksand"/>
              <a:cs typeface="Quicksand"/>
              <a:sym typeface="Quicksand"/>
            </a:endParaRPr>
          </a:p>
        </p:txBody>
      </p:sp>
    </p:spTree>
  </p:cSld>
  <p:clrMapOvr>
    <a:masterClrMapping/>
  </p:clrMapOvr>
  <p:transition spd="slow">
    <p:cut/>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33"/>
        <p:cNvGrpSpPr/>
        <p:nvPr/>
      </p:nvGrpSpPr>
      <p:grpSpPr>
        <a:xfrm>
          <a:off x="0" y="0"/>
          <a:ext cx="0" cy="0"/>
          <a:chOff x="0" y="0"/>
          <a:chExt cx="0" cy="0"/>
        </a:xfrm>
      </p:grpSpPr>
      <p:sp>
        <p:nvSpPr>
          <p:cNvPr id="34" name="Shape 34"/>
          <p:cNvSpPr txBox="1">
            <a:spLocks noGrp="1"/>
          </p:cNvSpPr>
          <p:nvPr>
            <p:ph type="title"/>
          </p:nvPr>
        </p:nvSpPr>
        <p:spPr>
          <a:xfrm>
            <a:off x="174171" y="1018278"/>
            <a:ext cx="8229600" cy="461624"/>
          </a:xfrm>
          <a:prstGeom prst="rect">
            <a:avLst/>
          </a:prstGeom>
          <a:noFill/>
          <a:ln>
            <a:noFill/>
          </a:ln>
        </p:spPr>
        <p:txBody>
          <a:bodyPr lIns="45700" tIns="45700" rIns="45700" bIns="45700" anchor="ctr" anchorCtr="0">
            <a:spAutoFit/>
          </a:bodyPr>
          <a:lstStyle/>
          <a:p>
            <a:pPr lvl="0" rtl="0">
              <a:spcBef>
                <a:spcPts val="0"/>
              </a:spcBef>
              <a:buNone/>
            </a:pPr>
            <a:r>
              <a:rPr lang="en" sz="2400" b="0" dirty="0" smtClean="0">
                <a:solidFill>
                  <a:srgbClr val="477057"/>
                </a:solidFill>
                <a:latin typeface="Quicksand"/>
                <a:ea typeface="Quicksand"/>
                <a:cs typeface="Quicksand"/>
                <a:sym typeface="Quicksand"/>
              </a:rPr>
              <a:t>TRANSACTION BACKGROUND</a:t>
            </a:r>
            <a:endParaRPr lang="en" sz="2400" b="0" dirty="0">
              <a:solidFill>
                <a:srgbClr val="477057"/>
              </a:solidFill>
              <a:latin typeface="Quicksand"/>
              <a:ea typeface="Quicksand"/>
              <a:cs typeface="Quicksand"/>
              <a:sym typeface="Quicksand"/>
            </a:endParaRPr>
          </a:p>
        </p:txBody>
      </p:sp>
      <p:sp>
        <p:nvSpPr>
          <p:cNvPr id="35" name="Shape 35"/>
          <p:cNvSpPr txBox="1">
            <a:spLocks noGrp="1"/>
          </p:cNvSpPr>
          <p:nvPr>
            <p:ph type="body" idx="1"/>
          </p:nvPr>
        </p:nvSpPr>
        <p:spPr>
          <a:xfrm>
            <a:off x="183053" y="1525588"/>
            <a:ext cx="8659289" cy="3785611"/>
          </a:xfrm>
          <a:prstGeom prst="rect">
            <a:avLst/>
          </a:prstGeom>
          <a:noFill/>
          <a:ln>
            <a:noFill/>
          </a:ln>
        </p:spPr>
        <p:txBody>
          <a:bodyPr wrap="square" lIns="45700" tIns="45700" rIns="45700" bIns="45700" anchor="t" anchorCtr="0">
            <a:spAutoFit/>
          </a:bodyPr>
          <a:lstStyle/>
          <a:p>
            <a:pPr marL="0" indent="0">
              <a:spcBef>
                <a:spcPts val="0"/>
              </a:spcBef>
              <a:buClr>
                <a:schemeClr val="dk1"/>
              </a:buClr>
              <a:buSzPct val="110000"/>
            </a:pPr>
            <a:r>
              <a:rPr lang="en" sz="1200" dirty="0" smtClean="0">
                <a:latin typeface="Quicksand"/>
                <a:ea typeface="Quicksand"/>
                <a:cs typeface="Quicksand"/>
                <a:sym typeface="Quicksand"/>
              </a:rPr>
              <a:t> Fortelus Capital Management, a London-based credit fund, began the process of launching a Malta-based bank in 2008.  The bank (FCM Bank, “Bank”) received conditional approval in 2010 and has been operational since 2012. </a:t>
            </a:r>
          </a:p>
          <a:p>
            <a:pPr marL="0" indent="0">
              <a:spcBef>
                <a:spcPts val="0"/>
              </a:spcBef>
              <a:buClr>
                <a:schemeClr val="dk1"/>
              </a:buClr>
              <a:buSzPct val="110000"/>
              <a:buNone/>
            </a:pPr>
            <a:endParaRPr lang="en" sz="1200" dirty="0" smtClean="0">
              <a:latin typeface="Quicksand"/>
              <a:ea typeface="Quicksand"/>
              <a:cs typeface="Quicksand"/>
              <a:sym typeface="Quicksand"/>
            </a:endParaRPr>
          </a:p>
          <a:p>
            <a:pPr marL="0" indent="0">
              <a:spcBef>
                <a:spcPts val="0"/>
              </a:spcBef>
              <a:buClr>
                <a:schemeClr val="dk1"/>
              </a:buClr>
              <a:buSzPct val="110000"/>
            </a:pPr>
            <a:r>
              <a:rPr lang="en" sz="1200" dirty="0" smtClean="0">
                <a:latin typeface="Quicksand"/>
                <a:ea typeface="Quicksand"/>
                <a:cs typeface="Quicksand"/>
                <a:sym typeface="Quicksand"/>
              </a:rPr>
              <a:t> GHW principals have been monitoring the Bank’s progress since its launch</a:t>
            </a:r>
          </a:p>
          <a:p>
            <a:pPr marL="0" indent="0">
              <a:spcBef>
                <a:spcPts val="0"/>
              </a:spcBef>
              <a:buClr>
                <a:schemeClr val="dk1"/>
              </a:buClr>
              <a:buSzPct val="110000"/>
            </a:pPr>
            <a:endParaRPr lang="en" sz="1200" dirty="0" smtClean="0">
              <a:latin typeface="Quicksand"/>
              <a:ea typeface="Quicksand"/>
              <a:cs typeface="Quicksand"/>
              <a:sym typeface="Quicksand"/>
            </a:endParaRPr>
          </a:p>
          <a:p>
            <a:pPr marL="0" indent="0">
              <a:spcBef>
                <a:spcPts val="0"/>
              </a:spcBef>
              <a:buClr>
                <a:schemeClr val="dk1"/>
              </a:buClr>
              <a:buSzPct val="110000"/>
            </a:pPr>
            <a:r>
              <a:rPr lang="en" sz="1200" dirty="0" smtClean="0">
                <a:latin typeface="Quicksand"/>
                <a:ea typeface="Quicksand"/>
                <a:cs typeface="Quicksand"/>
                <a:sym typeface="Quicksand"/>
              </a:rPr>
              <a:t> Fortelus is winding down fund operations; in Fall 2014, Fortelus chose to dispose of its interest in the Bank</a:t>
            </a:r>
          </a:p>
          <a:p>
            <a:pPr marL="0" indent="0">
              <a:spcBef>
                <a:spcPts val="0"/>
              </a:spcBef>
              <a:buClr>
                <a:schemeClr val="dk1"/>
              </a:buClr>
              <a:buSzPct val="110000"/>
            </a:pPr>
            <a:endParaRPr lang="en" sz="1200" dirty="0" smtClean="0">
              <a:latin typeface="Quicksand"/>
              <a:ea typeface="Quicksand"/>
              <a:cs typeface="Quicksand"/>
              <a:sym typeface="Quicksand"/>
            </a:endParaRPr>
          </a:p>
          <a:p>
            <a:pPr marL="0" indent="0">
              <a:spcBef>
                <a:spcPts val="0"/>
              </a:spcBef>
              <a:buClr>
                <a:schemeClr val="dk1"/>
              </a:buClr>
              <a:buSzPct val="110000"/>
            </a:pPr>
            <a:r>
              <a:rPr lang="en" sz="1200" dirty="0" smtClean="0">
                <a:latin typeface="Quicksand"/>
                <a:ea typeface="Quicksand"/>
                <a:cs typeface="Quicksand"/>
                <a:sym typeface="Quicksand"/>
              </a:rPr>
              <a:t> GHW and Fortelus have entered into an agreement for MFH to purchase the Bank</a:t>
            </a:r>
          </a:p>
          <a:p>
            <a:pPr marL="400050" lvl="1" indent="0">
              <a:spcBef>
                <a:spcPts val="0"/>
              </a:spcBef>
              <a:buClr>
                <a:schemeClr val="dk1"/>
              </a:buClr>
              <a:buSzPct val="110000"/>
            </a:pPr>
            <a:r>
              <a:rPr lang="en" sz="1200" dirty="0" smtClean="0">
                <a:latin typeface="Quicksand"/>
                <a:ea typeface="Quicksand"/>
                <a:cs typeface="Quicksand"/>
                <a:sym typeface="Quicksand"/>
              </a:rPr>
              <a:t> MFH will purchase 100% of Forelus’s interest at cost</a:t>
            </a:r>
          </a:p>
          <a:p>
            <a:pPr marL="400050" lvl="1" indent="0">
              <a:spcBef>
                <a:spcPts val="0"/>
              </a:spcBef>
              <a:buClr>
                <a:schemeClr val="dk1"/>
              </a:buClr>
              <a:buSzPct val="110000"/>
            </a:pPr>
            <a:r>
              <a:rPr lang="en" sz="1200" dirty="0" smtClean="0">
                <a:latin typeface="Quicksand"/>
                <a:ea typeface="Quicksand"/>
                <a:cs typeface="Quicksand"/>
                <a:sym typeface="Quicksand"/>
              </a:rPr>
              <a:t> MFH will provide sufficient capital such that the Bank can achieve its goals, including entering Germany</a:t>
            </a:r>
          </a:p>
          <a:p>
            <a:pPr marL="400050" lvl="1" indent="0">
              <a:spcBef>
                <a:spcPts val="0"/>
              </a:spcBef>
              <a:buClr>
                <a:schemeClr val="dk1"/>
              </a:buClr>
              <a:buSzPct val="110000"/>
            </a:pPr>
            <a:r>
              <a:rPr lang="en" sz="1200" dirty="0" smtClean="0">
                <a:latin typeface="Quicksand"/>
                <a:ea typeface="Quicksand"/>
                <a:cs typeface="Quicksand"/>
                <a:sym typeface="Quicksand"/>
              </a:rPr>
              <a:t> Subsequent to the transaction, MFH will control the Board and voting shares of the Bank</a:t>
            </a:r>
            <a:endParaRPr lang="en-US" sz="1200" dirty="0" smtClean="0">
              <a:latin typeface="Quicksand"/>
              <a:ea typeface="Quicksand"/>
              <a:cs typeface="Quicksand"/>
              <a:sym typeface="Quicksand"/>
            </a:endParaRPr>
          </a:p>
          <a:p>
            <a:pPr marL="400050" lvl="1" indent="0">
              <a:spcBef>
                <a:spcPts val="0"/>
              </a:spcBef>
              <a:buClr>
                <a:schemeClr val="dk1"/>
              </a:buClr>
              <a:buSzPct val="110000"/>
            </a:pPr>
            <a:endParaRPr lang="en-US" sz="1200" dirty="0">
              <a:latin typeface="Quicksand"/>
              <a:ea typeface="Quicksand"/>
              <a:cs typeface="Quicksand"/>
              <a:sym typeface="Quicksand"/>
            </a:endParaRPr>
          </a:p>
          <a:p>
            <a:pPr marL="0" indent="0">
              <a:spcBef>
                <a:spcPts val="0"/>
              </a:spcBef>
              <a:buClr>
                <a:schemeClr val="dk1"/>
              </a:buClr>
              <a:buSzPct val="110000"/>
            </a:pPr>
            <a:r>
              <a:rPr lang="en-US" sz="1200" dirty="0" smtClean="0">
                <a:latin typeface="Quicksand"/>
                <a:ea typeface="Quicksand"/>
                <a:cs typeface="Quicksand"/>
                <a:sym typeface="Quicksand"/>
              </a:rPr>
              <a:t> Capital will be used to build balance sheet and deliver high profitability</a:t>
            </a:r>
            <a:endParaRPr lang="en" sz="1200" dirty="0" smtClean="0">
              <a:latin typeface="Quicksand"/>
              <a:ea typeface="Quicksand"/>
              <a:cs typeface="Quicksand"/>
              <a:sym typeface="Quicksand"/>
            </a:endParaRPr>
          </a:p>
          <a:p>
            <a:pPr marL="400050" lvl="1" indent="0">
              <a:spcBef>
                <a:spcPts val="0"/>
              </a:spcBef>
              <a:buClr>
                <a:schemeClr val="dk1"/>
              </a:buClr>
              <a:buSzPct val="110000"/>
            </a:pPr>
            <a:endParaRPr lang="en" sz="1200" dirty="0" smtClean="0">
              <a:latin typeface="Quicksand"/>
              <a:ea typeface="Quicksand"/>
              <a:cs typeface="Quicksand"/>
              <a:sym typeface="Quicksand"/>
            </a:endParaRPr>
          </a:p>
          <a:p>
            <a:pPr marL="0" indent="0">
              <a:spcBef>
                <a:spcPts val="0"/>
              </a:spcBef>
              <a:buClr>
                <a:schemeClr val="dk1"/>
              </a:buClr>
              <a:buSzPct val="110000"/>
            </a:pPr>
            <a:r>
              <a:rPr lang="en" sz="1200" dirty="0" smtClean="0">
                <a:latin typeface="Quicksand"/>
                <a:ea typeface="Quicksand"/>
                <a:cs typeface="Quicksand"/>
                <a:sym typeface="Quicksand"/>
              </a:rPr>
              <a:t> GHW has performed significant due diligence, including onsite visit and management interviews in Malta</a:t>
            </a:r>
            <a:endParaRPr lang="en" sz="1200" dirty="0" smtClean="0">
              <a:solidFill>
                <a:srgbClr val="000000"/>
              </a:solidFill>
              <a:latin typeface="Quicksand"/>
              <a:ea typeface="Quicksand"/>
              <a:cs typeface="Quicksand"/>
              <a:sym typeface="Quicksand"/>
            </a:endParaRPr>
          </a:p>
          <a:p>
            <a:pPr marL="0" indent="0">
              <a:spcBef>
                <a:spcPts val="0"/>
              </a:spcBef>
              <a:buClr>
                <a:schemeClr val="dk1"/>
              </a:buClr>
              <a:buSzPct val="110000"/>
              <a:buNone/>
            </a:pPr>
            <a:endParaRPr lang="en" sz="1200" dirty="0" smtClean="0">
              <a:solidFill>
                <a:srgbClr val="000000"/>
              </a:solidFill>
              <a:latin typeface="Quicksand"/>
              <a:ea typeface="Quicksand"/>
              <a:cs typeface="Quicksand"/>
              <a:sym typeface="Quicksand"/>
            </a:endParaRPr>
          </a:p>
          <a:p>
            <a:pPr marL="0" indent="0">
              <a:spcBef>
                <a:spcPts val="0"/>
              </a:spcBef>
              <a:buClr>
                <a:schemeClr val="dk1"/>
              </a:buClr>
              <a:buSzPct val="110000"/>
            </a:pPr>
            <a:endParaRPr lang="en" sz="1200" dirty="0" smtClean="0">
              <a:solidFill>
                <a:srgbClr val="000000"/>
              </a:solidFill>
              <a:latin typeface="Quicksand"/>
              <a:ea typeface="Quicksand"/>
              <a:cs typeface="Quicksand"/>
              <a:sym typeface="Quicksand"/>
            </a:endParaRPr>
          </a:p>
          <a:p>
            <a:pPr marL="0" indent="0">
              <a:spcBef>
                <a:spcPts val="0"/>
              </a:spcBef>
              <a:buClr>
                <a:schemeClr val="dk1"/>
              </a:buClr>
              <a:buSzPct val="110000"/>
            </a:pPr>
            <a:r>
              <a:rPr lang="en" sz="1200" dirty="0" smtClean="0">
                <a:solidFill>
                  <a:srgbClr val="000000"/>
                </a:solidFill>
                <a:latin typeface="Quicksand"/>
                <a:ea typeface="Quicksand"/>
                <a:cs typeface="Quicksand"/>
                <a:sym typeface="Quicksand"/>
              </a:rPr>
              <a:t>[</a:t>
            </a:r>
            <a:r>
              <a:rPr lang="en" sz="1200" dirty="0" smtClean="0">
                <a:solidFill>
                  <a:srgbClr val="FF0000"/>
                </a:solidFill>
                <a:latin typeface="Quicksand"/>
                <a:ea typeface="Quicksand"/>
                <a:cs typeface="Quicksand"/>
                <a:sym typeface="Quicksand"/>
              </a:rPr>
              <a:t>list of companies that tried and failed to get banking licens</a:t>
            </a:r>
            <a:r>
              <a:rPr lang="en" sz="1200" dirty="0" smtClean="0">
                <a:solidFill>
                  <a:srgbClr val="000000"/>
                </a:solidFill>
                <a:latin typeface="Quicksand"/>
                <a:ea typeface="Quicksand"/>
                <a:cs typeface="Quicksand"/>
                <a:sym typeface="Quicksand"/>
              </a:rPr>
              <a:t>e]</a:t>
            </a:r>
            <a:endParaRPr lang="en" sz="1200" dirty="0" smtClean="0">
              <a:latin typeface="Quicksand"/>
              <a:ea typeface="Quicksand"/>
              <a:cs typeface="Quicksand"/>
              <a:sym typeface="Quicksand"/>
            </a:endParaRPr>
          </a:p>
          <a:p>
            <a:pPr marL="0" lvl="0" indent="0">
              <a:spcBef>
                <a:spcPts val="0"/>
              </a:spcBef>
              <a:buClr>
                <a:schemeClr val="dk1"/>
              </a:buClr>
              <a:buSzPct val="110000"/>
              <a:buNone/>
            </a:pPr>
            <a:endParaRPr lang="en" sz="1200" dirty="0" smtClean="0">
              <a:latin typeface="Quicksand"/>
              <a:ea typeface="Quicksand"/>
              <a:cs typeface="Quicksand"/>
              <a:sym typeface="Quicksand"/>
            </a:endParaRPr>
          </a:p>
          <a:p>
            <a:pPr marL="0" lvl="0" indent="0">
              <a:spcBef>
                <a:spcPts val="0"/>
              </a:spcBef>
              <a:buClr>
                <a:schemeClr val="dk1"/>
              </a:buClr>
              <a:buSzPct val="110000"/>
              <a:buNone/>
            </a:pPr>
            <a:r>
              <a:rPr lang="en" sz="1200" b="1" i="1" dirty="0" smtClean="0">
                <a:latin typeface="Quicksand"/>
                <a:ea typeface="Quicksand"/>
                <a:cs typeface="Quicksand"/>
                <a:sym typeface="Quicksand"/>
              </a:rPr>
              <a:t>.</a:t>
            </a:r>
            <a:r>
              <a:rPr lang="en-US" sz="1200" b="1" i="1" dirty="0" smtClean="0">
                <a:latin typeface="Quicksand"/>
                <a:ea typeface="Quicksand"/>
                <a:cs typeface="Quicksand"/>
                <a:sym typeface="Quicksand"/>
              </a:rPr>
              <a:t>TIMELINE</a:t>
            </a:r>
            <a:endParaRPr lang="en" sz="1200" b="1" i="1" dirty="0">
              <a:latin typeface="Quicksand"/>
              <a:ea typeface="Quicksand"/>
              <a:cs typeface="Quicksand"/>
              <a:sym typeface="Quicksand"/>
            </a:endParaRPr>
          </a:p>
        </p:txBody>
      </p:sp>
      <p:sp>
        <p:nvSpPr>
          <p:cNvPr id="6" name="Slide Number Placeholder 5"/>
          <p:cNvSpPr>
            <a:spLocks noGrp="1"/>
          </p:cNvSpPr>
          <p:nvPr>
            <p:ph type="sldNum" idx="12"/>
          </p:nvPr>
        </p:nvSpPr>
        <p:spPr/>
        <p:txBody>
          <a:bodyPr/>
          <a:lstStyle/>
          <a:p>
            <a:endParaRPr lang="en-US" dirty="0"/>
          </a:p>
        </p:txBody>
      </p:sp>
      <p:sp>
        <p:nvSpPr>
          <p:cNvPr id="36" name="Shape 36"/>
          <p:cNvSpPr txBox="1"/>
          <p:nvPr/>
        </p:nvSpPr>
        <p:spPr>
          <a:xfrm>
            <a:off x="209" y="135833"/>
            <a:ext cx="9144000" cy="323135"/>
          </a:xfrm>
          <a:prstGeom prst="rect">
            <a:avLst/>
          </a:prstGeom>
          <a:solidFill>
            <a:srgbClr val="F1E5CA"/>
          </a:solidFill>
          <a:ln>
            <a:noFill/>
          </a:ln>
        </p:spPr>
        <p:txBody>
          <a:bodyPr lIns="91425" tIns="91425" rIns="91425" bIns="91425" anchor="ctr" anchorCtr="0">
            <a:spAutoFit/>
          </a:bodyPr>
          <a:lstStyle/>
          <a:p>
            <a:pPr lvl="0" algn="ctr" rtl="0">
              <a:spcBef>
                <a:spcPts val="0"/>
              </a:spcBef>
              <a:buNone/>
            </a:pPr>
            <a:endParaRPr sz="900" dirty="0">
              <a:solidFill>
                <a:srgbClr val="A3B7AB"/>
              </a:solidFill>
              <a:latin typeface="Quicksand"/>
              <a:ea typeface="Quicksand"/>
              <a:cs typeface="Quicksand"/>
              <a:sym typeface="Quicksand"/>
            </a:endParaRPr>
          </a:p>
        </p:txBody>
      </p:sp>
    </p:spTree>
  </p:cSld>
  <p:clrMapOvr>
    <a:masterClrMapping/>
  </p:clrMapOvr>
  <p:transition spd="slow">
    <p:cut/>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33"/>
        <p:cNvGrpSpPr/>
        <p:nvPr/>
      </p:nvGrpSpPr>
      <p:grpSpPr>
        <a:xfrm>
          <a:off x="0" y="0"/>
          <a:ext cx="0" cy="0"/>
          <a:chOff x="0" y="0"/>
          <a:chExt cx="0" cy="0"/>
        </a:xfrm>
      </p:grpSpPr>
      <p:sp>
        <p:nvSpPr>
          <p:cNvPr id="34" name="Shape 34"/>
          <p:cNvSpPr txBox="1">
            <a:spLocks noGrp="1"/>
          </p:cNvSpPr>
          <p:nvPr>
            <p:ph type="title"/>
          </p:nvPr>
        </p:nvSpPr>
        <p:spPr>
          <a:xfrm>
            <a:off x="174171" y="1018278"/>
            <a:ext cx="8229600" cy="461624"/>
          </a:xfrm>
          <a:prstGeom prst="rect">
            <a:avLst/>
          </a:prstGeom>
          <a:noFill/>
          <a:ln>
            <a:noFill/>
          </a:ln>
        </p:spPr>
        <p:txBody>
          <a:bodyPr lIns="45700" tIns="45700" rIns="45700" bIns="45700" anchor="ctr" anchorCtr="0">
            <a:spAutoFit/>
          </a:bodyPr>
          <a:lstStyle/>
          <a:p>
            <a:pPr lvl="0" rtl="0">
              <a:spcBef>
                <a:spcPts val="0"/>
              </a:spcBef>
              <a:buNone/>
            </a:pPr>
            <a:r>
              <a:rPr lang="en" sz="2400" b="0" dirty="0" smtClean="0">
                <a:solidFill>
                  <a:srgbClr val="477057"/>
                </a:solidFill>
                <a:latin typeface="Quicksand"/>
                <a:ea typeface="Quicksand"/>
                <a:cs typeface="Quicksand"/>
                <a:sym typeface="Quicksand"/>
              </a:rPr>
              <a:t>UNIQUE BUSINESS PLAN</a:t>
            </a:r>
            <a:endParaRPr lang="en" sz="2400" b="0" dirty="0">
              <a:solidFill>
                <a:srgbClr val="477057"/>
              </a:solidFill>
              <a:latin typeface="Quicksand"/>
              <a:ea typeface="Quicksand"/>
              <a:cs typeface="Quicksand"/>
              <a:sym typeface="Quicksand"/>
            </a:endParaRPr>
          </a:p>
        </p:txBody>
      </p:sp>
      <p:sp>
        <p:nvSpPr>
          <p:cNvPr id="35" name="Shape 35"/>
          <p:cNvSpPr txBox="1">
            <a:spLocks noGrp="1"/>
          </p:cNvSpPr>
          <p:nvPr>
            <p:ph type="body" idx="1"/>
          </p:nvPr>
        </p:nvSpPr>
        <p:spPr>
          <a:xfrm>
            <a:off x="183053" y="1525588"/>
            <a:ext cx="8555594" cy="3818441"/>
          </a:xfrm>
          <a:prstGeom prst="rect">
            <a:avLst/>
          </a:prstGeom>
          <a:noFill/>
          <a:ln>
            <a:noFill/>
          </a:ln>
        </p:spPr>
        <p:txBody>
          <a:bodyPr wrap="square" lIns="45700" tIns="45700" rIns="45700" bIns="45700" anchor="t" anchorCtr="0">
            <a:spAutoFit/>
          </a:bodyPr>
          <a:lstStyle/>
          <a:p>
            <a:pPr marL="400050" lvl="1" indent="0">
              <a:spcBef>
                <a:spcPts val="0"/>
              </a:spcBef>
              <a:buClr>
                <a:schemeClr val="dk1"/>
              </a:buClr>
              <a:buSzPct val="110000"/>
              <a:buNone/>
            </a:pPr>
            <a:endParaRPr lang="en" sz="1200" dirty="0" smtClean="0">
              <a:latin typeface="Quicksand"/>
              <a:ea typeface="Quicksand"/>
              <a:cs typeface="Quicksand"/>
              <a:sym typeface="Quicksand"/>
            </a:endParaRPr>
          </a:p>
          <a:p>
            <a:pPr marL="0" indent="0">
              <a:spcBef>
                <a:spcPts val="0"/>
              </a:spcBef>
              <a:buClr>
                <a:schemeClr val="dk1"/>
              </a:buClr>
              <a:buSzPct val="110000"/>
            </a:pPr>
            <a:r>
              <a:rPr lang="en" sz="1200" dirty="0" smtClean="0">
                <a:latin typeface="Quicksand"/>
                <a:ea typeface="Quicksand"/>
                <a:cs typeface="Quicksand"/>
                <a:sym typeface="Quicksand"/>
              </a:rPr>
              <a:t> The Bank has a highly differentiated, approved business plan compared to traditional banks</a:t>
            </a:r>
          </a:p>
          <a:p>
            <a:pPr marL="400050" lvl="1" indent="0">
              <a:spcBef>
                <a:spcPts val="0"/>
              </a:spcBef>
              <a:buClr>
                <a:schemeClr val="dk1"/>
              </a:buClr>
              <a:buSzPct val="110000"/>
            </a:pPr>
            <a:r>
              <a:rPr lang="en" sz="1200" dirty="0" smtClean="0">
                <a:latin typeface="Quicksand"/>
                <a:ea typeface="Quicksand"/>
                <a:cs typeface="Quicksand"/>
                <a:sym typeface="Quicksand"/>
              </a:rPr>
              <a:t> It funds with time deposits, instead of transaction accounts and other “core deposits”</a:t>
            </a:r>
          </a:p>
          <a:p>
            <a:pPr marL="400050" lvl="1" indent="0">
              <a:spcBef>
                <a:spcPts val="0"/>
              </a:spcBef>
              <a:buClr>
                <a:schemeClr val="dk1"/>
              </a:buClr>
              <a:buSzPct val="110000"/>
            </a:pPr>
            <a:r>
              <a:rPr lang="en" sz="1200" dirty="0" smtClean="0">
                <a:latin typeface="Quicksand"/>
                <a:ea typeface="Quicksand"/>
                <a:cs typeface="Quicksand"/>
                <a:sym typeface="Quicksand"/>
              </a:rPr>
              <a:t> Bank does not originate traditional banking assets such as real estate loans</a:t>
            </a:r>
          </a:p>
          <a:p>
            <a:pPr marL="800100" lvl="2" indent="0">
              <a:spcBef>
                <a:spcPts val="0"/>
              </a:spcBef>
              <a:buClr>
                <a:schemeClr val="dk1"/>
              </a:buClr>
              <a:buSzPct val="110000"/>
            </a:pPr>
            <a:r>
              <a:rPr lang="en" sz="1200" dirty="0" smtClean="0">
                <a:latin typeface="Quicksand"/>
                <a:ea typeface="Quicksand"/>
                <a:cs typeface="Quicksand"/>
                <a:sym typeface="Quicksand"/>
              </a:rPr>
              <a:t> Instead, Bank purchases traded Eurozone credit assets</a:t>
            </a:r>
          </a:p>
          <a:p>
            <a:pPr marL="400050" lvl="1" indent="0">
              <a:spcBef>
                <a:spcPts val="0"/>
              </a:spcBef>
              <a:buClr>
                <a:schemeClr val="dk1"/>
              </a:buClr>
              <a:buSzPct val="110000"/>
            </a:pPr>
            <a:endParaRPr lang="en" sz="1200" dirty="0" smtClean="0">
              <a:latin typeface="Quicksand"/>
              <a:ea typeface="Quicksand"/>
              <a:cs typeface="Quicksand"/>
              <a:sym typeface="Quicksand"/>
            </a:endParaRPr>
          </a:p>
          <a:p>
            <a:pPr marL="0" indent="0">
              <a:spcBef>
                <a:spcPts val="0"/>
              </a:spcBef>
              <a:buClr>
                <a:schemeClr val="dk1"/>
              </a:buClr>
              <a:buSzPct val="110000"/>
            </a:pPr>
            <a:r>
              <a:rPr lang="en" sz="1200" dirty="0" smtClean="0">
                <a:latin typeface="Quicksand"/>
                <a:ea typeface="Quicksand"/>
                <a:cs typeface="Quicksand"/>
                <a:sym typeface="Quicksand"/>
              </a:rPr>
              <a:t> Business plan creates the opportunity to generate superior returns compared with a traditional bank</a:t>
            </a:r>
          </a:p>
          <a:p>
            <a:pPr marL="400050" lvl="1" indent="0">
              <a:spcBef>
                <a:spcPts val="0"/>
              </a:spcBef>
              <a:buClr>
                <a:schemeClr val="dk1"/>
              </a:buClr>
              <a:buSzPct val="110000"/>
            </a:pPr>
            <a:r>
              <a:rPr lang="en" sz="1200" dirty="0" smtClean="0">
                <a:latin typeface="Quicksand"/>
                <a:ea typeface="Quicksand"/>
                <a:cs typeface="Quicksand"/>
                <a:sym typeface="Quicksand"/>
              </a:rPr>
              <a:t> This business plan results in a lower net interest margin than a traditional bank</a:t>
            </a:r>
          </a:p>
          <a:p>
            <a:pPr marL="400050" lvl="1" indent="0">
              <a:spcBef>
                <a:spcPts val="0"/>
              </a:spcBef>
              <a:buClr>
                <a:schemeClr val="dk1"/>
              </a:buClr>
              <a:buSzPct val="110000"/>
            </a:pPr>
            <a:r>
              <a:rPr lang="en" sz="1200" dirty="0" smtClean="0">
                <a:latin typeface="Quicksand"/>
                <a:ea typeface="Quicksand"/>
                <a:cs typeface="Quicksand"/>
                <a:sym typeface="Quicksand"/>
              </a:rPr>
              <a:t> BUT, Bank’s fixed costs are highly scalable; when bigger, more profitable than a traditional bank</a:t>
            </a:r>
          </a:p>
          <a:p>
            <a:pPr marL="800100" lvl="2" indent="0">
              <a:spcBef>
                <a:spcPts val="0"/>
              </a:spcBef>
              <a:buClr>
                <a:schemeClr val="dk1"/>
              </a:buClr>
              <a:buSzPct val="110000"/>
            </a:pPr>
            <a:r>
              <a:rPr lang="en" sz="1200" dirty="0" smtClean="0">
                <a:solidFill>
                  <a:srgbClr val="000000"/>
                </a:solidFill>
                <a:latin typeface="Quicksand"/>
                <a:ea typeface="Quicksand"/>
                <a:cs typeface="Quicksand"/>
                <a:sym typeface="Quicksand"/>
              </a:rPr>
              <a:t>TABLE:  Bank vs Trad bank</a:t>
            </a:r>
          </a:p>
          <a:p>
            <a:pPr marL="800100" lvl="2" indent="0">
              <a:spcBef>
                <a:spcPts val="0"/>
              </a:spcBef>
              <a:buClr>
                <a:schemeClr val="dk1"/>
              </a:buClr>
              <a:buSzPct val="110000"/>
            </a:pPr>
            <a:r>
              <a:rPr lang="en" sz="1200" dirty="0" smtClean="0">
                <a:solidFill>
                  <a:srgbClr val="000000"/>
                </a:solidFill>
                <a:latin typeface="Quicksand"/>
                <a:ea typeface="Quicksand"/>
                <a:cs typeface="Quicksand"/>
                <a:sym typeface="Quicksand"/>
              </a:rPr>
              <a:t> At [500]MM assets, projected </a:t>
            </a:r>
            <a:r>
              <a:rPr lang="en" sz="1200" dirty="0" smtClean="0">
                <a:latin typeface="Quicksand"/>
                <a:ea typeface="Quicksand"/>
                <a:cs typeface="Quicksand"/>
                <a:sym typeface="Quicksand"/>
              </a:rPr>
              <a:t>[30]% efficiency ratio, </a:t>
            </a:r>
            <a:r>
              <a:rPr lang="en" sz="1200" dirty="0" smtClean="0">
                <a:solidFill>
                  <a:srgbClr val="000000"/>
                </a:solidFill>
                <a:latin typeface="Quicksand"/>
                <a:ea typeface="Quicksand"/>
                <a:cs typeface="Quicksand"/>
                <a:sym typeface="Quicksand"/>
              </a:rPr>
              <a:t>[25]% ROE</a:t>
            </a:r>
          </a:p>
          <a:p>
            <a:pPr marL="800100" lvl="2" indent="0">
              <a:spcBef>
                <a:spcPts val="0"/>
              </a:spcBef>
              <a:buClr>
                <a:schemeClr val="dk1"/>
              </a:buClr>
              <a:buSzPct val="110000"/>
            </a:pPr>
            <a:endParaRPr lang="en" sz="1200" dirty="0" smtClean="0">
              <a:solidFill>
                <a:srgbClr val="000000"/>
              </a:solidFill>
              <a:latin typeface="Quicksand"/>
              <a:ea typeface="Quicksand"/>
              <a:cs typeface="Quicksand"/>
              <a:sym typeface="Quicksand"/>
            </a:endParaRPr>
          </a:p>
          <a:p>
            <a:pPr marL="400050" lvl="1" indent="0">
              <a:spcBef>
                <a:spcPts val="0"/>
              </a:spcBef>
              <a:buClr>
                <a:schemeClr val="dk1"/>
              </a:buClr>
              <a:buSzPct val="110000"/>
            </a:pPr>
            <a:r>
              <a:rPr lang="en" sz="1200" dirty="0" smtClean="0">
                <a:latin typeface="Quicksand"/>
                <a:ea typeface="Quicksand"/>
                <a:cs typeface="Quicksand"/>
                <a:sym typeface="Quicksand"/>
              </a:rPr>
              <a:t> Being domiciled in Malta results in a 5% tax rate for foreign investors</a:t>
            </a:r>
            <a:endParaRPr lang="en-US" sz="1200" dirty="0">
              <a:solidFill>
                <a:srgbClr val="000000"/>
              </a:solidFill>
              <a:latin typeface="Quicksand"/>
              <a:ea typeface="Quicksand"/>
              <a:cs typeface="Quicksand"/>
              <a:sym typeface="Quicksand"/>
            </a:endParaRPr>
          </a:p>
          <a:p>
            <a:pPr marL="400050" lvl="1" indent="0">
              <a:spcBef>
                <a:spcPts val="0"/>
              </a:spcBef>
              <a:buClr>
                <a:schemeClr val="dk1"/>
              </a:buClr>
              <a:buSzPct val="110000"/>
            </a:pPr>
            <a:endParaRPr lang="en-US" sz="1200" dirty="0" smtClean="0">
              <a:solidFill>
                <a:srgbClr val="000000"/>
              </a:solidFill>
              <a:latin typeface="Quicksand"/>
              <a:ea typeface="Quicksand"/>
              <a:cs typeface="Quicksand"/>
              <a:sym typeface="Quicksand"/>
            </a:endParaRPr>
          </a:p>
          <a:p>
            <a:pPr marL="400050" lvl="1" indent="0">
              <a:spcBef>
                <a:spcPts val="0"/>
              </a:spcBef>
              <a:buClr>
                <a:schemeClr val="dk1"/>
              </a:buClr>
              <a:buSzPct val="110000"/>
            </a:pPr>
            <a:r>
              <a:rPr lang="en-US" sz="1200" dirty="0" smtClean="0">
                <a:solidFill>
                  <a:srgbClr val="FF0000"/>
                </a:solidFill>
                <a:latin typeface="Quicksand"/>
                <a:ea typeface="Quicksand"/>
                <a:cs typeface="Quicksand"/>
                <a:sym typeface="Quicksand"/>
              </a:rPr>
              <a:t>Graph of ROE of traditional bank </a:t>
            </a:r>
            <a:r>
              <a:rPr lang="en-US" sz="1200" dirty="0" err="1" smtClean="0">
                <a:solidFill>
                  <a:srgbClr val="FF0000"/>
                </a:solidFill>
                <a:latin typeface="Quicksand"/>
                <a:ea typeface="Quicksand"/>
                <a:cs typeface="Quicksand"/>
                <a:sym typeface="Quicksand"/>
              </a:rPr>
              <a:t>vs</a:t>
            </a:r>
            <a:r>
              <a:rPr lang="en-US" sz="1200" dirty="0" smtClean="0">
                <a:solidFill>
                  <a:srgbClr val="FF0000"/>
                </a:solidFill>
                <a:latin typeface="Quicksand"/>
                <a:ea typeface="Quicksand"/>
                <a:cs typeface="Quicksand"/>
                <a:sym typeface="Quicksand"/>
              </a:rPr>
              <a:t> FCM, assumptions for both</a:t>
            </a:r>
            <a:endParaRPr lang="en" sz="1200" dirty="0" smtClean="0">
              <a:solidFill>
                <a:srgbClr val="FF0000"/>
              </a:solidFill>
              <a:latin typeface="Quicksand"/>
              <a:ea typeface="Quicksand"/>
              <a:cs typeface="Quicksand"/>
              <a:sym typeface="Quicksand"/>
            </a:endParaRPr>
          </a:p>
          <a:p>
            <a:pPr marL="0" indent="0">
              <a:spcBef>
                <a:spcPts val="0"/>
              </a:spcBef>
              <a:buClr>
                <a:schemeClr val="dk1"/>
              </a:buClr>
              <a:buSzPct val="110000"/>
            </a:pPr>
            <a:endParaRPr lang="en" sz="1200" dirty="0" smtClean="0">
              <a:solidFill>
                <a:srgbClr val="000000"/>
              </a:solidFill>
              <a:latin typeface="Quicksand"/>
              <a:ea typeface="Quicksand"/>
              <a:cs typeface="Quicksand"/>
              <a:sym typeface="Quicksand"/>
            </a:endParaRPr>
          </a:p>
          <a:p>
            <a:pPr marL="0" indent="0">
              <a:spcBef>
                <a:spcPts val="0"/>
              </a:spcBef>
              <a:buClr>
                <a:schemeClr val="dk1"/>
              </a:buClr>
              <a:buSzPct val="110000"/>
            </a:pPr>
            <a:r>
              <a:rPr lang="en" sz="1200" dirty="0" smtClean="0">
                <a:solidFill>
                  <a:srgbClr val="000000"/>
                </a:solidFill>
                <a:latin typeface="Quicksand"/>
                <a:ea typeface="Quicksand"/>
                <a:cs typeface="Quicksand"/>
                <a:sym typeface="Quicksand"/>
              </a:rPr>
              <a:t> Being an EU-based bank in good standing, Bank can “passport” into other EU deposit markets.  The Bank is well underway in taking deposits in Germany, the largest deposit market in Europe. </a:t>
            </a:r>
          </a:p>
          <a:p>
            <a:pPr marL="0" indent="0">
              <a:spcBef>
                <a:spcPts val="0"/>
              </a:spcBef>
              <a:buClr>
                <a:schemeClr val="dk1"/>
              </a:buClr>
              <a:buSzPct val="110000"/>
            </a:pPr>
            <a:endParaRPr lang="en" sz="1200" dirty="0" smtClean="0">
              <a:solidFill>
                <a:srgbClr val="000000"/>
              </a:solidFill>
              <a:latin typeface="Quicksand"/>
              <a:ea typeface="Quicksand"/>
              <a:cs typeface="Quicksand"/>
              <a:sym typeface="Quicksand"/>
            </a:endParaRPr>
          </a:p>
          <a:p>
            <a:pPr marL="0" indent="0">
              <a:lnSpc>
                <a:spcPct val="90000"/>
              </a:lnSpc>
              <a:spcBef>
                <a:spcPts val="400"/>
              </a:spcBef>
              <a:buClr>
                <a:schemeClr val="dk1"/>
              </a:buClr>
              <a:buSzPct val="110000"/>
            </a:pPr>
            <a:r>
              <a:rPr lang="en" sz="1200" dirty="0" smtClean="0">
                <a:solidFill>
                  <a:srgbClr val="000000"/>
                </a:solidFill>
                <a:latin typeface="Quicksand"/>
                <a:ea typeface="Quicksand"/>
                <a:cs typeface="Quicksand"/>
                <a:sym typeface="Quicksand"/>
              </a:rPr>
              <a:t> There is no Bank Holding Company Act in Malta; MFH may control voting shares, board</a:t>
            </a:r>
          </a:p>
        </p:txBody>
      </p:sp>
      <p:sp>
        <p:nvSpPr>
          <p:cNvPr id="6" name="Slide Number Placeholder 5"/>
          <p:cNvSpPr>
            <a:spLocks noGrp="1"/>
          </p:cNvSpPr>
          <p:nvPr>
            <p:ph type="sldNum" idx="12"/>
          </p:nvPr>
        </p:nvSpPr>
        <p:spPr/>
        <p:txBody>
          <a:bodyPr/>
          <a:lstStyle/>
          <a:p>
            <a:endParaRPr lang="en-US" dirty="0"/>
          </a:p>
        </p:txBody>
      </p:sp>
      <p:sp>
        <p:nvSpPr>
          <p:cNvPr id="36" name="Shape 36"/>
          <p:cNvSpPr txBox="1"/>
          <p:nvPr/>
        </p:nvSpPr>
        <p:spPr>
          <a:xfrm>
            <a:off x="209" y="135833"/>
            <a:ext cx="9144000" cy="323135"/>
          </a:xfrm>
          <a:prstGeom prst="rect">
            <a:avLst/>
          </a:prstGeom>
          <a:solidFill>
            <a:srgbClr val="F1E5CA"/>
          </a:solidFill>
          <a:ln>
            <a:noFill/>
          </a:ln>
        </p:spPr>
        <p:txBody>
          <a:bodyPr lIns="91425" tIns="91425" rIns="91425" bIns="91425" anchor="ctr" anchorCtr="0">
            <a:spAutoFit/>
          </a:bodyPr>
          <a:lstStyle/>
          <a:p>
            <a:pPr lvl="0" algn="ctr" rtl="0">
              <a:spcBef>
                <a:spcPts val="0"/>
              </a:spcBef>
              <a:buNone/>
            </a:pPr>
            <a:endParaRPr sz="900" dirty="0">
              <a:solidFill>
                <a:srgbClr val="A3B7AB"/>
              </a:solidFill>
              <a:latin typeface="Quicksand"/>
              <a:ea typeface="Quicksand"/>
              <a:cs typeface="Quicksand"/>
              <a:sym typeface="Quicksand"/>
            </a:endParaRPr>
          </a:p>
        </p:txBody>
      </p:sp>
    </p:spTree>
  </p:cSld>
  <p:clrMapOvr>
    <a:masterClrMapping/>
  </p:clrMapOvr>
  <p:transition spd="slow">
    <p:cut/>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59"/>
        <p:cNvGrpSpPr/>
        <p:nvPr/>
      </p:nvGrpSpPr>
      <p:grpSpPr>
        <a:xfrm>
          <a:off x="0" y="0"/>
          <a:ext cx="0" cy="0"/>
          <a:chOff x="0" y="0"/>
          <a:chExt cx="0" cy="0"/>
        </a:xfrm>
      </p:grpSpPr>
      <p:grpSp>
        <p:nvGrpSpPr>
          <p:cNvPr id="60" name="Shape 60"/>
          <p:cNvGrpSpPr/>
          <p:nvPr/>
        </p:nvGrpSpPr>
        <p:grpSpPr>
          <a:xfrm>
            <a:off x="198" y="66582"/>
            <a:ext cx="9143704" cy="461636"/>
            <a:chOff x="198" y="49936"/>
            <a:chExt cx="9143704" cy="346227"/>
          </a:xfrm>
        </p:grpSpPr>
        <p:grpSp>
          <p:nvGrpSpPr>
            <p:cNvPr id="61" name="Shape 61"/>
            <p:cNvGrpSpPr/>
            <p:nvPr/>
          </p:nvGrpSpPr>
          <p:grpSpPr>
            <a:xfrm>
              <a:off x="198" y="49936"/>
              <a:ext cx="3428776" cy="346227"/>
              <a:chOff x="0" y="49936"/>
              <a:chExt cx="3768300" cy="346227"/>
            </a:xfrm>
          </p:grpSpPr>
          <p:sp>
            <p:nvSpPr>
              <p:cNvPr id="62" name="Shape 62"/>
              <p:cNvSpPr txBox="1"/>
              <p:nvPr/>
            </p:nvSpPr>
            <p:spPr>
              <a:xfrm>
                <a:off x="0" y="82398"/>
                <a:ext cx="1256100" cy="242351"/>
              </a:xfrm>
              <a:prstGeom prst="rect">
                <a:avLst/>
              </a:prstGeom>
              <a:solidFill>
                <a:srgbClr val="F1E5CA"/>
              </a:solidFill>
              <a:ln>
                <a:noFill/>
              </a:ln>
            </p:spPr>
            <p:txBody>
              <a:bodyPr wrap="square" lIns="91425" tIns="91425" rIns="91425" bIns="91425" anchor="ctr" anchorCtr="0">
                <a:spAutoFit/>
              </a:bodyPr>
              <a:lstStyle/>
              <a:p>
                <a:pPr lvl="0" algn="ctr" rtl="0">
                  <a:spcBef>
                    <a:spcPts val="0"/>
                  </a:spcBef>
                  <a:buNone/>
                </a:pPr>
                <a:r>
                  <a:rPr lang="en" sz="900" dirty="0" smtClean="0">
                    <a:solidFill>
                      <a:srgbClr val="A3B7AB"/>
                    </a:solidFill>
                    <a:latin typeface="Quicksand"/>
                    <a:ea typeface="Quicksand"/>
                    <a:cs typeface="Quicksand"/>
                    <a:sym typeface="Quicksand"/>
                  </a:rPr>
                  <a:t>Introduction</a:t>
                </a:r>
                <a:endParaRPr lang="en" sz="900" dirty="0">
                  <a:solidFill>
                    <a:srgbClr val="A3B7AB"/>
                  </a:solidFill>
                  <a:latin typeface="Quicksand"/>
                  <a:ea typeface="Quicksand"/>
                  <a:cs typeface="Quicksand"/>
                  <a:sym typeface="Quicksand"/>
                </a:endParaRPr>
              </a:p>
            </p:txBody>
          </p:sp>
          <p:sp>
            <p:nvSpPr>
              <p:cNvPr id="63" name="Shape 63"/>
              <p:cNvSpPr txBox="1"/>
              <p:nvPr/>
            </p:nvSpPr>
            <p:spPr>
              <a:xfrm>
                <a:off x="1256100" y="49936"/>
                <a:ext cx="1331099" cy="346226"/>
              </a:xfrm>
              <a:prstGeom prst="rect">
                <a:avLst/>
              </a:prstGeom>
              <a:solidFill>
                <a:srgbClr val="477057"/>
              </a:solidFill>
              <a:ln>
                <a:noFill/>
              </a:ln>
            </p:spPr>
            <p:txBody>
              <a:bodyPr lIns="91425" tIns="91425" rIns="91425" bIns="91425" anchor="ctr" anchorCtr="0">
                <a:spAutoFit/>
              </a:bodyPr>
              <a:lstStyle/>
              <a:p>
                <a:pPr lvl="0" algn="ctr" rtl="0">
                  <a:spcBef>
                    <a:spcPts val="0"/>
                  </a:spcBef>
                  <a:buClr>
                    <a:schemeClr val="dk1"/>
                  </a:buClr>
                  <a:buSzPct val="122222"/>
                  <a:buFont typeface="Arial"/>
                  <a:buNone/>
                </a:pPr>
                <a:r>
                  <a:rPr lang="en" sz="900">
                    <a:solidFill>
                      <a:srgbClr val="FFFFFF"/>
                    </a:solidFill>
                    <a:latin typeface="Quicksand"/>
                    <a:ea typeface="Quicksand"/>
                    <a:cs typeface="Quicksand"/>
                    <a:sym typeface="Quicksand"/>
                  </a:rPr>
                  <a:t>Asset Acquisition</a:t>
                </a:r>
              </a:p>
              <a:p>
                <a:pPr lvl="0" algn="ctr" rtl="0">
                  <a:spcBef>
                    <a:spcPts val="0"/>
                  </a:spcBef>
                  <a:buClr>
                    <a:schemeClr val="dk1"/>
                  </a:buClr>
                  <a:buSzPct val="122222"/>
                  <a:buFont typeface="Arial"/>
                  <a:buNone/>
                </a:pPr>
                <a:r>
                  <a:rPr lang="en" sz="900">
                    <a:solidFill>
                      <a:srgbClr val="FFFFFF"/>
                    </a:solidFill>
                    <a:latin typeface="Quicksand"/>
                    <a:ea typeface="Quicksand"/>
                    <a:cs typeface="Quicksand"/>
                    <a:sym typeface="Quicksand"/>
                  </a:rPr>
                  <a:t>Opportunity</a:t>
                </a:r>
              </a:p>
            </p:txBody>
          </p:sp>
          <p:sp>
            <p:nvSpPr>
              <p:cNvPr id="64" name="Shape 64"/>
              <p:cNvSpPr txBox="1"/>
              <p:nvPr/>
            </p:nvSpPr>
            <p:spPr>
              <a:xfrm>
                <a:off x="2512200" y="49937"/>
                <a:ext cx="1256100" cy="346226"/>
              </a:xfrm>
              <a:prstGeom prst="rect">
                <a:avLst/>
              </a:prstGeom>
              <a:solidFill>
                <a:srgbClr val="F1E5CA"/>
              </a:solidFill>
              <a:ln>
                <a:noFill/>
              </a:ln>
            </p:spPr>
            <p:txBody>
              <a:bodyPr lIns="91425" tIns="91425" rIns="91425" bIns="91425" anchor="ctr" anchorCtr="0">
                <a:spAutoFit/>
              </a:bodyPr>
              <a:lstStyle/>
              <a:p>
                <a:pPr lvl="0" algn="ctr" rtl="0">
                  <a:spcBef>
                    <a:spcPts val="0"/>
                  </a:spcBef>
                  <a:buNone/>
                </a:pPr>
                <a:r>
                  <a:rPr lang="en" sz="900">
                    <a:solidFill>
                      <a:srgbClr val="A3B7AB"/>
                    </a:solidFill>
                    <a:latin typeface="Quicksand"/>
                    <a:ea typeface="Quicksand"/>
                    <a:cs typeface="Quicksand"/>
                    <a:sym typeface="Quicksand"/>
                  </a:rPr>
                  <a:t>Customer Opportunity</a:t>
                </a:r>
              </a:p>
            </p:txBody>
          </p:sp>
        </p:grpSp>
        <p:grpSp>
          <p:nvGrpSpPr>
            <p:cNvPr id="65" name="Shape 65"/>
            <p:cNvGrpSpPr/>
            <p:nvPr/>
          </p:nvGrpSpPr>
          <p:grpSpPr>
            <a:xfrm>
              <a:off x="3429070" y="49937"/>
              <a:ext cx="3428776" cy="346226"/>
              <a:chOff x="0" y="49937"/>
              <a:chExt cx="3768300" cy="346226"/>
            </a:xfrm>
          </p:grpSpPr>
          <p:sp>
            <p:nvSpPr>
              <p:cNvPr id="66" name="Shape 66"/>
              <p:cNvSpPr txBox="1"/>
              <p:nvPr/>
            </p:nvSpPr>
            <p:spPr>
              <a:xfrm>
                <a:off x="0" y="49937"/>
                <a:ext cx="1256100" cy="346226"/>
              </a:xfrm>
              <a:prstGeom prst="rect">
                <a:avLst/>
              </a:prstGeom>
              <a:solidFill>
                <a:srgbClr val="F1E5CA"/>
              </a:solidFill>
              <a:ln>
                <a:noFill/>
              </a:ln>
            </p:spPr>
            <p:txBody>
              <a:bodyPr lIns="91425" tIns="91425" rIns="91425" bIns="91425" anchor="ctr" anchorCtr="0">
                <a:spAutoFit/>
              </a:bodyPr>
              <a:lstStyle/>
              <a:p>
                <a:pPr lvl="0" algn="ctr" rtl="0">
                  <a:spcBef>
                    <a:spcPts val="0"/>
                  </a:spcBef>
                  <a:buNone/>
                </a:pPr>
                <a:r>
                  <a:rPr lang="en" sz="900">
                    <a:solidFill>
                      <a:srgbClr val="A3B7AB"/>
                    </a:solidFill>
                    <a:latin typeface="Quicksand"/>
                    <a:ea typeface="Quicksand"/>
                    <a:cs typeface="Quicksand"/>
                    <a:sym typeface="Quicksand"/>
                  </a:rPr>
                  <a:t>FCM Bank Overview</a:t>
                </a:r>
              </a:p>
            </p:txBody>
          </p:sp>
          <p:sp>
            <p:nvSpPr>
              <p:cNvPr id="67" name="Shape 67"/>
              <p:cNvSpPr txBox="1"/>
              <p:nvPr/>
            </p:nvSpPr>
            <p:spPr>
              <a:xfrm>
                <a:off x="1256100" y="101874"/>
                <a:ext cx="1256100" cy="242351"/>
              </a:xfrm>
              <a:prstGeom prst="rect">
                <a:avLst/>
              </a:prstGeom>
              <a:solidFill>
                <a:srgbClr val="F1E5CA"/>
              </a:solidFill>
              <a:ln>
                <a:noFill/>
              </a:ln>
            </p:spPr>
            <p:txBody>
              <a:bodyPr lIns="91425" tIns="91425" rIns="91425" bIns="91425" anchor="ctr" anchorCtr="0">
                <a:spAutoFit/>
              </a:bodyPr>
              <a:lstStyle/>
              <a:p>
                <a:pPr lvl="0" algn="ctr" rtl="0">
                  <a:spcBef>
                    <a:spcPts val="0"/>
                  </a:spcBef>
                  <a:buNone/>
                </a:pPr>
                <a:r>
                  <a:rPr lang="en" sz="900" dirty="0">
                    <a:solidFill>
                      <a:srgbClr val="A3B7AB"/>
                    </a:solidFill>
                    <a:latin typeface="Quicksand"/>
                    <a:ea typeface="Quicksand"/>
                    <a:cs typeface="Quicksand"/>
                    <a:sym typeface="Quicksand"/>
                  </a:rPr>
                  <a:t>nestbank</a:t>
                </a:r>
              </a:p>
            </p:txBody>
          </p:sp>
          <p:sp>
            <p:nvSpPr>
              <p:cNvPr id="68" name="Shape 68"/>
              <p:cNvSpPr txBox="1"/>
              <p:nvPr/>
            </p:nvSpPr>
            <p:spPr>
              <a:xfrm>
                <a:off x="2512200" y="49937"/>
                <a:ext cx="1256100" cy="346226"/>
              </a:xfrm>
              <a:prstGeom prst="rect">
                <a:avLst/>
              </a:prstGeom>
              <a:solidFill>
                <a:srgbClr val="F1E5CA"/>
              </a:solidFill>
              <a:ln>
                <a:noFill/>
              </a:ln>
            </p:spPr>
            <p:txBody>
              <a:bodyPr lIns="91425" tIns="91425" rIns="91425" bIns="91425" anchor="ctr" anchorCtr="0">
                <a:spAutoFit/>
              </a:bodyPr>
              <a:lstStyle/>
              <a:p>
                <a:pPr lvl="0" algn="ctr" rtl="0">
                  <a:spcBef>
                    <a:spcPts val="0"/>
                  </a:spcBef>
                  <a:buNone/>
                </a:pPr>
                <a:r>
                  <a:rPr lang="en" sz="900">
                    <a:solidFill>
                      <a:srgbClr val="A3B7AB"/>
                    </a:solidFill>
                    <a:latin typeface="Quicksand"/>
                    <a:ea typeface="Quicksand"/>
                    <a:cs typeface="Quicksand"/>
                    <a:sym typeface="Quicksand"/>
                  </a:rPr>
                  <a:t>Investment Opportunity</a:t>
                </a:r>
              </a:p>
            </p:txBody>
          </p:sp>
        </p:grpSp>
        <p:sp>
          <p:nvSpPr>
            <p:cNvPr id="69" name="Shape 69"/>
            <p:cNvSpPr txBox="1"/>
            <p:nvPr/>
          </p:nvSpPr>
          <p:spPr>
            <a:xfrm>
              <a:off x="6857942" y="101874"/>
              <a:ext cx="1143000" cy="242351"/>
            </a:xfrm>
            <a:prstGeom prst="rect">
              <a:avLst/>
            </a:prstGeom>
            <a:solidFill>
              <a:srgbClr val="F1E5CA"/>
            </a:solidFill>
            <a:ln>
              <a:noFill/>
            </a:ln>
          </p:spPr>
          <p:txBody>
            <a:bodyPr lIns="91425" tIns="91425" rIns="91425" bIns="91425" anchor="ctr" anchorCtr="0">
              <a:spAutoFit/>
            </a:bodyPr>
            <a:lstStyle/>
            <a:p>
              <a:pPr lvl="0" algn="ctr" rtl="0">
                <a:spcBef>
                  <a:spcPts val="0"/>
                </a:spcBef>
                <a:buNone/>
              </a:pPr>
              <a:r>
                <a:rPr lang="en-US" sz="900" dirty="0" smtClean="0">
                  <a:solidFill>
                    <a:srgbClr val="A3B7AB"/>
                  </a:solidFill>
                  <a:latin typeface="Quicksand"/>
                  <a:ea typeface="Quicksand"/>
                  <a:cs typeface="Quicksand"/>
                  <a:sym typeface="Quicksand"/>
                </a:rPr>
                <a:t>GHW Management</a:t>
              </a:r>
              <a:endParaRPr lang="en" sz="900" dirty="0">
                <a:solidFill>
                  <a:srgbClr val="A3B7AB"/>
                </a:solidFill>
                <a:latin typeface="Quicksand"/>
                <a:ea typeface="Quicksand"/>
                <a:cs typeface="Quicksand"/>
                <a:sym typeface="Quicksand"/>
              </a:endParaRPr>
            </a:p>
          </p:txBody>
        </p:sp>
        <p:sp>
          <p:nvSpPr>
            <p:cNvPr id="70" name="Shape 70"/>
            <p:cNvSpPr txBox="1"/>
            <p:nvPr/>
          </p:nvSpPr>
          <p:spPr>
            <a:xfrm>
              <a:off x="8000902" y="101874"/>
              <a:ext cx="1143000" cy="242351"/>
            </a:xfrm>
            <a:prstGeom prst="rect">
              <a:avLst/>
            </a:prstGeom>
            <a:solidFill>
              <a:srgbClr val="F1E5CA"/>
            </a:solidFill>
            <a:ln>
              <a:noFill/>
            </a:ln>
          </p:spPr>
          <p:txBody>
            <a:bodyPr lIns="91425" tIns="91425" rIns="91425" bIns="91425" anchor="ctr" anchorCtr="0">
              <a:spAutoFit/>
            </a:bodyPr>
            <a:lstStyle/>
            <a:p>
              <a:pPr lvl="0" algn="ctr" rtl="0">
                <a:spcBef>
                  <a:spcPts val="0"/>
                </a:spcBef>
                <a:buNone/>
              </a:pPr>
              <a:r>
                <a:rPr lang="en" sz="900">
                  <a:solidFill>
                    <a:srgbClr val="A3B7AB"/>
                  </a:solidFill>
                  <a:latin typeface="Quicksand"/>
                  <a:ea typeface="Quicksand"/>
                  <a:cs typeface="Quicksand"/>
                  <a:sym typeface="Quicksand"/>
                </a:rPr>
                <a:t>Appendix</a:t>
              </a:r>
            </a:p>
          </p:txBody>
        </p:sp>
      </p:grpSp>
      <p:sp>
        <p:nvSpPr>
          <p:cNvPr id="71" name="Shape 71"/>
          <p:cNvSpPr txBox="1">
            <a:spLocks noGrp="1"/>
          </p:cNvSpPr>
          <p:nvPr>
            <p:ph type="title"/>
          </p:nvPr>
        </p:nvSpPr>
        <p:spPr>
          <a:xfrm>
            <a:off x="174171" y="1018278"/>
            <a:ext cx="8229600" cy="461624"/>
          </a:xfrm>
          <a:prstGeom prst="rect">
            <a:avLst/>
          </a:prstGeom>
          <a:noFill/>
          <a:ln>
            <a:noFill/>
          </a:ln>
        </p:spPr>
        <p:txBody>
          <a:bodyPr lIns="45700" tIns="45700" rIns="45700" bIns="45700" anchor="ctr" anchorCtr="0">
            <a:spAutoFit/>
          </a:bodyPr>
          <a:lstStyle/>
          <a:p>
            <a:pPr lvl="0" rtl="0">
              <a:spcBef>
                <a:spcPts val="0"/>
              </a:spcBef>
              <a:buNone/>
            </a:pPr>
            <a:r>
              <a:rPr lang="en" sz="2400" b="0" dirty="0">
                <a:solidFill>
                  <a:srgbClr val="477057"/>
                </a:solidFill>
                <a:latin typeface="Quicksand"/>
                <a:ea typeface="Quicksand"/>
                <a:cs typeface="Quicksand"/>
                <a:sym typeface="Quicksand"/>
              </a:rPr>
              <a:t>2. ASSET </a:t>
            </a:r>
            <a:r>
              <a:rPr lang="en" sz="2400" b="0" dirty="0" smtClean="0">
                <a:solidFill>
                  <a:srgbClr val="477057"/>
                </a:solidFill>
                <a:latin typeface="Quicksand"/>
                <a:ea typeface="Quicksand"/>
                <a:cs typeface="Quicksand"/>
                <a:sym typeface="Quicksand"/>
              </a:rPr>
              <a:t>STRATEGY</a:t>
            </a:r>
            <a:r>
              <a:rPr lang="en-US" sz="2400" b="0" dirty="0" smtClean="0">
                <a:solidFill>
                  <a:srgbClr val="477057"/>
                </a:solidFill>
                <a:latin typeface="Quicksand"/>
                <a:ea typeface="Quicksand"/>
                <a:cs typeface="Quicksand"/>
                <a:sym typeface="Quicksand"/>
              </a:rPr>
              <a:t> – Overview</a:t>
            </a:r>
            <a:endParaRPr lang="en" sz="2400" b="0" dirty="0">
              <a:solidFill>
                <a:srgbClr val="FF0000"/>
              </a:solidFill>
              <a:latin typeface="Quicksand"/>
              <a:ea typeface="Quicksand"/>
              <a:cs typeface="Quicksand"/>
              <a:sym typeface="Quicksand"/>
            </a:endParaRPr>
          </a:p>
        </p:txBody>
      </p:sp>
      <p:sp>
        <p:nvSpPr>
          <p:cNvPr id="72" name="Shape 72"/>
          <p:cNvSpPr txBox="1">
            <a:spLocks noGrp="1"/>
          </p:cNvSpPr>
          <p:nvPr>
            <p:ph type="body" idx="1"/>
          </p:nvPr>
        </p:nvSpPr>
        <p:spPr>
          <a:xfrm>
            <a:off x="174171" y="4603750"/>
            <a:ext cx="8337861" cy="540620"/>
          </a:xfrm>
          <a:prstGeom prst="rect">
            <a:avLst/>
          </a:prstGeom>
          <a:noFill/>
          <a:ln>
            <a:noFill/>
          </a:ln>
        </p:spPr>
        <p:txBody>
          <a:bodyPr wrap="square" lIns="45700" tIns="45700" rIns="45700" bIns="45700" anchor="t" anchorCtr="0">
            <a:spAutoFit/>
          </a:bodyPr>
          <a:lstStyle/>
          <a:p>
            <a:pPr marL="457200" lvl="0" indent="-292100" rtl="0">
              <a:lnSpc>
                <a:spcPct val="115000"/>
              </a:lnSpc>
              <a:spcBef>
                <a:spcPts val="400"/>
              </a:spcBef>
              <a:buClr>
                <a:srgbClr val="1C146B"/>
              </a:buClr>
              <a:buSzPct val="100000"/>
              <a:buFont typeface="Quicksand"/>
              <a:buChar char="•"/>
            </a:pPr>
            <a:endParaRPr lang="en" sz="1200" dirty="0">
              <a:latin typeface="Quicksand"/>
              <a:ea typeface="Quicksand"/>
              <a:cs typeface="Quicksand"/>
              <a:sym typeface="Quicksand"/>
            </a:endParaRPr>
          </a:p>
          <a:p>
            <a:pPr marL="0" lvl="0" indent="0" rtl="0">
              <a:spcBef>
                <a:spcPts val="400"/>
              </a:spcBef>
              <a:buNone/>
            </a:pPr>
            <a:endParaRPr sz="1200" dirty="0">
              <a:solidFill>
                <a:srgbClr val="000000"/>
              </a:solidFill>
              <a:latin typeface="Quicksand"/>
              <a:ea typeface="Quicksand"/>
              <a:cs typeface="Quicksand"/>
              <a:sym typeface="Quicksand"/>
            </a:endParaRPr>
          </a:p>
        </p:txBody>
      </p:sp>
      <p:sp>
        <p:nvSpPr>
          <p:cNvPr id="16" name="Slide Number Placeholder 15"/>
          <p:cNvSpPr>
            <a:spLocks noGrp="1"/>
          </p:cNvSpPr>
          <p:nvPr>
            <p:ph type="sldNum" idx="12"/>
          </p:nvPr>
        </p:nvSpPr>
        <p:spPr/>
        <p:txBody>
          <a:bodyPr/>
          <a:lstStyle/>
          <a:p>
            <a:endParaRPr lang="en-US" dirty="0"/>
          </a:p>
        </p:txBody>
      </p:sp>
      <p:graphicFrame>
        <p:nvGraphicFramePr>
          <p:cNvPr id="20" name="Table 19"/>
          <p:cNvGraphicFramePr>
            <a:graphicFrameLocks noGrp="1"/>
          </p:cNvGraphicFramePr>
          <p:nvPr/>
        </p:nvGraphicFramePr>
        <p:xfrm>
          <a:off x="326571" y="1973344"/>
          <a:ext cx="8337861" cy="2382701"/>
        </p:xfrm>
        <a:graphic>
          <a:graphicData uri="http://schemas.openxmlformats.org/drawingml/2006/table">
            <a:tbl>
              <a:tblPr/>
              <a:tblGrid>
                <a:gridCol w="1330779"/>
                <a:gridCol w="3393254"/>
                <a:gridCol w="3613828"/>
              </a:tblGrid>
              <a:tr h="253395">
                <a:tc>
                  <a:txBody>
                    <a:bodyPr/>
                    <a:lstStyle/>
                    <a:p>
                      <a:pPr algn="r" fontAlgn="b"/>
                      <a:endParaRPr lang="en-US" sz="700" b="0" i="0" u="none" strike="noStrike" dirty="0">
                        <a:solidFill>
                          <a:srgbClr val="000000"/>
                        </a:solidFill>
                        <a:latin typeface="quicksand"/>
                      </a:endParaRPr>
                    </a:p>
                  </a:txBody>
                  <a:tcPr marL="6212" marR="6212" marT="6212" marB="0" anchor="b">
                    <a:lnL>
                      <a:noFill/>
                    </a:lnL>
                    <a:lnR>
                      <a:noFill/>
                    </a:lnR>
                    <a:lnT>
                      <a:noFill/>
                    </a:lnT>
                    <a:lnB>
                      <a:noFill/>
                    </a:lnB>
                  </a:tcPr>
                </a:tc>
                <a:tc>
                  <a:txBody>
                    <a:bodyPr/>
                    <a:lstStyle/>
                    <a:p>
                      <a:pPr algn="ctr" fontAlgn="b"/>
                      <a:r>
                        <a:rPr lang="en-US" sz="1400" b="1" i="0" u="sng" strike="noStrike" dirty="0">
                          <a:solidFill>
                            <a:srgbClr val="000000"/>
                          </a:solidFill>
                          <a:latin typeface="quicksand"/>
                        </a:rPr>
                        <a:t>Traditional Bank</a:t>
                      </a:r>
                    </a:p>
                  </a:txBody>
                  <a:tcPr marL="6212" marR="6212" marT="6212" marB="0" anchor="b">
                    <a:lnL>
                      <a:noFill/>
                    </a:lnL>
                    <a:lnR>
                      <a:noFill/>
                    </a:lnR>
                    <a:lnT>
                      <a:noFill/>
                    </a:lnT>
                    <a:lnB>
                      <a:noFill/>
                    </a:lnB>
                  </a:tcPr>
                </a:tc>
                <a:tc>
                  <a:txBody>
                    <a:bodyPr/>
                    <a:lstStyle/>
                    <a:p>
                      <a:pPr algn="ctr" fontAlgn="b"/>
                      <a:r>
                        <a:rPr lang="en-US" sz="1400" b="1" i="0" u="sng" strike="noStrike" dirty="0">
                          <a:solidFill>
                            <a:srgbClr val="000000"/>
                          </a:solidFill>
                          <a:latin typeface="quicksand"/>
                        </a:rPr>
                        <a:t>FCM Bank</a:t>
                      </a:r>
                    </a:p>
                  </a:txBody>
                  <a:tcPr marL="6212" marR="6212" marT="6212" marB="0" anchor="b">
                    <a:lnL>
                      <a:noFill/>
                    </a:lnL>
                    <a:lnR>
                      <a:noFill/>
                    </a:lnR>
                    <a:lnT>
                      <a:noFill/>
                    </a:lnT>
                    <a:lnB>
                      <a:noFill/>
                    </a:lnB>
                  </a:tcPr>
                </a:tc>
              </a:tr>
              <a:tr h="267000">
                <a:tc>
                  <a:txBody>
                    <a:bodyPr/>
                    <a:lstStyle/>
                    <a:p>
                      <a:pPr algn="ctr" fontAlgn="b"/>
                      <a:r>
                        <a:rPr lang="en-US" sz="700" b="1" i="0" u="none" strike="noStrike" dirty="0">
                          <a:solidFill>
                            <a:srgbClr val="000000"/>
                          </a:solidFill>
                          <a:latin typeface="quicksand"/>
                        </a:rPr>
                        <a:t>Asset Acquisition</a:t>
                      </a:r>
                    </a:p>
                  </a:txBody>
                  <a:tcPr marL="6212" marR="6212" marT="6212" marB="0" anchor="b">
                    <a:lnL>
                      <a:noFill/>
                    </a:lnL>
                    <a:lnR>
                      <a:noFill/>
                    </a:lnR>
                    <a:lnT>
                      <a:noFill/>
                    </a:lnT>
                    <a:lnB>
                      <a:noFill/>
                    </a:lnB>
                  </a:tcPr>
                </a:tc>
                <a:tc>
                  <a:txBody>
                    <a:bodyPr/>
                    <a:lstStyle/>
                    <a:p>
                      <a:pPr algn="l" fontAlgn="b"/>
                      <a:r>
                        <a:rPr lang="en-US" sz="1000" b="0" i="0" u="none" strike="noStrike" dirty="0">
                          <a:solidFill>
                            <a:srgbClr val="000000"/>
                          </a:solidFill>
                          <a:latin typeface="quicksand"/>
                        </a:rPr>
                        <a:t>Originates loans to customers in its market</a:t>
                      </a:r>
                    </a:p>
                  </a:txBody>
                  <a:tcPr marL="6212" marR="6212" marT="6212" marB="0" anchor="b">
                    <a:lnL>
                      <a:noFill/>
                    </a:lnL>
                    <a:lnR>
                      <a:noFill/>
                    </a:lnR>
                    <a:lnT>
                      <a:noFill/>
                    </a:lnT>
                    <a:lnB>
                      <a:noFill/>
                    </a:lnB>
                  </a:tcPr>
                </a:tc>
                <a:tc>
                  <a:txBody>
                    <a:bodyPr/>
                    <a:lstStyle/>
                    <a:p>
                      <a:pPr algn="l" fontAlgn="b"/>
                      <a:r>
                        <a:rPr lang="en-US" sz="1000" b="0" i="0" u="none" strike="noStrike" dirty="0">
                          <a:solidFill>
                            <a:srgbClr val="000000"/>
                          </a:solidFill>
                          <a:latin typeface="quicksand"/>
                        </a:rPr>
                        <a:t>Purchases credit-based assets from the capital markets</a:t>
                      </a:r>
                    </a:p>
                  </a:txBody>
                  <a:tcPr marL="6212" marR="6212" marT="6212" marB="0" anchor="b">
                    <a:lnL>
                      <a:noFill/>
                    </a:lnL>
                    <a:lnR>
                      <a:noFill/>
                    </a:lnR>
                    <a:lnT>
                      <a:noFill/>
                    </a:lnT>
                    <a:lnB>
                      <a:noFill/>
                    </a:lnB>
                  </a:tcPr>
                </a:tc>
              </a:tr>
              <a:tr h="534796">
                <a:tc>
                  <a:txBody>
                    <a:bodyPr/>
                    <a:lstStyle/>
                    <a:p>
                      <a:pPr algn="ctr" fontAlgn="b"/>
                      <a:r>
                        <a:rPr lang="en-US" sz="700" b="1" i="0" u="none" strike="noStrike" dirty="0">
                          <a:solidFill>
                            <a:srgbClr val="000000"/>
                          </a:solidFill>
                          <a:latin typeface="quicksand"/>
                        </a:rPr>
                        <a:t>Asset Type</a:t>
                      </a:r>
                    </a:p>
                  </a:txBody>
                  <a:tcPr marL="6212" marR="6212" marT="6212" marB="0" anchor="b">
                    <a:lnL>
                      <a:noFill/>
                    </a:lnL>
                    <a:lnR>
                      <a:noFill/>
                    </a:lnR>
                    <a:lnT>
                      <a:noFill/>
                    </a:lnT>
                    <a:lnB>
                      <a:noFill/>
                    </a:lnB>
                  </a:tcPr>
                </a:tc>
                <a:tc>
                  <a:txBody>
                    <a:bodyPr/>
                    <a:lstStyle/>
                    <a:p>
                      <a:pPr algn="l" fontAlgn="b"/>
                      <a:r>
                        <a:rPr lang="en-US" sz="1000" b="0" i="0" u="none" strike="noStrike" dirty="0">
                          <a:solidFill>
                            <a:srgbClr val="000000"/>
                          </a:solidFill>
                          <a:latin typeface="quicksand"/>
                        </a:rPr>
                        <a:t>First Deed against real estate</a:t>
                      </a:r>
                      <a:br>
                        <a:rPr lang="en-US" sz="1000" b="0" i="0" u="none" strike="noStrike" dirty="0">
                          <a:solidFill>
                            <a:srgbClr val="000000"/>
                          </a:solidFill>
                          <a:latin typeface="quicksand"/>
                        </a:rPr>
                      </a:br>
                      <a:r>
                        <a:rPr lang="en-US" sz="1000" b="0" i="0" u="none" strike="noStrike" dirty="0">
                          <a:solidFill>
                            <a:srgbClr val="000000"/>
                          </a:solidFill>
                          <a:latin typeface="quicksand"/>
                        </a:rPr>
                        <a:t>First lien loans to small businesses</a:t>
                      </a:r>
                      <a:br>
                        <a:rPr lang="en-US" sz="1000" b="0" i="0" u="none" strike="noStrike" dirty="0">
                          <a:solidFill>
                            <a:srgbClr val="000000"/>
                          </a:solidFill>
                          <a:latin typeface="quicksand"/>
                        </a:rPr>
                      </a:br>
                      <a:r>
                        <a:rPr lang="en-US" sz="1000" b="0" i="0" u="none" strike="noStrike" dirty="0">
                          <a:solidFill>
                            <a:srgbClr val="000000"/>
                          </a:solidFill>
                          <a:latin typeface="quicksand"/>
                        </a:rPr>
                        <a:t>Unsecured consumer credit</a:t>
                      </a:r>
                    </a:p>
                  </a:txBody>
                  <a:tcPr marL="6212" marR="6212" marT="6212" marB="0" anchor="b">
                    <a:lnL>
                      <a:noFill/>
                    </a:lnL>
                    <a:lnR>
                      <a:noFill/>
                    </a:lnR>
                    <a:lnT>
                      <a:noFill/>
                    </a:lnT>
                    <a:lnB>
                      <a:noFill/>
                    </a:lnB>
                  </a:tcPr>
                </a:tc>
                <a:tc>
                  <a:txBody>
                    <a:bodyPr/>
                    <a:lstStyle/>
                    <a:p>
                      <a:pPr algn="l" fontAlgn="b"/>
                      <a:r>
                        <a:rPr lang="en-US" sz="1000" b="0" i="0" u="none" strike="noStrike" dirty="0" smtClean="0">
                          <a:solidFill>
                            <a:srgbClr val="000000"/>
                          </a:solidFill>
                          <a:latin typeface="quicksand"/>
                        </a:rPr>
                        <a:t>Corporate bonds and syndicated loans, mostly in Western</a:t>
                      </a:r>
                      <a:r>
                        <a:rPr lang="en-US" sz="1000" b="0" i="0" u="none" strike="noStrike" baseline="0" dirty="0" smtClean="0">
                          <a:solidFill>
                            <a:srgbClr val="000000"/>
                          </a:solidFill>
                          <a:latin typeface="quicksand"/>
                        </a:rPr>
                        <a:t> Europe</a:t>
                      </a:r>
                      <a:endParaRPr lang="en-US" sz="1000" b="0" i="0" u="none" strike="noStrike" dirty="0">
                        <a:solidFill>
                          <a:srgbClr val="000000"/>
                        </a:solidFill>
                        <a:latin typeface="quicksand"/>
                      </a:endParaRPr>
                    </a:p>
                  </a:txBody>
                  <a:tcPr marL="6212" marR="6212" marT="6212" marB="0" anchor="b">
                    <a:lnL>
                      <a:noFill/>
                    </a:lnL>
                    <a:lnR>
                      <a:noFill/>
                    </a:lnR>
                    <a:lnT>
                      <a:noFill/>
                    </a:lnT>
                    <a:lnB>
                      <a:noFill/>
                    </a:lnB>
                  </a:tcPr>
                </a:tc>
              </a:tr>
              <a:tr h="285798">
                <a:tc>
                  <a:txBody>
                    <a:bodyPr/>
                    <a:lstStyle/>
                    <a:p>
                      <a:pPr algn="ctr" fontAlgn="b"/>
                      <a:r>
                        <a:rPr lang="en-US" sz="700" b="1" i="0" u="none" strike="noStrike" dirty="0" smtClean="0">
                          <a:solidFill>
                            <a:srgbClr val="000000"/>
                          </a:solidFill>
                          <a:latin typeface="quicksand"/>
                        </a:rPr>
                        <a:t>Asset Liquidity</a:t>
                      </a:r>
                      <a:endParaRPr lang="en-US" sz="700" b="1" i="0" u="none" strike="noStrike" dirty="0">
                        <a:solidFill>
                          <a:srgbClr val="000000"/>
                        </a:solidFill>
                        <a:latin typeface="quicksand"/>
                      </a:endParaRPr>
                    </a:p>
                  </a:txBody>
                  <a:tcPr marL="6212" marR="6212" marT="6212" marB="0" anchor="b">
                    <a:lnL>
                      <a:noFill/>
                    </a:lnL>
                    <a:lnR>
                      <a:noFill/>
                    </a:lnR>
                    <a:lnT>
                      <a:noFill/>
                    </a:lnT>
                    <a:lnB>
                      <a:noFill/>
                    </a:lnB>
                  </a:tcPr>
                </a:tc>
                <a:tc>
                  <a:txBody>
                    <a:bodyPr/>
                    <a:lstStyle/>
                    <a:p>
                      <a:pPr algn="l" fontAlgn="b"/>
                      <a:r>
                        <a:rPr lang="en-US" sz="1000" b="0" i="0" u="none" strike="noStrike" dirty="0">
                          <a:solidFill>
                            <a:srgbClr val="000000"/>
                          </a:solidFill>
                          <a:latin typeface="quicksand"/>
                        </a:rPr>
                        <a:t>Low</a:t>
                      </a:r>
                    </a:p>
                  </a:txBody>
                  <a:tcPr marL="6212" marR="6212" marT="6212" marB="0" anchor="b">
                    <a:lnL>
                      <a:noFill/>
                    </a:lnL>
                    <a:lnR>
                      <a:noFill/>
                    </a:lnR>
                    <a:lnT>
                      <a:noFill/>
                    </a:lnT>
                    <a:lnB>
                      <a:noFill/>
                    </a:lnB>
                  </a:tcPr>
                </a:tc>
                <a:tc>
                  <a:txBody>
                    <a:bodyPr/>
                    <a:lstStyle/>
                    <a:p>
                      <a:pPr algn="l" fontAlgn="b"/>
                      <a:r>
                        <a:rPr lang="en-US" sz="1000" b="0" i="0" u="none" strike="noStrike" dirty="0">
                          <a:solidFill>
                            <a:srgbClr val="000000"/>
                          </a:solidFill>
                          <a:latin typeface="quicksand"/>
                        </a:rPr>
                        <a:t>High</a:t>
                      </a:r>
                    </a:p>
                  </a:txBody>
                  <a:tcPr marL="6212" marR="6212" marT="6212" marB="0" anchor="b">
                    <a:lnL>
                      <a:noFill/>
                    </a:lnL>
                    <a:lnR>
                      <a:noFill/>
                    </a:lnR>
                    <a:lnT>
                      <a:noFill/>
                    </a:lnT>
                    <a:lnB>
                      <a:noFill/>
                    </a:lnB>
                  </a:tcPr>
                </a:tc>
              </a:tr>
              <a:tr h="358920">
                <a:tc>
                  <a:txBody>
                    <a:bodyPr/>
                    <a:lstStyle/>
                    <a:p>
                      <a:pPr algn="ctr" fontAlgn="b"/>
                      <a:r>
                        <a:rPr lang="en-US" sz="700" b="1" i="0" u="none" strike="noStrike" dirty="0">
                          <a:solidFill>
                            <a:srgbClr val="000000"/>
                          </a:solidFill>
                          <a:latin typeface="quicksand"/>
                        </a:rPr>
                        <a:t>Yield</a:t>
                      </a:r>
                    </a:p>
                  </a:txBody>
                  <a:tcPr marL="6212" marR="6212" marT="6212" marB="0" anchor="b">
                    <a:lnL>
                      <a:noFill/>
                    </a:lnL>
                    <a:lnR>
                      <a:noFill/>
                    </a:lnR>
                    <a:lnT>
                      <a:noFill/>
                    </a:lnT>
                    <a:lnB>
                      <a:noFill/>
                    </a:lnB>
                  </a:tcPr>
                </a:tc>
                <a:tc>
                  <a:txBody>
                    <a:bodyPr/>
                    <a:lstStyle/>
                    <a:p>
                      <a:pPr algn="l" fontAlgn="b"/>
                      <a:r>
                        <a:rPr lang="en-US" sz="1000" b="0" i="0" u="none" strike="noStrike" dirty="0">
                          <a:solidFill>
                            <a:srgbClr val="000000"/>
                          </a:solidFill>
                          <a:latin typeface="quicksand"/>
                        </a:rPr>
                        <a:t>Higher; yield premium earned as a result of origination process</a:t>
                      </a:r>
                    </a:p>
                  </a:txBody>
                  <a:tcPr marL="6212" marR="6212" marT="6212" marB="0" anchor="b">
                    <a:lnL>
                      <a:noFill/>
                    </a:lnL>
                    <a:lnR>
                      <a:noFill/>
                    </a:lnR>
                    <a:lnT>
                      <a:noFill/>
                    </a:lnT>
                    <a:lnB>
                      <a:noFill/>
                    </a:lnB>
                  </a:tcPr>
                </a:tc>
                <a:tc>
                  <a:txBody>
                    <a:bodyPr/>
                    <a:lstStyle/>
                    <a:p>
                      <a:pPr algn="l" fontAlgn="b"/>
                      <a:r>
                        <a:rPr lang="en-US" sz="1000" b="0" i="0" u="none" strike="noStrike" dirty="0">
                          <a:solidFill>
                            <a:srgbClr val="000000"/>
                          </a:solidFill>
                          <a:latin typeface="quicksand"/>
                        </a:rPr>
                        <a:t>Market</a:t>
                      </a:r>
                    </a:p>
                  </a:txBody>
                  <a:tcPr marL="6212" marR="6212" marT="6212" marB="0" anchor="b">
                    <a:lnL>
                      <a:noFill/>
                    </a:lnL>
                    <a:lnR>
                      <a:noFill/>
                    </a:lnR>
                    <a:lnT>
                      <a:noFill/>
                    </a:lnT>
                    <a:lnB>
                      <a:noFill/>
                    </a:lnB>
                  </a:tcPr>
                </a:tc>
              </a:tr>
              <a:tr h="341396">
                <a:tc>
                  <a:txBody>
                    <a:bodyPr/>
                    <a:lstStyle/>
                    <a:p>
                      <a:pPr algn="ctr" fontAlgn="b"/>
                      <a:r>
                        <a:rPr lang="en-US" sz="700" b="1" i="0" u="none" strike="noStrike" dirty="0">
                          <a:solidFill>
                            <a:srgbClr val="000000"/>
                          </a:solidFill>
                          <a:latin typeface="quicksand"/>
                        </a:rPr>
                        <a:t>Scalability</a:t>
                      </a:r>
                    </a:p>
                  </a:txBody>
                  <a:tcPr marL="6212" marR="6212" marT="6212" marB="0" anchor="b">
                    <a:lnL>
                      <a:noFill/>
                    </a:lnL>
                    <a:lnR>
                      <a:noFill/>
                    </a:lnR>
                    <a:lnT>
                      <a:noFill/>
                    </a:lnT>
                    <a:lnB>
                      <a:noFill/>
                    </a:lnB>
                  </a:tcPr>
                </a:tc>
                <a:tc>
                  <a:txBody>
                    <a:bodyPr/>
                    <a:lstStyle/>
                    <a:p>
                      <a:pPr algn="l" fontAlgn="b"/>
                      <a:r>
                        <a:rPr lang="en-US" sz="1000" b="0" i="0" u="none" strike="noStrike" dirty="0">
                          <a:solidFill>
                            <a:srgbClr val="000000"/>
                          </a:solidFill>
                          <a:latin typeface="quicksand"/>
                        </a:rPr>
                        <a:t>Limited, subject to development of in-market </a:t>
                      </a:r>
                      <a:endParaRPr lang="en-US" sz="1000" b="0" i="0" u="none" strike="noStrike" dirty="0" smtClean="0">
                        <a:solidFill>
                          <a:srgbClr val="000000"/>
                        </a:solidFill>
                        <a:latin typeface="quicksand"/>
                      </a:endParaRPr>
                    </a:p>
                    <a:p>
                      <a:pPr algn="l" fontAlgn="b"/>
                      <a:r>
                        <a:rPr lang="en-US" sz="1000" b="0" i="0" u="none" strike="noStrike" dirty="0" smtClean="0">
                          <a:solidFill>
                            <a:srgbClr val="000000"/>
                          </a:solidFill>
                          <a:latin typeface="quicksand"/>
                        </a:rPr>
                        <a:t>Relationships / pipeline</a:t>
                      </a:r>
                      <a:endParaRPr lang="en-US" sz="1000" b="0" i="0" u="none" strike="noStrike" dirty="0">
                        <a:solidFill>
                          <a:srgbClr val="000000"/>
                        </a:solidFill>
                        <a:latin typeface="quicksand"/>
                      </a:endParaRPr>
                    </a:p>
                  </a:txBody>
                  <a:tcPr marL="6212" marR="6212" marT="6212" marB="0" anchor="b">
                    <a:lnL>
                      <a:noFill/>
                    </a:lnL>
                    <a:lnR>
                      <a:noFill/>
                    </a:lnR>
                    <a:lnT>
                      <a:noFill/>
                    </a:lnT>
                    <a:lnB>
                      <a:noFill/>
                    </a:lnB>
                  </a:tcPr>
                </a:tc>
                <a:tc>
                  <a:txBody>
                    <a:bodyPr/>
                    <a:lstStyle/>
                    <a:p>
                      <a:pPr algn="l" fontAlgn="b"/>
                      <a:r>
                        <a:rPr lang="en-US" sz="1000" b="0" i="0" u="none" strike="noStrike" dirty="0">
                          <a:solidFill>
                            <a:srgbClr val="000000"/>
                          </a:solidFill>
                          <a:latin typeface="quicksand"/>
                        </a:rPr>
                        <a:t>High</a:t>
                      </a:r>
                    </a:p>
                  </a:txBody>
                  <a:tcPr marL="6212" marR="6212" marT="6212" marB="0" anchor="b">
                    <a:lnL>
                      <a:noFill/>
                    </a:lnL>
                    <a:lnR>
                      <a:noFill/>
                    </a:lnR>
                    <a:lnT>
                      <a:noFill/>
                    </a:lnT>
                    <a:lnB>
                      <a:noFill/>
                    </a:lnB>
                  </a:tcPr>
                </a:tc>
              </a:tr>
              <a:tr h="341396">
                <a:tc>
                  <a:txBody>
                    <a:bodyPr/>
                    <a:lstStyle/>
                    <a:p>
                      <a:pPr algn="ctr" fontAlgn="b"/>
                      <a:r>
                        <a:rPr lang="en-US" sz="700" b="1" i="0" u="none" strike="noStrike" dirty="0" smtClean="0">
                          <a:solidFill>
                            <a:srgbClr val="000000"/>
                          </a:solidFill>
                          <a:latin typeface="quicksand"/>
                        </a:rPr>
                        <a:t>ECB Funding Eligible?</a:t>
                      </a:r>
                      <a:endParaRPr lang="en-US" sz="700" b="1" i="0" u="none" strike="noStrike" dirty="0">
                        <a:solidFill>
                          <a:srgbClr val="000000"/>
                        </a:solidFill>
                        <a:latin typeface="quicksand"/>
                      </a:endParaRPr>
                    </a:p>
                  </a:txBody>
                  <a:tcPr marL="6212" marR="6212" marT="6212" marB="0" anchor="b">
                    <a:lnL>
                      <a:noFill/>
                    </a:lnL>
                    <a:lnR>
                      <a:noFill/>
                    </a:lnR>
                    <a:lnT>
                      <a:noFill/>
                    </a:lnT>
                    <a:lnB>
                      <a:noFill/>
                    </a:lnB>
                  </a:tcPr>
                </a:tc>
                <a:tc>
                  <a:txBody>
                    <a:bodyPr/>
                    <a:lstStyle/>
                    <a:p>
                      <a:pPr algn="l" fontAlgn="b"/>
                      <a:r>
                        <a:rPr lang="en-US" sz="1000" b="0" i="0" u="none" strike="noStrike" dirty="0" smtClean="0">
                          <a:solidFill>
                            <a:srgbClr val="000000"/>
                          </a:solidFill>
                          <a:latin typeface="quicksand"/>
                        </a:rPr>
                        <a:t>NO (except for rated</a:t>
                      </a:r>
                      <a:r>
                        <a:rPr lang="en-US" sz="1000" b="0" i="0" u="none" strike="noStrike" baseline="0" dirty="0" smtClean="0">
                          <a:solidFill>
                            <a:srgbClr val="000000"/>
                          </a:solidFill>
                          <a:latin typeface="quicksand"/>
                        </a:rPr>
                        <a:t> assets</a:t>
                      </a:r>
                      <a:r>
                        <a:rPr lang="en-US" sz="1000" b="0" i="0" u="none" strike="noStrike" dirty="0" smtClean="0">
                          <a:solidFill>
                            <a:srgbClr val="000000"/>
                          </a:solidFill>
                          <a:latin typeface="quicksand"/>
                        </a:rPr>
                        <a:t>)</a:t>
                      </a:r>
                      <a:endParaRPr lang="en-US" sz="1000" b="0" i="0" u="none" strike="noStrike" dirty="0">
                        <a:solidFill>
                          <a:srgbClr val="000000"/>
                        </a:solidFill>
                        <a:latin typeface="quicksand"/>
                      </a:endParaRPr>
                    </a:p>
                  </a:txBody>
                  <a:tcPr marL="6212" marR="6212" marT="6212" marB="0" anchor="b">
                    <a:lnL>
                      <a:noFill/>
                    </a:lnL>
                    <a:lnR>
                      <a:noFill/>
                    </a:lnR>
                    <a:lnT>
                      <a:noFill/>
                    </a:lnT>
                    <a:lnB>
                      <a:noFill/>
                    </a:lnB>
                  </a:tcPr>
                </a:tc>
                <a:tc>
                  <a:txBody>
                    <a:bodyPr/>
                    <a:lstStyle/>
                    <a:p>
                      <a:pPr algn="l" fontAlgn="b"/>
                      <a:r>
                        <a:rPr lang="en-US" sz="1000" b="0" i="0" u="none" strike="noStrike" dirty="0" smtClean="0">
                          <a:solidFill>
                            <a:srgbClr val="000000"/>
                          </a:solidFill>
                          <a:latin typeface="quicksand"/>
                        </a:rPr>
                        <a:t>YES</a:t>
                      </a:r>
                      <a:endParaRPr lang="en-US" sz="1000" b="0" i="0" u="none" strike="noStrike" dirty="0">
                        <a:solidFill>
                          <a:srgbClr val="000000"/>
                        </a:solidFill>
                        <a:latin typeface="quicksand"/>
                      </a:endParaRPr>
                    </a:p>
                  </a:txBody>
                  <a:tcPr marL="6212" marR="6212" marT="6212" marB="0" anchor="b">
                    <a:lnL>
                      <a:noFill/>
                    </a:lnL>
                    <a:lnR>
                      <a:noFill/>
                    </a:lnR>
                    <a:lnT>
                      <a:noFill/>
                    </a:lnT>
                    <a:lnB>
                      <a:noFill/>
                    </a:lnB>
                  </a:tcPr>
                </a:tc>
              </a:tr>
            </a:tbl>
          </a:graphicData>
        </a:graphic>
      </p:graphicFrame>
      <p:sp>
        <p:nvSpPr>
          <p:cNvPr id="21" name="Shape 72"/>
          <p:cNvSpPr txBox="1">
            <a:spLocks/>
          </p:cNvSpPr>
          <p:nvPr/>
        </p:nvSpPr>
        <p:spPr>
          <a:xfrm>
            <a:off x="326571" y="1479902"/>
            <a:ext cx="8337861" cy="258492"/>
          </a:xfrm>
          <a:prstGeom prst="rect">
            <a:avLst/>
          </a:prstGeom>
          <a:noFill/>
          <a:ln>
            <a:noFill/>
          </a:ln>
        </p:spPr>
        <p:txBody>
          <a:bodyPr wrap="square" lIns="45700" tIns="45700" rIns="45700" bIns="45700" anchor="t" anchorCtr="0">
            <a:spAutoFit/>
          </a:bodyPr>
          <a:lstStyle/>
          <a:p>
            <a:pPr marL="0" marR="0" lvl="0" indent="0" algn="ctr" defTabSz="914400" rtl="0" eaLnBrk="1" fontAlgn="auto" latinLnBrk="0" hangingPunct="1">
              <a:lnSpc>
                <a:spcPct val="90000"/>
              </a:lnSpc>
              <a:spcBef>
                <a:spcPts val="400"/>
              </a:spcBef>
              <a:spcAft>
                <a:spcPts val="0"/>
              </a:spcAft>
              <a:buClr>
                <a:srgbClr val="1C146B"/>
              </a:buClr>
              <a:buSzPct val="100000"/>
              <a:tabLst/>
              <a:defRPr/>
            </a:pPr>
            <a:r>
              <a:rPr kumimoji="0" lang="en-US" sz="1200" b="0" i="0" u="none" strike="noStrike" kern="0" cap="none" spc="0" normalizeH="0" baseline="0" noProof="0" dirty="0" smtClean="0">
                <a:ln>
                  <a:noFill/>
                </a:ln>
                <a:solidFill>
                  <a:schemeClr val="tx1"/>
                </a:solidFill>
                <a:effectLst/>
                <a:uLnTx/>
                <a:uFillTx/>
                <a:latin typeface="Quicksand"/>
                <a:ea typeface="Quicksand"/>
                <a:cs typeface="Quicksand"/>
                <a:sym typeface="Quicksand"/>
              </a:rPr>
              <a:t>The Bank has an unusual asset strategy compared</a:t>
            </a:r>
            <a:r>
              <a:rPr kumimoji="0" lang="en-US" sz="1200" b="0" i="0" u="none" strike="noStrike" kern="0" cap="none" spc="0" normalizeH="0" noProof="0" dirty="0" smtClean="0">
                <a:ln>
                  <a:noFill/>
                </a:ln>
                <a:solidFill>
                  <a:schemeClr val="tx1"/>
                </a:solidFill>
                <a:effectLst/>
                <a:uLnTx/>
                <a:uFillTx/>
                <a:latin typeface="Quicksand"/>
                <a:ea typeface="Quicksand"/>
                <a:cs typeface="Quicksand"/>
                <a:sym typeface="Quicksand"/>
              </a:rPr>
              <a:t> to a traditional bank</a:t>
            </a:r>
            <a:endParaRPr kumimoji="0" lang="en-US" sz="1200" b="0" i="0" u="none" strike="noStrike" kern="0" cap="none" spc="0" normalizeH="0" baseline="0" noProof="0" dirty="0">
              <a:ln>
                <a:noFill/>
              </a:ln>
              <a:solidFill>
                <a:srgbClr val="000000"/>
              </a:solidFill>
              <a:effectLst/>
              <a:uLnTx/>
              <a:uFillTx/>
              <a:latin typeface="Quicksand"/>
              <a:ea typeface="Quicksand"/>
              <a:cs typeface="Quicksand"/>
              <a:sym typeface="Quicksand"/>
            </a:endParaRPr>
          </a:p>
        </p:txBody>
      </p:sp>
      <p:sp>
        <p:nvSpPr>
          <p:cNvPr id="22" name="Shape 72"/>
          <p:cNvSpPr txBox="1">
            <a:spLocks/>
          </p:cNvSpPr>
          <p:nvPr/>
        </p:nvSpPr>
        <p:spPr>
          <a:xfrm>
            <a:off x="326571" y="4885878"/>
            <a:ext cx="8337861" cy="1192081"/>
          </a:xfrm>
          <a:prstGeom prst="rect">
            <a:avLst/>
          </a:prstGeom>
          <a:noFill/>
          <a:ln>
            <a:noFill/>
          </a:ln>
        </p:spPr>
        <p:txBody>
          <a:bodyPr wrap="square" lIns="45700" tIns="45700" rIns="45700" bIns="45700" anchor="t" anchorCtr="0">
            <a:spAutoFit/>
          </a:bodyPr>
          <a:lstStyle/>
          <a:p>
            <a:pPr lvl="0">
              <a:lnSpc>
                <a:spcPct val="90000"/>
              </a:lnSpc>
              <a:spcBef>
                <a:spcPts val="400"/>
              </a:spcBef>
              <a:buClr>
                <a:srgbClr val="1C146B"/>
              </a:buClr>
              <a:buSzPct val="100000"/>
              <a:buFont typeface="Arial" pitchFamily="34" charset="0"/>
              <a:buChar char="•"/>
            </a:pPr>
            <a:r>
              <a:rPr kumimoji="0" lang="en-US" sz="1600" b="1" i="0" u="none" strike="noStrike" kern="0" cap="none" spc="0" normalizeH="0" baseline="0" noProof="0" dirty="0" smtClean="0">
                <a:ln>
                  <a:noFill/>
                </a:ln>
                <a:solidFill>
                  <a:schemeClr val="accent1">
                    <a:lumMod val="75000"/>
                  </a:schemeClr>
                </a:solidFill>
                <a:effectLst/>
                <a:uLnTx/>
                <a:uFillTx/>
                <a:latin typeface="Quicksand"/>
                <a:ea typeface="Quicksand"/>
                <a:cs typeface="Quicksand"/>
                <a:sym typeface="Quicksand"/>
              </a:rPr>
              <a:t> </a:t>
            </a:r>
            <a:r>
              <a:rPr kumimoji="0" lang="en-US" i="0" u="none" strike="noStrike" kern="0" cap="none" spc="0" normalizeH="0" baseline="0" noProof="0" dirty="0" smtClean="0">
                <a:ln>
                  <a:noFill/>
                </a:ln>
                <a:solidFill>
                  <a:schemeClr val="accent1">
                    <a:lumMod val="75000"/>
                  </a:schemeClr>
                </a:solidFill>
                <a:effectLst/>
                <a:uLnTx/>
                <a:uFillTx/>
                <a:latin typeface="Quicksand"/>
                <a:ea typeface="Quicksand"/>
                <a:cs typeface="Quicksand"/>
                <a:sym typeface="Quicksand"/>
              </a:rPr>
              <a:t>The Bank’s asset strategy</a:t>
            </a:r>
            <a:r>
              <a:rPr lang="en-US" dirty="0" smtClean="0">
                <a:solidFill>
                  <a:schemeClr val="accent1">
                    <a:lumMod val="75000"/>
                  </a:schemeClr>
                </a:solidFill>
                <a:latin typeface="Quicksand"/>
                <a:ea typeface="Quicksand"/>
                <a:cs typeface="Quicksand"/>
                <a:sym typeface="Quicksand"/>
              </a:rPr>
              <a:t> yields less than a typical bank’s loan portfolio, but it </a:t>
            </a:r>
            <a:r>
              <a:rPr kumimoji="0" lang="en-US" i="0" u="none" strike="noStrike" kern="0" cap="none" spc="0" normalizeH="0" noProof="0" dirty="0" smtClean="0">
                <a:ln>
                  <a:noFill/>
                </a:ln>
                <a:solidFill>
                  <a:schemeClr val="accent1">
                    <a:lumMod val="75000"/>
                  </a:schemeClr>
                </a:solidFill>
                <a:effectLst/>
                <a:uLnTx/>
                <a:uFillTx/>
                <a:latin typeface="Quicksand"/>
                <a:ea typeface="Quicksand"/>
                <a:cs typeface="Quicksand"/>
                <a:sym typeface="Quicksand"/>
              </a:rPr>
              <a:t>is liquid, conservative, and highly scalable</a:t>
            </a:r>
          </a:p>
          <a:p>
            <a:pPr lvl="0">
              <a:lnSpc>
                <a:spcPct val="90000"/>
              </a:lnSpc>
              <a:spcBef>
                <a:spcPts val="400"/>
              </a:spcBef>
              <a:buClr>
                <a:srgbClr val="1C146B"/>
              </a:buClr>
              <a:buSzPct val="100000"/>
            </a:pPr>
            <a:endParaRPr kumimoji="0" lang="en-US" i="0" u="none" strike="noStrike" kern="0" cap="none" spc="0" normalizeH="0" noProof="0" dirty="0" smtClean="0">
              <a:ln>
                <a:noFill/>
              </a:ln>
              <a:solidFill>
                <a:schemeClr val="accent1">
                  <a:lumMod val="75000"/>
                </a:schemeClr>
              </a:solidFill>
              <a:effectLst/>
              <a:uLnTx/>
              <a:uFillTx/>
              <a:latin typeface="Quicksand"/>
              <a:ea typeface="Quicksand"/>
              <a:cs typeface="Quicksand"/>
              <a:sym typeface="Quicksand"/>
            </a:endParaRPr>
          </a:p>
          <a:p>
            <a:pPr lvl="0">
              <a:lnSpc>
                <a:spcPct val="90000"/>
              </a:lnSpc>
              <a:spcBef>
                <a:spcPts val="400"/>
              </a:spcBef>
              <a:buClr>
                <a:srgbClr val="1C146B"/>
              </a:buClr>
              <a:buSzPct val="100000"/>
              <a:buFont typeface="Arial" pitchFamily="34" charset="0"/>
              <a:buChar char="•"/>
            </a:pPr>
            <a:r>
              <a:rPr lang="en-US" dirty="0" smtClean="0">
                <a:solidFill>
                  <a:schemeClr val="accent1">
                    <a:lumMod val="75000"/>
                  </a:schemeClr>
                </a:solidFill>
                <a:latin typeface="Quicksand"/>
                <a:ea typeface="Quicksand"/>
                <a:cs typeface="Quicksand"/>
                <a:sym typeface="Quicksand"/>
              </a:rPr>
              <a:t> </a:t>
            </a:r>
            <a:r>
              <a:rPr lang="en-US" dirty="0" smtClean="0">
                <a:solidFill>
                  <a:schemeClr val="tx1"/>
                </a:solidFill>
                <a:latin typeface="Quicksand"/>
                <a:ea typeface="Quicksand"/>
                <a:cs typeface="Quicksand"/>
                <a:sym typeface="Quicksand"/>
              </a:rPr>
              <a:t>GHW is agnostic with regard to European credit; this strategy, in conjunction with operating as a bank, outperforms in a bull or bear market</a:t>
            </a:r>
            <a:endParaRPr kumimoji="0" lang="en-US" i="0" u="none" strike="noStrike" kern="0" cap="none" spc="0" normalizeH="0" baseline="0" noProof="0" dirty="0">
              <a:ln>
                <a:noFill/>
              </a:ln>
              <a:solidFill>
                <a:schemeClr val="accent1">
                  <a:lumMod val="75000"/>
                </a:schemeClr>
              </a:solidFill>
              <a:effectLst/>
              <a:uLnTx/>
              <a:uFillTx/>
              <a:latin typeface="Quicksand"/>
              <a:ea typeface="Quicksand"/>
              <a:cs typeface="Quicksand"/>
              <a:sym typeface="Quicksand"/>
            </a:endParaRPr>
          </a:p>
        </p:txBody>
      </p:sp>
    </p:spTree>
  </p:cSld>
  <p:clrMapOvr>
    <a:masterClrMapping/>
  </p:clrMapOvr>
  <p:transition spd="slow">
    <p:cut/>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77"/>
        <p:cNvGrpSpPr/>
        <p:nvPr/>
      </p:nvGrpSpPr>
      <p:grpSpPr>
        <a:xfrm>
          <a:off x="0" y="0"/>
          <a:ext cx="0" cy="0"/>
          <a:chOff x="0" y="0"/>
          <a:chExt cx="0" cy="0"/>
        </a:xfrm>
      </p:grpSpPr>
      <p:grpSp>
        <p:nvGrpSpPr>
          <p:cNvPr id="2" name="Shape 78"/>
          <p:cNvGrpSpPr/>
          <p:nvPr/>
        </p:nvGrpSpPr>
        <p:grpSpPr>
          <a:xfrm>
            <a:off x="198" y="66582"/>
            <a:ext cx="9143704" cy="461636"/>
            <a:chOff x="198" y="49936"/>
            <a:chExt cx="9143704" cy="346227"/>
          </a:xfrm>
        </p:grpSpPr>
        <p:grpSp>
          <p:nvGrpSpPr>
            <p:cNvPr id="3" name="Shape 79"/>
            <p:cNvGrpSpPr/>
            <p:nvPr/>
          </p:nvGrpSpPr>
          <p:grpSpPr>
            <a:xfrm>
              <a:off x="198" y="49936"/>
              <a:ext cx="3428776" cy="346227"/>
              <a:chOff x="0" y="49936"/>
              <a:chExt cx="3768300" cy="346227"/>
            </a:xfrm>
          </p:grpSpPr>
          <p:sp>
            <p:nvSpPr>
              <p:cNvPr id="80" name="Shape 80"/>
              <p:cNvSpPr txBox="1"/>
              <p:nvPr/>
            </p:nvSpPr>
            <p:spPr>
              <a:xfrm>
                <a:off x="0" y="49937"/>
                <a:ext cx="1256100" cy="346226"/>
              </a:xfrm>
              <a:prstGeom prst="rect">
                <a:avLst/>
              </a:prstGeom>
              <a:solidFill>
                <a:srgbClr val="F1E5CA"/>
              </a:solidFill>
              <a:ln>
                <a:noFill/>
              </a:ln>
            </p:spPr>
            <p:txBody>
              <a:bodyPr lIns="91425" tIns="91425" rIns="91425" bIns="91425" anchor="ctr" anchorCtr="0">
                <a:spAutoFit/>
              </a:bodyPr>
              <a:lstStyle/>
              <a:p>
                <a:pPr lvl="0" algn="ctr" rtl="0">
                  <a:spcBef>
                    <a:spcPts val="0"/>
                  </a:spcBef>
                  <a:buNone/>
                </a:pPr>
                <a:r>
                  <a:rPr lang="en" sz="900">
                    <a:solidFill>
                      <a:srgbClr val="A3B7AB"/>
                    </a:solidFill>
                    <a:latin typeface="Quicksand"/>
                    <a:ea typeface="Quicksand"/>
                    <a:cs typeface="Quicksand"/>
                    <a:sym typeface="Quicksand"/>
                  </a:rPr>
                  <a:t>Primary Opportunity</a:t>
                </a:r>
              </a:p>
            </p:txBody>
          </p:sp>
          <p:sp>
            <p:nvSpPr>
              <p:cNvPr id="81" name="Shape 81"/>
              <p:cNvSpPr txBox="1"/>
              <p:nvPr/>
            </p:nvSpPr>
            <p:spPr>
              <a:xfrm>
                <a:off x="1256100" y="49936"/>
                <a:ext cx="1331099" cy="346226"/>
              </a:xfrm>
              <a:prstGeom prst="rect">
                <a:avLst/>
              </a:prstGeom>
              <a:solidFill>
                <a:srgbClr val="477057"/>
              </a:solidFill>
              <a:ln>
                <a:noFill/>
              </a:ln>
            </p:spPr>
            <p:txBody>
              <a:bodyPr lIns="91425" tIns="91425" rIns="91425" bIns="91425" anchor="ctr" anchorCtr="0">
                <a:spAutoFit/>
              </a:bodyPr>
              <a:lstStyle/>
              <a:p>
                <a:pPr lvl="0" algn="ctr" rtl="0">
                  <a:spcBef>
                    <a:spcPts val="0"/>
                  </a:spcBef>
                  <a:buClr>
                    <a:schemeClr val="dk1"/>
                  </a:buClr>
                  <a:buSzPct val="122222"/>
                  <a:buFont typeface="Arial"/>
                  <a:buNone/>
                </a:pPr>
                <a:r>
                  <a:rPr lang="en" sz="900">
                    <a:solidFill>
                      <a:srgbClr val="FFFFFF"/>
                    </a:solidFill>
                    <a:latin typeface="Quicksand"/>
                    <a:ea typeface="Quicksand"/>
                    <a:cs typeface="Quicksand"/>
                    <a:sym typeface="Quicksand"/>
                  </a:rPr>
                  <a:t>Asset Acquisition</a:t>
                </a:r>
              </a:p>
              <a:p>
                <a:pPr lvl="0" algn="ctr" rtl="0">
                  <a:spcBef>
                    <a:spcPts val="0"/>
                  </a:spcBef>
                  <a:buClr>
                    <a:schemeClr val="dk1"/>
                  </a:buClr>
                  <a:buSzPct val="122222"/>
                  <a:buFont typeface="Arial"/>
                  <a:buNone/>
                </a:pPr>
                <a:r>
                  <a:rPr lang="en" sz="900">
                    <a:solidFill>
                      <a:srgbClr val="FFFFFF"/>
                    </a:solidFill>
                    <a:latin typeface="Quicksand"/>
                    <a:ea typeface="Quicksand"/>
                    <a:cs typeface="Quicksand"/>
                    <a:sym typeface="Quicksand"/>
                  </a:rPr>
                  <a:t>Opportunity</a:t>
                </a:r>
              </a:p>
            </p:txBody>
          </p:sp>
          <p:sp>
            <p:nvSpPr>
              <p:cNvPr id="82" name="Shape 82"/>
              <p:cNvSpPr txBox="1"/>
              <p:nvPr/>
            </p:nvSpPr>
            <p:spPr>
              <a:xfrm>
                <a:off x="2512200" y="49937"/>
                <a:ext cx="1256100" cy="346226"/>
              </a:xfrm>
              <a:prstGeom prst="rect">
                <a:avLst/>
              </a:prstGeom>
              <a:solidFill>
                <a:srgbClr val="F1E5CA"/>
              </a:solidFill>
              <a:ln>
                <a:noFill/>
              </a:ln>
            </p:spPr>
            <p:txBody>
              <a:bodyPr lIns="91425" tIns="91425" rIns="91425" bIns="91425" anchor="ctr" anchorCtr="0">
                <a:spAutoFit/>
              </a:bodyPr>
              <a:lstStyle/>
              <a:p>
                <a:pPr lvl="0" algn="ctr" rtl="0">
                  <a:spcBef>
                    <a:spcPts val="0"/>
                  </a:spcBef>
                  <a:buNone/>
                </a:pPr>
                <a:r>
                  <a:rPr lang="en" sz="900">
                    <a:solidFill>
                      <a:srgbClr val="A3B7AB"/>
                    </a:solidFill>
                    <a:latin typeface="Quicksand"/>
                    <a:ea typeface="Quicksand"/>
                    <a:cs typeface="Quicksand"/>
                    <a:sym typeface="Quicksand"/>
                  </a:rPr>
                  <a:t>Customer Opportunity</a:t>
                </a:r>
              </a:p>
            </p:txBody>
          </p:sp>
        </p:grpSp>
        <p:grpSp>
          <p:nvGrpSpPr>
            <p:cNvPr id="4" name="Shape 83"/>
            <p:cNvGrpSpPr/>
            <p:nvPr/>
          </p:nvGrpSpPr>
          <p:grpSpPr>
            <a:xfrm>
              <a:off x="3429070" y="49936"/>
              <a:ext cx="3428776" cy="346227"/>
              <a:chOff x="0" y="49936"/>
              <a:chExt cx="3768300" cy="346227"/>
            </a:xfrm>
          </p:grpSpPr>
          <p:sp>
            <p:nvSpPr>
              <p:cNvPr id="84" name="Shape 84"/>
              <p:cNvSpPr txBox="1"/>
              <p:nvPr/>
            </p:nvSpPr>
            <p:spPr>
              <a:xfrm>
                <a:off x="0" y="49937"/>
                <a:ext cx="1256100" cy="346226"/>
              </a:xfrm>
              <a:prstGeom prst="rect">
                <a:avLst/>
              </a:prstGeom>
              <a:solidFill>
                <a:srgbClr val="F1E5CA"/>
              </a:solidFill>
              <a:ln>
                <a:noFill/>
              </a:ln>
            </p:spPr>
            <p:txBody>
              <a:bodyPr lIns="91425" tIns="91425" rIns="91425" bIns="91425" anchor="ctr" anchorCtr="0">
                <a:spAutoFit/>
              </a:bodyPr>
              <a:lstStyle/>
              <a:p>
                <a:pPr lvl="0" algn="ctr" rtl="0">
                  <a:spcBef>
                    <a:spcPts val="0"/>
                  </a:spcBef>
                  <a:buNone/>
                </a:pPr>
                <a:r>
                  <a:rPr lang="en" sz="900">
                    <a:solidFill>
                      <a:srgbClr val="A3B7AB"/>
                    </a:solidFill>
                    <a:latin typeface="Quicksand"/>
                    <a:ea typeface="Quicksand"/>
                    <a:cs typeface="Quicksand"/>
                    <a:sym typeface="Quicksand"/>
                  </a:rPr>
                  <a:t>FCM Bank Overview</a:t>
                </a:r>
              </a:p>
            </p:txBody>
          </p:sp>
          <p:sp>
            <p:nvSpPr>
              <p:cNvPr id="85" name="Shape 85"/>
              <p:cNvSpPr txBox="1"/>
              <p:nvPr/>
            </p:nvSpPr>
            <p:spPr>
              <a:xfrm>
                <a:off x="1256100" y="49936"/>
                <a:ext cx="1256100" cy="346226"/>
              </a:xfrm>
              <a:prstGeom prst="rect">
                <a:avLst/>
              </a:prstGeom>
              <a:solidFill>
                <a:srgbClr val="F1E5CA"/>
              </a:solidFill>
              <a:ln>
                <a:noFill/>
              </a:ln>
            </p:spPr>
            <p:txBody>
              <a:bodyPr lIns="91425" tIns="91425" rIns="91425" bIns="91425" anchor="ctr" anchorCtr="0">
                <a:spAutoFit/>
              </a:bodyPr>
              <a:lstStyle/>
              <a:p>
                <a:pPr lvl="0" algn="ctr" rtl="0">
                  <a:spcBef>
                    <a:spcPts val="0"/>
                  </a:spcBef>
                  <a:buNone/>
                </a:pPr>
                <a:r>
                  <a:rPr lang="en-US" sz="900" dirty="0" smtClean="0">
                    <a:solidFill>
                      <a:srgbClr val="A3B7AB"/>
                    </a:solidFill>
                    <a:latin typeface="Quicksand"/>
                    <a:ea typeface="Quicksand"/>
                    <a:cs typeface="Quicksand"/>
                    <a:sym typeface="Quicksand"/>
                  </a:rPr>
                  <a:t>n</a:t>
                </a:r>
                <a:r>
                  <a:rPr lang="en" sz="900" dirty="0" smtClean="0">
                    <a:solidFill>
                      <a:srgbClr val="A3B7AB"/>
                    </a:solidFill>
                    <a:latin typeface="Quicksand"/>
                    <a:ea typeface="Quicksand"/>
                    <a:cs typeface="Quicksand"/>
                    <a:sym typeface="Quicksand"/>
                  </a:rPr>
                  <a:t>estbank</a:t>
                </a:r>
              </a:p>
              <a:p>
                <a:pPr lvl="0" algn="ctr" rtl="0">
                  <a:spcBef>
                    <a:spcPts val="0"/>
                  </a:spcBef>
                  <a:buNone/>
                </a:pPr>
                <a:endParaRPr lang="en" sz="900" dirty="0">
                  <a:solidFill>
                    <a:srgbClr val="A3B7AB"/>
                  </a:solidFill>
                  <a:latin typeface="Quicksand"/>
                  <a:ea typeface="Quicksand"/>
                  <a:cs typeface="Quicksand"/>
                  <a:sym typeface="Quicksand"/>
                </a:endParaRPr>
              </a:p>
            </p:txBody>
          </p:sp>
          <p:sp>
            <p:nvSpPr>
              <p:cNvPr id="86" name="Shape 86"/>
              <p:cNvSpPr txBox="1"/>
              <p:nvPr/>
            </p:nvSpPr>
            <p:spPr>
              <a:xfrm>
                <a:off x="2512200" y="49937"/>
                <a:ext cx="1256100" cy="346226"/>
              </a:xfrm>
              <a:prstGeom prst="rect">
                <a:avLst/>
              </a:prstGeom>
              <a:solidFill>
                <a:srgbClr val="F1E5CA"/>
              </a:solidFill>
              <a:ln>
                <a:noFill/>
              </a:ln>
            </p:spPr>
            <p:txBody>
              <a:bodyPr lIns="91425" tIns="91425" rIns="91425" bIns="91425" anchor="ctr" anchorCtr="0">
                <a:spAutoFit/>
              </a:bodyPr>
              <a:lstStyle/>
              <a:p>
                <a:pPr lvl="0" algn="ctr" rtl="0">
                  <a:spcBef>
                    <a:spcPts val="0"/>
                  </a:spcBef>
                  <a:buNone/>
                </a:pPr>
                <a:r>
                  <a:rPr lang="en" sz="900">
                    <a:solidFill>
                      <a:srgbClr val="A3B7AB"/>
                    </a:solidFill>
                    <a:latin typeface="Quicksand"/>
                    <a:ea typeface="Quicksand"/>
                    <a:cs typeface="Quicksand"/>
                    <a:sym typeface="Quicksand"/>
                  </a:rPr>
                  <a:t>Investment Opportunity</a:t>
                </a:r>
              </a:p>
            </p:txBody>
          </p:sp>
        </p:grpSp>
        <p:sp>
          <p:nvSpPr>
            <p:cNvPr id="87" name="Shape 87"/>
            <p:cNvSpPr txBox="1"/>
            <p:nvPr/>
          </p:nvSpPr>
          <p:spPr>
            <a:xfrm>
              <a:off x="6857942" y="49937"/>
              <a:ext cx="1143000" cy="346226"/>
            </a:xfrm>
            <a:prstGeom prst="rect">
              <a:avLst/>
            </a:prstGeom>
            <a:solidFill>
              <a:srgbClr val="F1E5CA"/>
            </a:solidFill>
            <a:ln>
              <a:noFill/>
            </a:ln>
          </p:spPr>
          <p:txBody>
            <a:bodyPr lIns="91425" tIns="91425" rIns="91425" bIns="91425" anchor="ctr" anchorCtr="0">
              <a:spAutoFit/>
            </a:bodyPr>
            <a:lstStyle/>
            <a:p>
              <a:pPr lvl="0" algn="ctr" rtl="0">
                <a:spcBef>
                  <a:spcPts val="0"/>
                </a:spcBef>
                <a:buNone/>
              </a:pPr>
              <a:r>
                <a:rPr lang="en-US" sz="900" dirty="0" smtClean="0">
                  <a:solidFill>
                    <a:srgbClr val="A3B7AB"/>
                  </a:solidFill>
                  <a:latin typeface="Quicksand"/>
                  <a:ea typeface="Quicksand"/>
                  <a:cs typeface="Quicksand"/>
                  <a:sym typeface="Quicksand"/>
                </a:rPr>
                <a:t>GHW Management</a:t>
              </a:r>
            </a:p>
            <a:p>
              <a:pPr lvl="0" algn="ctr" rtl="0">
                <a:spcBef>
                  <a:spcPts val="0"/>
                </a:spcBef>
                <a:buNone/>
              </a:pPr>
              <a:endParaRPr lang="en" sz="900" dirty="0">
                <a:solidFill>
                  <a:srgbClr val="A3B7AB"/>
                </a:solidFill>
                <a:latin typeface="Quicksand"/>
                <a:ea typeface="Quicksand"/>
                <a:cs typeface="Quicksand"/>
                <a:sym typeface="Quicksand"/>
              </a:endParaRPr>
            </a:p>
          </p:txBody>
        </p:sp>
        <p:sp>
          <p:nvSpPr>
            <p:cNvPr id="88" name="Shape 88"/>
            <p:cNvSpPr txBox="1"/>
            <p:nvPr/>
          </p:nvSpPr>
          <p:spPr>
            <a:xfrm>
              <a:off x="8000902" y="49937"/>
              <a:ext cx="1143000" cy="346226"/>
            </a:xfrm>
            <a:prstGeom prst="rect">
              <a:avLst/>
            </a:prstGeom>
            <a:solidFill>
              <a:srgbClr val="F1E5CA"/>
            </a:solidFill>
            <a:ln>
              <a:noFill/>
            </a:ln>
          </p:spPr>
          <p:txBody>
            <a:bodyPr lIns="91425" tIns="91425" rIns="91425" bIns="91425" anchor="ctr" anchorCtr="0">
              <a:spAutoFit/>
            </a:bodyPr>
            <a:lstStyle/>
            <a:p>
              <a:pPr lvl="0" algn="ctr" rtl="0">
                <a:spcBef>
                  <a:spcPts val="0"/>
                </a:spcBef>
                <a:buNone/>
              </a:pPr>
              <a:r>
                <a:rPr lang="en" sz="900" dirty="0" smtClean="0">
                  <a:solidFill>
                    <a:srgbClr val="A3B7AB"/>
                  </a:solidFill>
                  <a:latin typeface="Quicksand"/>
                  <a:ea typeface="Quicksand"/>
                  <a:cs typeface="Quicksand"/>
                  <a:sym typeface="Quicksand"/>
                </a:rPr>
                <a:t>Appendix</a:t>
              </a:r>
            </a:p>
            <a:p>
              <a:pPr lvl="0" algn="ctr" rtl="0">
                <a:spcBef>
                  <a:spcPts val="0"/>
                </a:spcBef>
                <a:buNone/>
              </a:pPr>
              <a:endParaRPr lang="en" sz="900" dirty="0">
                <a:solidFill>
                  <a:srgbClr val="A3B7AB"/>
                </a:solidFill>
                <a:latin typeface="Quicksand"/>
                <a:ea typeface="Quicksand"/>
                <a:cs typeface="Quicksand"/>
                <a:sym typeface="Quicksand"/>
              </a:endParaRPr>
            </a:p>
          </p:txBody>
        </p:sp>
      </p:grpSp>
      <p:sp>
        <p:nvSpPr>
          <p:cNvPr id="90" name="Shape 90"/>
          <p:cNvSpPr txBox="1">
            <a:spLocks noGrp="1"/>
          </p:cNvSpPr>
          <p:nvPr>
            <p:ph type="title"/>
          </p:nvPr>
        </p:nvSpPr>
        <p:spPr>
          <a:xfrm>
            <a:off x="174171" y="1018278"/>
            <a:ext cx="8229600" cy="461624"/>
          </a:xfrm>
          <a:prstGeom prst="rect">
            <a:avLst/>
          </a:prstGeom>
          <a:noFill/>
          <a:ln>
            <a:noFill/>
          </a:ln>
        </p:spPr>
        <p:txBody>
          <a:bodyPr lIns="45700" tIns="45700" rIns="45700" bIns="45700" anchor="ctr" anchorCtr="0">
            <a:spAutoFit/>
          </a:bodyPr>
          <a:lstStyle/>
          <a:p>
            <a:pPr lvl="0" rtl="0">
              <a:spcBef>
                <a:spcPts val="0"/>
              </a:spcBef>
              <a:buNone/>
            </a:pPr>
            <a:r>
              <a:rPr lang="en" sz="2400" b="0" dirty="0">
                <a:solidFill>
                  <a:srgbClr val="477057"/>
                </a:solidFill>
                <a:latin typeface="Quicksand"/>
                <a:ea typeface="Quicksand"/>
                <a:cs typeface="Quicksand"/>
                <a:sym typeface="Quicksand"/>
              </a:rPr>
              <a:t>3</a:t>
            </a:r>
            <a:r>
              <a:rPr lang="en" sz="2400" b="0" dirty="0" smtClean="0">
                <a:solidFill>
                  <a:srgbClr val="477057"/>
                </a:solidFill>
                <a:latin typeface="Quicksand"/>
                <a:ea typeface="Quicksand"/>
                <a:cs typeface="Quicksand"/>
                <a:sym typeface="Quicksand"/>
              </a:rPr>
              <a:t>. BANK’S RISK-REWARD ADVANTAGES vs OTHER VEHICLES</a:t>
            </a:r>
            <a:endParaRPr lang="en" sz="2400" b="0" dirty="0">
              <a:solidFill>
                <a:srgbClr val="477057"/>
              </a:solidFill>
              <a:latin typeface="Quicksand"/>
              <a:ea typeface="Quicksand"/>
              <a:cs typeface="Quicksand"/>
              <a:sym typeface="Quicksand"/>
            </a:endParaRPr>
          </a:p>
        </p:txBody>
      </p:sp>
      <p:sp>
        <p:nvSpPr>
          <p:cNvPr id="16" name="Slide Number Placeholder 15"/>
          <p:cNvSpPr>
            <a:spLocks noGrp="1"/>
          </p:cNvSpPr>
          <p:nvPr>
            <p:ph type="sldNum" idx="12"/>
          </p:nvPr>
        </p:nvSpPr>
        <p:spPr/>
        <p:txBody>
          <a:bodyPr/>
          <a:lstStyle/>
          <a:p>
            <a:endParaRPr lang="en-US" dirty="0"/>
          </a:p>
        </p:txBody>
      </p:sp>
      <p:graphicFrame>
        <p:nvGraphicFramePr>
          <p:cNvPr id="17" name="Table 16"/>
          <p:cNvGraphicFramePr>
            <a:graphicFrameLocks noGrp="1"/>
          </p:cNvGraphicFramePr>
          <p:nvPr>
            <p:extLst>
              <p:ext uri="{D42A27DB-BD31-4B8C-83A1-F6EECF244321}">
                <p14:modId xmlns:p14="http://schemas.microsoft.com/office/powerpoint/2010/main" val="468014723"/>
              </p:ext>
            </p:extLst>
          </p:nvPr>
        </p:nvGraphicFramePr>
        <p:xfrm>
          <a:off x="229234" y="1477879"/>
          <a:ext cx="8388290" cy="4188460"/>
        </p:xfrm>
        <a:graphic>
          <a:graphicData uri="http://schemas.openxmlformats.org/drawingml/2006/table">
            <a:tbl>
              <a:tblPr firstRow="1" bandRow="1">
                <a:tableStyleId>{950FA8AF-B4F9-48A8-851C-5173EAF49003}</a:tableStyleId>
              </a:tblPr>
              <a:tblGrid>
                <a:gridCol w="3396453"/>
                <a:gridCol w="1398049"/>
                <a:gridCol w="1496716"/>
                <a:gridCol w="2097072"/>
              </a:tblGrid>
              <a:tr h="370840">
                <a:tc>
                  <a:txBody>
                    <a:bodyPr/>
                    <a:lstStyle/>
                    <a:p>
                      <a:r>
                        <a:rPr lang="en-US" dirty="0" smtClean="0"/>
                        <a:t>Issue</a:t>
                      </a:r>
                      <a:endParaRPr lang="en-US" dirty="0"/>
                    </a:p>
                  </a:txBody>
                  <a:tcPr/>
                </a:tc>
                <a:tc>
                  <a:txBody>
                    <a:bodyPr/>
                    <a:lstStyle/>
                    <a:p>
                      <a:r>
                        <a:rPr lang="en-US" dirty="0" smtClean="0"/>
                        <a:t>Hedge Fund</a:t>
                      </a:r>
                      <a:endParaRPr lang="en-US" dirty="0"/>
                    </a:p>
                  </a:txBody>
                  <a:tcPr/>
                </a:tc>
                <a:tc>
                  <a:txBody>
                    <a:bodyPr/>
                    <a:lstStyle/>
                    <a:p>
                      <a:r>
                        <a:rPr lang="en-US" dirty="0" smtClean="0"/>
                        <a:t>CLO</a:t>
                      </a:r>
                      <a:endParaRPr lang="en-US" dirty="0"/>
                    </a:p>
                  </a:txBody>
                  <a:tcPr/>
                </a:tc>
                <a:tc>
                  <a:txBody>
                    <a:bodyPr/>
                    <a:lstStyle/>
                    <a:p>
                      <a:r>
                        <a:rPr lang="en-US" dirty="0" smtClean="0"/>
                        <a:t>FCM Bank</a:t>
                      </a:r>
                      <a:endParaRPr lang="en-US" dirty="0"/>
                    </a:p>
                  </a:txBody>
                  <a:tcPr/>
                </a:tc>
              </a:tr>
              <a:tr h="370840">
                <a:tc>
                  <a:txBody>
                    <a:bodyPr/>
                    <a:lstStyle/>
                    <a:p>
                      <a:r>
                        <a:rPr lang="en-US" sz="1000" dirty="0" smtClean="0"/>
                        <a:t>Is Entity exposed to margin calls due to market volatility?</a:t>
                      </a:r>
                      <a:endParaRPr lang="en-US" sz="1000" dirty="0"/>
                    </a:p>
                  </a:txBody>
                  <a:tcPr/>
                </a:tc>
                <a:tc>
                  <a:txBody>
                    <a:bodyPr/>
                    <a:lstStyle/>
                    <a:p>
                      <a:r>
                        <a:rPr lang="en-US" dirty="0" smtClean="0"/>
                        <a:t>YES</a:t>
                      </a:r>
                      <a:endParaRPr lang="en-US" dirty="0"/>
                    </a:p>
                  </a:txBody>
                  <a:tcPr/>
                </a:tc>
                <a:tc>
                  <a:txBody>
                    <a:bodyPr/>
                    <a:lstStyle/>
                    <a:p>
                      <a:r>
                        <a:rPr lang="en-US" dirty="0" smtClean="0"/>
                        <a:t>NO</a:t>
                      </a:r>
                      <a:endParaRPr lang="en-US" dirty="0"/>
                    </a:p>
                  </a:txBody>
                  <a:tcPr/>
                </a:tc>
                <a:tc>
                  <a:txBody>
                    <a:bodyPr/>
                    <a:lstStyle/>
                    <a:p>
                      <a:r>
                        <a:rPr lang="en-US" dirty="0" smtClean="0"/>
                        <a:t>NO</a:t>
                      </a:r>
                      <a:endParaRPr lang="en-US" dirty="0"/>
                    </a:p>
                  </a:txBody>
                  <a:tcPr/>
                </a:tc>
              </a:tr>
              <a:tr h="370840">
                <a:tc>
                  <a:txBody>
                    <a:bodyPr/>
                    <a:lstStyle/>
                    <a:p>
                      <a:r>
                        <a:rPr lang="en-US" sz="1000" dirty="0" smtClean="0"/>
                        <a:t>Is there an asset – liability mismatch between funding and assets?</a:t>
                      </a:r>
                      <a:endParaRPr lang="en-US" sz="1000" dirty="0"/>
                    </a:p>
                  </a:txBody>
                  <a:tcPr/>
                </a:tc>
                <a:tc>
                  <a:txBody>
                    <a:bodyPr/>
                    <a:lstStyle/>
                    <a:p>
                      <a:r>
                        <a:rPr lang="en-US" dirty="0" smtClean="0"/>
                        <a:t>YES</a:t>
                      </a:r>
                      <a:endParaRPr lang="en-US" dirty="0"/>
                    </a:p>
                  </a:txBody>
                  <a:tcPr/>
                </a:tc>
                <a:tc>
                  <a:txBody>
                    <a:bodyPr/>
                    <a:lstStyle/>
                    <a:p>
                      <a:r>
                        <a:rPr lang="en-US" dirty="0" smtClean="0"/>
                        <a:t>NO</a:t>
                      </a:r>
                      <a:endParaRPr lang="en-US" dirty="0"/>
                    </a:p>
                  </a:txBody>
                  <a:tcPr/>
                </a:tc>
                <a:tc>
                  <a:txBody>
                    <a:bodyPr/>
                    <a:lstStyle/>
                    <a:p>
                      <a:r>
                        <a:rPr lang="en-US" dirty="0" smtClean="0"/>
                        <a:t>MOSTLY NO</a:t>
                      </a:r>
                      <a:endParaRPr lang="en-US" dirty="0"/>
                    </a:p>
                  </a:txBody>
                  <a:tcPr/>
                </a:tc>
              </a:tr>
              <a:tr h="370840">
                <a:tc>
                  <a:txBody>
                    <a:bodyPr/>
                    <a:lstStyle/>
                    <a:p>
                      <a:r>
                        <a:rPr lang="en-US" sz="1000" dirty="0" smtClean="0"/>
                        <a:t>Is Entity exposed to a liquidity run?</a:t>
                      </a:r>
                      <a:endParaRPr lang="en-US" sz="1000" dirty="0"/>
                    </a:p>
                  </a:txBody>
                  <a:tcPr/>
                </a:tc>
                <a:tc>
                  <a:txBody>
                    <a:bodyPr/>
                    <a:lstStyle/>
                    <a:p>
                      <a:r>
                        <a:rPr lang="en-US" dirty="0" smtClean="0"/>
                        <a:t>YES</a:t>
                      </a:r>
                      <a:endParaRPr lang="en-US" dirty="0"/>
                    </a:p>
                  </a:txBody>
                  <a:tcPr/>
                </a:tc>
                <a:tc>
                  <a:txBody>
                    <a:bodyPr/>
                    <a:lstStyle/>
                    <a:p>
                      <a:r>
                        <a:rPr lang="en-US" dirty="0" smtClean="0"/>
                        <a:t>NO</a:t>
                      </a:r>
                      <a:endParaRPr lang="en-US" dirty="0"/>
                    </a:p>
                  </a:txBody>
                  <a:tcPr/>
                </a:tc>
                <a:tc>
                  <a:txBody>
                    <a:bodyPr/>
                    <a:lstStyle/>
                    <a:p>
                      <a:r>
                        <a:rPr lang="en-US" dirty="0" smtClean="0"/>
                        <a:t>NO</a:t>
                      </a:r>
                      <a:endParaRPr lang="en-US" dirty="0"/>
                    </a:p>
                  </a:txBody>
                  <a:tcPr/>
                </a:tc>
              </a:tr>
              <a:tr h="370840">
                <a:tc>
                  <a:txBody>
                    <a:bodyPr/>
                    <a:lstStyle/>
                    <a:p>
                      <a:r>
                        <a:rPr lang="en-US" sz="1000" dirty="0" smtClean="0"/>
                        <a:t>Can Entity exploit market volatility or liquidity runs</a:t>
                      </a:r>
                      <a:endParaRPr lang="en-US" sz="1000" dirty="0"/>
                    </a:p>
                  </a:txBody>
                  <a:tcPr/>
                </a:tc>
                <a:tc>
                  <a:txBody>
                    <a:bodyPr/>
                    <a:lstStyle/>
                    <a:p>
                      <a:r>
                        <a:rPr lang="en-US" dirty="0" smtClean="0"/>
                        <a:t>NO</a:t>
                      </a:r>
                      <a:endParaRPr lang="en-US" dirty="0"/>
                    </a:p>
                  </a:txBody>
                  <a:tcPr/>
                </a:tc>
                <a:tc>
                  <a:txBody>
                    <a:bodyPr/>
                    <a:lstStyle/>
                    <a:p>
                      <a:r>
                        <a:rPr lang="en-US" dirty="0" smtClean="0"/>
                        <a:t>MOSTLY</a:t>
                      </a:r>
                      <a:r>
                        <a:rPr lang="en-US" baseline="0" dirty="0" smtClean="0"/>
                        <a:t> NO</a:t>
                      </a:r>
                      <a:endParaRPr lang="en-US" dirty="0"/>
                    </a:p>
                  </a:txBody>
                  <a:tcPr/>
                </a:tc>
                <a:tc>
                  <a:txBody>
                    <a:bodyPr/>
                    <a:lstStyle/>
                    <a:p>
                      <a:r>
                        <a:rPr lang="en-US" dirty="0" smtClean="0"/>
                        <a:t>YES</a:t>
                      </a:r>
                      <a:endParaRPr lang="en-US" dirty="0"/>
                    </a:p>
                  </a:txBody>
                  <a:tcPr/>
                </a:tc>
              </a:tr>
              <a:tr h="370840">
                <a:tc>
                  <a:txBody>
                    <a:bodyPr/>
                    <a:lstStyle/>
                    <a:p>
                      <a:r>
                        <a:rPr lang="en-US" sz="1000" dirty="0" smtClean="0"/>
                        <a:t>How long can Entity retain</a:t>
                      </a:r>
                      <a:r>
                        <a:rPr lang="en-US" sz="1000" baseline="0" dirty="0" smtClean="0"/>
                        <a:t> its leverage targets?</a:t>
                      </a:r>
                      <a:endParaRPr lang="en-US" sz="1000" dirty="0"/>
                    </a:p>
                  </a:txBody>
                  <a:tcPr/>
                </a:tc>
                <a:tc>
                  <a:txBody>
                    <a:bodyPr/>
                    <a:lstStyle/>
                    <a:p>
                      <a:r>
                        <a:rPr lang="en-US" dirty="0" smtClean="0"/>
                        <a:t>MARKET DEPENDENT</a:t>
                      </a:r>
                      <a:endParaRPr lang="en-US" dirty="0"/>
                    </a:p>
                  </a:txBody>
                  <a:tcPr/>
                </a:tc>
                <a:tc>
                  <a:txBody>
                    <a:bodyPr/>
                    <a:lstStyle/>
                    <a:p>
                      <a:r>
                        <a:rPr lang="en-US" dirty="0" smtClean="0"/>
                        <a:t>Investment period</a:t>
                      </a:r>
                      <a:endParaRPr lang="en-US" dirty="0"/>
                    </a:p>
                  </a:txBody>
                  <a:tcPr/>
                </a:tc>
                <a:tc>
                  <a:txBody>
                    <a:bodyPr/>
                    <a:lstStyle/>
                    <a:p>
                      <a:r>
                        <a:rPr lang="en-US" dirty="0" smtClean="0"/>
                        <a:t>PERPETUAL</a:t>
                      </a:r>
                    </a:p>
                    <a:p>
                      <a:endParaRPr lang="en-US" dirty="0"/>
                    </a:p>
                  </a:txBody>
                  <a:tcPr/>
                </a:tc>
              </a:tr>
              <a:tr h="370840">
                <a:tc>
                  <a:txBody>
                    <a:bodyPr/>
                    <a:lstStyle/>
                    <a:p>
                      <a:r>
                        <a:rPr lang="en-US" sz="1000" dirty="0" smtClean="0"/>
                        <a:t>Does the Entity have external restrictions on its asset composition?</a:t>
                      </a:r>
                      <a:endParaRPr lang="en-US" sz="1000" dirty="0"/>
                    </a:p>
                  </a:txBody>
                  <a:tcPr/>
                </a:tc>
                <a:tc>
                  <a:txBody>
                    <a:bodyPr/>
                    <a:lstStyle/>
                    <a:p>
                      <a:r>
                        <a:rPr lang="en-US" dirty="0" smtClean="0"/>
                        <a:t>[YES]</a:t>
                      </a:r>
                      <a:endParaRPr lang="en-US" dirty="0"/>
                    </a:p>
                  </a:txBody>
                  <a:tcPr/>
                </a:tc>
                <a:tc>
                  <a:txBody>
                    <a:bodyPr/>
                    <a:lstStyle/>
                    <a:p>
                      <a:r>
                        <a:rPr lang="en-US" dirty="0" smtClean="0"/>
                        <a:t>YES</a:t>
                      </a:r>
                      <a:endParaRPr lang="en-US" dirty="0"/>
                    </a:p>
                  </a:txBody>
                  <a:tcPr/>
                </a:tc>
                <a:tc>
                  <a:txBody>
                    <a:bodyPr/>
                    <a:lstStyle/>
                    <a:p>
                      <a:r>
                        <a:rPr lang="en-US" dirty="0" smtClean="0"/>
                        <a:t>NO</a:t>
                      </a:r>
                      <a:endParaRPr lang="en-US" dirty="0"/>
                    </a:p>
                  </a:txBody>
                  <a:tcPr/>
                </a:tc>
              </a:tr>
              <a:tr h="370840">
                <a:tc>
                  <a:txBody>
                    <a:bodyPr/>
                    <a:lstStyle/>
                    <a:p>
                      <a:r>
                        <a:rPr lang="en-US" sz="1000" dirty="0" smtClean="0"/>
                        <a:t>What is the weighted average cost of funds for the Entity?</a:t>
                      </a:r>
                      <a:endParaRPr lang="en-US" sz="1000" dirty="0"/>
                    </a:p>
                  </a:txBody>
                  <a:tcPr/>
                </a:tc>
                <a:tc>
                  <a:txBody>
                    <a:bodyPr/>
                    <a:lstStyle/>
                    <a:p>
                      <a:r>
                        <a:rPr lang="en-US" sz="1050" dirty="0" smtClean="0"/>
                        <a:t>Varies with securities lending market</a:t>
                      </a:r>
                      <a:endParaRPr lang="en-US" sz="1050" dirty="0"/>
                    </a:p>
                  </a:txBody>
                  <a:tcPr/>
                </a:tc>
                <a:tc>
                  <a:txBody>
                    <a:bodyPr/>
                    <a:lstStyle/>
                    <a:p>
                      <a:r>
                        <a:rPr lang="en-US" sz="1050" dirty="0" smtClean="0"/>
                        <a:t>Higher than securities lending</a:t>
                      </a:r>
                      <a:r>
                        <a:rPr lang="en-US" sz="1050" baseline="0" dirty="0" smtClean="0"/>
                        <a:t> market, but non-recourse</a:t>
                      </a:r>
                      <a:endParaRPr lang="en-US" sz="1050" dirty="0"/>
                    </a:p>
                  </a:txBody>
                  <a:tcPr/>
                </a:tc>
                <a:tc>
                  <a:txBody>
                    <a:bodyPr/>
                    <a:lstStyle/>
                    <a:p>
                      <a:r>
                        <a:rPr lang="en-US" sz="1050" dirty="0" smtClean="0"/>
                        <a:t>Lowest</a:t>
                      </a:r>
                      <a:endParaRPr lang="en-US" sz="1050" dirty="0"/>
                    </a:p>
                  </a:txBody>
                  <a:tcPr/>
                </a:tc>
              </a:tr>
              <a:tr h="370840">
                <a:tc>
                  <a:txBody>
                    <a:bodyPr/>
                    <a:lstStyle/>
                    <a:p>
                      <a:r>
                        <a:rPr lang="en-US" sz="1000" dirty="0" smtClean="0"/>
                        <a:t>How does a </a:t>
                      </a:r>
                      <a:r>
                        <a:rPr lang="en-US" sz="1000" baseline="0" dirty="0" smtClean="0"/>
                        <a:t>taxable investor recognize entity’s interest income?</a:t>
                      </a:r>
                      <a:endParaRPr lang="en-US" sz="1000" dirty="0"/>
                    </a:p>
                  </a:txBody>
                  <a:tcPr/>
                </a:tc>
                <a:tc>
                  <a:txBody>
                    <a:bodyPr/>
                    <a:lstStyle/>
                    <a:p>
                      <a:r>
                        <a:rPr lang="en-US" dirty="0" smtClean="0"/>
                        <a:t>Ordinary</a:t>
                      </a:r>
                      <a:endParaRPr lang="en-US" dirty="0"/>
                    </a:p>
                  </a:txBody>
                  <a:tcPr/>
                </a:tc>
                <a:tc>
                  <a:txBody>
                    <a:bodyPr/>
                    <a:lstStyle/>
                    <a:p>
                      <a:r>
                        <a:rPr lang="en-US" sz="1100" dirty="0" smtClean="0"/>
                        <a:t>Ordinary with risk of</a:t>
                      </a:r>
                      <a:r>
                        <a:rPr lang="en-US" sz="1100" baseline="0" dirty="0" smtClean="0"/>
                        <a:t> phantom income</a:t>
                      </a:r>
                      <a:endParaRPr lang="en-US" sz="1100" dirty="0"/>
                    </a:p>
                  </a:txBody>
                  <a:tcPr/>
                </a:tc>
                <a:tc>
                  <a:txBody>
                    <a:bodyPr/>
                    <a:lstStyle/>
                    <a:p>
                      <a:r>
                        <a:rPr lang="en-US" dirty="0" smtClean="0"/>
                        <a:t>LTCG</a:t>
                      </a:r>
                      <a:endParaRPr lang="en-US" dirty="0"/>
                    </a:p>
                  </a:txBody>
                  <a:tcPr/>
                </a:tc>
              </a:tr>
              <a:tr h="370840">
                <a:tc>
                  <a:txBody>
                    <a:bodyPr/>
                    <a:lstStyle/>
                    <a:p>
                      <a:r>
                        <a:rPr lang="en-US" sz="1000" dirty="0" smtClean="0"/>
                        <a:t>Can an investor’s interest in the entity be realized</a:t>
                      </a:r>
                      <a:r>
                        <a:rPr lang="en-US" sz="1000" baseline="0" dirty="0" smtClean="0"/>
                        <a:t> at a significant premium to NAV?</a:t>
                      </a:r>
                      <a:endParaRPr lang="en-US" sz="1000" dirty="0"/>
                    </a:p>
                  </a:txBody>
                  <a:tcPr/>
                </a:tc>
                <a:tc>
                  <a:txBody>
                    <a:bodyPr/>
                    <a:lstStyle/>
                    <a:p>
                      <a:r>
                        <a:rPr lang="en-US" dirty="0" smtClean="0"/>
                        <a:t>NO</a:t>
                      </a:r>
                      <a:endParaRPr lang="en-US" dirty="0"/>
                    </a:p>
                  </a:txBody>
                  <a:tcPr/>
                </a:tc>
                <a:tc>
                  <a:txBody>
                    <a:bodyPr/>
                    <a:lstStyle/>
                    <a:p>
                      <a:r>
                        <a:rPr lang="en-US" sz="1100" dirty="0" smtClean="0"/>
                        <a:t>NO</a:t>
                      </a:r>
                      <a:endParaRPr lang="en-US" sz="1100" dirty="0"/>
                    </a:p>
                  </a:txBody>
                  <a:tcPr/>
                </a:tc>
                <a:tc>
                  <a:txBody>
                    <a:bodyPr/>
                    <a:lstStyle/>
                    <a:p>
                      <a:r>
                        <a:rPr lang="en-US" dirty="0" smtClean="0"/>
                        <a:t>YES</a:t>
                      </a:r>
                      <a:endParaRPr lang="en-US" dirty="0"/>
                    </a:p>
                  </a:txBody>
                  <a:tcPr/>
                </a:tc>
              </a:tr>
            </a:tbl>
          </a:graphicData>
        </a:graphic>
      </p:graphicFrame>
    </p:spTree>
  </p:cSld>
  <p:clrMapOvr>
    <a:masterClrMapping/>
  </p:clrMapOvr>
  <p:transition spd="slow">
    <p:cut/>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77"/>
        <p:cNvGrpSpPr/>
        <p:nvPr/>
      </p:nvGrpSpPr>
      <p:grpSpPr>
        <a:xfrm>
          <a:off x="0" y="0"/>
          <a:ext cx="0" cy="0"/>
          <a:chOff x="0" y="0"/>
          <a:chExt cx="0" cy="0"/>
        </a:xfrm>
      </p:grpSpPr>
      <p:grpSp>
        <p:nvGrpSpPr>
          <p:cNvPr id="2" name="Shape 78"/>
          <p:cNvGrpSpPr/>
          <p:nvPr/>
        </p:nvGrpSpPr>
        <p:grpSpPr>
          <a:xfrm>
            <a:off x="198" y="66582"/>
            <a:ext cx="9143704" cy="461636"/>
            <a:chOff x="198" y="49936"/>
            <a:chExt cx="9143704" cy="346227"/>
          </a:xfrm>
        </p:grpSpPr>
        <p:grpSp>
          <p:nvGrpSpPr>
            <p:cNvPr id="3" name="Shape 79"/>
            <p:cNvGrpSpPr/>
            <p:nvPr/>
          </p:nvGrpSpPr>
          <p:grpSpPr>
            <a:xfrm>
              <a:off x="198" y="49936"/>
              <a:ext cx="3428776" cy="346227"/>
              <a:chOff x="0" y="49936"/>
              <a:chExt cx="3768300" cy="346227"/>
            </a:xfrm>
          </p:grpSpPr>
          <p:sp>
            <p:nvSpPr>
              <p:cNvPr id="80" name="Shape 80"/>
              <p:cNvSpPr txBox="1"/>
              <p:nvPr/>
            </p:nvSpPr>
            <p:spPr>
              <a:xfrm>
                <a:off x="0" y="49937"/>
                <a:ext cx="1256100" cy="346226"/>
              </a:xfrm>
              <a:prstGeom prst="rect">
                <a:avLst/>
              </a:prstGeom>
              <a:solidFill>
                <a:srgbClr val="F1E5CA"/>
              </a:solidFill>
              <a:ln>
                <a:noFill/>
              </a:ln>
            </p:spPr>
            <p:txBody>
              <a:bodyPr lIns="91425" tIns="91425" rIns="91425" bIns="91425" anchor="ctr" anchorCtr="0">
                <a:spAutoFit/>
              </a:bodyPr>
              <a:lstStyle/>
              <a:p>
                <a:pPr lvl="0" algn="ctr" rtl="0">
                  <a:spcBef>
                    <a:spcPts val="0"/>
                  </a:spcBef>
                  <a:buNone/>
                </a:pPr>
                <a:r>
                  <a:rPr lang="en" sz="900">
                    <a:solidFill>
                      <a:srgbClr val="A3B7AB"/>
                    </a:solidFill>
                    <a:latin typeface="Quicksand"/>
                    <a:ea typeface="Quicksand"/>
                    <a:cs typeface="Quicksand"/>
                    <a:sym typeface="Quicksand"/>
                  </a:rPr>
                  <a:t>Primary Opportunity</a:t>
                </a:r>
              </a:p>
            </p:txBody>
          </p:sp>
          <p:sp>
            <p:nvSpPr>
              <p:cNvPr id="81" name="Shape 81"/>
              <p:cNvSpPr txBox="1"/>
              <p:nvPr/>
            </p:nvSpPr>
            <p:spPr>
              <a:xfrm>
                <a:off x="1256100" y="49936"/>
                <a:ext cx="1331099" cy="346226"/>
              </a:xfrm>
              <a:prstGeom prst="rect">
                <a:avLst/>
              </a:prstGeom>
              <a:solidFill>
                <a:srgbClr val="477057"/>
              </a:solidFill>
              <a:ln>
                <a:noFill/>
              </a:ln>
            </p:spPr>
            <p:txBody>
              <a:bodyPr lIns="91425" tIns="91425" rIns="91425" bIns="91425" anchor="ctr" anchorCtr="0">
                <a:spAutoFit/>
              </a:bodyPr>
              <a:lstStyle/>
              <a:p>
                <a:pPr lvl="0" algn="ctr" rtl="0">
                  <a:spcBef>
                    <a:spcPts val="0"/>
                  </a:spcBef>
                  <a:buClr>
                    <a:schemeClr val="dk1"/>
                  </a:buClr>
                  <a:buSzPct val="122222"/>
                  <a:buFont typeface="Arial"/>
                  <a:buNone/>
                </a:pPr>
                <a:r>
                  <a:rPr lang="en" sz="900">
                    <a:solidFill>
                      <a:srgbClr val="FFFFFF"/>
                    </a:solidFill>
                    <a:latin typeface="Quicksand"/>
                    <a:ea typeface="Quicksand"/>
                    <a:cs typeface="Quicksand"/>
                    <a:sym typeface="Quicksand"/>
                  </a:rPr>
                  <a:t>Asset Acquisition</a:t>
                </a:r>
              </a:p>
              <a:p>
                <a:pPr lvl="0" algn="ctr" rtl="0">
                  <a:spcBef>
                    <a:spcPts val="0"/>
                  </a:spcBef>
                  <a:buClr>
                    <a:schemeClr val="dk1"/>
                  </a:buClr>
                  <a:buSzPct val="122222"/>
                  <a:buFont typeface="Arial"/>
                  <a:buNone/>
                </a:pPr>
                <a:r>
                  <a:rPr lang="en" sz="900">
                    <a:solidFill>
                      <a:srgbClr val="FFFFFF"/>
                    </a:solidFill>
                    <a:latin typeface="Quicksand"/>
                    <a:ea typeface="Quicksand"/>
                    <a:cs typeface="Quicksand"/>
                    <a:sym typeface="Quicksand"/>
                  </a:rPr>
                  <a:t>Opportunity</a:t>
                </a:r>
              </a:p>
            </p:txBody>
          </p:sp>
          <p:sp>
            <p:nvSpPr>
              <p:cNvPr id="82" name="Shape 82"/>
              <p:cNvSpPr txBox="1"/>
              <p:nvPr/>
            </p:nvSpPr>
            <p:spPr>
              <a:xfrm>
                <a:off x="2512200" y="49937"/>
                <a:ext cx="1256100" cy="346226"/>
              </a:xfrm>
              <a:prstGeom prst="rect">
                <a:avLst/>
              </a:prstGeom>
              <a:solidFill>
                <a:srgbClr val="F1E5CA"/>
              </a:solidFill>
              <a:ln>
                <a:noFill/>
              </a:ln>
            </p:spPr>
            <p:txBody>
              <a:bodyPr lIns="91425" tIns="91425" rIns="91425" bIns="91425" anchor="ctr" anchorCtr="0">
                <a:spAutoFit/>
              </a:bodyPr>
              <a:lstStyle/>
              <a:p>
                <a:pPr lvl="0" algn="ctr" rtl="0">
                  <a:spcBef>
                    <a:spcPts val="0"/>
                  </a:spcBef>
                  <a:buNone/>
                </a:pPr>
                <a:r>
                  <a:rPr lang="en" sz="900">
                    <a:solidFill>
                      <a:srgbClr val="A3B7AB"/>
                    </a:solidFill>
                    <a:latin typeface="Quicksand"/>
                    <a:ea typeface="Quicksand"/>
                    <a:cs typeface="Quicksand"/>
                    <a:sym typeface="Quicksand"/>
                  </a:rPr>
                  <a:t>Customer Opportunity</a:t>
                </a:r>
              </a:p>
            </p:txBody>
          </p:sp>
        </p:grpSp>
        <p:grpSp>
          <p:nvGrpSpPr>
            <p:cNvPr id="4" name="Shape 83"/>
            <p:cNvGrpSpPr/>
            <p:nvPr/>
          </p:nvGrpSpPr>
          <p:grpSpPr>
            <a:xfrm>
              <a:off x="3429070" y="49937"/>
              <a:ext cx="3428776" cy="346226"/>
              <a:chOff x="0" y="49937"/>
              <a:chExt cx="3768300" cy="346226"/>
            </a:xfrm>
          </p:grpSpPr>
          <p:sp>
            <p:nvSpPr>
              <p:cNvPr id="84" name="Shape 84"/>
              <p:cNvSpPr txBox="1"/>
              <p:nvPr/>
            </p:nvSpPr>
            <p:spPr>
              <a:xfrm>
                <a:off x="0" y="49937"/>
                <a:ext cx="1256100" cy="346226"/>
              </a:xfrm>
              <a:prstGeom prst="rect">
                <a:avLst/>
              </a:prstGeom>
              <a:solidFill>
                <a:srgbClr val="F1E5CA"/>
              </a:solidFill>
              <a:ln>
                <a:noFill/>
              </a:ln>
            </p:spPr>
            <p:txBody>
              <a:bodyPr lIns="91425" tIns="91425" rIns="91425" bIns="91425" anchor="ctr" anchorCtr="0">
                <a:spAutoFit/>
              </a:bodyPr>
              <a:lstStyle/>
              <a:p>
                <a:pPr lvl="0" algn="ctr" rtl="0">
                  <a:spcBef>
                    <a:spcPts val="0"/>
                  </a:spcBef>
                  <a:buNone/>
                </a:pPr>
                <a:r>
                  <a:rPr lang="en" sz="900">
                    <a:solidFill>
                      <a:srgbClr val="A3B7AB"/>
                    </a:solidFill>
                    <a:latin typeface="Quicksand"/>
                    <a:ea typeface="Quicksand"/>
                    <a:cs typeface="Quicksand"/>
                    <a:sym typeface="Quicksand"/>
                  </a:rPr>
                  <a:t>FCM Bank Overview</a:t>
                </a:r>
              </a:p>
            </p:txBody>
          </p:sp>
          <p:sp>
            <p:nvSpPr>
              <p:cNvPr id="85" name="Shape 85"/>
              <p:cNvSpPr txBox="1"/>
              <p:nvPr/>
            </p:nvSpPr>
            <p:spPr>
              <a:xfrm>
                <a:off x="1256100" y="101874"/>
                <a:ext cx="1256100" cy="242351"/>
              </a:xfrm>
              <a:prstGeom prst="rect">
                <a:avLst/>
              </a:prstGeom>
              <a:solidFill>
                <a:srgbClr val="F1E5CA"/>
              </a:solidFill>
              <a:ln>
                <a:noFill/>
              </a:ln>
            </p:spPr>
            <p:txBody>
              <a:bodyPr lIns="91425" tIns="91425" rIns="91425" bIns="91425" anchor="ctr" anchorCtr="0">
                <a:spAutoFit/>
              </a:bodyPr>
              <a:lstStyle/>
              <a:p>
                <a:pPr lvl="0" algn="ctr" rtl="0">
                  <a:spcBef>
                    <a:spcPts val="0"/>
                  </a:spcBef>
                  <a:buNone/>
                </a:pPr>
                <a:r>
                  <a:rPr lang="en" sz="900">
                    <a:solidFill>
                      <a:srgbClr val="A3B7AB"/>
                    </a:solidFill>
                    <a:latin typeface="Quicksand"/>
                    <a:ea typeface="Quicksand"/>
                    <a:cs typeface="Quicksand"/>
                    <a:sym typeface="Quicksand"/>
                  </a:rPr>
                  <a:t>nestbank</a:t>
                </a:r>
              </a:p>
            </p:txBody>
          </p:sp>
          <p:sp>
            <p:nvSpPr>
              <p:cNvPr id="86" name="Shape 86"/>
              <p:cNvSpPr txBox="1"/>
              <p:nvPr/>
            </p:nvSpPr>
            <p:spPr>
              <a:xfrm>
                <a:off x="2512200" y="49937"/>
                <a:ext cx="1256100" cy="346226"/>
              </a:xfrm>
              <a:prstGeom prst="rect">
                <a:avLst/>
              </a:prstGeom>
              <a:solidFill>
                <a:srgbClr val="F1E5CA"/>
              </a:solidFill>
              <a:ln>
                <a:noFill/>
              </a:ln>
            </p:spPr>
            <p:txBody>
              <a:bodyPr lIns="91425" tIns="91425" rIns="91425" bIns="91425" anchor="ctr" anchorCtr="0">
                <a:spAutoFit/>
              </a:bodyPr>
              <a:lstStyle/>
              <a:p>
                <a:pPr lvl="0" algn="ctr" rtl="0">
                  <a:spcBef>
                    <a:spcPts val="0"/>
                  </a:spcBef>
                  <a:buNone/>
                </a:pPr>
                <a:r>
                  <a:rPr lang="en" sz="900">
                    <a:solidFill>
                      <a:srgbClr val="A3B7AB"/>
                    </a:solidFill>
                    <a:latin typeface="Quicksand"/>
                    <a:ea typeface="Quicksand"/>
                    <a:cs typeface="Quicksand"/>
                    <a:sym typeface="Quicksand"/>
                  </a:rPr>
                  <a:t>Investment Opportunity</a:t>
                </a:r>
              </a:p>
            </p:txBody>
          </p:sp>
        </p:grpSp>
        <p:sp>
          <p:nvSpPr>
            <p:cNvPr id="87" name="Shape 87"/>
            <p:cNvSpPr txBox="1"/>
            <p:nvPr/>
          </p:nvSpPr>
          <p:spPr>
            <a:xfrm>
              <a:off x="6857942" y="101874"/>
              <a:ext cx="1143000" cy="242351"/>
            </a:xfrm>
            <a:prstGeom prst="rect">
              <a:avLst/>
            </a:prstGeom>
            <a:solidFill>
              <a:srgbClr val="F1E5CA"/>
            </a:solidFill>
            <a:ln>
              <a:noFill/>
            </a:ln>
          </p:spPr>
          <p:txBody>
            <a:bodyPr lIns="91425" tIns="91425" rIns="91425" bIns="91425" anchor="ctr" anchorCtr="0">
              <a:spAutoFit/>
            </a:bodyPr>
            <a:lstStyle/>
            <a:p>
              <a:pPr lvl="0" algn="ctr" rtl="0">
                <a:spcBef>
                  <a:spcPts val="0"/>
                </a:spcBef>
                <a:buNone/>
              </a:pPr>
              <a:r>
                <a:rPr lang="en-US" sz="900" dirty="0" smtClean="0">
                  <a:solidFill>
                    <a:srgbClr val="A3B7AB"/>
                  </a:solidFill>
                  <a:latin typeface="Quicksand"/>
                  <a:ea typeface="Quicksand"/>
                  <a:cs typeface="Quicksand"/>
                  <a:sym typeface="Quicksand"/>
                </a:rPr>
                <a:t>GHW Management</a:t>
              </a:r>
              <a:endParaRPr lang="en" sz="900" dirty="0">
                <a:solidFill>
                  <a:srgbClr val="A3B7AB"/>
                </a:solidFill>
                <a:latin typeface="Quicksand"/>
                <a:ea typeface="Quicksand"/>
                <a:cs typeface="Quicksand"/>
                <a:sym typeface="Quicksand"/>
              </a:endParaRPr>
            </a:p>
          </p:txBody>
        </p:sp>
        <p:sp>
          <p:nvSpPr>
            <p:cNvPr id="88" name="Shape 88"/>
            <p:cNvSpPr txBox="1"/>
            <p:nvPr/>
          </p:nvSpPr>
          <p:spPr>
            <a:xfrm>
              <a:off x="8000902" y="101874"/>
              <a:ext cx="1143000" cy="242351"/>
            </a:xfrm>
            <a:prstGeom prst="rect">
              <a:avLst/>
            </a:prstGeom>
            <a:solidFill>
              <a:srgbClr val="F1E5CA"/>
            </a:solidFill>
            <a:ln>
              <a:noFill/>
            </a:ln>
          </p:spPr>
          <p:txBody>
            <a:bodyPr lIns="91425" tIns="91425" rIns="91425" bIns="91425" anchor="ctr" anchorCtr="0">
              <a:spAutoFit/>
            </a:bodyPr>
            <a:lstStyle/>
            <a:p>
              <a:pPr lvl="0" algn="ctr" rtl="0">
                <a:spcBef>
                  <a:spcPts val="0"/>
                </a:spcBef>
                <a:buNone/>
              </a:pPr>
              <a:r>
                <a:rPr lang="en" sz="900">
                  <a:solidFill>
                    <a:srgbClr val="A3B7AB"/>
                  </a:solidFill>
                  <a:latin typeface="Quicksand"/>
                  <a:ea typeface="Quicksand"/>
                  <a:cs typeface="Quicksand"/>
                  <a:sym typeface="Quicksand"/>
                </a:rPr>
                <a:t>Appendix</a:t>
              </a:r>
            </a:p>
          </p:txBody>
        </p:sp>
      </p:grpSp>
      <p:sp>
        <p:nvSpPr>
          <p:cNvPr id="90" name="Shape 90"/>
          <p:cNvSpPr txBox="1">
            <a:spLocks noGrp="1"/>
          </p:cNvSpPr>
          <p:nvPr>
            <p:ph type="title"/>
          </p:nvPr>
        </p:nvSpPr>
        <p:spPr>
          <a:xfrm>
            <a:off x="174171" y="1018278"/>
            <a:ext cx="8229600" cy="461624"/>
          </a:xfrm>
          <a:prstGeom prst="rect">
            <a:avLst/>
          </a:prstGeom>
          <a:noFill/>
          <a:ln>
            <a:noFill/>
          </a:ln>
        </p:spPr>
        <p:txBody>
          <a:bodyPr lIns="45700" tIns="45700" rIns="45700" bIns="45700" anchor="ctr" anchorCtr="0">
            <a:spAutoFit/>
          </a:bodyPr>
          <a:lstStyle/>
          <a:p>
            <a:pPr lvl="0" rtl="0">
              <a:spcBef>
                <a:spcPts val="0"/>
              </a:spcBef>
              <a:buNone/>
            </a:pPr>
            <a:r>
              <a:rPr lang="en" sz="2400" b="0" dirty="0" smtClean="0">
                <a:solidFill>
                  <a:srgbClr val="477057"/>
                </a:solidFill>
                <a:latin typeface="Quicksand"/>
                <a:ea typeface="Quicksand"/>
                <a:cs typeface="Quicksand"/>
                <a:sym typeface="Quicksand"/>
              </a:rPr>
              <a:t>Favorable Exposure to Key Risks</a:t>
            </a:r>
            <a:endParaRPr lang="en" sz="2400" b="0" dirty="0">
              <a:solidFill>
                <a:srgbClr val="477057"/>
              </a:solidFill>
              <a:latin typeface="Quicksand"/>
              <a:ea typeface="Quicksand"/>
              <a:cs typeface="Quicksand"/>
              <a:sym typeface="Quicksand"/>
            </a:endParaRPr>
          </a:p>
        </p:txBody>
      </p:sp>
      <p:sp>
        <p:nvSpPr>
          <p:cNvPr id="89" name="Shape 89"/>
          <p:cNvSpPr txBox="1">
            <a:spLocks noGrp="1"/>
          </p:cNvSpPr>
          <p:nvPr>
            <p:ph type="body" idx="1"/>
          </p:nvPr>
        </p:nvSpPr>
        <p:spPr>
          <a:xfrm>
            <a:off x="183053" y="1670237"/>
            <a:ext cx="8367058" cy="4390905"/>
          </a:xfrm>
          <a:prstGeom prst="rect">
            <a:avLst/>
          </a:prstGeom>
          <a:noFill/>
          <a:ln>
            <a:noFill/>
          </a:ln>
        </p:spPr>
        <p:txBody>
          <a:bodyPr wrap="square" lIns="45700" tIns="45700" rIns="45700" bIns="45700" anchor="t" anchorCtr="0">
            <a:spAutoFit/>
          </a:bodyPr>
          <a:lstStyle/>
          <a:p>
            <a:pPr marL="0" indent="0">
              <a:lnSpc>
                <a:spcPct val="90000"/>
              </a:lnSpc>
              <a:spcBef>
                <a:spcPts val="400"/>
              </a:spcBef>
              <a:buClr>
                <a:schemeClr val="dk1"/>
              </a:buClr>
              <a:buSzPct val="110000"/>
            </a:pPr>
            <a:r>
              <a:rPr lang="en" sz="1200" dirty="0" smtClean="0">
                <a:solidFill>
                  <a:srgbClr val="000000"/>
                </a:solidFill>
                <a:latin typeface="Quicksand"/>
                <a:ea typeface="Quicksand"/>
                <a:cs typeface="Quicksand"/>
                <a:sym typeface="Quicksand"/>
              </a:rPr>
              <a:t> </a:t>
            </a:r>
            <a:r>
              <a:rPr lang="en" sz="1200" dirty="0" smtClean="0">
                <a:solidFill>
                  <a:srgbClr val="000000"/>
                </a:solidFill>
                <a:latin typeface="Quicksand"/>
                <a:ea typeface="Quicksand"/>
                <a:cs typeface="Quicksand"/>
                <a:sym typeface="Quicksand"/>
              </a:rPr>
              <a:t>The biggest risks associated with owning leveraged credit are market volatility and stability of funds  </a:t>
            </a:r>
            <a:endParaRPr lang="en" sz="1200" dirty="0" smtClean="0">
              <a:solidFill>
                <a:srgbClr val="000000"/>
              </a:solidFill>
              <a:latin typeface="Quicksand"/>
              <a:ea typeface="Quicksand"/>
              <a:cs typeface="Quicksand"/>
              <a:sym typeface="Quicksand"/>
            </a:endParaRPr>
          </a:p>
          <a:p>
            <a:pPr marL="0" indent="0">
              <a:lnSpc>
                <a:spcPct val="90000"/>
              </a:lnSpc>
              <a:spcBef>
                <a:spcPts val="400"/>
              </a:spcBef>
              <a:buClr>
                <a:schemeClr val="dk1"/>
              </a:buClr>
              <a:buSzPct val="110000"/>
            </a:pPr>
            <a:endParaRPr lang="en" sz="1200" dirty="0" smtClean="0">
              <a:solidFill>
                <a:srgbClr val="000000"/>
              </a:solidFill>
              <a:latin typeface="Quicksand"/>
              <a:ea typeface="Quicksand"/>
              <a:cs typeface="Quicksand"/>
              <a:sym typeface="Quicksand"/>
            </a:endParaRPr>
          </a:p>
          <a:p>
            <a:pPr marL="0" indent="0">
              <a:lnSpc>
                <a:spcPct val="90000"/>
              </a:lnSpc>
              <a:spcBef>
                <a:spcPts val="400"/>
              </a:spcBef>
              <a:buClr>
                <a:schemeClr val="dk1"/>
              </a:buClr>
              <a:buSzPct val="110000"/>
            </a:pPr>
            <a:r>
              <a:rPr lang="en" sz="1200" dirty="0" smtClean="0">
                <a:solidFill>
                  <a:srgbClr val="000000"/>
                </a:solidFill>
                <a:latin typeface="Quicksand"/>
                <a:ea typeface="Quicksand"/>
                <a:cs typeface="Quicksand"/>
                <a:sym typeface="Quicksand"/>
              </a:rPr>
              <a:t> Significantly favorable exposure to market volatility</a:t>
            </a:r>
          </a:p>
          <a:p>
            <a:pPr marL="400050" lvl="1" indent="0">
              <a:lnSpc>
                <a:spcPct val="90000"/>
              </a:lnSpc>
              <a:spcBef>
                <a:spcPts val="400"/>
              </a:spcBef>
              <a:buClr>
                <a:schemeClr val="dk1"/>
              </a:buClr>
              <a:buSzPct val="110000"/>
            </a:pPr>
            <a:r>
              <a:rPr lang="en" sz="1200" dirty="0" smtClean="0">
                <a:solidFill>
                  <a:srgbClr val="000000"/>
                </a:solidFill>
                <a:latin typeface="Quicksand"/>
                <a:ea typeface="Quicksand"/>
                <a:cs typeface="Quicksand"/>
                <a:sym typeface="Quicksand"/>
              </a:rPr>
              <a:t> The majority of assets will be held in “Hold to Maturity” book</a:t>
            </a:r>
          </a:p>
          <a:p>
            <a:pPr marL="400050" lvl="1" indent="0">
              <a:lnSpc>
                <a:spcPct val="90000"/>
              </a:lnSpc>
              <a:spcBef>
                <a:spcPts val="400"/>
              </a:spcBef>
              <a:buClr>
                <a:schemeClr val="dk1"/>
              </a:buClr>
              <a:buSzPct val="110000"/>
            </a:pPr>
            <a:r>
              <a:rPr lang="en" sz="600" dirty="0" smtClean="0">
                <a:solidFill>
                  <a:srgbClr val="000000"/>
                </a:solidFill>
                <a:latin typeface="Quicksand"/>
                <a:ea typeface="Quicksand"/>
                <a:cs typeface="Quicksand"/>
                <a:sym typeface="Quicksand"/>
              </a:rPr>
              <a:t>  </a:t>
            </a:r>
            <a:r>
              <a:rPr lang="en" sz="1200" dirty="0" smtClean="0">
                <a:solidFill>
                  <a:srgbClr val="000000"/>
                </a:solidFill>
                <a:latin typeface="Quicksand"/>
                <a:ea typeface="Quicksand"/>
                <a:cs typeface="Quicksand"/>
                <a:sym typeface="Quicksand"/>
              </a:rPr>
              <a:t>Bank not required to mark securities to market</a:t>
            </a:r>
          </a:p>
          <a:p>
            <a:pPr marL="400050" lvl="1" indent="0">
              <a:lnSpc>
                <a:spcPct val="90000"/>
              </a:lnSpc>
              <a:spcBef>
                <a:spcPts val="400"/>
              </a:spcBef>
              <a:buClr>
                <a:schemeClr val="dk1"/>
              </a:buClr>
              <a:buSzPct val="110000"/>
            </a:pPr>
            <a:r>
              <a:rPr lang="en" sz="1200" dirty="0" smtClean="0">
                <a:solidFill>
                  <a:srgbClr val="000000"/>
                </a:solidFill>
                <a:latin typeface="Quicksand"/>
                <a:ea typeface="Quicksand"/>
                <a:cs typeface="Quicksand"/>
                <a:sym typeface="Quicksand"/>
              </a:rPr>
              <a:t> Market fluctuations will not impact [GAAP] earnings or regulatory capital calculations</a:t>
            </a:r>
          </a:p>
          <a:p>
            <a:pPr marL="400050" lvl="1" indent="0">
              <a:lnSpc>
                <a:spcPct val="90000"/>
              </a:lnSpc>
              <a:spcBef>
                <a:spcPts val="400"/>
              </a:spcBef>
              <a:buClr>
                <a:schemeClr val="dk1"/>
              </a:buClr>
              <a:buSzPct val="110000"/>
              <a:buNone/>
            </a:pPr>
            <a:r>
              <a:rPr lang="en" sz="1200" dirty="0" smtClean="0">
                <a:solidFill>
                  <a:srgbClr val="000000"/>
                </a:solidFill>
                <a:latin typeface="Quicksand"/>
                <a:ea typeface="Quicksand"/>
                <a:cs typeface="Quicksand"/>
                <a:sym typeface="Quicksand"/>
              </a:rPr>
              <a:t> (Of course, Bank will be exposed to realized losses)</a:t>
            </a:r>
          </a:p>
          <a:p>
            <a:pPr marL="400050" lvl="1" indent="0">
              <a:lnSpc>
                <a:spcPct val="90000"/>
              </a:lnSpc>
              <a:spcBef>
                <a:spcPts val="400"/>
              </a:spcBef>
              <a:buClr>
                <a:schemeClr val="dk1"/>
              </a:buClr>
              <a:buSzPct val="110000"/>
            </a:pPr>
            <a:endParaRPr lang="en" sz="1200" dirty="0" smtClean="0">
              <a:solidFill>
                <a:srgbClr val="000000"/>
              </a:solidFill>
              <a:latin typeface="Quicksand"/>
              <a:ea typeface="Quicksand"/>
              <a:cs typeface="Quicksand"/>
              <a:sym typeface="Quicksand"/>
            </a:endParaRPr>
          </a:p>
          <a:p>
            <a:pPr marL="0" indent="0">
              <a:lnSpc>
                <a:spcPct val="90000"/>
              </a:lnSpc>
              <a:spcBef>
                <a:spcPts val="400"/>
              </a:spcBef>
              <a:buClr>
                <a:schemeClr val="dk1"/>
              </a:buClr>
              <a:buSzPct val="110000"/>
            </a:pPr>
            <a:r>
              <a:rPr lang="en" sz="1200" dirty="0" smtClean="0">
                <a:solidFill>
                  <a:srgbClr val="000000"/>
                </a:solidFill>
                <a:latin typeface="Quicksand"/>
                <a:ea typeface="Quicksand"/>
                <a:cs typeface="Quicksand"/>
                <a:sym typeface="Quicksand"/>
              </a:rPr>
              <a:t> </a:t>
            </a:r>
            <a:r>
              <a:rPr lang="en" sz="1200" dirty="0">
                <a:solidFill>
                  <a:srgbClr val="000000"/>
                </a:solidFill>
                <a:latin typeface="Quicksand"/>
                <a:ea typeface="Quicksand"/>
                <a:cs typeface="Quicksand"/>
                <a:sym typeface="Quicksand"/>
              </a:rPr>
              <a:t>Substantially all assets are eligible for ECB funding window </a:t>
            </a:r>
            <a:endParaRPr lang="en" sz="1200" dirty="0" smtClean="0">
              <a:solidFill>
                <a:srgbClr val="000000"/>
              </a:solidFill>
              <a:latin typeface="Quicksand"/>
              <a:ea typeface="Quicksand"/>
              <a:cs typeface="Quicksand"/>
              <a:sym typeface="Quicksand"/>
            </a:endParaRPr>
          </a:p>
          <a:p>
            <a:pPr marL="400050" lvl="1" indent="0">
              <a:lnSpc>
                <a:spcPct val="90000"/>
              </a:lnSpc>
              <a:spcBef>
                <a:spcPts val="400"/>
              </a:spcBef>
              <a:buClr>
                <a:schemeClr val="dk1"/>
              </a:buClr>
              <a:buSzPct val="110000"/>
            </a:pPr>
            <a:r>
              <a:rPr lang="en" sz="1200" dirty="0" smtClean="0">
                <a:solidFill>
                  <a:srgbClr val="000000"/>
                </a:solidFill>
                <a:latin typeface="Quicksand"/>
                <a:ea typeface="Quicksand"/>
                <a:cs typeface="Quicksand"/>
                <a:sym typeface="Quicksand"/>
              </a:rPr>
              <a:t>Minimal </a:t>
            </a:r>
            <a:r>
              <a:rPr lang="en" sz="1200" dirty="0" smtClean="0">
                <a:solidFill>
                  <a:srgbClr val="000000"/>
                </a:solidFill>
                <a:latin typeface="Quicksand"/>
                <a:ea typeface="Quicksand"/>
                <a:cs typeface="Quicksand"/>
                <a:sym typeface="Quicksand"/>
              </a:rPr>
              <a:t>exposure to funding roll risk</a:t>
            </a:r>
          </a:p>
          <a:p>
            <a:pPr marL="400050" lvl="1" indent="0">
              <a:lnSpc>
                <a:spcPct val="90000"/>
              </a:lnSpc>
              <a:spcBef>
                <a:spcPts val="400"/>
              </a:spcBef>
              <a:buClr>
                <a:schemeClr val="dk1"/>
              </a:buClr>
              <a:buSzPct val="110000"/>
            </a:pPr>
            <a:r>
              <a:rPr lang="en" sz="1200" dirty="0" smtClean="0">
                <a:solidFill>
                  <a:srgbClr val="000000"/>
                </a:solidFill>
                <a:latin typeface="Quicksand"/>
                <a:ea typeface="Quicksand"/>
                <a:cs typeface="Quicksand"/>
                <a:sym typeface="Quicksand"/>
              </a:rPr>
              <a:t> Substantially all assets are eligible for ECB funding window</a:t>
            </a:r>
          </a:p>
          <a:p>
            <a:pPr marL="400050" lvl="1" indent="0">
              <a:lnSpc>
                <a:spcPct val="90000"/>
              </a:lnSpc>
              <a:spcBef>
                <a:spcPts val="400"/>
              </a:spcBef>
              <a:buClr>
                <a:schemeClr val="dk1"/>
              </a:buClr>
              <a:buSzPct val="110000"/>
              <a:buNone/>
            </a:pPr>
            <a:r>
              <a:rPr lang="en" sz="1200" dirty="0" smtClean="0">
                <a:solidFill>
                  <a:srgbClr val="000000"/>
                </a:solidFill>
                <a:latin typeface="Quicksand"/>
                <a:ea typeface="Quicksand"/>
                <a:cs typeface="Quicksand"/>
                <a:sym typeface="Quicksand"/>
              </a:rPr>
              <a:t>  Bank may pledge assets to Open Market Operations program</a:t>
            </a:r>
          </a:p>
          <a:p>
            <a:pPr marL="800100" lvl="2" indent="0">
              <a:lnSpc>
                <a:spcPct val="90000"/>
              </a:lnSpc>
              <a:spcBef>
                <a:spcPts val="400"/>
              </a:spcBef>
              <a:buClr>
                <a:schemeClr val="dk1"/>
              </a:buClr>
              <a:buSzPct val="110000"/>
            </a:pPr>
            <a:r>
              <a:rPr lang="en" sz="1200" dirty="0" smtClean="0">
                <a:solidFill>
                  <a:srgbClr val="000000"/>
                </a:solidFill>
                <a:latin typeface="Quicksand"/>
                <a:ea typeface="Quicksand"/>
                <a:cs typeface="Quicksand"/>
                <a:sym typeface="Quicksand"/>
              </a:rPr>
              <a:t> Receive funding at [0.05]% against pledged </a:t>
            </a:r>
            <a:r>
              <a:rPr lang="en" sz="1200" dirty="0" smtClean="0">
                <a:solidFill>
                  <a:srgbClr val="000000"/>
                </a:solidFill>
                <a:latin typeface="Quicksand"/>
                <a:ea typeface="Quicksand"/>
                <a:cs typeface="Quicksand"/>
                <a:sym typeface="Quicksand"/>
              </a:rPr>
              <a:t>assets</a:t>
            </a:r>
          </a:p>
          <a:p>
            <a:pPr marL="0" indent="0">
              <a:lnSpc>
                <a:spcPct val="90000"/>
              </a:lnSpc>
              <a:spcBef>
                <a:spcPts val="400"/>
              </a:spcBef>
              <a:buClr>
                <a:schemeClr val="dk1"/>
              </a:buClr>
              <a:buSzPct val="110000"/>
            </a:pPr>
            <a:endParaRPr lang="en" sz="1200" dirty="0" smtClean="0">
              <a:solidFill>
                <a:srgbClr val="000000"/>
              </a:solidFill>
              <a:latin typeface="Quicksand"/>
              <a:ea typeface="Quicksand"/>
              <a:cs typeface="Quicksand"/>
              <a:sym typeface="Quicksand"/>
            </a:endParaRPr>
          </a:p>
          <a:p>
            <a:pPr marL="0" indent="0">
              <a:lnSpc>
                <a:spcPct val="90000"/>
              </a:lnSpc>
              <a:spcBef>
                <a:spcPts val="400"/>
              </a:spcBef>
              <a:buClr>
                <a:schemeClr val="dk1"/>
              </a:buClr>
              <a:buSzPct val="110000"/>
            </a:pPr>
            <a:r>
              <a:rPr lang="en" sz="1200" dirty="0">
                <a:solidFill>
                  <a:srgbClr val="000000"/>
                </a:solidFill>
                <a:latin typeface="Quicksand"/>
                <a:ea typeface="Quicksand"/>
                <a:cs typeface="Quicksand"/>
                <a:sym typeface="Quicksand"/>
              </a:rPr>
              <a:t> </a:t>
            </a:r>
            <a:r>
              <a:rPr lang="en" sz="1200" b="1" dirty="0" smtClean="0">
                <a:solidFill>
                  <a:srgbClr val="000000"/>
                </a:solidFill>
                <a:latin typeface="Quicksand"/>
                <a:ea typeface="Quicksand"/>
                <a:cs typeface="Quicksand"/>
                <a:sym typeface="Quicksand"/>
              </a:rPr>
              <a:t>Bank is insulated from biggest risks assocated with owning levered credit</a:t>
            </a:r>
            <a:r>
              <a:rPr lang="en" sz="1200" dirty="0" smtClean="0">
                <a:solidFill>
                  <a:srgbClr val="000000"/>
                </a:solidFill>
                <a:latin typeface="Quicksand"/>
                <a:ea typeface="Quicksand"/>
                <a:cs typeface="Quicksand"/>
                <a:sym typeface="Quicksand"/>
              </a:rPr>
              <a:t>    </a:t>
            </a:r>
            <a:endParaRPr lang="en" sz="1200" dirty="0">
              <a:solidFill>
                <a:srgbClr val="000000"/>
              </a:solidFill>
              <a:latin typeface="Quicksand"/>
              <a:ea typeface="Quicksand"/>
              <a:cs typeface="Quicksand"/>
              <a:sym typeface="Quicksand"/>
            </a:endParaRPr>
          </a:p>
          <a:p>
            <a:pPr marL="0" indent="0">
              <a:lnSpc>
                <a:spcPct val="90000"/>
              </a:lnSpc>
              <a:spcBef>
                <a:spcPts val="400"/>
              </a:spcBef>
              <a:buClr>
                <a:schemeClr val="dk1"/>
              </a:buClr>
              <a:buSzPct val="110000"/>
            </a:pPr>
            <a:endParaRPr lang="en" sz="1200" dirty="0">
              <a:solidFill>
                <a:srgbClr val="000000"/>
              </a:solidFill>
              <a:latin typeface="Quicksand"/>
              <a:ea typeface="Quicksand"/>
              <a:cs typeface="Quicksand"/>
              <a:sym typeface="Quicksand"/>
            </a:endParaRPr>
          </a:p>
          <a:p>
            <a:pPr marL="0" indent="0">
              <a:lnSpc>
                <a:spcPct val="90000"/>
              </a:lnSpc>
              <a:spcBef>
                <a:spcPts val="400"/>
              </a:spcBef>
              <a:buClr>
                <a:schemeClr val="dk1"/>
              </a:buClr>
              <a:buSzPct val="110000"/>
            </a:pPr>
            <a:endParaRPr lang="en" sz="1200" dirty="0" smtClean="0">
              <a:solidFill>
                <a:srgbClr val="000000"/>
              </a:solidFill>
              <a:latin typeface="Quicksand"/>
              <a:ea typeface="Quicksand"/>
              <a:cs typeface="Quicksand"/>
              <a:sym typeface="Quicksand"/>
            </a:endParaRPr>
          </a:p>
          <a:p>
            <a:pPr marL="0" indent="0">
              <a:lnSpc>
                <a:spcPct val="90000"/>
              </a:lnSpc>
              <a:spcBef>
                <a:spcPts val="400"/>
              </a:spcBef>
              <a:buClr>
                <a:schemeClr val="dk1"/>
              </a:buClr>
              <a:buSzPct val="110000"/>
            </a:pPr>
            <a:endParaRPr lang="en" sz="1200" dirty="0" smtClean="0">
              <a:solidFill>
                <a:srgbClr val="000000"/>
              </a:solidFill>
              <a:latin typeface="Quicksand"/>
              <a:ea typeface="Quicksand"/>
              <a:cs typeface="Quicksand"/>
              <a:sym typeface="Quicksand"/>
            </a:endParaRPr>
          </a:p>
          <a:p>
            <a:pPr marL="0" indent="0">
              <a:lnSpc>
                <a:spcPct val="90000"/>
              </a:lnSpc>
              <a:spcBef>
                <a:spcPts val="400"/>
              </a:spcBef>
              <a:buClr>
                <a:schemeClr val="dk1"/>
              </a:buClr>
              <a:buSzPct val="110000"/>
              <a:buNone/>
            </a:pPr>
            <a:endParaRPr lang="en" sz="1200" dirty="0" smtClean="0">
              <a:solidFill>
                <a:srgbClr val="000000"/>
              </a:solidFill>
              <a:latin typeface="Quicksand"/>
              <a:ea typeface="Quicksand"/>
              <a:cs typeface="Quicksand"/>
              <a:sym typeface="Quicksand"/>
            </a:endParaRPr>
          </a:p>
          <a:p>
            <a:pPr marL="0" indent="0">
              <a:lnSpc>
                <a:spcPct val="90000"/>
              </a:lnSpc>
              <a:spcBef>
                <a:spcPts val="400"/>
              </a:spcBef>
              <a:buClr>
                <a:schemeClr val="dk1"/>
              </a:buClr>
              <a:buSzPct val="110000"/>
              <a:buNone/>
            </a:pPr>
            <a:endParaRPr lang="en" sz="1200" dirty="0" smtClean="0">
              <a:solidFill>
                <a:srgbClr val="000000"/>
              </a:solidFill>
              <a:latin typeface="Quicksand"/>
              <a:ea typeface="Quicksand"/>
              <a:cs typeface="Quicksand"/>
              <a:sym typeface="Quicksand"/>
            </a:endParaRPr>
          </a:p>
        </p:txBody>
      </p:sp>
      <p:sp>
        <p:nvSpPr>
          <p:cNvPr id="16" name="Slide Number Placeholder 15"/>
          <p:cNvSpPr>
            <a:spLocks noGrp="1"/>
          </p:cNvSpPr>
          <p:nvPr>
            <p:ph type="sldNum" idx="12"/>
          </p:nvPr>
        </p:nvSpPr>
        <p:spPr/>
        <p:txBody>
          <a:bodyPr/>
          <a:lstStyle/>
          <a:p>
            <a:endParaRPr lang="en-US" dirty="0"/>
          </a:p>
        </p:txBody>
      </p:sp>
    </p:spTree>
  </p:cSld>
  <p:clrMapOvr>
    <a:masterClrMapping/>
  </p:clrMapOvr>
  <p:transition spd="slow">
    <p:cut/>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77"/>
        <p:cNvGrpSpPr/>
        <p:nvPr/>
      </p:nvGrpSpPr>
      <p:grpSpPr>
        <a:xfrm>
          <a:off x="0" y="0"/>
          <a:ext cx="0" cy="0"/>
          <a:chOff x="0" y="0"/>
          <a:chExt cx="0" cy="0"/>
        </a:xfrm>
      </p:grpSpPr>
      <p:grpSp>
        <p:nvGrpSpPr>
          <p:cNvPr id="2" name="Shape 78"/>
          <p:cNvGrpSpPr/>
          <p:nvPr/>
        </p:nvGrpSpPr>
        <p:grpSpPr>
          <a:xfrm>
            <a:off x="198" y="66582"/>
            <a:ext cx="9143704" cy="461636"/>
            <a:chOff x="198" y="49936"/>
            <a:chExt cx="9143704" cy="346227"/>
          </a:xfrm>
        </p:grpSpPr>
        <p:grpSp>
          <p:nvGrpSpPr>
            <p:cNvPr id="3" name="Shape 79"/>
            <p:cNvGrpSpPr/>
            <p:nvPr/>
          </p:nvGrpSpPr>
          <p:grpSpPr>
            <a:xfrm>
              <a:off x="198" y="49936"/>
              <a:ext cx="3428776" cy="346227"/>
              <a:chOff x="0" y="49936"/>
              <a:chExt cx="3768300" cy="346227"/>
            </a:xfrm>
          </p:grpSpPr>
          <p:sp>
            <p:nvSpPr>
              <p:cNvPr id="80" name="Shape 80"/>
              <p:cNvSpPr txBox="1"/>
              <p:nvPr/>
            </p:nvSpPr>
            <p:spPr>
              <a:xfrm>
                <a:off x="0" y="49937"/>
                <a:ext cx="1256100" cy="346226"/>
              </a:xfrm>
              <a:prstGeom prst="rect">
                <a:avLst/>
              </a:prstGeom>
              <a:solidFill>
                <a:srgbClr val="F1E5CA"/>
              </a:solidFill>
              <a:ln>
                <a:noFill/>
              </a:ln>
            </p:spPr>
            <p:txBody>
              <a:bodyPr lIns="91425" tIns="91425" rIns="91425" bIns="91425" anchor="ctr" anchorCtr="0">
                <a:spAutoFit/>
              </a:bodyPr>
              <a:lstStyle/>
              <a:p>
                <a:pPr lvl="0" algn="ctr" rtl="0">
                  <a:spcBef>
                    <a:spcPts val="0"/>
                  </a:spcBef>
                  <a:buNone/>
                </a:pPr>
                <a:r>
                  <a:rPr lang="en" sz="900">
                    <a:solidFill>
                      <a:srgbClr val="A3B7AB"/>
                    </a:solidFill>
                    <a:latin typeface="Quicksand"/>
                    <a:ea typeface="Quicksand"/>
                    <a:cs typeface="Quicksand"/>
                    <a:sym typeface="Quicksand"/>
                  </a:rPr>
                  <a:t>Primary Opportunity</a:t>
                </a:r>
              </a:p>
            </p:txBody>
          </p:sp>
          <p:sp>
            <p:nvSpPr>
              <p:cNvPr id="81" name="Shape 81"/>
              <p:cNvSpPr txBox="1"/>
              <p:nvPr/>
            </p:nvSpPr>
            <p:spPr>
              <a:xfrm>
                <a:off x="1256100" y="49936"/>
                <a:ext cx="1331099" cy="346226"/>
              </a:xfrm>
              <a:prstGeom prst="rect">
                <a:avLst/>
              </a:prstGeom>
              <a:solidFill>
                <a:srgbClr val="477057"/>
              </a:solidFill>
              <a:ln>
                <a:noFill/>
              </a:ln>
            </p:spPr>
            <p:txBody>
              <a:bodyPr lIns="91425" tIns="91425" rIns="91425" bIns="91425" anchor="ctr" anchorCtr="0">
                <a:spAutoFit/>
              </a:bodyPr>
              <a:lstStyle/>
              <a:p>
                <a:pPr lvl="0" algn="ctr" rtl="0">
                  <a:spcBef>
                    <a:spcPts val="0"/>
                  </a:spcBef>
                  <a:buClr>
                    <a:schemeClr val="dk1"/>
                  </a:buClr>
                  <a:buSzPct val="122222"/>
                  <a:buFont typeface="Arial"/>
                  <a:buNone/>
                </a:pPr>
                <a:r>
                  <a:rPr lang="en" sz="900">
                    <a:solidFill>
                      <a:srgbClr val="FFFFFF"/>
                    </a:solidFill>
                    <a:latin typeface="Quicksand"/>
                    <a:ea typeface="Quicksand"/>
                    <a:cs typeface="Quicksand"/>
                    <a:sym typeface="Quicksand"/>
                  </a:rPr>
                  <a:t>Asset Acquisition</a:t>
                </a:r>
              </a:p>
              <a:p>
                <a:pPr lvl="0" algn="ctr" rtl="0">
                  <a:spcBef>
                    <a:spcPts val="0"/>
                  </a:spcBef>
                  <a:buClr>
                    <a:schemeClr val="dk1"/>
                  </a:buClr>
                  <a:buSzPct val="122222"/>
                  <a:buFont typeface="Arial"/>
                  <a:buNone/>
                </a:pPr>
                <a:r>
                  <a:rPr lang="en" sz="900">
                    <a:solidFill>
                      <a:srgbClr val="FFFFFF"/>
                    </a:solidFill>
                    <a:latin typeface="Quicksand"/>
                    <a:ea typeface="Quicksand"/>
                    <a:cs typeface="Quicksand"/>
                    <a:sym typeface="Quicksand"/>
                  </a:rPr>
                  <a:t>Opportunity</a:t>
                </a:r>
              </a:p>
            </p:txBody>
          </p:sp>
          <p:sp>
            <p:nvSpPr>
              <p:cNvPr id="82" name="Shape 82"/>
              <p:cNvSpPr txBox="1"/>
              <p:nvPr/>
            </p:nvSpPr>
            <p:spPr>
              <a:xfrm>
                <a:off x="2512200" y="49937"/>
                <a:ext cx="1256100" cy="346226"/>
              </a:xfrm>
              <a:prstGeom prst="rect">
                <a:avLst/>
              </a:prstGeom>
              <a:solidFill>
                <a:srgbClr val="F1E5CA"/>
              </a:solidFill>
              <a:ln>
                <a:noFill/>
              </a:ln>
            </p:spPr>
            <p:txBody>
              <a:bodyPr lIns="91425" tIns="91425" rIns="91425" bIns="91425" anchor="ctr" anchorCtr="0">
                <a:spAutoFit/>
              </a:bodyPr>
              <a:lstStyle/>
              <a:p>
                <a:pPr lvl="0" algn="ctr" rtl="0">
                  <a:spcBef>
                    <a:spcPts val="0"/>
                  </a:spcBef>
                  <a:buNone/>
                </a:pPr>
                <a:r>
                  <a:rPr lang="en" sz="900">
                    <a:solidFill>
                      <a:srgbClr val="A3B7AB"/>
                    </a:solidFill>
                    <a:latin typeface="Quicksand"/>
                    <a:ea typeface="Quicksand"/>
                    <a:cs typeface="Quicksand"/>
                    <a:sym typeface="Quicksand"/>
                  </a:rPr>
                  <a:t>Customer Opportunity</a:t>
                </a:r>
              </a:p>
            </p:txBody>
          </p:sp>
        </p:grpSp>
        <p:grpSp>
          <p:nvGrpSpPr>
            <p:cNvPr id="4" name="Shape 83"/>
            <p:cNvGrpSpPr/>
            <p:nvPr/>
          </p:nvGrpSpPr>
          <p:grpSpPr>
            <a:xfrm>
              <a:off x="3429070" y="49937"/>
              <a:ext cx="3428776" cy="346226"/>
              <a:chOff x="0" y="49937"/>
              <a:chExt cx="3768300" cy="346226"/>
            </a:xfrm>
          </p:grpSpPr>
          <p:sp>
            <p:nvSpPr>
              <p:cNvPr id="84" name="Shape 84"/>
              <p:cNvSpPr txBox="1"/>
              <p:nvPr/>
            </p:nvSpPr>
            <p:spPr>
              <a:xfrm>
                <a:off x="0" y="49937"/>
                <a:ext cx="1256100" cy="346226"/>
              </a:xfrm>
              <a:prstGeom prst="rect">
                <a:avLst/>
              </a:prstGeom>
              <a:solidFill>
                <a:srgbClr val="F1E5CA"/>
              </a:solidFill>
              <a:ln>
                <a:noFill/>
              </a:ln>
            </p:spPr>
            <p:txBody>
              <a:bodyPr lIns="91425" tIns="91425" rIns="91425" bIns="91425" anchor="ctr" anchorCtr="0">
                <a:spAutoFit/>
              </a:bodyPr>
              <a:lstStyle/>
              <a:p>
                <a:pPr lvl="0" algn="ctr" rtl="0">
                  <a:spcBef>
                    <a:spcPts val="0"/>
                  </a:spcBef>
                  <a:buNone/>
                </a:pPr>
                <a:r>
                  <a:rPr lang="en" sz="900">
                    <a:solidFill>
                      <a:srgbClr val="A3B7AB"/>
                    </a:solidFill>
                    <a:latin typeface="Quicksand"/>
                    <a:ea typeface="Quicksand"/>
                    <a:cs typeface="Quicksand"/>
                    <a:sym typeface="Quicksand"/>
                  </a:rPr>
                  <a:t>FCM Bank Overview</a:t>
                </a:r>
              </a:p>
            </p:txBody>
          </p:sp>
          <p:sp>
            <p:nvSpPr>
              <p:cNvPr id="85" name="Shape 85"/>
              <p:cNvSpPr txBox="1"/>
              <p:nvPr/>
            </p:nvSpPr>
            <p:spPr>
              <a:xfrm>
                <a:off x="1256100" y="101874"/>
                <a:ext cx="1256100" cy="242351"/>
              </a:xfrm>
              <a:prstGeom prst="rect">
                <a:avLst/>
              </a:prstGeom>
              <a:solidFill>
                <a:srgbClr val="F1E5CA"/>
              </a:solidFill>
              <a:ln>
                <a:noFill/>
              </a:ln>
            </p:spPr>
            <p:txBody>
              <a:bodyPr lIns="91425" tIns="91425" rIns="91425" bIns="91425" anchor="ctr" anchorCtr="0">
                <a:spAutoFit/>
              </a:bodyPr>
              <a:lstStyle/>
              <a:p>
                <a:pPr lvl="0" algn="ctr" rtl="0">
                  <a:spcBef>
                    <a:spcPts val="0"/>
                  </a:spcBef>
                  <a:buNone/>
                </a:pPr>
                <a:r>
                  <a:rPr lang="en" sz="900">
                    <a:solidFill>
                      <a:srgbClr val="A3B7AB"/>
                    </a:solidFill>
                    <a:latin typeface="Quicksand"/>
                    <a:ea typeface="Quicksand"/>
                    <a:cs typeface="Quicksand"/>
                    <a:sym typeface="Quicksand"/>
                  </a:rPr>
                  <a:t>nestbank</a:t>
                </a:r>
              </a:p>
            </p:txBody>
          </p:sp>
          <p:sp>
            <p:nvSpPr>
              <p:cNvPr id="86" name="Shape 86"/>
              <p:cNvSpPr txBox="1"/>
              <p:nvPr/>
            </p:nvSpPr>
            <p:spPr>
              <a:xfrm>
                <a:off x="2512200" y="49937"/>
                <a:ext cx="1256100" cy="346226"/>
              </a:xfrm>
              <a:prstGeom prst="rect">
                <a:avLst/>
              </a:prstGeom>
              <a:solidFill>
                <a:srgbClr val="F1E5CA"/>
              </a:solidFill>
              <a:ln>
                <a:noFill/>
              </a:ln>
            </p:spPr>
            <p:txBody>
              <a:bodyPr lIns="91425" tIns="91425" rIns="91425" bIns="91425" anchor="ctr" anchorCtr="0">
                <a:spAutoFit/>
              </a:bodyPr>
              <a:lstStyle/>
              <a:p>
                <a:pPr lvl="0" algn="ctr" rtl="0">
                  <a:spcBef>
                    <a:spcPts val="0"/>
                  </a:spcBef>
                  <a:buNone/>
                </a:pPr>
                <a:r>
                  <a:rPr lang="en" sz="900">
                    <a:solidFill>
                      <a:srgbClr val="A3B7AB"/>
                    </a:solidFill>
                    <a:latin typeface="Quicksand"/>
                    <a:ea typeface="Quicksand"/>
                    <a:cs typeface="Quicksand"/>
                    <a:sym typeface="Quicksand"/>
                  </a:rPr>
                  <a:t>Investment Opportunity</a:t>
                </a:r>
              </a:p>
            </p:txBody>
          </p:sp>
        </p:grpSp>
        <p:sp>
          <p:nvSpPr>
            <p:cNvPr id="87" name="Shape 87"/>
            <p:cNvSpPr txBox="1"/>
            <p:nvPr/>
          </p:nvSpPr>
          <p:spPr>
            <a:xfrm>
              <a:off x="6857942" y="101874"/>
              <a:ext cx="1143000" cy="242351"/>
            </a:xfrm>
            <a:prstGeom prst="rect">
              <a:avLst/>
            </a:prstGeom>
            <a:solidFill>
              <a:srgbClr val="F1E5CA"/>
            </a:solidFill>
            <a:ln>
              <a:noFill/>
            </a:ln>
          </p:spPr>
          <p:txBody>
            <a:bodyPr lIns="91425" tIns="91425" rIns="91425" bIns="91425" anchor="ctr" anchorCtr="0">
              <a:spAutoFit/>
            </a:bodyPr>
            <a:lstStyle/>
            <a:p>
              <a:pPr lvl="0" algn="ctr" rtl="0">
                <a:spcBef>
                  <a:spcPts val="0"/>
                </a:spcBef>
                <a:buNone/>
              </a:pPr>
              <a:r>
                <a:rPr lang="en-US" sz="900" dirty="0" smtClean="0">
                  <a:solidFill>
                    <a:srgbClr val="A3B7AB"/>
                  </a:solidFill>
                  <a:latin typeface="Quicksand"/>
                  <a:ea typeface="Quicksand"/>
                  <a:cs typeface="Quicksand"/>
                  <a:sym typeface="Quicksand"/>
                </a:rPr>
                <a:t>GHW Management</a:t>
              </a:r>
              <a:endParaRPr lang="en" sz="900" dirty="0">
                <a:solidFill>
                  <a:srgbClr val="A3B7AB"/>
                </a:solidFill>
                <a:latin typeface="Quicksand"/>
                <a:ea typeface="Quicksand"/>
                <a:cs typeface="Quicksand"/>
                <a:sym typeface="Quicksand"/>
              </a:endParaRPr>
            </a:p>
          </p:txBody>
        </p:sp>
        <p:sp>
          <p:nvSpPr>
            <p:cNvPr id="88" name="Shape 88"/>
            <p:cNvSpPr txBox="1"/>
            <p:nvPr/>
          </p:nvSpPr>
          <p:spPr>
            <a:xfrm>
              <a:off x="8000902" y="101874"/>
              <a:ext cx="1143000" cy="242351"/>
            </a:xfrm>
            <a:prstGeom prst="rect">
              <a:avLst/>
            </a:prstGeom>
            <a:solidFill>
              <a:srgbClr val="F1E5CA"/>
            </a:solidFill>
            <a:ln>
              <a:noFill/>
            </a:ln>
          </p:spPr>
          <p:txBody>
            <a:bodyPr lIns="91425" tIns="91425" rIns="91425" bIns="91425" anchor="ctr" anchorCtr="0">
              <a:spAutoFit/>
            </a:bodyPr>
            <a:lstStyle/>
            <a:p>
              <a:pPr lvl="0" algn="ctr" rtl="0">
                <a:spcBef>
                  <a:spcPts val="0"/>
                </a:spcBef>
                <a:buNone/>
              </a:pPr>
              <a:r>
                <a:rPr lang="en" sz="900">
                  <a:solidFill>
                    <a:srgbClr val="A3B7AB"/>
                  </a:solidFill>
                  <a:latin typeface="Quicksand"/>
                  <a:ea typeface="Quicksand"/>
                  <a:cs typeface="Quicksand"/>
                  <a:sym typeface="Quicksand"/>
                </a:rPr>
                <a:t>Appendix</a:t>
              </a:r>
            </a:p>
          </p:txBody>
        </p:sp>
      </p:grpSp>
      <p:sp>
        <p:nvSpPr>
          <p:cNvPr id="90" name="Shape 90"/>
          <p:cNvSpPr txBox="1">
            <a:spLocks noGrp="1"/>
          </p:cNvSpPr>
          <p:nvPr>
            <p:ph type="title"/>
          </p:nvPr>
        </p:nvSpPr>
        <p:spPr>
          <a:xfrm>
            <a:off x="174171" y="1018278"/>
            <a:ext cx="8229600" cy="461624"/>
          </a:xfrm>
          <a:prstGeom prst="rect">
            <a:avLst/>
          </a:prstGeom>
          <a:noFill/>
          <a:ln>
            <a:noFill/>
          </a:ln>
        </p:spPr>
        <p:txBody>
          <a:bodyPr lIns="45700" tIns="45700" rIns="45700" bIns="45700" anchor="ctr" anchorCtr="0">
            <a:spAutoFit/>
          </a:bodyPr>
          <a:lstStyle/>
          <a:p>
            <a:pPr lvl="0" rtl="0">
              <a:spcBef>
                <a:spcPts val="0"/>
              </a:spcBef>
              <a:buNone/>
            </a:pPr>
            <a:r>
              <a:rPr lang="en" sz="2400" b="0" dirty="0" smtClean="0">
                <a:solidFill>
                  <a:srgbClr val="477057"/>
                </a:solidFill>
                <a:latin typeface="Quicksand"/>
                <a:ea typeface="Quicksand"/>
                <a:cs typeface="Quicksand"/>
                <a:sym typeface="Quicksand"/>
              </a:rPr>
              <a:t>Outsource Asset Management</a:t>
            </a:r>
            <a:endParaRPr lang="en" sz="2400" b="0" dirty="0">
              <a:solidFill>
                <a:srgbClr val="477057"/>
              </a:solidFill>
              <a:latin typeface="Quicksand"/>
              <a:ea typeface="Quicksand"/>
              <a:cs typeface="Quicksand"/>
              <a:sym typeface="Quicksand"/>
            </a:endParaRPr>
          </a:p>
        </p:txBody>
      </p:sp>
      <p:sp>
        <p:nvSpPr>
          <p:cNvPr id="89" name="Shape 89"/>
          <p:cNvSpPr txBox="1">
            <a:spLocks noGrp="1"/>
          </p:cNvSpPr>
          <p:nvPr>
            <p:ph type="body" idx="1"/>
          </p:nvPr>
        </p:nvSpPr>
        <p:spPr>
          <a:xfrm>
            <a:off x="183053" y="1670237"/>
            <a:ext cx="8367058" cy="994078"/>
          </a:xfrm>
          <a:prstGeom prst="rect">
            <a:avLst/>
          </a:prstGeom>
          <a:noFill/>
          <a:ln>
            <a:noFill/>
          </a:ln>
        </p:spPr>
        <p:txBody>
          <a:bodyPr wrap="square" lIns="45700" tIns="45700" rIns="45700" bIns="45700" anchor="t" anchorCtr="0">
            <a:spAutoFit/>
          </a:bodyPr>
          <a:lstStyle/>
          <a:p>
            <a:pPr marL="0" indent="0">
              <a:lnSpc>
                <a:spcPct val="90000"/>
              </a:lnSpc>
              <a:spcBef>
                <a:spcPts val="400"/>
              </a:spcBef>
              <a:buClr>
                <a:schemeClr val="dk1"/>
              </a:buClr>
              <a:buSzPct val="110000"/>
              <a:buNone/>
            </a:pPr>
            <a:endParaRPr lang="en" sz="1800" dirty="0" smtClean="0">
              <a:solidFill>
                <a:srgbClr val="000000"/>
              </a:solidFill>
              <a:latin typeface="Quicksand"/>
              <a:ea typeface="Quicksand"/>
              <a:cs typeface="Quicksand"/>
              <a:sym typeface="Quicksand"/>
            </a:endParaRPr>
          </a:p>
          <a:p>
            <a:pPr marL="0" indent="0">
              <a:lnSpc>
                <a:spcPct val="90000"/>
              </a:lnSpc>
              <a:spcBef>
                <a:spcPts val="400"/>
              </a:spcBef>
              <a:buClr>
                <a:schemeClr val="dk1"/>
              </a:buClr>
              <a:buSzPct val="110000"/>
            </a:pPr>
            <a:endParaRPr lang="en" sz="1200" dirty="0" smtClean="0">
              <a:solidFill>
                <a:srgbClr val="000000"/>
              </a:solidFill>
              <a:latin typeface="Quicksand"/>
              <a:ea typeface="Quicksand"/>
              <a:cs typeface="Quicksand"/>
              <a:sym typeface="Quicksand"/>
            </a:endParaRPr>
          </a:p>
          <a:p>
            <a:pPr marL="0" indent="0">
              <a:lnSpc>
                <a:spcPct val="90000"/>
              </a:lnSpc>
              <a:spcBef>
                <a:spcPts val="400"/>
              </a:spcBef>
              <a:buClr>
                <a:schemeClr val="dk1"/>
              </a:buClr>
              <a:buSzPct val="110000"/>
              <a:buNone/>
            </a:pPr>
            <a:endParaRPr lang="en" sz="1200" dirty="0" smtClean="0">
              <a:solidFill>
                <a:srgbClr val="000000"/>
              </a:solidFill>
              <a:latin typeface="Quicksand"/>
              <a:ea typeface="Quicksand"/>
              <a:cs typeface="Quicksand"/>
              <a:sym typeface="Quicksand"/>
            </a:endParaRPr>
          </a:p>
          <a:p>
            <a:pPr marL="0" indent="0">
              <a:lnSpc>
                <a:spcPct val="90000"/>
              </a:lnSpc>
              <a:spcBef>
                <a:spcPts val="400"/>
              </a:spcBef>
              <a:buClr>
                <a:schemeClr val="dk1"/>
              </a:buClr>
              <a:buSzPct val="110000"/>
              <a:buNone/>
            </a:pPr>
            <a:endParaRPr lang="en" sz="1200" dirty="0" smtClean="0">
              <a:solidFill>
                <a:srgbClr val="000000"/>
              </a:solidFill>
              <a:latin typeface="Quicksand"/>
              <a:ea typeface="Quicksand"/>
              <a:cs typeface="Quicksand"/>
              <a:sym typeface="Quicksand"/>
            </a:endParaRPr>
          </a:p>
        </p:txBody>
      </p:sp>
      <p:sp>
        <p:nvSpPr>
          <p:cNvPr id="16" name="Slide Number Placeholder 15"/>
          <p:cNvSpPr>
            <a:spLocks noGrp="1"/>
          </p:cNvSpPr>
          <p:nvPr>
            <p:ph type="sldNum" idx="12"/>
          </p:nvPr>
        </p:nvSpPr>
        <p:spPr/>
        <p:txBody>
          <a:bodyPr/>
          <a:lstStyle/>
          <a:p>
            <a:endParaRPr lang="en-US" dirty="0"/>
          </a:p>
        </p:txBody>
      </p:sp>
      <p:sp>
        <p:nvSpPr>
          <p:cNvPr id="17" name="Rectangle 16"/>
          <p:cNvSpPr/>
          <p:nvPr/>
        </p:nvSpPr>
        <p:spPr>
          <a:xfrm>
            <a:off x="273049" y="1670237"/>
            <a:ext cx="8277061" cy="1563505"/>
          </a:xfrm>
          <a:prstGeom prst="rect">
            <a:avLst/>
          </a:prstGeom>
        </p:spPr>
        <p:txBody>
          <a:bodyPr wrap="square">
            <a:spAutoFit/>
          </a:bodyPr>
          <a:lstStyle/>
          <a:p>
            <a:pPr lvl="0">
              <a:lnSpc>
                <a:spcPct val="90000"/>
              </a:lnSpc>
              <a:spcBef>
                <a:spcPts val="400"/>
              </a:spcBef>
            </a:pPr>
            <a:r>
              <a:rPr lang="en" sz="1200" dirty="0" smtClean="0">
                <a:latin typeface="Quicksand"/>
                <a:ea typeface="Quicksand"/>
                <a:cs typeface="Quicksand"/>
                <a:sym typeface="Quicksand"/>
              </a:rPr>
              <a:t>GHW is in negotiations to outsource the investment management function via a customized seperate account</a:t>
            </a:r>
          </a:p>
          <a:p>
            <a:pPr marL="400050" lvl="1" indent="0">
              <a:lnSpc>
                <a:spcPct val="90000"/>
              </a:lnSpc>
              <a:spcBef>
                <a:spcPts val="400"/>
              </a:spcBef>
            </a:pPr>
            <a:r>
              <a:rPr lang="en" sz="1200" dirty="0" smtClean="0">
                <a:latin typeface="Quicksand"/>
                <a:ea typeface="Quicksand"/>
                <a:cs typeface="Quicksand"/>
                <a:sym typeface="Quicksand"/>
              </a:rPr>
              <a:t> Premier European credit managers</a:t>
            </a:r>
          </a:p>
          <a:p>
            <a:pPr marL="400050" lvl="1" indent="0">
              <a:lnSpc>
                <a:spcPct val="90000"/>
              </a:lnSpc>
              <a:spcBef>
                <a:spcPts val="400"/>
              </a:spcBef>
            </a:pPr>
            <a:r>
              <a:rPr lang="en" sz="1200" dirty="0" smtClean="0">
                <a:latin typeface="Quicksand"/>
                <a:ea typeface="Quicksand"/>
                <a:cs typeface="Quicksand"/>
                <a:sym typeface="Quicksand"/>
              </a:rPr>
              <a:t> Highly specified parameters regarding credit risk, concentration, duration, and []</a:t>
            </a:r>
          </a:p>
          <a:p>
            <a:pPr marL="400050" lvl="1" indent="0">
              <a:lnSpc>
                <a:spcPct val="90000"/>
              </a:lnSpc>
              <a:spcBef>
                <a:spcPts val="400"/>
              </a:spcBef>
            </a:pPr>
            <a:endParaRPr lang="en" sz="1200" dirty="0" smtClean="0">
              <a:latin typeface="Quicksand"/>
              <a:ea typeface="Quicksand"/>
              <a:cs typeface="Quicksand"/>
              <a:sym typeface="Quicksand"/>
            </a:endParaRPr>
          </a:p>
          <a:p>
            <a:pPr marL="0" indent="0">
              <a:lnSpc>
                <a:spcPct val="90000"/>
              </a:lnSpc>
              <a:spcBef>
                <a:spcPts val="400"/>
              </a:spcBef>
            </a:pPr>
            <a:r>
              <a:rPr lang="en" sz="1200" dirty="0" smtClean="0">
                <a:latin typeface="Quicksand"/>
                <a:ea typeface="Quicksand"/>
                <a:cs typeface="Quicksand"/>
                <a:sym typeface="Quicksand"/>
              </a:rPr>
              <a:t> As the bank grows, it is anticipated that investment function will evolve</a:t>
            </a:r>
          </a:p>
          <a:p>
            <a:pPr marL="400050" lvl="1" indent="0">
              <a:lnSpc>
                <a:spcPct val="90000"/>
              </a:lnSpc>
              <a:spcBef>
                <a:spcPts val="400"/>
              </a:spcBef>
            </a:pPr>
            <a:r>
              <a:rPr lang="en" sz="1200" dirty="0" smtClean="0">
                <a:latin typeface="Quicksand"/>
                <a:ea typeface="Quicksand"/>
                <a:cs typeface="Quicksand"/>
                <a:sym typeface="Quicksand"/>
              </a:rPr>
              <a:t> May evolve to multiple managers handling different aspects of the strategy</a:t>
            </a:r>
          </a:p>
          <a:p>
            <a:pPr marL="400050" lvl="1" indent="0">
              <a:lnSpc>
                <a:spcPct val="90000"/>
              </a:lnSpc>
              <a:spcBef>
                <a:spcPts val="400"/>
              </a:spcBef>
            </a:pPr>
            <a:r>
              <a:rPr lang="en" sz="1200" dirty="0" smtClean="0">
                <a:latin typeface="Quicksand"/>
                <a:ea typeface="Quicksand"/>
                <a:cs typeface="Quicksand"/>
                <a:sym typeface="Quicksand"/>
              </a:rPr>
              <a:t> With asset growth, we may move some or all of the investment management function in-house</a:t>
            </a:r>
            <a:endParaRPr lang="en-US" sz="1200" dirty="0" smtClean="0">
              <a:latin typeface="Quicksand"/>
              <a:ea typeface="Quicksand"/>
              <a:cs typeface="Quicksand"/>
              <a:sym typeface="Quicksand"/>
            </a:endParaRPr>
          </a:p>
        </p:txBody>
      </p:sp>
    </p:spTree>
  </p:cSld>
  <p:clrMapOvr>
    <a:masterClrMapping/>
  </p:clrMapOvr>
  <p:transition spd="slow">
    <p:cut/>
  </p:transition>
</p:sld>
</file>

<file path=ppt/theme/theme1.xml><?xml version="1.0" encoding="utf-8"?>
<a:theme xmlns:a="http://schemas.openxmlformats.org/drawingml/2006/main" name="simple-light">
  <a:themeElements>
    <a:clrScheme name="Custom 347">
      <a:dk1>
        <a:srgbClr val="000000"/>
      </a:dk1>
      <a:lt1>
        <a:srgbClr val="FFFFFF"/>
      </a:lt1>
      <a:dk2>
        <a:srgbClr val="666666"/>
      </a:dk2>
      <a:lt2>
        <a:srgbClr val="CCCCCC"/>
      </a:lt2>
      <a:accent1>
        <a:srgbClr val="3A81BA"/>
      </a:accent1>
      <a:accent2>
        <a:srgbClr val="D89F39"/>
      </a:accent2>
      <a:accent3>
        <a:srgbClr val="8BAB42"/>
      </a:accent3>
      <a:accent4>
        <a:srgbClr val="57A7B5"/>
      </a:accent4>
      <a:accent5>
        <a:srgbClr val="8B81D2"/>
      </a:accent5>
      <a:accent6>
        <a:srgbClr val="963334"/>
      </a:accent6>
      <a:hlink>
        <a:srgbClr val="1155CC"/>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Custom Theme">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1502</TotalTime>
  <Words>2771</Words>
  <Application>Microsoft Office PowerPoint</Application>
  <PresentationFormat>Letter Paper (8.5x11 in)</PresentationFormat>
  <Paragraphs>407</Paragraphs>
  <Slides>20</Slides>
  <Notes>19</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20</vt:i4>
      </vt:variant>
    </vt:vector>
  </HeadingPairs>
  <TitlesOfParts>
    <vt:vector size="26" baseType="lpstr">
      <vt:lpstr>Arial</vt:lpstr>
      <vt:lpstr>Avenir Roman</vt:lpstr>
      <vt:lpstr>Calibri</vt:lpstr>
      <vt:lpstr>Quicksand</vt:lpstr>
      <vt:lpstr>Quicksand</vt:lpstr>
      <vt:lpstr>simple-light</vt:lpstr>
      <vt:lpstr>Malta Financial Holdings, LLC</vt:lpstr>
      <vt:lpstr>DISCLAIMER</vt:lpstr>
      <vt:lpstr>EXECUTIVE SUMMARY</vt:lpstr>
      <vt:lpstr>TRANSACTION BACKGROUND</vt:lpstr>
      <vt:lpstr>UNIQUE BUSINESS PLAN</vt:lpstr>
      <vt:lpstr>2. ASSET STRATEGY – Overview</vt:lpstr>
      <vt:lpstr>3. BANK’S RISK-REWARD ADVANTAGES vs OTHER VEHICLES</vt:lpstr>
      <vt:lpstr>Favorable Exposure to Key Risks</vt:lpstr>
      <vt:lpstr>Outsource Asset Management</vt:lpstr>
      <vt:lpstr> EUROPEAN BANK DELEVERAGING OPPORTUNITY</vt:lpstr>
      <vt:lpstr>3. GERMAN DEPOSIT MARKET</vt:lpstr>
      <vt:lpstr>PowerPoint Presentation</vt:lpstr>
      <vt:lpstr>4. FCM BANK: OVERVIEW</vt:lpstr>
      <vt:lpstr>4. FCM BANK: MANAGEMENT</vt:lpstr>
      <vt:lpstr>6. FINANCIAL PROJECTIONS</vt:lpstr>
      <vt:lpstr>KEY RISKS</vt:lpstr>
      <vt:lpstr>7. GHW MANAGEMENT, LLC(GHW)</vt:lpstr>
      <vt:lpstr>8. ECB FUNDING PROGRAMS</vt:lpstr>
      <vt:lpstr>8. BANK’S REGULATORY ENVIRONMENT</vt:lpstr>
      <vt:lpstr>8. KEY BUSINESS PLAN ASSUMPTIONS</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FCM BANK</dc:title>
  <dc:creator>rmd2182</dc:creator>
  <cp:lastModifiedBy>rmd2182</cp:lastModifiedBy>
  <cp:revision>153</cp:revision>
  <dcterms:modified xsi:type="dcterms:W3CDTF">2015-01-24T20:05:34Z</dcterms:modified>
</cp:coreProperties>
</file>