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4" r:id="rId8"/>
    <p:sldId id="259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9" d="100"/>
          <a:sy n="69" d="100"/>
        </p:scale>
        <p:origin x="-3318" y="-10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D00798-CF00-4479-8CAB-C7DD5C111BE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5272AEC-74BA-4D23-8C00-31D7F80B7D4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01203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F71DDD-E2E3-4A46-B42B-F25C97FCD862}" type="datetimeFigureOut">
              <a:rPr lang="en-US" smtClean="0"/>
              <a:pPr/>
              <a:t>1/23/2013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095EE4-004E-4D04-AB94-FE03F6CBB23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62537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08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B560FC6-FC7F-4C75-A378-C5C56A73C70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819400"/>
            <a:ext cx="6553200" cy="781050"/>
          </a:xfrm>
        </p:spPr>
        <p:txBody>
          <a:bodyPr>
            <a:normAutofit/>
          </a:bodyPr>
          <a:lstStyle>
            <a:lvl1pPr algn="r">
              <a:defRPr sz="36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057400" y="3657600"/>
            <a:ext cx="6400800" cy="1752600"/>
          </a:xfrm>
        </p:spPr>
        <p:txBody>
          <a:bodyPr>
            <a:normAutofit/>
          </a:bodyPr>
          <a:lstStyle>
            <a:lvl1pPr marL="0" indent="0" algn="r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The Trade Desk</a:t>
            </a:r>
            <a:br>
              <a:rPr lang="en-US" dirty="0" smtClean="0"/>
            </a:br>
            <a:r>
              <a:rPr lang="en-US" dirty="0" smtClean="0"/>
              <a:t>Date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900"/>
            </a:lvl1pPr>
          </a:lstStyle>
          <a:p>
            <a:r>
              <a:rPr lang="en-US" dirty="0" smtClean="0"/>
              <a:t>These materials are not intended for distribution outside of The Trade Desk and its partners and customers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1601067" y="635722"/>
            <a:ext cx="7161933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0"/>
          <p:cNvSpPr>
            <a:spLocks noGrp="1"/>
          </p:cNvSpPr>
          <p:nvPr>
            <p:ph type="body" sz="quarter" idx="14"/>
          </p:nvPr>
        </p:nvSpPr>
        <p:spPr>
          <a:xfrm>
            <a:off x="1524000" y="838200"/>
            <a:ext cx="7086600" cy="4953000"/>
          </a:xfrm>
          <a:prstGeom prst="rect">
            <a:avLst/>
          </a:prstGeom>
        </p:spPr>
        <p:txBody>
          <a:bodyPr/>
          <a:lstStyle>
            <a:lvl1pPr>
              <a:defRPr sz="2400">
                <a:latin typeface="+mj-lt"/>
              </a:defRPr>
            </a:lvl1pPr>
            <a:lvl2pPr>
              <a:defRPr sz="2000">
                <a:latin typeface="+mj-lt"/>
              </a:defRPr>
            </a:lvl2pPr>
            <a:lvl3pPr>
              <a:defRPr sz="1800">
                <a:latin typeface="+mj-lt"/>
              </a:defRPr>
            </a:lvl3pPr>
            <a:lvl4pPr>
              <a:defRPr sz="1600">
                <a:latin typeface="+mj-lt"/>
              </a:defRPr>
            </a:lvl4pPr>
            <a:lvl5pPr>
              <a:defRPr sz="1600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</p:spPr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5"/>
          </p:nvPr>
        </p:nvSpPr>
        <p:spPr>
          <a:xfrm>
            <a:off x="1485899" y="228602"/>
            <a:ext cx="7162800" cy="464126"/>
          </a:xfrm>
        </p:spPr>
        <p:txBody>
          <a:bodyPr>
            <a:noAutofit/>
          </a:bodyPr>
          <a:lstStyle>
            <a:lvl1pPr>
              <a:buNone/>
              <a:defRPr sz="2600" b="1">
                <a:latin typeface="+mj-lt"/>
              </a:defRPr>
            </a:lvl1pPr>
            <a:lvl2pPr>
              <a:defRPr b="1">
                <a:latin typeface="+mj-lt"/>
              </a:defRPr>
            </a:lvl2pPr>
            <a:lvl3pPr>
              <a:defRPr b="1">
                <a:latin typeface="+mj-lt"/>
              </a:defRPr>
            </a:lvl3pPr>
            <a:lvl4pPr>
              <a:defRPr b="1">
                <a:latin typeface="+mj-lt"/>
              </a:defRPr>
            </a:lvl4pPr>
            <a:lvl5pPr>
              <a:defRPr b="1">
                <a:latin typeface="+mj-lt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181522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 userDrawn="1"/>
        </p:nvGrpSpPr>
        <p:grpSpPr>
          <a:xfrm>
            <a:off x="0" y="0"/>
            <a:ext cx="9144000" cy="6907213"/>
            <a:chOff x="0" y="0"/>
            <a:chExt cx="9144000" cy="6907213"/>
          </a:xfrm>
        </p:grpSpPr>
        <p:pic>
          <p:nvPicPr>
            <p:cNvPr id="7" name="Picture 2"/>
            <p:cNvPicPr>
              <a:picLocks noChangeAspect="1" noChangeArrowheads="1"/>
            </p:cNvPicPr>
            <p:nvPr userDrawn="1"/>
          </p:nvPicPr>
          <p:blipFill>
            <a:blip r:embed="rId1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144000" cy="69072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7"/>
            <p:cNvSpPr/>
            <p:nvPr userDrawn="1"/>
          </p:nvSpPr>
          <p:spPr>
            <a:xfrm>
              <a:off x="4648200" y="3429000"/>
              <a:ext cx="3657600" cy="198120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 smtClean="0"/>
              <a:t>These materials are not intended for distribution outside of The Trade Desk and its partners and customers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0104572-C563-4FAA-BEA4-8C4C4163E92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6.jpeg"/><Relationship Id="rId5" Type="http://schemas.openxmlformats.org/officeDocument/2006/relationships/image" Target="../media/image15.png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1.png"/><Relationship Id="rId4" Type="http://schemas.openxmlformats.org/officeDocument/2006/relationships/image" Target="../media/image20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adserver.adtechus.com/adlink|3.0|5297|1407935|0|0|ADTECH;key=key1+key2+key3+key4;grp=1234;cookie=no;guid=NHzfH0K5wiXATYoVPOpDjzpfgwg;uid=no;" TargetMode="External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23.jpeg"/><Relationship Id="rId4" Type="http://schemas.openxmlformats.org/officeDocument/2006/relationships/image" Target="http://adserver.adtechus.com/adserv|3.0|5297|1407935|0|0|ADTECH;key=key1+key2+key3+key4;grp=1234;cookie=no;guid=NHzfH0K5wiXATYoVPOpDjzpfgwg;uid=no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mailto:JED.DEDERICK@THETRADEDESK.COM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5000" y="2800350"/>
            <a:ext cx="6553200" cy="781050"/>
          </a:xfrm>
        </p:spPr>
        <p:txBody>
          <a:bodyPr/>
          <a:lstStyle/>
          <a:p>
            <a:r>
              <a:rPr lang="en-US" b="1" dirty="0" smtClean="0"/>
              <a:t>Banner Ad Examples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3385851"/>
            <a:ext cx="6400800" cy="1752600"/>
          </a:xfrm>
        </p:spPr>
        <p:txBody>
          <a:bodyPr/>
          <a:lstStyle/>
          <a:p>
            <a:r>
              <a:rPr lang="en-US" dirty="0" smtClean="0"/>
              <a:t>The Trade Desk</a:t>
            </a:r>
            <a:br>
              <a:rPr lang="en-US" dirty="0" smtClean="0"/>
            </a:br>
            <a:r>
              <a:rPr lang="en-US" dirty="0" smtClean="0"/>
              <a:t>1/17/13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These materials are not intended for distribution outside of The Trade Desk and its partners and customers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2</a:t>
            </a:fld>
            <a:endParaRPr lang="en-US"/>
          </a:p>
        </p:txBody>
      </p:sp>
      <p:pic>
        <p:nvPicPr>
          <p:cNvPr id="10" name="Picture 9" descr="image00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9660" y="952499"/>
            <a:ext cx="4084320" cy="35286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10" descr="image001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838200"/>
            <a:ext cx="4686300" cy="40620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0800" y="609600"/>
            <a:ext cx="2457450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4953000"/>
            <a:ext cx="6802582" cy="838200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" name="Picture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630382"/>
            <a:ext cx="3429000" cy="27354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657600"/>
            <a:ext cx="5943600" cy="83312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2966671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762000"/>
            <a:ext cx="6781800" cy="967422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5" name="Picture 4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94564" y="2105890"/>
            <a:ext cx="2943225" cy="2447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5" descr="image001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00" y="1882052"/>
            <a:ext cx="3543300" cy="289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/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24891" y="5029200"/>
            <a:ext cx="5943600" cy="744220"/>
          </a:xfrm>
          <a:prstGeom prst="rect">
            <a:avLst/>
          </a:prstGeom>
          <a:noFill/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6877005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082" y="305406"/>
            <a:ext cx="7351309" cy="1080914"/>
          </a:xfrm>
          <a:prstGeom prst="rect">
            <a:avLst/>
          </a:prstGeom>
          <a:noFill/>
          <a:ln>
            <a:noFill/>
          </a:ln>
          <a:effectLst/>
          <a:extLst/>
        </p:spPr>
      </p:pic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2082" y="1529917"/>
            <a:ext cx="3670935" cy="8578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http://search-creatives.s3.amazonaws.com/d5/5b/01/d55b016c8abeeea8509634e69d10cd1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5109" y="3802206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search-creatives.s3.amazonaws.com/92/81/16/928116304e40d0a45eff0c65212183b4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1386320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moatsearch-data.s3.amazonaws.com/creatives/19753110e7e69def37175644bc1123f9b28ff34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800" y="3429000"/>
            <a:ext cx="28575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moat-ads.s3.amazonaws.com/creatives/a6ea776d8813010507fafb7ccbe9ab2fdc35bff5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164" y="2576945"/>
            <a:ext cx="5041188" cy="623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1541728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6</a:t>
            </a:fld>
            <a:endParaRPr lang="en-US"/>
          </a:p>
        </p:txBody>
      </p:sp>
      <p:pic>
        <p:nvPicPr>
          <p:cNvPr id="2052" name="Picture 4" descr="http://search-creatives.s3.amazonaws.com/1c/cd/fc/1ccdfc47aa31c5d978ae7996988d48d4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0082" y="1066800"/>
            <a:ext cx="3276600" cy="2730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moat-ads.s3.amazonaws.com/creatives/e74f8ba2c0981589646271899b8053eebae2c2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699655"/>
            <a:ext cx="1457960" cy="5467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moat-ads.s3.amazonaws.com/creatives/aae46b068d10d927f08a1fb42eb8f966f3f7532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118" y="787112"/>
            <a:ext cx="3200400" cy="2667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search-creatives.s3.amazonaws.com/b1/c5/39/b1c539211150fd0d7f8837352e38c5b6.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9582" y="4495800"/>
            <a:ext cx="69342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0235001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These materials are not intended for distribution outside of The Trade Desk and its partners and customers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0104572-C563-4FAA-BEA4-8C4C4163E92A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26" name="Picture 2" descr="http://ad.adsrvr.org/2ktjv7m/g9sgdif/g5mmomb_728x90.jpg?cb=80358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914400"/>
            <a:ext cx="8629217" cy="1066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http://adserver.adtechus.com/adserv|3.0|5297|1407935|0|0|ADTECH;key=key1+key2+key3+key4;grp=1234;cookie=no;guid=NHzfH0K5wiXATYoVPOpDjzpfgwg;uid=no">
            <a:hlinkClick r:id="rId3"/>
          </p:cNvPr>
          <p:cNvPicPr>
            <a:picLocks noChangeAspect="1" noChangeArrowheads="1"/>
          </p:cNvPicPr>
          <p:nvPr/>
        </p:nvPicPr>
        <p:blipFill>
          <a:blip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2320636"/>
            <a:ext cx="28575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 descr="http://pagead2.googlesyndication.com/simgad/1843964193712684946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308" y="4953000"/>
            <a:ext cx="6934200" cy="857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7699813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15" descr="TD_4-01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607" t="32413" r="50842" b="51379"/>
          <a:stretch>
            <a:fillRect/>
          </a:stretch>
        </p:blipFill>
        <p:spPr bwMode="auto">
          <a:xfrm>
            <a:off x="4362450" y="2362200"/>
            <a:ext cx="449263" cy="33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extBox 16"/>
          <p:cNvSpPr txBox="1"/>
          <p:nvPr/>
        </p:nvSpPr>
        <p:spPr>
          <a:xfrm>
            <a:off x="3657600" y="2917825"/>
            <a:ext cx="1966913" cy="116955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dist">
              <a:defRPr/>
            </a:pPr>
            <a:r>
              <a:rPr lang="en-US" sz="2000" b="1" dirty="0">
                <a:latin typeface="+mj-lt"/>
                <a:cs typeface="Arial" pitchFamily="34" charset="0"/>
              </a:rPr>
              <a:t>THE TRADE DESK</a:t>
            </a:r>
          </a:p>
          <a:p>
            <a:pPr algn="dist">
              <a:defRPr/>
            </a:pPr>
            <a:r>
              <a:rPr lang="en-US" sz="1200" b="1" dirty="0">
                <a:latin typeface="+mj-lt"/>
                <a:cs typeface="Arial" pitchFamily="34" charset="0"/>
              </a:rPr>
              <a:t>CONTACT: </a:t>
            </a:r>
            <a:r>
              <a:rPr lang="en-US" sz="1200" b="1" dirty="0" smtClean="0">
                <a:latin typeface="+mj-lt"/>
                <a:cs typeface="Arial" pitchFamily="34" charset="0"/>
              </a:rPr>
              <a:t>JEFF POWALISZ</a:t>
            </a:r>
            <a:endParaRPr lang="en-US" b="1" dirty="0">
              <a:latin typeface="+mj-lt"/>
              <a:cs typeface="Arial" pitchFamily="34" charset="0"/>
            </a:endParaRPr>
          </a:p>
          <a:p>
            <a:pPr algn="dist">
              <a:defRPr/>
            </a:pPr>
            <a:r>
              <a:rPr lang="en-US" sz="800" b="1" dirty="0" smtClean="0">
                <a:latin typeface="+mj-lt"/>
                <a:cs typeface="Arial" pitchFamily="34" charset="0"/>
                <a:hlinkClick r:id="rId4"/>
              </a:rPr>
              <a:t>BRIAN.STEMPECK@THETRADEDESK.COM</a:t>
            </a:r>
            <a:r>
              <a:rPr lang="en-US" sz="800" b="1" dirty="0">
                <a:latin typeface="+mj-lt"/>
                <a:cs typeface="Arial" pitchFamily="34" charset="0"/>
              </a:rPr>
              <a:t/>
            </a:r>
            <a:br>
              <a:rPr lang="en-US" sz="800" b="1" dirty="0">
                <a:latin typeface="+mj-lt"/>
                <a:cs typeface="Arial" pitchFamily="34" charset="0"/>
              </a:rPr>
            </a:br>
            <a:r>
              <a:rPr lang="en-US" sz="800" b="1" dirty="0">
                <a:latin typeface="+mj-lt"/>
                <a:cs typeface="Arial" pitchFamily="34" charset="0"/>
              </a:rPr>
              <a:t>PHONE</a:t>
            </a:r>
            <a:r>
              <a:rPr lang="en-US" sz="800" b="1">
                <a:latin typeface="+mj-lt"/>
                <a:cs typeface="Arial" pitchFamily="34" charset="0"/>
              </a:rPr>
              <a:t>:   </a:t>
            </a:r>
            <a:r>
              <a:rPr lang="en-US" sz="800" b="1" smtClean="0">
                <a:latin typeface="+mj-lt"/>
                <a:cs typeface="Arial" pitchFamily="34" charset="0"/>
              </a:rPr>
              <a:t>646-448-3007</a:t>
            </a:r>
            <a:endParaRPr lang="en-US" sz="800" b="1" dirty="0">
              <a:latin typeface="+mj-lt"/>
              <a:cs typeface="Arial" pitchFamily="34" charset="0"/>
            </a:endParaRPr>
          </a:p>
          <a:p>
            <a:pPr algn="dist">
              <a:defRPr/>
            </a:pPr>
            <a:endParaRPr lang="en-US" sz="1100" b="1" dirty="0">
              <a:latin typeface="+mj-lt"/>
              <a:cs typeface="Arial" pitchFamily="34" charset="0"/>
            </a:endParaRPr>
          </a:p>
          <a:p>
            <a:pPr algn="dist">
              <a:defRPr/>
            </a:pPr>
            <a:endParaRPr lang="en-US" sz="1100" dirty="0">
              <a:latin typeface="+mj-lt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123</Words>
  <Application>Microsoft Office PowerPoint</Application>
  <PresentationFormat>On-screen Show (4:3)</PresentationFormat>
  <Paragraphs>18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Banner Ad Examples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bstempeck</dc:creator>
  <cp:lastModifiedBy>TradeDeskJeff</cp:lastModifiedBy>
  <cp:revision>17</cp:revision>
  <dcterms:created xsi:type="dcterms:W3CDTF">2012-08-21T19:39:19Z</dcterms:created>
  <dcterms:modified xsi:type="dcterms:W3CDTF">2013-01-23T20:00:06Z</dcterms:modified>
</cp:coreProperties>
</file>