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256" r:id="rId2"/>
    <p:sldId id="306" r:id="rId3"/>
    <p:sldId id="307" r:id="rId4"/>
    <p:sldId id="308" r:id="rId5"/>
    <p:sldId id="309" r:id="rId6"/>
    <p:sldId id="310" r:id="rId7"/>
    <p:sldId id="311" r:id="rId8"/>
    <p:sldId id="330" r:id="rId9"/>
    <p:sldId id="331" r:id="rId10"/>
    <p:sldId id="332" r:id="rId11"/>
    <p:sldId id="333" r:id="rId12"/>
    <p:sldId id="334" r:id="rId13"/>
    <p:sldId id="329" r:id="rId14"/>
    <p:sldId id="335" r:id="rId15"/>
    <p:sldId id="336" r:id="rId16"/>
    <p:sldId id="337" r:id="rId17"/>
    <p:sldId id="340" r:id="rId18"/>
    <p:sldId id="273" r:id="rId19"/>
    <p:sldId id="338" r:id="rId20"/>
    <p:sldId id="339" r:id="rId21"/>
    <p:sldId id="341" r:id="rId22"/>
    <p:sldId id="343" r:id="rId23"/>
    <p:sldId id="344" r:id="rId24"/>
    <p:sldId id="345" r:id="rId25"/>
    <p:sldId id="346" r:id="rId26"/>
    <p:sldId id="274" r:id="rId27"/>
    <p:sldId id="350" r:id="rId28"/>
    <p:sldId id="348" r:id="rId29"/>
    <p:sldId id="347" r:id="rId30"/>
    <p:sldId id="349" r:id="rId31"/>
    <p:sldId id="365" r:id="rId32"/>
    <p:sldId id="366" r:id="rId33"/>
    <p:sldId id="367" r:id="rId34"/>
    <p:sldId id="369" r:id="rId35"/>
    <p:sldId id="353" r:id="rId36"/>
    <p:sldId id="354" r:id="rId37"/>
    <p:sldId id="355" r:id="rId38"/>
    <p:sldId id="356" r:id="rId39"/>
    <p:sldId id="357" r:id="rId40"/>
    <p:sldId id="358" r:id="rId41"/>
    <p:sldId id="359" r:id="rId42"/>
    <p:sldId id="360" r:id="rId43"/>
    <p:sldId id="361" r:id="rId44"/>
    <p:sldId id="362" r:id="rId45"/>
    <p:sldId id="363" r:id="rId46"/>
    <p:sldId id="364" r:id="rId47"/>
    <p:sldId id="277" r:id="rId48"/>
    <p:sldId id="278" r:id="rId49"/>
    <p:sldId id="280" r:id="rId50"/>
    <p:sldId id="283" r:id="rId51"/>
    <p:sldId id="284" r:id="rId52"/>
    <p:sldId id="285" r:id="rId53"/>
    <p:sldId id="287" r:id="rId54"/>
    <p:sldId id="288" r:id="rId55"/>
    <p:sldId id="290" r:id="rId56"/>
    <p:sldId id="291" r:id="rId57"/>
    <p:sldId id="292" r:id="rId58"/>
    <p:sldId id="293" r:id="rId59"/>
    <p:sldId id="294" r:id="rId60"/>
    <p:sldId id="295" r:id="rId61"/>
    <p:sldId id="296" r:id="rId62"/>
    <p:sldId id="297" r:id="rId63"/>
    <p:sldId id="351" r:id="rId64"/>
    <p:sldId id="298" r:id="rId65"/>
    <p:sldId id="299" r:id="rId66"/>
    <p:sldId id="300" r:id="rId67"/>
    <p:sldId id="301" r:id="rId68"/>
    <p:sldId id="302" r:id="rId69"/>
    <p:sldId id="303" r:id="rId70"/>
    <p:sldId id="304" r:id="rId71"/>
    <p:sldId id="305" r:id="rId72"/>
    <p:sldId id="352" r:id="rId73"/>
    <p:sldId id="313" r:id="rId74"/>
    <p:sldId id="314" r:id="rId75"/>
    <p:sldId id="315"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5" autoAdjust="0"/>
    <p:restoredTop sz="94623" autoAdjust="0"/>
  </p:normalViewPr>
  <p:slideViewPr>
    <p:cSldViewPr>
      <p:cViewPr>
        <p:scale>
          <a:sx n="71" d="100"/>
          <a:sy n="71" d="100"/>
        </p:scale>
        <p:origin x="-1122" y="-72"/>
      </p:cViewPr>
      <p:guideLst>
        <p:guide orient="horz" pos="2160"/>
        <p:guide pos="2880"/>
      </p:guideLst>
    </p:cSldViewPr>
  </p:slideViewPr>
  <p:outlineViewPr>
    <p:cViewPr>
      <p:scale>
        <a:sx n="33" d="100"/>
        <a:sy n="33" d="100"/>
      </p:scale>
      <p:origin x="0" y="2502"/>
    </p:cViewPr>
  </p:outlineViewPr>
  <p:notesTextViewPr>
    <p:cViewPr>
      <p:scale>
        <a:sx n="100" d="100"/>
        <a:sy n="100" d="100"/>
      </p:scale>
      <p:origin x="0" y="0"/>
    </p:cViewPr>
  </p:notesTextViewPr>
  <p:sorterViewPr>
    <p:cViewPr>
      <p:scale>
        <a:sx n="66" d="100"/>
        <a:sy n="66" d="100"/>
      </p:scale>
      <p:origin x="0" y="339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F9662F-8997-44F9-A6B5-1D3EF2CC7AA2}" type="datetimeFigureOut">
              <a:rPr lang="en-US" smtClean="0"/>
              <a:pPr/>
              <a:t>1/27/2013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6DFEE5-AC54-4849-B922-5FA3BE51BA3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r>
              <a:rPr lang="en-US" smtClean="0">
                <a:latin typeface="Arial" charset="0"/>
                <a:ea typeface="MS PGothic" pitchFamily="34" charset="-128"/>
              </a:rPr>
              <a:t>Transfer studies in or out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ln/>
        </p:spPr>
        <p:txBody>
          <a:bodyPr/>
          <a:lstStyle/>
          <a:p>
            <a:r>
              <a:rPr lang="en-US" b="1" smtClean="0">
                <a:latin typeface="Arial" charset="0"/>
              </a:rPr>
              <a:t>Analysis Settings - Control Identifiers</a:t>
            </a:r>
          </a:p>
          <a:p>
            <a:r>
              <a:rPr lang="en-US" smtClean="0">
                <a:latin typeface="Arial" charset="0"/>
              </a:rPr>
              <a:t>Identify all Positive Controls and Negative Controls by typing the sample names in the fields. If you include No Template Controls (NTC) in your experiments that are named NTC1, NTC2 and so on, enter them in the NTC field separated by commas (NTC, NTC1, NTC2 etc.).</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r>
              <a:rPr lang="en-US" b="1" smtClean="0">
                <a:latin typeface="Arial" charset="0"/>
              </a:rPr>
              <a:t>Analysis Settings – QC Settings</a:t>
            </a:r>
          </a:p>
          <a:p>
            <a:r>
              <a:rPr lang="en-US" smtClean="0">
                <a:latin typeface="Arial" charset="0"/>
              </a:rPr>
              <a:t>On the QC Settings tab, you can customize the QC Flag settings.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p:spPr>
        <p:txBody>
          <a:bodyPr/>
          <a:lstStyle/>
          <a:p>
            <a:r>
              <a:rPr lang="en-US" b="1" smtClean="0">
                <a:latin typeface="Arial" charset="0"/>
              </a:rPr>
              <a:t>Importing Data</a:t>
            </a:r>
          </a:p>
          <a:p>
            <a:r>
              <a:rPr lang="en-US" smtClean="0">
                <a:latin typeface="Arial" charset="0"/>
              </a:rPr>
              <a:t>To upload data files, click on the Experiments tab in the Workflow Menu, then click “Import” in the Experiments screen.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p:spPr>
        <p:txBody>
          <a:bodyPr/>
          <a:lstStyle/>
          <a:p>
            <a:r>
              <a:rPr lang="en-US" b="1" dirty="0" smtClean="0">
                <a:latin typeface="Arial" charset="0"/>
              </a:rPr>
              <a:t>Call Method: </a:t>
            </a:r>
            <a:r>
              <a:rPr lang="en-US" b="1" dirty="0" err="1" smtClean="0">
                <a:latin typeface="Arial" charset="0"/>
              </a:rPr>
              <a:t>Autocalling</a:t>
            </a:r>
            <a:endParaRPr lang="en-US" b="1" dirty="0" smtClean="0">
              <a:latin typeface="Arial" charset="0"/>
            </a:endParaRPr>
          </a:p>
          <a:p>
            <a:r>
              <a:rPr lang="en-US" dirty="0" smtClean="0">
                <a:latin typeface="Arial" charset="0"/>
              </a:rPr>
              <a:t>Genotypes are called automatically.</a:t>
            </a:r>
          </a:p>
          <a:p>
            <a:endParaRPr lang="en-US" dirty="0" smtClean="0">
              <a:latin typeface="Arial" charset="0"/>
            </a:endParaRPr>
          </a:p>
          <a:p>
            <a:r>
              <a:rPr lang="en-US" dirty="0" smtClean="0">
                <a:latin typeface="Arial" charset="0"/>
              </a:rPr>
              <a:t>You can analyze individual assays with </a:t>
            </a:r>
            <a:r>
              <a:rPr lang="en-US" dirty="0" err="1" smtClean="0">
                <a:latin typeface="Arial" charset="0"/>
              </a:rPr>
              <a:t>Autocalling</a:t>
            </a:r>
            <a:r>
              <a:rPr lang="en-US" dirty="0" smtClean="0">
                <a:latin typeface="Arial" charset="0"/>
              </a:rPr>
              <a:t> while analyzing other assays with Classification Scheme by specifying the call method at the assay level. To specify the Call Method for individual assays, go back to Analysis Settings, go to Assay-Specific Settings and select the Call Method from the drop down menu for the specific assay.</a:t>
            </a:r>
          </a:p>
          <a:p>
            <a:endParaRPr lang="en-US" dirty="0" smtClean="0">
              <a:latin typeface="Arial" charset="0"/>
            </a:endParaRPr>
          </a:p>
          <a:p>
            <a:r>
              <a:rPr lang="en-US" dirty="0" smtClean="0">
                <a:latin typeface="Arial" charset="0"/>
              </a:rPr>
              <a:t>For study-level Call Method selection, see slide #22.</a:t>
            </a:r>
          </a:p>
          <a:p>
            <a:endParaRPr lang="en-US" dirty="0"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r>
              <a:rPr lang="en-US" b="1" dirty="0" smtClean="0">
                <a:latin typeface="Arial" charset="0"/>
              </a:rPr>
              <a:t>Call Method: Classification Scheme</a:t>
            </a:r>
          </a:p>
          <a:p>
            <a:r>
              <a:rPr lang="en-US" dirty="0" smtClean="0">
                <a:latin typeface="Arial" charset="0"/>
              </a:rPr>
              <a:t>The Classification Scheme provides a way to highly customize calls for each individual assay in the Study.</a:t>
            </a:r>
          </a:p>
          <a:p>
            <a:r>
              <a:rPr lang="en-US" dirty="0" smtClean="0">
                <a:latin typeface="Arial" charset="0"/>
              </a:rPr>
              <a:t>The Classification Scheme divides the scatter plot into genotype regions. Genotypes are called as they fall into these regions. The user can manually move the boundaries of these regions as appropriate for the individual assay. The user can also select from an array of 5 predefined Classification Schemes.</a:t>
            </a:r>
          </a:p>
          <a:p>
            <a:endParaRPr lang="en-US" dirty="0" smtClean="0">
              <a:latin typeface="Arial" charset="0"/>
            </a:endParaRPr>
          </a:p>
          <a:p>
            <a:r>
              <a:rPr lang="en-US" dirty="0" smtClean="0">
                <a:latin typeface="Arial" charset="0"/>
              </a:rPr>
              <a:t>You can analyze individual assays with the Classification Scheme while analyzing other assays with </a:t>
            </a:r>
            <a:r>
              <a:rPr lang="en-US" dirty="0" err="1" smtClean="0">
                <a:latin typeface="Arial" charset="0"/>
              </a:rPr>
              <a:t>Autocalling</a:t>
            </a:r>
            <a:r>
              <a:rPr lang="en-US" dirty="0" smtClean="0">
                <a:latin typeface="Arial" charset="0"/>
              </a:rPr>
              <a:t> by specifying the Call Method at the assay level. To specify the Call Method for individual assays, go back to Analysis Settings, go to Assay-Specific Settings and select the Call Method from the drop down menu for the specific assay.</a:t>
            </a:r>
          </a:p>
          <a:p>
            <a:endParaRPr lang="en-US" dirty="0" smtClean="0">
              <a:latin typeface="Arial" charset="0"/>
            </a:endParaRPr>
          </a:p>
          <a:p>
            <a:r>
              <a:rPr lang="en-US" dirty="0" smtClean="0">
                <a:latin typeface="Arial" charset="0"/>
              </a:rPr>
              <a:t>For study-level Call Method selection, see slide #22.</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US" dirty="0" smtClean="0">
                <a:latin typeface="Arial" charset="0"/>
              </a:rPr>
              <a:t>The Flag Summary Quality Control screen lists all well-level and study-level QC flags with their respective icons and an explanation of what the flag is about. It also shows a quick summary of the number of wells, assays, experiments and samples affected by the individual flags. The lower the numbers in each flag type, the better the experiments in the study.</a:t>
            </a:r>
          </a:p>
          <a:p>
            <a:endParaRPr lang="en-US" dirty="0" smtClean="0">
              <a:latin typeface="Arial" charset="0"/>
            </a:endParaRPr>
          </a:p>
          <a:p>
            <a:r>
              <a:rPr lang="en-US" dirty="0" smtClean="0">
                <a:latin typeface="Arial" charset="0"/>
              </a:rPr>
              <a:t>The Assays Summary Quality Control Screen gives an overview of all assays with a low call rate designated with a red flag.</a:t>
            </a:r>
          </a:p>
          <a:p>
            <a:endParaRPr lang="en-US" dirty="0" smtClean="0">
              <a:latin typeface="Arial" charset="0"/>
            </a:endParaRPr>
          </a:p>
          <a:p>
            <a:endParaRPr lang="en-US" dirty="0"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r>
              <a:rPr lang="en-US" b="1" dirty="0" smtClean="0">
                <a:latin typeface="Arial" charset="0"/>
              </a:rPr>
              <a:t>Quality Control - Experiment tab</a:t>
            </a:r>
          </a:p>
          <a:p>
            <a:r>
              <a:rPr lang="en-US" dirty="0" smtClean="0">
                <a:latin typeface="Arial" charset="0"/>
              </a:rPr>
              <a:t>Five different displays of the experiment plate. Display of a 384-well plate from an Applied Biosystems® 7900HT Fast Real-Time PCR System. NTCs (aqua color) are easily located in the Display by Task.</a:t>
            </a:r>
          </a:p>
          <a:p>
            <a:r>
              <a:rPr lang="en-US" dirty="0" smtClean="0">
                <a:latin typeface="Arial" charset="0"/>
              </a:rPr>
              <a:t>The display by ROX</a:t>
            </a:r>
            <a:r>
              <a:rPr lang="en-US" baseline="30000" dirty="0" smtClean="0">
                <a:latin typeface="Arial" charset="0"/>
                <a:cs typeface="Arial" charset="0"/>
              </a:rPr>
              <a:t>™</a:t>
            </a:r>
            <a:r>
              <a:rPr lang="en-US" dirty="0" smtClean="0">
                <a:latin typeface="Arial" charset="0"/>
              </a:rPr>
              <a:t> dye reveals potential experimental problems. High ROX</a:t>
            </a:r>
            <a:r>
              <a:rPr lang="en-US" baseline="30000" dirty="0" smtClean="0">
                <a:latin typeface="Arial" charset="0"/>
                <a:cs typeface="Arial" charset="0"/>
              </a:rPr>
              <a:t>™</a:t>
            </a:r>
            <a:r>
              <a:rPr lang="en-US" dirty="0" smtClean="0">
                <a:latin typeface="Arial" charset="0"/>
              </a:rPr>
              <a:t> values around the edges of the plate indicate incomplete sealing of the plate and evaporation.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r>
              <a:rPr lang="en-US" b="1" dirty="0" smtClean="0">
                <a:latin typeface="Arial" charset="0"/>
              </a:rPr>
              <a:t>Quality Control - Experiment tab</a:t>
            </a:r>
          </a:p>
          <a:p>
            <a:r>
              <a:rPr lang="en-US" dirty="0" smtClean="0">
                <a:latin typeface="Arial" charset="0"/>
              </a:rPr>
              <a:t>Five different displays of the experiment plate. Display of a TaqMan</a:t>
            </a:r>
            <a:r>
              <a:rPr lang="en-US" baseline="30000" dirty="0" smtClean="0">
                <a:latin typeface="Arial" charset="0"/>
                <a:cs typeface="Arial" charset="0"/>
              </a:rPr>
              <a:t>®</a:t>
            </a:r>
            <a:r>
              <a:rPr lang="en-US" dirty="0" smtClean="0">
                <a:latin typeface="Arial" charset="0"/>
              </a:rPr>
              <a:t> OpenArray</a:t>
            </a:r>
            <a:r>
              <a:rPr lang="en-US" baseline="30000" dirty="0" smtClean="0">
                <a:latin typeface="Arial" charset="0"/>
                <a:cs typeface="Arial" charset="0"/>
              </a:rPr>
              <a:t>®</a:t>
            </a:r>
            <a:r>
              <a:rPr lang="en-US" dirty="0" smtClean="0">
                <a:latin typeface="Arial" charset="0"/>
              </a:rPr>
              <a:t> Plate. NTCs (aqua color) are easily located in the Display by Task.</a:t>
            </a:r>
          </a:p>
          <a:p>
            <a:r>
              <a:rPr lang="en-US" dirty="0" smtClean="0">
                <a:latin typeface="Arial" charset="0"/>
              </a:rPr>
              <a:t>The Display by ROX</a:t>
            </a:r>
            <a:r>
              <a:rPr lang="en-US" baseline="30000" dirty="0" smtClean="0">
                <a:latin typeface="Arial" charset="0"/>
                <a:cs typeface="Arial" charset="0"/>
              </a:rPr>
              <a:t>™</a:t>
            </a:r>
            <a:r>
              <a:rPr lang="en-US" dirty="0" smtClean="0">
                <a:latin typeface="Arial" charset="0"/>
              </a:rPr>
              <a:t> dye typically does not show the high ranges for an OpenArray® Genotyping Plate and is equivalent to the Image J image (for details see Troubleshooting Guide: TaqMan</a:t>
            </a:r>
            <a:r>
              <a:rPr lang="en-US" baseline="30000" dirty="0" smtClean="0">
                <a:latin typeface="Arial" charset="0"/>
                <a:cs typeface="Arial" charset="0"/>
              </a:rPr>
              <a:t>®</a:t>
            </a:r>
            <a:r>
              <a:rPr lang="en-US" dirty="0" smtClean="0">
                <a:latin typeface="Arial" charset="0"/>
              </a:rPr>
              <a:t> OpenArray</a:t>
            </a:r>
            <a:r>
              <a:rPr lang="en-US" baseline="30000" dirty="0" smtClean="0">
                <a:latin typeface="Arial" charset="0"/>
                <a:cs typeface="Arial" charset="0"/>
              </a:rPr>
              <a:t>®</a:t>
            </a:r>
            <a:r>
              <a:rPr lang="en-US" dirty="0" smtClean="0">
                <a:latin typeface="Arial" charset="0"/>
              </a:rPr>
              <a:t> Genotyping System).</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r>
              <a:rPr lang="en-US" b="1" smtClean="0">
                <a:latin typeface="Arial" charset="0"/>
              </a:rPr>
              <a:t>Reference Panels</a:t>
            </a:r>
          </a:p>
          <a:p>
            <a:r>
              <a:rPr lang="en-US" smtClean="0">
                <a:latin typeface="Arial" charset="0"/>
              </a:rPr>
              <a:t>Follow the procedure described in the slide. Import the Reference Panel by selecting “References” from the Workflow Menu and upload the file.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r>
              <a:rPr lang="en-US" dirty="0" smtClean="0">
                <a:latin typeface="Arial" charset="0"/>
              </a:rPr>
              <a:t>Continued from slide #45 …</a:t>
            </a:r>
          </a:p>
          <a:p>
            <a:endParaRPr lang="en-US" b="1" dirty="0" smtClean="0">
              <a:latin typeface="Arial" charset="0"/>
            </a:endParaRPr>
          </a:p>
          <a:p>
            <a:r>
              <a:rPr lang="en-US" b="1" dirty="0" smtClean="0">
                <a:latin typeface="Arial" charset="0"/>
              </a:rPr>
              <a:t>Assay Information</a:t>
            </a:r>
          </a:p>
          <a:p>
            <a:r>
              <a:rPr lang="en-US" dirty="0" smtClean="0">
                <a:latin typeface="Arial" charset="0"/>
              </a:rPr>
              <a:t>Allele information replaces the VIC® dye and FAM™ dye genotype calls in the Results table. The allele information is also be added along the axes of the scatter plot as shown above. </a:t>
            </a:r>
            <a:r>
              <a:rPr lang="en-US" dirty="0" err="1" smtClean="0">
                <a:latin typeface="Arial" charset="0"/>
              </a:rPr>
              <a:t>rs</a:t>
            </a:r>
            <a:r>
              <a:rPr lang="en-US" dirty="0" smtClean="0">
                <a:latin typeface="Arial" charset="0"/>
              </a:rPr>
              <a:t> number and gene symbol information is added to the Results table.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a:lstStyle/>
          <a:p>
            <a:r>
              <a:rPr lang="en-US" smtClean="0">
                <a:latin typeface="Arial" charset="0"/>
                <a:ea typeface="MS PGothic" pitchFamily="34" charset="-128"/>
              </a:rPr>
              <a:t>Transfer studies in or out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p:spPr>
        <p:txBody>
          <a:bodyPr/>
          <a:lstStyle/>
          <a:p>
            <a:r>
              <a:rPr lang="en-US" b="1" smtClean="0">
                <a:latin typeface="Arial" charset="0"/>
              </a:rPr>
              <a:t>Sample Information</a:t>
            </a:r>
          </a:p>
          <a:p>
            <a:r>
              <a:rPr lang="en-US" smtClean="0">
                <a:latin typeface="Arial" charset="0"/>
              </a:rPr>
              <a:t>You can generate and upload a text file with information on your samples. The required format is described in the Getting Started Guide.</a:t>
            </a:r>
          </a:p>
          <a:p>
            <a:endParaRPr lang="en-US" smtClean="0">
              <a:latin typeface="Arial" charset="0"/>
            </a:endParaRPr>
          </a:p>
          <a:p>
            <a:r>
              <a:rPr lang="en-US" smtClean="0">
                <a:latin typeface="Arial" charset="0"/>
              </a:rPr>
              <a:t>Continued on slide #48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r>
              <a:rPr lang="en-US" smtClean="0">
                <a:latin typeface="Arial" charset="0"/>
              </a:rPr>
              <a:t>Continued from slide #47 …</a:t>
            </a:r>
          </a:p>
          <a:p>
            <a:endParaRPr lang="en-US" smtClean="0">
              <a:latin typeface="Arial" charset="0"/>
            </a:endParaRPr>
          </a:p>
          <a:p>
            <a:r>
              <a:rPr lang="en-US" smtClean="0">
                <a:latin typeface="Arial" charset="0"/>
              </a:rPr>
              <a:t>Select “samples” on the Workflow Menu and click “Import” to upload the text. The software will display the sample information in the Results table.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p:spPr>
        <p:txBody>
          <a:bodyPr/>
          <a:lstStyle/>
          <a:p>
            <a:r>
              <a:rPr lang="en-US" b="1" dirty="0" smtClean="0">
                <a:latin typeface="Arial" charset="0"/>
              </a:rPr>
              <a:t>Optimizing Cluster Resolution</a:t>
            </a:r>
          </a:p>
          <a:p>
            <a:r>
              <a:rPr lang="en-US" dirty="0" smtClean="0">
                <a:latin typeface="Arial" charset="0"/>
              </a:rPr>
              <a:t>For real-time data only</a:t>
            </a:r>
          </a:p>
          <a:p>
            <a:endParaRPr lang="en-US" dirty="0" smtClean="0">
              <a:latin typeface="Arial" charset="0"/>
            </a:endParaRPr>
          </a:p>
          <a:p>
            <a:r>
              <a:rPr lang="en-US" dirty="0" smtClean="0">
                <a:latin typeface="Arial" charset="0"/>
              </a:rPr>
              <a:t>The cluster resolution will improve for some assays if you reduce the cycle number for your final fluorescent signal.</a:t>
            </a:r>
          </a:p>
          <a:p>
            <a:r>
              <a:rPr lang="en-US" dirty="0" smtClean="0">
                <a:latin typeface="Arial" charset="0"/>
              </a:rPr>
              <a:t>To change the cycle number for an assay, see slide #24 for details.</a:t>
            </a:r>
          </a:p>
          <a:p>
            <a:endParaRPr lang="en-US" dirty="0" smtClean="0">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r>
              <a:rPr lang="en-US" smtClean="0">
                <a:latin typeface="Arial" charset="0"/>
                <a:ea typeface="MS PGothic" pitchFamily="34" charset="-128"/>
              </a:rPr>
              <a:t>Stability scores – update automatically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r>
              <a:rPr lang="en-US" smtClean="0">
                <a:latin typeface="Arial" charset="0"/>
                <a:ea typeface="MS PGothic" pitchFamily="34" charset="-128"/>
              </a:rPr>
              <a:t>Look for outliers in bio groups. </a:t>
            </a:r>
            <a:r>
              <a:rPr lang="en-US" altLang="ja-JP" smtClean="0">
                <a:latin typeface="Arial" charset="0"/>
                <a:ea typeface="MS PGothic" pitchFamily="34" charset="-128"/>
              </a:rPr>
              <a:t>This plot is useful for viewing the variation in the CT values among biological replicates. </a:t>
            </a:r>
            <a:endParaRPr lang="en-US" smtClean="0">
              <a:latin typeface="Arial" charset="0"/>
              <a:ea typeface="MS PGothic" pitchFamily="34" charset="-128"/>
            </a:endParaRPr>
          </a:p>
          <a:p>
            <a:r>
              <a:rPr lang="en-US" altLang="ja-JP" smtClean="0">
                <a:latin typeface="Arial" charset="0"/>
                <a:ea typeface="MS PGothic" pitchFamily="34" charset="-128"/>
              </a:rPr>
              <a:t>Displays the overall range of CT distribution, displayed by Sample and sorted by Group (color).</a:t>
            </a:r>
          </a:p>
          <a:p>
            <a:r>
              <a:rPr lang="en-US" altLang="ja-JP" smtClean="0">
                <a:latin typeface="Arial" charset="0"/>
                <a:ea typeface="MS PGothic" pitchFamily="34" charset="-128"/>
              </a:rPr>
              <a:t>The box contains the middle 50% of the data (CT values). The black horizontal line indicates the median CT value, and the black dot represents the mean CT. </a:t>
            </a:r>
          </a:p>
          <a:p>
            <a:r>
              <a:rPr lang="en-US" altLang="ja-JP" smtClean="0">
                <a:latin typeface="Arial" charset="0"/>
                <a:ea typeface="MS PGothic" pitchFamily="34" charset="-128"/>
              </a:rPr>
              <a:t>The ends of the vertical lines (“whiskers”) indicate the minimum and maximum CT values, unless outliers are present. The points outside the ends of the whiskers are outliers or suspected outliers.</a:t>
            </a:r>
          </a:p>
          <a:p>
            <a:endParaRPr lang="en-US" altLang="ja-JP" smtClean="0">
              <a:latin typeface="Arial" charset="0"/>
              <a:ea typeface="MS PGothic" pitchFamily="34" charset="-128"/>
            </a:endParaRPr>
          </a:p>
          <a:p>
            <a:endParaRPr lang="en-US" smtClean="0">
              <a:latin typeface="Arial" charset="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r>
              <a:rPr lang="en-US" smtClean="0">
                <a:latin typeface="Arial" charset="0"/>
                <a:ea typeface="MS PGothic" pitchFamily="34" charset="-128"/>
              </a:rPr>
              <a:t>Look at patterns in the data.</a:t>
            </a:r>
          </a:p>
          <a:p>
            <a:pPr eaLnBrk="1" hangingPunct="1">
              <a:spcBef>
                <a:spcPct val="0"/>
              </a:spcBef>
            </a:pPr>
            <a:r>
              <a:rPr lang="en-US" smtClean="0">
                <a:latin typeface="Arial" charset="0"/>
                <a:ea typeface="MS PGothic" pitchFamily="34" charset="-128"/>
              </a:rPr>
              <a:t>Are any samples or groups sticking out?</a:t>
            </a:r>
          </a:p>
          <a:p>
            <a:endParaRPr lang="en-US" smtClean="0">
              <a:latin typeface="Arial" charset="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r>
              <a:rPr lang="en-US" smtClean="0">
                <a:latin typeface="Arial" charset="0"/>
                <a:ea typeface="MS PGothic" pitchFamily="34" charset="-128"/>
              </a:rPr>
              <a:t>Change any analysis settings conveniently in this view and test out new settings</a:t>
            </a:r>
          </a:p>
          <a:p>
            <a:r>
              <a:rPr lang="en-US" b="1" smtClean="0">
                <a:latin typeface="Arial" charset="0"/>
                <a:ea typeface="MS PGothic" pitchFamily="34" charset="-128"/>
              </a:rPr>
              <a:t>THIS SLIDE HAS ANIMATION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r>
              <a:rPr lang="en-US" dirty="0" smtClean="0">
                <a:latin typeface="Arial" charset="0"/>
                <a:ea typeface="MS PGothic" pitchFamily="34" charset="-128"/>
              </a:rPr>
              <a:t>Default is a Fold Change Boundary of 2 (2-fold change) and a P-value of 0.05.</a:t>
            </a:r>
          </a:p>
          <a:p>
            <a:r>
              <a:rPr lang="en-US" dirty="0" smtClean="0">
                <a:latin typeface="Arial" charset="0"/>
                <a:ea typeface="MS PGothic" pitchFamily="34" charset="-128"/>
              </a:rPr>
              <a:t>Y axis - log P value (so more significant points are higher up on plot)</a:t>
            </a:r>
          </a:p>
          <a:p>
            <a:r>
              <a:rPr lang="en-US" dirty="0" smtClean="0">
                <a:latin typeface="Arial" charset="0"/>
                <a:ea typeface="MS PGothic" pitchFamily="34" charset="-128"/>
              </a:rPr>
              <a:t>X axis - log fold change (decrease in expression to the left, increase to the right)</a:t>
            </a:r>
          </a:p>
          <a:p>
            <a:r>
              <a:rPr lang="en-US" dirty="0" smtClean="0">
                <a:latin typeface="Arial" charset="0"/>
                <a:ea typeface="MS PGothic" pitchFamily="34" charset="-128"/>
              </a:rPr>
              <a:t>Green (decrease) and red (increase) in expression over the fold change boundary</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r>
              <a:rPr lang="en-US" smtClean="0">
                <a:latin typeface="Arial" charset="0"/>
              </a:rPr>
              <a:t>Select appropriate instrument type and experiment type for your Study.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p:spPr>
        <p:txBody>
          <a:bodyPr/>
          <a:lstStyle/>
          <a:p>
            <a:r>
              <a:rPr lang="en-US" b="1" dirty="0" smtClean="0">
                <a:latin typeface="Arial" charset="0"/>
              </a:rPr>
              <a:t>Analysis Settings – Call Settings</a:t>
            </a:r>
            <a:endParaRPr lang="en-US" dirty="0" smtClean="0">
              <a:latin typeface="Arial" charset="0"/>
            </a:endParaRPr>
          </a:p>
          <a:p>
            <a:r>
              <a:rPr lang="en-US" sz="800" dirty="0" smtClean="0">
                <a:latin typeface="Arial" charset="0"/>
              </a:rPr>
              <a:t>… continued from slide #21 …</a:t>
            </a:r>
          </a:p>
          <a:p>
            <a:endParaRPr lang="en-US" dirty="0" smtClean="0">
              <a:latin typeface="Arial" charset="0"/>
            </a:endParaRPr>
          </a:p>
          <a:p>
            <a:endParaRPr lang="en-US" dirty="0" smtClean="0">
              <a:latin typeface="Arial" charset="0"/>
            </a:endParaRPr>
          </a:p>
          <a:p>
            <a:r>
              <a:rPr lang="en-US" dirty="0" smtClean="0">
                <a:latin typeface="Arial" charset="0"/>
              </a:rPr>
              <a:t>The Call Settings provide a choice of 2 call methods: </a:t>
            </a:r>
            <a:r>
              <a:rPr lang="en-US" dirty="0" err="1" smtClean="0">
                <a:latin typeface="Arial" charset="0"/>
              </a:rPr>
              <a:t>Autocalling</a:t>
            </a:r>
            <a:r>
              <a:rPr lang="en-US" dirty="0" smtClean="0">
                <a:latin typeface="Arial" charset="0"/>
              </a:rPr>
              <a:t> (see slide #29) and Classification Scheme (see slide #30). When the Classification Scheme is chosen as the call method, most of the downstream options will be disabled.</a:t>
            </a:r>
          </a:p>
          <a:p>
            <a:endParaRPr lang="en-US" dirty="0" smtClean="0">
              <a:latin typeface="Arial" charset="0"/>
            </a:endParaRPr>
          </a:p>
          <a:p>
            <a:r>
              <a:rPr lang="en-US" dirty="0" smtClean="0">
                <a:latin typeface="Arial" charset="0"/>
              </a:rPr>
              <a:t>Select “Protect Manual Calls” if you want manual calls to persist when you re-analyze the study. If you use a reference panel in your Study, select “Use Reference Panel for </a:t>
            </a:r>
            <a:r>
              <a:rPr lang="en-US" dirty="0" err="1" smtClean="0">
                <a:latin typeface="Arial" charset="0"/>
              </a:rPr>
              <a:t>Autocalling</a:t>
            </a:r>
            <a:r>
              <a:rPr lang="en-US" dirty="0" smtClean="0">
                <a:latin typeface="Arial" charset="0"/>
              </a:rPr>
              <a:t>”.</a:t>
            </a:r>
          </a:p>
          <a:p>
            <a:endParaRPr lang="en-US" dirty="0" smtClean="0">
              <a:latin typeface="Arial" charset="0"/>
            </a:endParaRPr>
          </a:p>
          <a:p>
            <a:r>
              <a:rPr lang="en-US" dirty="0" smtClean="0">
                <a:latin typeface="Arial" charset="0"/>
              </a:rPr>
              <a:t>… continued on slide #23 …</a:t>
            </a:r>
          </a:p>
          <a:p>
            <a:endParaRPr lang="en-US"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3EE2A72-A66E-4DB3-A426-01CA1FF35073}" type="datetime1">
              <a:rPr lang="en-US" smtClean="0"/>
              <a:pPr/>
              <a:t>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89535-EF63-4CEB-B1DD-37D06E1655CE}" type="datetime1">
              <a:rPr lang="en-US" smtClean="0"/>
              <a:pPr/>
              <a:t>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58F9E2-DC8C-4337-96B6-16C5D693A2ED}" type="datetime1">
              <a:rPr lang="en-US" smtClean="0"/>
              <a:pPr/>
              <a:t>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CC9E1D-70D7-4B00-AF47-B293FF1A4417}" type="datetime1">
              <a:rPr lang="en-US" smtClean="0"/>
              <a:pPr/>
              <a:t>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AB1409-8153-4587-8E8A-6DE2347AE1D9}" type="datetime1">
              <a:rPr lang="en-US" smtClean="0"/>
              <a:pPr/>
              <a:t>1/27/2013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292BB4-2842-4CE5-90C0-15720C0472E8}" type="datetime1">
              <a:rPr lang="en-US" smtClean="0"/>
              <a:pPr/>
              <a:t>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A0451A-0C88-488C-88FB-256171F2114F}" type="datetime1">
              <a:rPr lang="en-US" smtClean="0"/>
              <a:pPr/>
              <a:t>1/27/2013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D19318-F7FF-4187-AAEE-66D5CCAE4CF6}" type="datetime1">
              <a:rPr lang="en-US" smtClean="0"/>
              <a:pPr/>
              <a:t>1/27/2013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250D640-20D5-4B61-BDD8-E38A3EDC1A96}" type="datetime1">
              <a:rPr lang="en-US" smtClean="0"/>
              <a:pPr/>
              <a:t>1/27/2013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43794F-FD1F-414C-97D7-3074CA9A2426}" type="datetime1">
              <a:rPr lang="en-US" smtClean="0"/>
              <a:pPr/>
              <a:t>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2638EE-7F58-4CD5-8ED0-E384EF92F3C0}" type="datetime1">
              <a:rPr lang="en-US" smtClean="0"/>
              <a:pPr/>
              <a:t>1/27/2013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771E0-C4E8-49EF-8482-51F33F8C0F4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BC6BC-5035-4A31-8379-C7BA41FF8117}" type="datetime1">
              <a:rPr lang="en-US" smtClean="0"/>
              <a:pPr/>
              <a:t>1/27/2013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1771E0-C4E8-49EF-8482-51F33F8C0F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qPCR</a:t>
            </a:r>
            <a:r>
              <a:rPr lang="en-US" dirty="0" smtClean="0"/>
              <a:t> </a:t>
            </a:r>
            <a:r>
              <a:rPr lang="en-US" dirty="0" err="1" smtClean="0"/>
              <a:t>Softwares</a:t>
            </a:r>
            <a:endParaRPr lang="en-US" dirty="0"/>
          </a:p>
        </p:txBody>
      </p:sp>
      <p:sp>
        <p:nvSpPr>
          <p:cNvPr id="4" name="Content Placeholder 3"/>
          <p:cNvSpPr>
            <a:spLocks noGrp="1"/>
          </p:cNvSpPr>
          <p:nvPr>
            <p:ph sz="half" idx="1"/>
          </p:nvPr>
        </p:nvSpPr>
        <p:spPr/>
        <p:txBody>
          <a:bodyPr/>
          <a:lstStyle/>
          <a:p>
            <a:r>
              <a:rPr lang="en-US" dirty="0" smtClean="0"/>
              <a:t>Data Collection</a:t>
            </a:r>
          </a:p>
          <a:p>
            <a:pPr lvl="1"/>
            <a:r>
              <a:rPr lang="en-US" dirty="0" smtClean="0"/>
              <a:t>AQ/ Std Curve</a:t>
            </a:r>
          </a:p>
          <a:p>
            <a:pPr lvl="1"/>
            <a:r>
              <a:rPr lang="en-US" dirty="0" err="1" smtClean="0"/>
              <a:t>ddCT</a:t>
            </a:r>
            <a:endParaRPr lang="en-US" dirty="0" smtClean="0"/>
          </a:p>
          <a:p>
            <a:pPr lvl="1"/>
            <a:r>
              <a:rPr lang="en-US" dirty="0" smtClean="0"/>
              <a:t>RSC</a:t>
            </a:r>
          </a:p>
          <a:p>
            <a:pPr lvl="1"/>
            <a:r>
              <a:rPr lang="en-US" dirty="0" err="1" smtClean="0"/>
              <a:t>MeltCurve</a:t>
            </a:r>
            <a:endParaRPr lang="en-US" dirty="0" smtClean="0"/>
          </a:p>
          <a:p>
            <a:pPr lvl="1"/>
            <a:endParaRPr lang="en-US" dirty="0"/>
          </a:p>
        </p:txBody>
      </p:sp>
      <p:sp>
        <p:nvSpPr>
          <p:cNvPr id="5" name="Content Placeholder 4"/>
          <p:cNvSpPr>
            <a:spLocks noGrp="1"/>
          </p:cNvSpPr>
          <p:nvPr>
            <p:ph sz="half" idx="2"/>
          </p:nvPr>
        </p:nvSpPr>
        <p:spPr/>
        <p:txBody>
          <a:bodyPr/>
          <a:lstStyle/>
          <a:p>
            <a:r>
              <a:rPr lang="en-US" dirty="0" smtClean="0"/>
              <a:t>Secondary</a:t>
            </a:r>
          </a:p>
          <a:p>
            <a:pPr lvl="1"/>
            <a:r>
              <a:rPr lang="en-US" dirty="0" err="1" smtClean="0"/>
              <a:t>Genotyper</a:t>
            </a:r>
            <a:endParaRPr lang="en-US" dirty="0" smtClean="0"/>
          </a:p>
          <a:p>
            <a:pPr lvl="1"/>
            <a:r>
              <a:rPr lang="en-US" dirty="0" err="1" smtClean="0"/>
              <a:t>ExpressionSuite</a:t>
            </a:r>
            <a:endParaRPr lang="en-US" dirty="0" smtClean="0"/>
          </a:p>
          <a:p>
            <a:pPr lvl="1"/>
            <a:r>
              <a:rPr lang="en-US" dirty="0" err="1" smtClean="0"/>
              <a:t>CopyCaller</a:t>
            </a:r>
            <a:endParaRPr lang="en-US" dirty="0" smtClean="0"/>
          </a:p>
          <a:p>
            <a:pPr lvl="1"/>
            <a:r>
              <a:rPr lang="en-US" dirty="0" err="1" smtClean="0"/>
              <a:t>DigitalSuite</a:t>
            </a:r>
            <a:endParaRPr lang="en-US" dirty="0" smtClean="0"/>
          </a:p>
          <a:p>
            <a:pPr lvl="1"/>
            <a:r>
              <a:rPr lang="en-US" dirty="0" smtClean="0"/>
              <a:t>Allele </a:t>
            </a:r>
            <a:r>
              <a:rPr lang="en-US" dirty="0" err="1" smtClean="0"/>
              <a:t>Typer</a:t>
            </a:r>
            <a:endParaRPr lang="en-US" dirty="0" smtClean="0"/>
          </a:p>
          <a:p>
            <a:pPr lvl="1"/>
            <a:endParaRPr lang="en-US" dirty="0"/>
          </a:p>
        </p:txBody>
      </p:sp>
      <p:sp>
        <p:nvSpPr>
          <p:cNvPr id="7" name="Slide Number Placeholder 6"/>
          <p:cNvSpPr>
            <a:spLocks noGrp="1"/>
          </p:cNvSpPr>
          <p:nvPr>
            <p:ph type="sldNum" sz="quarter" idx="12"/>
          </p:nvPr>
        </p:nvSpPr>
        <p:spPr/>
        <p:txBody>
          <a:bodyPr/>
          <a:lstStyle/>
          <a:p>
            <a:fld id="{651771E0-C4E8-49EF-8482-51F33F8C0F49}"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50218" y="685800"/>
            <a:ext cx="8993782" cy="535781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52400" y="1219200"/>
            <a:ext cx="8991600" cy="538073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11</a:t>
            </a:fld>
            <a:endParaRPr lang="en-US"/>
          </a:p>
        </p:txBody>
      </p:sp>
      <p:sp>
        <p:nvSpPr>
          <p:cNvPr id="4" name="TextBox 3"/>
          <p:cNvSpPr txBox="1"/>
          <p:nvPr/>
        </p:nvSpPr>
        <p:spPr>
          <a:xfrm>
            <a:off x="6477000" y="1"/>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 y="896489"/>
            <a:ext cx="9144000" cy="5432874"/>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12</a:t>
            </a:fld>
            <a:endParaRPr lang="en-US"/>
          </a:p>
        </p:txBody>
      </p:sp>
      <p:sp>
        <p:nvSpPr>
          <p:cNvPr id="4" name="TextBox 3"/>
          <p:cNvSpPr txBox="1"/>
          <p:nvPr/>
        </p:nvSpPr>
        <p:spPr>
          <a:xfrm>
            <a:off x="6477000" y="1"/>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74638"/>
            <a:ext cx="82296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smtClean="0">
                <a:ln>
                  <a:noFill/>
                </a:ln>
                <a:solidFill>
                  <a:schemeClr val="tx1"/>
                </a:solidFill>
                <a:effectLst/>
                <a:uLnTx/>
                <a:uFillTx/>
                <a:latin typeface="+mj-lt"/>
                <a:ea typeface="+mj-ea"/>
                <a:cs typeface="+mj-cs"/>
              </a:rPr>
              <a:t>Genotyping</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3" name="Slide Number Placeholder 2"/>
          <p:cNvSpPr>
            <a:spLocks noGrp="1"/>
          </p:cNvSpPr>
          <p:nvPr>
            <p:ph type="sldNum" sz="quarter" idx="12"/>
          </p:nvPr>
        </p:nvSpPr>
        <p:spPr/>
        <p:txBody>
          <a:bodyPr/>
          <a:lstStyle/>
          <a:p>
            <a:fld id="{651771E0-C4E8-49EF-8482-51F33F8C0F49}"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57200" y="990600"/>
            <a:ext cx="8363842" cy="4926888"/>
          </a:xfrm>
          <a:prstGeom prst="rect">
            <a:avLst/>
          </a:prstGeom>
          <a:noFill/>
          <a:ln w="9525">
            <a:noFill/>
            <a:miter lim="800000"/>
            <a:headEnd/>
            <a:tailEnd/>
          </a:ln>
        </p:spPr>
      </p:pic>
      <p:sp>
        <p:nvSpPr>
          <p:cNvPr id="5" name="TextBox 4"/>
          <p:cNvSpPr txBox="1"/>
          <p:nvPr/>
        </p:nvSpPr>
        <p:spPr>
          <a:xfrm>
            <a:off x="6477000" y="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990600"/>
            <a:ext cx="9226498" cy="5257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651771E0-C4E8-49EF-8482-51F33F8C0F49}" type="slidenum">
              <a:rPr lang="en-US" smtClean="0"/>
              <a:pPr/>
              <a:t>15</a:t>
            </a:fld>
            <a:endParaRPr lang="en-US"/>
          </a:p>
        </p:txBody>
      </p:sp>
      <p:sp>
        <p:nvSpPr>
          <p:cNvPr id="6" name="TextBox 5"/>
          <p:cNvSpPr txBox="1"/>
          <p:nvPr/>
        </p:nvSpPr>
        <p:spPr>
          <a:xfrm>
            <a:off x="6477000" y="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1219200"/>
            <a:ext cx="8524875" cy="5123922"/>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651771E0-C4E8-49EF-8482-51F33F8C0F49}" type="slidenum">
              <a:rPr lang="en-US" smtClean="0"/>
              <a:pPr/>
              <a:t>16</a:t>
            </a:fld>
            <a:endParaRPr lang="en-US"/>
          </a:p>
        </p:txBody>
      </p:sp>
      <p:sp>
        <p:nvSpPr>
          <p:cNvPr id="5" name="TextBox 4"/>
          <p:cNvSpPr txBox="1"/>
          <p:nvPr/>
        </p:nvSpPr>
        <p:spPr>
          <a:xfrm>
            <a:off x="6477000" y="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8758" y="990600"/>
            <a:ext cx="9085242" cy="4707624"/>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651771E0-C4E8-49EF-8482-51F33F8C0F49}" type="slidenum">
              <a:rPr lang="en-US" smtClean="0"/>
              <a:pPr/>
              <a:t>17</a:t>
            </a:fld>
            <a:endParaRPr lang="en-US"/>
          </a:p>
        </p:txBody>
      </p:sp>
      <p:sp>
        <p:nvSpPr>
          <p:cNvPr id="5" name="TextBox 4"/>
          <p:cNvSpPr txBox="1"/>
          <p:nvPr/>
        </p:nvSpPr>
        <p:spPr>
          <a:xfrm>
            <a:off x="6629400" y="15240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0" y="1295400"/>
            <a:ext cx="8911372" cy="4624387"/>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651771E0-C4E8-49EF-8482-51F33F8C0F49}" type="slidenum">
              <a:rPr lang="en-US" smtClean="0"/>
              <a:pPr/>
              <a:t>18</a:t>
            </a:fld>
            <a:endParaRPr lang="en-US"/>
          </a:p>
        </p:txBody>
      </p:sp>
      <p:sp>
        <p:nvSpPr>
          <p:cNvPr id="6" name="TextBox 5"/>
          <p:cNvSpPr txBox="1"/>
          <p:nvPr/>
        </p:nvSpPr>
        <p:spPr>
          <a:xfrm>
            <a:off x="6629400" y="15240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914400"/>
            <a:ext cx="8846198" cy="5300663"/>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19</a:t>
            </a:fld>
            <a:endParaRPr lang="en-US"/>
          </a:p>
        </p:txBody>
      </p:sp>
      <p:sp>
        <p:nvSpPr>
          <p:cNvPr id="5" name="TextBox 4"/>
          <p:cNvSpPr txBox="1"/>
          <p:nvPr/>
        </p:nvSpPr>
        <p:spPr>
          <a:xfrm>
            <a:off x="6629400" y="15240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57200" y="990600"/>
            <a:ext cx="8363842" cy="4926888"/>
          </a:xfrm>
          <a:prstGeom prst="rect">
            <a:avLst/>
          </a:prstGeom>
          <a:noFill/>
          <a:ln w="9525">
            <a:noFill/>
            <a:miter lim="800000"/>
            <a:headEnd/>
            <a:tailEnd/>
          </a:ln>
        </p:spPr>
      </p:pic>
      <p:sp>
        <p:nvSpPr>
          <p:cNvPr id="5" name="TextBox 4"/>
          <p:cNvSpPr txBox="1"/>
          <p:nvPr/>
        </p:nvSpPr>
        <p:spPr>
          <a:xfrm>
            <a:off x="6477000" y="0"/>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381000" y="1219200"/>
            <a:ext cx="8491726" cy="5005387"/>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20</a:t>
            </a:fld>
            <a:endParaRPr lang="en-US"/>
          </a:p>
        </p:txBody>
      </p:sp>
      <p:sp>
        <p:nvSpPr>
          <p:cNvPr id="5" name="TextBox 4"/>
          <p:cNvSpPr txBox="1"/>
          <p:nvPr/>
        </p:nvSpPr>
        <p:spPr>
          <a:xfrm>
            <a:off x="6477000" y="0"/>
            <a:ext cx="1676400" cy="646331"/>
          </a:xfrm>
          <a:prstGeom prst="rect">
            <a:avLst/>
          </a:prstGeom>
          <a:solidFill>
            <a:srgbClr val="FF33CC"/>
          </a:solidFill>
        </p:spPr>
        <p:txBody>
          <a:bodyPr wrap="square" rtlCol="0">
            <a:spAutoFit/>
          </a:bodyPr>
          <a:lstStyle/>
          <a:p>
            <a:r>
              <a:rPr lang="en-US" dirty="0" smtClean="0"/>
              <a:t>Data Collection: Genotyping</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Comparative CT</a:t>
            </a:r>
            <a:endParaRPr lang="en-US" dirty="0"/>
          </a:p>
        </p:txBody>
      </p:sp>
      <p:sp>
        <p:nvSpPr>
          <p:cNvPr id="3" name="Slide Number Placeholder 2"/>
          <p:cNvSpPr>
            <a:spLocks noGrp="1"/>
          </p:cNvSpPr>
          <p:nvPr>
            <p:ph type="sldNum" sz="quarter" idx="12"/>
          </p:nvPr>
        </p:nvSpPr>
        <p:spPr/>
        <p:txBody>
          <a:bodyPr/>
          <a:lstStyle/>
          <a:p>
            <a:fld id="{651771E0-C4E8-49EF-8482-51F33F8C0F49}" type="slidenum">
              <a:rPr lang="en-US" smtClean="0"/>
              <a:pPr/>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57200" y="990600"/>
            <a:ext cx="8363842" cy="4926888"/>
          </a:xfrm>
          <a:prstGeom prst="rect">
            <a:avLst/>
          </a:prstGeom>
          <a:noFill/>
          <a:ln w="9525">
            <a:noFill/>
            <a:miter lim="800000"/>
            <a:headEnd/>
            <a:tailEnd/>
          </a:ln>
        </p:spPr>
      </p:pic>
      <p:sp>
        <p:nvSpPr>
          <p:cNvPr id="5" name="TextBox 4"/>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33400" y="1371600"/>
            <a:ext cx="8143875" cy="464085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651771E0-C4E8-49EF-8482-51F33F8C0F49}" type="slidenum">
              <a:rPr lang="en-US" smtClean="0"/>
              <a:pPr/>
              <a:t>23</a:t>
            </a:fld>
            <a:endParaRPr lang="en-US"/>
          </a:p>
        </p:txBody>
      </p:sp>
      <p:sp>
        <p:nvSpPr>
          <p:cNvPr id="7" name="TextBox 6"/>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4800" y="1066800"/>
            <a:ext cx="8524875" cy="5123922"/>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651771E0-C4E8-49EF-8482-51F33F8C0F49}" type="slidenum">
              <a:rPr lang="en-US" smtClean="0"/>
              <a:pPr/>
              <a:t>24</a:t>
            </a:fld>
            <a:endParaRPr lang="en-US"/>
          </a:p>
        </p:txBody>
      </p:sp>
      <p:sp>
        <p:nvSpPr>
          <p:cNvPr id="6" name="TextBox 5"/>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143000"/>
            <a:ext cx="9411735" cy="4876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651771E0-C4E8-49EF-8482-51F33F8C0F49}" type="slidenum">
              <a:rPr lang="en-US" smtClean="0"/>
              <a:pPr/>
              <a:t>25</a:t>
            </a:fld>
            <a:endParaRPr lang="en-US"/>
          </a:p>
        </p:txBody>
      </p:sp>
      <p:sp>
        <p:nvSpPr>
          <p:cNvPr id="6" name="TextBox 5"/>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1371600"/>
            <a:ext cx="9180542" cy="4825059"/>
          </a:xfrm>
          <a:prstGeom prst="rect">
            <a:avLst/>
          </a:prstGeom>
          <a:noFill/>
          <a:ln w="9525">
            <a:noFill/>
            <a:miter lim="800000"/>
            <a:headEnd/>
            <a:tailEnd/>
          </a:ln>
        </p:spPr>
      </p:pic>
      <p:sp>
        <p:nvSpPr>
          <p:cNvPr id="6" name="Title 5"/>
          <p:cNvSpPr>
            <a:spLocks noGrp="1"/>
          </p:cNvSpPr>
          <p:nvPr>
            <p:ph type="title"/>
          </p:nvPr>
        </p:nvSpPr>
        <p:spPr/>
        <p:txBody>
          <a:bodyPr/>
          <a:lstStyle/>
          <a:p>
            <a:endParaRPr lang="en-US" dirty="0"/>
          </a:p>
        </p:txBody>
      </p:sp>
      <p:sp>
        <p:nvSpPr>
          <p:cNvPr id="7" name="Slide Number Placeholder 6"/>
          <p:cNvSpPr>
            <a:spLocks noGrp="1"/>
          </p:cNvSpPr>
          <p:nvPr>
            <p:ph type="sldNum" sz="quarter" idx="12"/>
          </p:nvPr>
        </p:nvSpPr>
        <p:spPr/>
        <p:txBody>
          <a:bodyPr/>
          <a:lstStyle/>
          <a:p>
            <a:fld id="{651771E0-C4E8-49EF-8482-51F33F8C0F49}" type="slidenum">
              <a:rPr lang="en-US" smtClean="0"/>
              <a:pPr/>
              <a:t>26</a:t>
            </a:fld>
            <a:endParaRPr lang="en-US"/>
          </a:p>
        </p:txBody>
      </p:sp>
      <p:sp>
        <p:nvSpPr>
          <p:cNvPr id="8" name="TextBox 7"/>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83703" y="762000"/>
            <a:ext cx="9227703" cy="552926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27</a:t>
            </a:fld>
            <a:endParaRPr lang="en-US"/>
          </a:p>
        </p:txBody>
      </p:sp>
      <p:sp>
        <p:nvSpPr>
          <p:cNvPr id="5" name="TextBox 4"/>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990600"/>
            <a:ext cx="9047987" cy="533876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28</a:t>
            </a:fld>
            <a:endParaRPr lang="en-US"/>
          </a:p>
        </p:txBody>
      </p:sp>
      <p:sp>
        <p:nvSpPr>
          <p:cNvPr id="5" name="TextBox 4"/>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0" y="838200"/>
            <a:ext cx="8827472" cy="5233988"/>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29</a:t>
            </a:fld>
            <a:endParaRPr lang="en-US"/>
          </a:p>
        </p:txBody>
      </p:sp>
      <p:sp>
        <p:nvSpPr>
          <p:cNvPr id="5" name="TextBox 4"/>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66254" y="762000"/>
            <a:ext cx="8825346" cy="5029200"/>
          </a:xfrm>
          <a:prstGeom prst="rect">
            <a:avLst/>
          </a:prstGeom>
          <a:noFill/>
          <a:ln w="9525">
            <a:noFill/>
            <a:miter lim="800000"/>
            <a:headEnd/>
            <a:tailEnd/>
          </a:ln>
        </p:spPr>
      </p:pic>
      <p:sp>
        <p:nvSpPr>
          <p:cNvPr id="4" name="TextBox 3"/>
          <p:cNvSpPr txBox="1"/>
          <p:nvPr/>
        </p:nvSpPr>
        <p:spPr>
          <a:xfrm>
            <a:off x="6477000" y="0"/>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5" name="Slide Number Placeholder 4"/>
          <p:cNvSpPr>
            <a:spLocks noGrp="1"/>
          </p:cNvSpPr>
          <p:nvPr>
            <p:ph type="sldNum" sz="quarter" idx="12"/>
          </p:nvPr>
        </p:nvSpPr>
        <p:spPr/>
        <p:txBody>
          <a:bodyPr/>
          <a:lstStyle/>
          <a:p>
            <a:fld id="{651771E0-C4E8-49EF-8482-51F33F8C0F49}"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509036" y="1066800"/>
            <a:ext cx="8634964" cy="5167313"/>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30</a:t>
            </a:fld>
            <a:endParaRPr lang="en-US"/>
          </a:p>
        </p:txBody>
      </p:sp>
      <p:sp>
        <p:nvSpPr>
          <p:cNvPr id="5" name="TextBox 4"/>
          <p:cNvSpPr txBox="1"/>
          <p:nvPr/>
        </p:nvSpPr>
        <p:spPr>
          <a:xfrm>
            <a:off x="6477000" y="0"/>
            <a:ext cx="1676400" cy="646331"/>
          </a:xfrm>
          <a:prstGeom prst="rect">
            <a:avLst/>
          </a:prstGeom>
          <a:solidFill>
            <a:schemeClr val="accent6">
              <a:lumMod val="75000"/>
            </a:schemeClr>
          </a:solidFill>
        </p:spPr>
        <p:txBody>
          <a:bodyPr wrap="square" rtlCol="0">
            <a:spAutoFit/>
          </a:bodyPr>
          <a:lstStyle/>
          <a:p>
            <a:r>
              <a:rPr lang="en-US" dirty="0" smtClean="0"/>
              <a:t>Data Collection: </a:t>
            </a:r>
            <a:r>
              <a:rPr lang="en-US" dirty="0" err="1" smtClean="0"/>
              <a:t>ddCT</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MeltCurve</a:t>
            </a:r>
            <a:endParaRPr lang="en-US" dirty="0"/>
          </a:p>
        </p:txBody>
      </p:sp>
      <p:sp>
        <p:nvSpPr>
          <p:cNvPr id="2" name="Slide Number Placeholder 1"/>
          <p:cNvSpPr>
            <a:spLocks noGrp="1"/>
          </p:cNvSpPr>
          <p:nvPr>
            <p:ph type="sldNum" sz="quarter" idx="12"/>
          </p:nvPr>
        </p:nvSpPr>
        <p:spPr/>
        <p:txBody>
          <a:bodyPr/>
          <a:lstStyle/>
          <a:p>
            <a:fld id="{651771E0-C4E8-49EF-8482-51F33F8C0F49}" type="slidenum">
              <a:rPr lang="en-US" smtClean="0"/>
              <a:pPr/>
              <a:t>31</a:t>
            </a:fld>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51771E0-C4E8-49EF-8482-51F33F8C0F49}" type="slidenum">
              <a:rPr lang="en-US" smtClean="0"/>
              <a:pPr/>
              <a:t>32</a:t>
            </a:fld>
            <a:endParaRPr lang="en-US"/>
          </a:p>
        </p:txBody>
      </p:sp>
      <p:pic>
        <p:nvPicPr>
          <p:cNvPr id="13314" name="Picture 2"/>
          <p:cNvPicPr>
            <a:picLocks noChangeAspect="1" noChangeArrowheads="1"/>
          </p:cNvPicPr>
          <p:nvPr/>
        </p:nvPicPr>
        <p:blipFill>
          <a:blip r:embed="rId2" cstate="print"/>
          <a:srcRect/>
          <a:stretch>
            <a:fillRect/>
          </a:stretch>
        </p:blipFill>
        <p:spPr bwMode="auto">
          <a:xfrm>
            <a:off x="59931" y="1143000"/>
            <a:ext cx="9084069" cy="4767287"/>
          </a:xfrm>
          <a:prstGeom prst="rect">
            <a:avLst/>
          </a:prstGeom>
          <a:noFill/>
          <a:ln w="9525">
            <a:noFill/>
            <a:miter lim="800000"/>
            <a:headEnd/>
            <a:tailEnd/>
          </a:ln>
        </p:spPr>
      </p:pic>
      <p:sp>
        <p:nvSpPr>
          <p:cNvPr id="4" name="TextBox 3"/>
          <p:cNvSpPr txBox="1"/>
          <p:nvPr/>
        </p:nvSpPr>
        <p:spPr>
          <a:xfrm>
            <a:off x="7239000" y="0"/>
            <a:ext cx="1676400" cy="646331"/>
          </a:xfrm>
          <a:prstGeom prst="rect">
            <a:avLst/>
          </a:prstGeom>
          <a:solidFill>
            <a:srgbClr val="FFFF00"/>
          </a:solidFill>
        </p:spPr>
        <p:txBody>
          <a:bodyPr wrap="square" rtlCol="0">
            <a:spAutoFit/>
          </a:bodyPr>
          <a:lstStyle/>
          <a:p>
            <a:r>
              <a:rPr lang="en-US" dirty="0" smtClean="0"/>
              <a:t>Data Collection: </a:t>
            </a:r>
            <a:r>
              <a:rPr lang="en-US" dirty="0" err="1" smtClean="0"/>
              <a:t>MeltCurve</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51771E0-C4E8-49EF-8482-51F33F8C0F49}" type="slidenum">
              <a:rPr lang="en-US" smtClean="0"/>
              <a:pPr/>
              <a:t>33</a:t>
            </a:fld>
            <a:endParaRPr lang="en-US"/>
          </a:p>
        </p:txBody>
      </p:sp>
      <p:pic>
        <p:nvPicPr>
          <p:cNvPr id="14338" name="Picture 2"/>
          <p:cNvPicPr>
            <a:picLocks noChangeAspect="1" noChangeArrowheads="1"/>
          </p:cNvPicPr>
          <p:nvPr/>
        </p:nvPicPr>
        <p:blipFill>
          <a:blip r:embed="rId2" cstate="print"/>
          <a:srcRect/>
          <a:stretch>
            <a:fillRect/>
          </a:stretch>
        </p:blipFill>
        <p:spPr bwMode="auto">
          <a:xfrm>
            <a:off x="39369" y="1066800"/>
            <a:ext cx="9104631" cy="4689453"/>
          </a:xfrm>
          <a:prstGeom prst="rect">
            <a:avLst/>
          </a:prstGeom>
          <a:noFill/>
          <a:ln w="9525">
            <a:noFill/>
            <a:miter lim="800000"/>
            <a:headEnd/>
            <a:tailEnd/>
          </a:ln>
        </p:spPr>
      </p:pic>
      <p:sp>
        <p:nvSpPr>
          <p:cNvPr id="4" name="TextBox 3"/>
          <p:cNvSpPr txBox="1"/>
          <p:nvPr/>
        </p:nvSpPr>
        <p:spPr>
          <a:xfrm>
            <a:off x="7239000" y="0"/>
            <a:ext cx="1676400" cy="646331"/>
          </a:xfrm>
          <a:prstGeom prst="rect">
            <a:avLst/>
          </a:prstGeom>
          <a:solidFill>
            <a:srgbClr val="FFFF00"/>
          </a:solidFill>
        </p:spPr>
        <p:txBody>
          <a:bodyPr wrap="square" rtlCol="0">
            <a:spAutoFit/>
          </a:bodyPr>
          <a:lstStyle/>
          <a:p>
            <a:r>
              <a:rPr lang="en-US" dirty="0" smtClean="0"/>
              <a:t>Data Collection: </a:t>
            </a:r>
            <a:r>
              <a:rPr lang="en-US" dirty="0" err="1" smtClean="0"/>
              <a:t>MeltCurve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51771E0-C4E8-49EF-8482-51F33F8C0F49}" type="slidenum">
              <a:rPr lang="en-US" smtClean="0"/>
              <a:pPr/>
              <a:t>34</a:t>
            </a:fld>
            <a:endParaRPr lang="en-US"/>
          </a:p>
        </p:txBody>
      </p:sp>
      <p:pic>
        <p:nvPicPr>
          <p:cNvPr id="15362" name="Picture 2"/>
          <p:cNvPicPr>
            <a:picLocks noChangeAspect="1" noChangeArrowheads="1"/>
          </p:cNvPicPr>
          <p:nvPr/>
        </p:nvPicPr>
        <p:blipFill>
          <a:blip r:embed="rId2" cstate="print"/>
          <a:srcRect/>
          <a:stretch>
            <a:fillRect/>
          </a:stretch>
        </p:blipFill>
        <p:spPr bwMode="auto">
          <a:xfrm>
            <a:off x="228601" y="1595602"/>
            <a:ext cx="8686800" cy="4539803"/>
          </a:xfrm>
          <a:prstGeom prst="rect">
            <a:avLst/>
          </a:prstGeom>
          <a:noFill/>
          <a:ln w="9525">
            <a:noFill/>
            <a:miter lim="800000"/>
            <a:headEnd/>
            <a:tailEnd/>
          </a:ln>
        </p:spPr>
      </p:pic>
      <p:sp>
        <p:nvSpPr>
          <p:cNvPr id="4" name="TextBox 3"/>
          <p:cNvSpPr txBox="1"/>
          <p:nvPr/>
        </p:nvSpPr>
        <p:spPr>
          <a:xfrm>
            <a:off x="7239000" y="0"/>
            <a:ext cx="1676400" cy="646331"/>
          </a:xfrm>
          <a:prstGeom prst="rect">
            <a:avLst/>
          </a:prstGeom>
          <a:solidFill>
            <a:srgbClr val="FFFF00"/>
          </a:solidFill>
        </p:spPr>
        <p:txBody>
          <a:bodyPr wrap="square" rtlCol="0">
            <a:spAutoFit/>
          </a:bodyPr>
          <a:lstStyle/>
          <a:p>
            <a:r>
              <a:rPr lang="en-US" dirty="0" smtClean="0"/>
              <a:t>Data Collection: </a:t>
            </a:r>
            <a:r>
              <a:rPr lang="en-US" dirty="0" err="1" smtClean="0"/>
              <a:t>MeltCurve</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41275"/>
            <a:ext cx="8547100" cy="833438"/>
          </a:xfrm>
        </p:spPr>
        <p:txBody>
          <a:bodyPr/>
          <a:lstStyle/>
          <a:p>
            <a:r>
              <a:rPr lang="en-US" dirty="0" err="1" smtClean="0">
                <a:latin typeface="Calibri" pitchFamily="34" charset="0"/>
                <a:ea typeface="MS PGothic" pitchFamily="34" charset="-128"/>
                <a:cs typeface="Calibri" pitchFamily="34" charset="0"/>
              </a:rPr>
              <a:t>ExpressionSuite</a:t>
            </a:r>
            <a:endParaRPr lang="en-US" dirty="0" smtClean="0">
              <a:latin typeface="Calibri" pitchFamily="34" charset="0"/>
              <a:ea typeface="MS PGothic" pitchFamily="34" charset="-128"/>
              <a:cs typeface="Calibri" pitchFamily="34" charset="0"/>
            </a:endParaRPr>
          </a:p>
        </p:txBody>
      </p:sp>
      <p:sp>
        <p:nvSpPr>
          <p:cNvPr id="3" name="Slide Number Placeholder 2"/>
          <p:cNvSpPr>
            <a:spLocks noGrp="1"/>
          </p:cNvSpPr>
          <p:nvPr>
            <p:ph type="sldNum" sz="quarter" idx="12"/>
          </p:nvPr>
        </p:nvSpPr>
        <p:spPr/>
        <p:txBody>
          <a:bodyPr/>
          <a:lstStyle/>
          <a:p>
            <a:fld id="{651771E0-C4E8-49EF-8482-51F33F8C0F49}" type="slidenum">
              <a:rPr lang="en-US" smtClean="0"/>
              <a:pPr/>
              <a:t>35</a:t>
            </a:fld>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41275"/>
            <a:ext cx="8547100" cy="833438"/>
          </a:xfrm>
        </p:spPr>
        <p:txBody>
          <a:bodyPr/>
          <a:lstStyle/>
          <a:p>
            <a:r>
              <a:rPr lang="en-US" dirty="0" err="1" smtClean="0">
                <a:latin typeface="Calibri" pitchFamily="34" charset="0"/>
                <a:ea typeface="MS PGothic" pitchFamily="34" charset="-128"/>
                <a:cs typeface="Calibri" pitchFamily="34" charset="0"/>
              </a:rPr>
              <a:t>ExpressionSuite</a:t>
            </a:r>
            <a:r>
              <a:rPr lang="en-US" dirty="0" smtClean="0">
                <a:latin typeface="Calibri" pitchFamily="34" charset="0"/>
                <a:ea typeface="MS PGothic" pitchFamily="34" charset="-128"/>
                <a:cs typeface="Calibri" pitchFamily="34" charset="0"/>
              </a:rPr>
              <a:t> Software</a:t>
            </a:r>
          </a:p>
        </p:txBody>
      </p:sp>
      <p:pic>
        <p:nvPicPr>
          <p:cNvPr id="40964" name="Picture 4"/>
          <p:cNvPicPr>
            <a:picLocks noChangeAspect="1" noChangeArrowheads="1"/>
          </p:cNvPicPr>
          <p:nvPr/>
        </p:nvPicPr>
        <p:blipFill>
          <a:blip r:embed="rId3" cstate="print"/>
          <a:srcRect b="59732"/>
          <a:stretch>
            <a:fillRect/>
          </a:stretch>
        </p:blipFill>
        <p:spPr bwMode="auto">
          <a:xfrm>
            <a:off x="914400" y="2057400"/>
            <a:ext cx="6499225" cy="2111375"/>
          </a:xfrm>
          <a:prstGeom prst="rect">
            <a:avLst/>
          </a:prstGeom>
          <a:noFill/>
          <a:ln w="9525">
            <a:noFill/>
            <a:miter lim="800000"/>
            <a:headEnd/>
            <a:tailEnd/>
          </a:ln>
        </p:spPr>
      </p:pic>
      <p:sp>
        <p:nvSpPr>
          <p:cNvPr id="6" name="TextBox 5"/>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651771E0-C4E8-49EF-8482-51F33F8C0F49}" type="slidenum">
              <a:rPr lang="en-US" smtClean="0"/>
              <a:pPr/>
              <a:t>36</a:t>
            </a:fld>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304800" y="31750"/>
            <a:ext cx="8547100" cy="833438"/>
          </a:xfrm>
        </p:spPr>
        <p:txBody>
          <a:bodyPr/>
          <a:lstStyle/>
          <a:p>
            <a:r>
              <a:rPr lang="en-US" smtClean="0">
                <a:latin typeface="Calibri" pitchFamily="34" charset="0"/>
                <a:ea typeface="MS PGothic" pitchFamily="34" charset="-128"/>
                <a:cs typeface="Calibri" pitchFamily="34" charset="0"/>
              </a:rPr>
              <a:t>  Normalization</a:t>
            </a:r>
          </a:p>
        </p:txBody>
      </p:sp>
      <p:sp>
        <p:nvSpPr>
          <p:cNvPr id="21506" name="Rectangle 4"/>
          <p:cNvSpPr>
            <a:spLocks noGrp="1" noChangeArrowheads="1"/>
          </p:cNvSpPr>
          <p:nvPr>
            <p:ph type="body" idx="1"/>
          </p:nvPr>
        </p:nvSpPr>
        <p:spPr>
          <a:xfrm>
            <a:off x="485775" y="800100"/>
            <a:ext cx="8782050" cy="1941513"/>
          </a:xfrm>
        </p:spPr>
        <p:txBody>
          <a:bodyPr>
            <a:normAutofit fontScale="77500" lnSpcReduction="20000"/>
          </a:bodyPr>
          <a:lstStyle/>
          <a:p>
            <a:pPr>
              <a:buSzPct val="70000"/>
              <a:buFont typeface="Wingdings" pitchFamily="2" charset="2"/>
              <a:buNone/>
            </a:pPr>
            <a:r>
              <a:rPr lang="en-US" sz="2800" smtClean="0">
                <a:solidFill>
                  <a:schemeClr val="accent1"/>
                </a:solidFill>
                <a:latin typeface="Calibri" pitchFamily="34" charset="0"/>
                <a:ea typeface="MS PGothic" pitchFamily="34" charset="-128"/>
                <a:cs typeface="Calibri" pitchFamily="34" charset="0"/>
              </a:rPr>
              <a:t>Quickly assess targets for Normalization</a:t>
            </a:r>
          </a:p>
          <a:p>
            <a:pPr marL="742950" lvl="1" indent="-285750">
              <a:buSzPct val="70000"/>
            </a:pPr>
            <a:r>
              <a:rPr lang="en-US" smtClean="0">
                <a:solidFill>
                  <a:schemeClr val="accent1"/>
                </a:solidFill>
                <a:latin typeface="Calibri" pitchFamily="34" charset="0"/>
                <a:ea typeface="MS PGothic" pitchFamily="34" charset="-128"/>
                <a:cs typeface="Calibri" pitchFamily="34" charset="0"/>
              </a:rPr>
              <a:t>Normalization Options: Endogenous Control(s) or Global Normalization</a:t>
            </a:r>
          </a:p>
          <a:p>
            <a:pPr marL="742950" lvl="1" indent="-285750">
              <a:buSzPct val="70000"/>
            </a:pPr>
            <a:r>
              <a:rPr lang="en-US" smtClean="0">
                <a:solidFill>
                  <a:schemeClr val="accent1"/>
                </a:solidFill>
                <a:latin typeface="Calibri" pitchFamily="34" charset="0"/>
                <a:ea typeface="MS PGothic" pitchFamily="34" charset="-128"/>
                <a:cs typeface="Calibri" pitchFamily="34" charset="0"/>
              </a:rPr>
              <a:t>View all candidate </a:t>
            </a:r>
            <a:r>
              <a:rPr lang="en-US" sz="1800" smtClean="0">
                <a:solidFill>
                  <a:schemeClr val="accent1"/>
                </a:solidFill>
                <a:latin typeface="Calibri" pitchFamily="34" charset="0"/>
                <a:ea typeface="MS PGothic" pitchFamily="34" charset="-128"/>
                <a:cs typeface="Calibri" pitchFamily="34" charset="0"/>
              </a:rPr>
              <a:t>&amp;</a:t>
            </a:r>
            <a:r>
              <a:rPr lang="en-US" smtClean="0">
                <a:solidFill>
                  <a:schemeClr val="accent1"/>
                </a:solidFill>
                <a:latin typeface="Calibri" pitchFamily="34" charset="0"/>
                <a:ea typeface="MS PGothic" pitchFamily="34" charset="-128"/>
                <a:cs typeface="Calibri" pitchFamily="34" charset="0"/>
              </a:rPr>
              <a:t> selected controls on plot, along with stability score</a:t>
            </a:r>
          </a:p>
          <a:p>
            <a:pPr marL="742950" lvl="1" indent="-285750">
              <a:buSzPct val="70000"/>
            </a:pPr>
            <a:r>
              <a:rPr lang="en-US" smtClean="0">
                <a:solidFill>
                  <a:schemeClr val="accent1"/>
                </a:solidFill>
                <a:latin typeface="Calibri" pitchFamily="34" charset="0"/>
                <a:ea typeface="MS PGothic" pitchFamily="34" charset="-128"/>
                <a:cs typeface="Calibri" pitchFamily="34" charset="0"/>
              </a:rPr>
              <a:t>Endogenous control </a:t>
            </a:r>
            <a:r>
              <a:rPr lang="en-US" i="1" smtClean="0">
                <a:solidFill>
                  <a:schemeClr val="accent1"/>
                </a:solidFill>
                <a:latin typeface="Calibri" pitchFamily="34" charset="0"/>
                <a:ea typeface="MS PGothic" pitchFamily="34" charset="-128"/>
                <a:cs typeface="Calibri" pitchFamily="34" charset="0"/>
              </a:rPr>
              <a:t>not</a:t>
            </a:r>
            <a:r>
              <a:rPr lang="en-US" smtClean="0">
                <a:solidFill>
                  <a:schemeClr val="accent1"/>
                </a:solidFill>
                <a:latin typeface="Calibri" pitchFamily="34" charset="0"/>
                <a:ea typeface="MS PGothic" pitchFamily="34" charset="-128"/>
                <a:cs typeface="Calibri" pitchFamily="34" charset="0"/>
              </a:rPr>
              <a:t> required on every plate </a:t>
            </a:r>
          </a:p>
        </p:txBody>
      </p:sp>
      <p:pic>
        <p:nvPicPr>
          <p:cNvPr id="21509" name="Picture 5"/>
          <p:cNvPicPr>
            <a:picLocks noChangeAspect="1" noChangeArrowheads="1"/>
          </p:cNvPicPr>
          <p:nvPr/>
        </p:nvPicPr>
        <p:blipFill>
          <a:blip r:embed="rId3" cstate="print"/>
          <a:srcRect l="897" t="1483" r="385" b="2118"/>
          <a:stretch>
            <a:fillRect/>
          </a:stretch>
        </p:blipFill>
        <p:spPr bwMode="auto">
          <a:xfrm>
            <a:off x="1481138" y="2743200"/>
            <a:ext cx="6143625" cy="3629025"/>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fld id="{651771E0-C4E8-49EF-8482-51F33F8C0F49}" type="slidenum">
              <a:rPr lang="en-US" smtClean="0"/>
              <a:pPr/>
              <a:t>37</a:t>
            </a:fld>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normAutofit fontScale="90000"/>
          </a:bodyPr>
          <a:lstStyle/>
          <a:p>
            <a:r>
              <a:rPr lang="en-US" smtClean="0">
                <a:latin typeface="Calibri" pitchFamily="34" charset="0"/>
                <a:ea typeface="MS PGothic" pitchFamily="34" charset="-128"/>
                <a:cs typeface="Calibri" pitchFamily="34" charset="0"/>
              </a:rPr>
              <a:t>Analysis Settings – Relative Quantification</a:t>
            </a:r>
          </a:p>
        </p:txBody>
      </p:sp>
      <p:pic>
        <p:nvPicPr>
          <p:cNvPr id="102403" name="Picture 3"/>
          <p:cNvPicPr>
            <a:picLocks noGrp="1" noChangeAspect="1" noChangeArrowheads="1"/>
          </p:cNvPicPr>
          <p:nvPr>
            <p:ph type="body" idx="1"/>
          </p:nvPr>
        </p:nvPicPr>
        <p:blipFill>
          <a:blip r:embed="rId2" cstate="print"/>
          <a:srcRect/>
          <a:stretch>
            <a:fillRect/>
          </a:stretch>
        </p:blipFill>
        <p:spPr>
          <a:xfrm>
            <a:off x="292100" y="990600"/>
            <a:ext cx="8547100" cy="4919663"/>
          </a:xfrm>
        </p:spPr>
      </p:pic>
      <p:sp>
        <p:nvSpPr>
          <p:cNvPr id="4" name="TextBox 3"/>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5" name="Slide Number Placeholder 4"/>
          <p:cNvSpPr>
            <a:spLocks noGrp="1"/>
          </p:cNvSpPr>
          <p:nvPr>
            <p:ph type="sldNum" sz="quarter" idx="12"/>
          </p:nvPr>
        </p:nvSpPr>
        <p:spPr/>
        <p:txBody>
          <a:bodyPr/>
          <a:lstStyle/>
          <a:p>
            <a:fld id="{651771E0-C4E8-49EF-8482-51F33F8C0F49}" type="slidenum">
              <a:rPr lang="en-US" smtClean="0"/>
              <a:pPr/>
              <a:t>38</a:t>
            </a:fld>
            <a:endParaRPr 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52400" y="0"/>
            <a:ext cx="8229600" cy="1143000"/>
          </a:xfrm>
        </p:spPr>
        <p:txBody>
          <a:bodyPr/>
          <a:lstStyle/>
          <a:p>
            <a:r>
              <a:rPr lang="en-US" dirty="0" smtClean="0">
                <a:latin typeface="Calibri" pitchFamily="34" charset="0"/>
                <a:ea typeface="MS PGothic" pitchFamily="34" charset="-128"/>
                <a:cs typeface="Calibri" pitchFamily="34" charset="0"/>
              </a:rPr>
              <a:t>Analysis Settings – C</a:t>
            </a:r>
            <a:r>
              <a:rPr lang="en-US" baseline="-25000" dirty="0" smtClean="0">
                <a:latin typeface="Calibri" pitchFamily="34" charset="0"/>
                <a:ea typeface="MS PGothic" pitchFamily="34" charset="-128"/>
                <a:cs typeface="Calibri" pitchFamily="34" charset="0"/>
              </a:rPr>
              <a:t>T</a:t>
            </a:r>
            <a:r>
              <a:rPr lang="en-US" dirty="0" smtClean="0">
                <a:latin typeface="Calibri" pitchFamily="34" charset="0"/>
                <a:ea typeface="MS PGothic" pitchFamily="34" charset="-128"/>
                <a:cs typeface="Calibri" pitchFamily="34" charset="0"/>
              </a:rPr>
              <a:t> Settings</a:t>
            </a:r>
          </a:p>
        </p:txBody>
      </p:sp>
      <p:pic>
        <p:nvPicPr>
          <p:cNvPr id="112644" name="Picture 4"/>
          <p:cNvPicPr>
            <a:picLocks noGrp="1" noChangeAspect="1" noChangeArrowheads="1"/>
          </p:cNvPicPr>
          <p:nvPr>
            <p:ph type="body" idx="1"/>
          </p:nvPr>
        </p:nvPicPr>
        <p:blipFill>
          <a:blip r:embed="rId2" cstate="print"/>
          <a:srcRect/>
          <a:stretch>
            <a:fillRect/>
          </a:stretch>
        </p:blipFill>
        <p:spPr>
          <a:xfrm>
            <a:off x="381000" y="1219200"/>
            <a:ext cx="8547100" cy="5186363"/>
          </a:xfrm>
        </p:spPr>
      </p:pic>
      <p:sp>
        <p:nvSpPr>
          <p:cNvPr id="112645" name="Oval 5"/>
          <p:cNvSpPr>
            <a:spLocks noChangeArrowheads="1"/>
          </p:cNvSpPr>
          <p:nvPr/>
        </p:nvSpPr>
        <p:spPr bwMode="auto">
          <a:xfrm>
            <a:off x="2057400" y="2286000"/>
            <a:ext cx="1143000" cy="381000"/>
          </a:xfrm>
          <a:prstGeom prst="ellipse">
            <a:avLst/>
          </a:prstGeom>
          <a:noFill/>
          <a:ln w="28575">
            <a:solidFill>
              <a:schemeClr val="hlink"/>
            </a:solidFill>
            <a:round/>
            <a:headEnd/>
            <a:tailEnd/>
          </a:ln>
          <a:effectLst/>
        </p:spPr>
        <p:txBody>
          <a:bodyPr wrap="none" anchor="ctr"/>
          <a:lstStyle/>
          <a:p>
            <a:endParaRPr lang="en-US"/>
          </a:p>
        </p:txBody>
      </p:sp>
      <p:sp>
        <p:nvSpPr>
          <p:cNvPr id="112646" name="Oval 6"/>
          <p:cNvSpPr>
            <a:spLocks noChangeArrowheads="1"/>
          </p:cNvSpPr>
          <p:nvPr/>
        </p:nvSpPr>
        <p:spPr bwMode="auto">
          <a:xfrm>
            <a:off x="4572000" y="2286000"/>
            <a:ext cx="1143000" cy="381000"/>
          </a:xfrm>
          <a:prstGeom prst="ellipse">
            <a:avLst/>
          </a:prstGeom>
          <a:noFill/>
          <a:ln w="28575">
            <a:solidFill>
              <a:schemeClr val="hlink"/>
            </a:solidFill>
            <a:round/>
            <a:headEnd/>
            <a:tailEnd/>
          </a:ln>
          <a:effectLst/>
        </p:spPr>
        <p:txBody>
          <a:bodyPr wrap="none" anchor="ctr"/>
          <a:lstStyle/>
          <a:p>
            <a:endParaRPr lang="en-US"/>
          </a:p>
        </p:txBody>
      </p:sp>
      <p:sp>
        <p:nvSpPr>
          <p:cNvPr id="6" name="TextBox 5"/>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7" name="Slide Number Placeholder 6"/>
          <p:cNvSpPr>
            <a:spLocks noGrp="1"/>
          </p:cNvSpPr>
          <p:nvPr>
            <p:ph type="sldNum" sz="quarter" idx="12"/>
          </p:nvPr>
        </p:nvSpPr>
        <p:spPr/>
        <p:txBody>
          <a:bodyPr/>
          <a:lstStyle/>
          <a:p>
            <a:fld id="{651771E0-C4E8-49EF-8482-51F33F8C0F49}" type="slidenum">
              <a:rPr lang="en-US" smtClean="0"/>
              <a:pPr/>
              <a:t>39</a:t>
            </a:fld>
            <a:endParaRPr 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1734078"/>
            <a:ext cx="8524875" cy="5123922"/>
          </a:xfrm>
          <a:prstGeom prst="rect">
            <a:avLst/>
          </a:prstGeom>
          <a:noFill/>
          <a:ln w="9525">
            <a:noFill/>
            <a:miter lim="800000"/>
            <a:headEnd/>
            <a:tailEnd/>
          </a:ln>
        </p:spPr>
      </p:pic>
      <p:sp>
        <p:nvSpPr>
          <p:cNvPr id="3" name="TextBox 2"/>
          <p:cNvSpPr txBox="1"/>
          <p:nvPr/>
        </p:nvSpPr>
        <p:spPr>
          <a:xfrm>
            <a:off x="6477000" y="0"/>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4" name="Slide Number Placeholder 3"/>
          <p:cNvSpPr>
            <a:spLocks noGrp="1"/>
          </p:cNvSpPr>
          <p:nvPr>
            <p:ph type="sldNum" sz="quarter" idx="12"/>
          </p:nvPr>
        </p:nvSpPr>
        <p:spPr/>
        <p:txBody>
          <a:bodyPr/>
          <a:lstStyle/>
          <a:p>
            <a:fld id="{651771E0-C4E8-49EF-8482-51F33F8C0F49}" type="slidenum">
              <a:rPr lang="en-US" smtClean="0"/>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596900" y="0"/>
            <a:ext cx="8547100" cy="833438"/>
          </a:xfrm>
        </p:spPr>
        <p:txBody>
          <a:bodyPr/>
          <a:lstStyle/>
          <a:p>
            <a:r>
              <a:rPr lang="en-US" smtClean="0">
                <a:latin typeface="Calibri" pitchFamily="34" charset="0"/>
                <a:ea typeface="MS PGothic" pitchFamily="34" charset="-128"/>
                <a:cs typeface="Calibri" pitchFamily="34" charset="0"/>
              </a:rPr>
              <a:t>Box plots</a:t>
            </a:r>
          </a:p>
        </p:txBody>
      </p:sp>
      <p:sp>
        <p:nvSpPr>
          <p:cNvPr id="25602" name="Rectangle 3"/>
          <p:cNvSpPr>
            <a:spLocks noGrp="1" noChangeArrowheads="1"/>
          </p:cNvSpPr>
          <p:nvPr>
            <p:ph type="body" idx="1"/>
          </p:nvPr>
        </p:nvSpPr>
        <p:spPr>
          <a:xfrm>
            <a:off x="828675" y="5362575"/>
            <a:ext cx="7089775" cy="871538"/>
          </a:xfrm>
        </p:spPr>
        <p:txBody>
          <a:bodyPr>
            <a:normAutofit fontScale="92500" lnSpcReduction="20000"/>
          </a:bodyPr>
          <a:lstStyle/>
          <a:p>
            <a:pPr>
              <a:buFont typeface="Wingdings" pitchFamily="2" charset="2"/>
              <a:buNone/>
            </a:pPr>
            <a:r>
              <a:rPr lang="en-US" b="1" smtClean="0">
                <a:solidFill>
                  <a:schemeClr val="accent1"/>
                </a:solidFill>
                <a:latin typeface="Calibri" pitchFamily="34" charset="0"/>
                <a:ea typeface="MS PGothic" pitchFamily="34" charset="-128"/>
                <a:cs typeface="Calibri" pitchFamily="34" charset="0"/>
              </a:rPr>
              <a:t> Assess CT distribution among biological replicates, samples &amp; targets</a:t>
            </a:r>
          </a:p>
        </p:txBody>
      </p:sp>
      <p:pic>
        <p:nvPicPr>
          <p:cNvPr id="25606" name="Picture 6"/>
          <p:cNvPicPr>
            <a:picLocks noChangeAspect="1" noChangeArrowheads="1"/>
          </p:cNvPicPr>
          <p:nvPr/>
        </p:nvPicPr>
        <p:blipFill>
          <a:blip r:embed="rId3" cstate="print"/>
          <a:srcRect l="873" t="1463" r="679" b="1138"/>
          <a:stretch>
            <a:fillRect/>
          </a:stretch>
        </p:blipFill>
        <p:spPr bwMode="auto">
          <a:xfrm>
            <a:off x="576263" y="785813"/>
            <a:ext cx="7569200" cy="4467225"/>
          </a:xfrm>
          <a:prstGeom prst="rect">
            <a:avLst/>
          </a:prstGeom>
          <a:noFill/>
          <a:ln w="9525">
            <a:noFill/>
            <a:miter lim="800000"/>
            <a:headEnd/>
            <a:tailEnd/>
          </a:ln>
          <a:effectLst/>
        </p:spPr>
      </p:pic>
      <p:sp>
        <p:nvSpPr>
          <p:cNvPr id="25607" name="Rectangle 7"/>
          <p:cNvSpPr>
            <a:spLocks noChangeArrowheads="1"/>
          </p:cNvSpPr>
          <p:nvPr/>
        </p:nvSpPr>
        <p:spPr bwMode="auto">
          <a:xfrm>
            <a:off x="571500" y="2352675"/>
            <a:ext cx="1104900" cy="361950"/>
          </a:xfrm>
          <a:prstGeom prst="rect">
            <a:avLst/>
          </a:prstGeom>
          <a:noFill/>
          <a:ln w="28575">
            <a:solidFill>
              <a:srgbClr val="66CCFF"/>
            </a:solidFill>
            <a:miter lim="800000"/>
            <a:headEnd/>
            <a:tailEnd/>
          </a:ln>
          <a:effectLst/>
        </p:spPr>
        <p:txBody>
          <a:bodyPr wrap="none" anchor="ctr"/>
          <a:lstStyle/>
          <a:p>
            <a:pPr algn="ctr"/>
            <a:endParaRPr lang="en-US" b="0">
              <a:solidFill>
                <a:srgbClr val="FFCC66"/>
              </a:solidFill>
            </a:endParaRPr>
          </a:p>
        </p:txBody>
      </p:sp>
      <p:sp>
        <p:nvSpPr>
          <p:cNvPr id="25608" name="Rectangle 8"/>
          <p:cNvSpPr>
            <a:spLocks noChangeArrowheads="1"/>
          </p:cNvSpPr>
          <p:nvPr/>
        </p:nvSpPr>
        <p:spPr bwMode="auto">
          <a:xfrm>
            <a:off x="581025" y="2114550"/>
            <a:ext cx="533400" cy="219075"/>
          </a:xfrm>
          <a:prstGeom prst="rect">
            <a:avLst/>
          </a:prstGeom>
          <a:noFill/>
          <a:ln w="28575">
            <a:solidFill>
              <a:srgbClr val="66CCFF"/>
            </a:solidFill>
            <a:miter lim="800000"/>
            <a:headEnd/>
            <a:tailEnd/>
          </a:ln>
          <a:effectLst/>
        </p:spPr>
        <p:txBody>
          <a:bodyPr wrap="none" anchor="ctr"/>
          <a:lstStyle/>
          <a:p>
            <a:endParaRPr lang="en-US"/>
          </a:p>
        </p:txBody>
      </p:sp>
      <p:sp>
        <p:nvSpPr>
          <p:cNvPr id="7" name="TextBox 6"/>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8" name="Slide Number Placeholder 7"/>
          <p:cNvSpPr>
            <a:spLocks noGrp="1"/>
          </p:cNvSpPr>
          <p:nvPr>
            <p:ph type="sldNum" sz="quarter" idx="12"/>
          </p:nvPr>
        </p:nvSpPr>
        <p:spPr/>
        <p:txBody>
          <a:bodyPr/>
          <a:lstStyle/>
          <a:p>
            <a:fld id="{651771E0-C4E8-49EF-8482-51F33F8C0F49}" type="slidenum">
              <a:rPr lang="en-US" smtClean="0"/>
              <a:pPr/>
              <a:t>40</a:t>
            </a:fld>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304800" y="-92075"/>
            <a:ext cx="8547100" cy="833438"/>
          </a:xfrm>
        </p:spPr>
        <p:txBody>
          <a:bodyPr/>
          <a:lstStyle/>
          <a:p>
            <a:r>
              <a:rPr lang="en-US" smtClean="0">
                <a:latin typeface="Calibri" pitchFamily="34" charset="0"/>
                <a:ea typeface="MS PGothic" pitchFamily="34" charset="-128"/>
                <a:cs typeface="Calibri" pitchFamily="34" charset="0"/>
              </a:rPr>
              <a:t>ExpressionSuite – New Flags</a:t>
            </a:r>
          </a:p>
        </p:txBody>
      </p:sp>
      <p:pic>
        <p:nvPicPr>
          <p:cNvPr id="23563" name="Picture 11"/>
          <p:cNvPicPr>
            <a:picLocks noChangeAspect="1" noChangeArrowheads="1"/>
          </p:cNvPicPr>
          <p:nvPr/>
        </p:nvPicPr>
        <p:blipFill>
          <a:blip r:embed="rId2" cstate="print"/>
          <a:srcRect/>
          <a:stretch>
            <a:fillRect/>
          </a:stretch>
        </p:blipFill>
        <p:spPr bwMode="auto">
          <a:xfrm>
            <a:off x="428625" y="652463"/>
            <a:ext cx="7981950" cy="3505200"/>
          </a:xfrm>
          <a:prstGeom prst="rect">
            <a:avLst/>
          </a:prstGeom>
          <a:noFill/>
          <a:ln w="9525">
            <a:noFill/>
            <a:miter lim="800000"/>
            <a:headEnd/>
            <a:tailEnd/>
          </a:ln>
          <a:effectLst/>
        </p:spPr>
      </p:pic>
      <p:sp>
        <p:nvSpPr>
          <p:cNvPr id="5" name="Content Placeholder 4"/>
          <p:cNvSpPr>
            <a:spLocks noGrp="1"/>
          </p:cNvSpPr>
          <p:nvPr>
            <p:ph idx="1"/>
          </p:nvPr>
        </p:nvSpPr>
        <p:spPr/>
        <p:txBody>
          <a:bodyPr/>
          <a:lstStyle/>
          <a:p>
            <a:endParaRPr lang="en-US"/>
          </a:p>
        </p:txBody>
      </p:sp>
      <p:sp>
        <p:nvSpPr>
          <p:cNvPr id="6" name="Slide Number Placeholder 5"/>
          <p:cNvSpPr>
            <a:spLocks noGrp="1"/>
          </p:cNvSpPr>
          <p:nvPr>
            <p:ph type="sldNum" sz="quarter" idx="12"/>
          </p:nvPr>
        </p:nvSpPr>
        <p:spPr/>
        <p:txBody>
          <a:bodyPr/>
          <a:lstStyle/>
          <a:p>
            <a:fld id="{651771E0-C4E8-49EF-8482-51F33F8C0F49}" type="slidenum">
              <a:rPr lang="en-US" smtClean="0"/>
              <a:pPr/>
              <a:t>41</a:t>
            </a:fld>
            <a:endParaRPr 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41" name="Picture 17"/>
          <p:cNvPicPr>
            <a:picLocks noChangeAspect="1" noChangeArrowheads="1"/>
          </p:cNvPicPr>
          <p:nvPr/>
        </p:nvPicPr>
        <p:blipFill>
          <a:blip r:embed="rId3" cstate="print"/>
          <a:srcRect/>
          <a:stretch>
            <a:fillRect/>
          </a:stretch>
        </p:blipFill>
        <p:spPr bwMode="auto">
          <a:xfrm>
            <a:off x="195263" y="1524000"/>
            <a:ext cx="8252740" cy="4114800"/>
          </a:xfrm>
          <a:prstGeom prst="rect">
            <a:avLst/>
          </a:prstGeom>
          <a:noFill/>
          <a:ln w="9525">
            <a:noFill/>
            <a:miter lim="800000"/>
            <a:headEnd/>
            <a:tailEnd/>
          </a:ln>
          <a:effectLst/>
        </p:spPr>
      </p:pic>
      <p:sp>
        <p:nvSpPr>
          <p:cNvPr id="9" name="TextBox 8"/>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10" name="Title 9"/>
          <p:cNvSpPr>
            <a:spLocks noGrp="1"/>
          </p:cNvSpPr>
          <p:nvPr>
            <p:ph type="title"/>
          </p:nvPr>
        </p:nvSpPr>
        <p:spPr/>
        <p:txBody>
          <a:bodyPr/>
          <a:lstStyle/>
          <a:p>
            <a:endParaRPr lang="en-US"/>
          </a:p>
        </p:txBody>
      </p:sp>
      <p:sp>
        <p:nvSpPr>
          <p:cNvPr id="5" name="Slide Number Placeholder 4"/>
          <p:cNvSpPr>
            <a:spLocks noGrp="1"/>
          </p:cNvSpPr>
          <p:nvPr>
            <p:ph type="sldNum" sz="quarter" idx="12"/>
          </p:nvPr>
        </p:nvSpPr>
        <p:spPr/>
        <p:txBody>
          <a:bodyPr/>
          <a:lstStyle/>
          <a:p>
            <a:fld id="{651771E0-C4E8-49EF-8482-51F33F8C0F49}" type="slidenum">
              <a:rPr lang="en-US" smtClean="0"/>
              <a:pPr/>
              <a:t>42</a:t>
            </a:fld>
            <a:endParaRPr lang="en-US"/>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5"/>
          <p:cNvPicPr>
            <a:picLocks noChangeAspect="1" noChangeArrowheads="1"/>
          </p:cNvPicPr>
          <p:nvPr/>
        </p:nvPicPr>
        <p:blipFill>
          <a:blip r:embed="rId2" cstate="print"/>
          <a:srcRect b="12634"/>
          <a:stretch>
            <a:fillRect/>
          </a:stretch>
        </p:blipFill>
        <p:spPr bwMode="auto">
          <a:xfrm>
            <a:off x="1460500" y="885825"/>
            <a:ext cx="7435850" cy="3124200"/>
          </a:xfrm>
          <a:prstGeom prst="rect">
            <a:avLst/>
          </a:prstGeom>
          <a:noFill/>
          <a:ln w="9525">
            <a:noFill/>
            <a:miter lim="800000"/>
            <a:headEnd/>
            <a:tailEnd/>
          </a:ln>
          <a:effectLst/>
        </p:spPr>
      </p:pic>
      <p:pic>
        <p:nvPicPr>
          <p:cNvPr id="27654" name="Picture 6"/>
          <p:cNvPicPr>
            <a:picLocks noChangeAspect="1" noChangeArrowheads="1"/>
          </p:cNvPicPr>
          <p:nvPr/>
        </p:nvPicPr>
        <p:blipFill>
          <a:blip r:embed="rId3" cstate="print"/>
          <a:srcRect/>
          <a:stretch>
            <a:fillRect/>
          </a:stretch>
        </p:blipFill>
        <p:spPr bwMode="auto">
          <a:xfrm>
            <a:off x="1600200" y="4110038"/>
            <a:ext cx="7239000" cy="1724025"/>
          </a:xfrm>
          <a:prstGeom prst="rect">
            <a:avLst/>
          </a:prstGeom>
          <a:noFill/>
          <a:ln w="9525">
            <a:noFill/>
            <a:miter lim="800000"/>
            <a:headEnd/>
            <a:tailEnd/>
          </a:ln>
          <a:effectLst/>
        </p:spPr>
      </p:pic>
      <p:sp>
        <p:nvSpPr>
          <p:cNvPr id="27655" name="Rectangle 7"/>
          <p:cNvSpPr>
            <a:spLocks noChangeArrowheads="1"/>
          </p:cNvSpPr>
          <p:nvPr/>
        </p:nvSpPr>
        <p:spPr bwMode="auto">
          <a:xfrm>
            <a:off x="1457325" y="2190750"/>
            <a:ext cx="1543050" cy="276225"/>
          </a:xfrm>
          <a:prstGeom prst="rect">
            <a:avLst/>
          </a:prstGeom>
          <a:noFill/>
          <a:ln w="19050">
            <a:solidFill>
              <a:srgbClr val="80A1B6"/>
            </a:solidFill>
            <a:miter lim="800000"/>
            <a:headEnd/>
            <a:tailEnd/>
          </a:ln>
          <a:effectLst/>
        </p:spPr>
        <p:txBody>
          <a:bodyPr wrap="none" anchor="ctr"/>
          <a:lstStyle/>
          <a:p>
            <a:endParaRPr lang="en-US"/>
          </a:p>
        </p:txBody>
      </p:sp>
      <p:sp>
        <p:nvSpPr>
          <p:cNvPr id="27656" name="Rectangle 8"/>
          <p:cNvSpPr>
            <a:spLocks noChangeArrowheads="1"/>
          </p:cNvSpPr>
          <p:nvPr/>
        </p:nvSpPr>
        <p:spPr bwMode="auto">
          <a:xfrm>
            <a:off x="1457325" y="2009775"/>
            <a:ext cx="542925" cy="171450"/>
          </a:xfrm>
          <a:prstGeom prst="rect">
            <a:avLst/>
          </a:prstGeom>
          <a:noFill/>
          <a:ln w="19050">
            <a:solidFill>
              <a:srgbClr val="80A1B6"/>
            </a:solidFill>
            <a:miter lim="800000"/>
            <a:headEnd/>
            <a:tailEnd/>
          </a:ln>
          <a:effectLst/>
        </p:spPr>
        <p:txBody>
          <a:bodyPr wrap="none" anchor="ctr"/>
          <a:lstStyle/>
          <a:p>
            <a:endParaRPr lang="en-US"/>
          </a:p>
        </p:txBody>
      </p:sp>
      <p:sp>
        <p:nvSpPr>
          <p:cNvPr id="8" name="TextBox 7"/>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7" name="Slide Number Placeholder 6"/>
          <p:cNvSpPr>
            <a:spLocks noGrp="1"/>
          </p:cNvSpPr>
          <p:nvPr>
            <p:ph type="sldNum" sz="quarter" idx="12"/>
          </p:nvPr>
        </p:nvSpPr>
        <p:spPr/>
        <p:txBody>
          <a:bodyPr/>
          <a:lstStyle/>
          <a:p>
            <a:fld id="{651771E0-C4E8-49EF-8482-51F33F8C0F49}" type="slidenum">
              <a:rPr lang="en-US" smtClean="0"/>
              <a:pPr/>
              <a:t>43</a:t>
            </a:fld>
            <a:endParaRPr lang="en-US"/>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82" name="Picture 10"/>
          <p:cNvPicPr>
            <a:picLocks noChangeAspect="1" noChangeArrowheads="1"/>
          </p:cNvPicPr>
          <p:nvPr/>
        </p:nvPicPr>
        <p:blipFill>
          <a:blip r:embed="rId3" cstate="print"/>
          <a:srcRect/>
          <a:stretch>
            <a:fillRect/>
          </a:stretch>
        </p:blipFill>
        <p:spPr bwMode="auto">
          <a:xfrm>
            <a:off x="479425" y="554038"/>
            <a:ext cx="8112125" cy="6084887"/>
          </a:xfrm>
          <a:prstGeom prst="rect">
            <a:avLst/>
          </a:prstGeom>
          <a:noFill/>
          <a:ln w="9525">
            <a:noFill/>
            <a:miter lim="800000"/>
            <a:headEnd/>
            <a:tailEnd/>
          </a:ln>
          <a:effectLst/>
        </p:spPr>
      </p:pic>
      <p:sp>
        <p:nvSpPr>
          <p:cNvPr id="28683" name="Text Box 11"/>
          <p:cNvSpPr txBox="1">
            <a:spLocks noChangeArrowheads="1"/>
          </p:cNvSpPr>
          <p:nvPr/>
        </p:nvSpPr>
        <p:spPr bwMode="auto">
          <a:xfrm>
            <a:off x="5184775" y="5027613"/>
            <a:ext cx="2733675" cy="376237"/>
          </a:xfrm>
          <a:prstGeom prst="rect">
            <a:avLst/>
          </a:prstGeom>
          <a:solidFill>
            <a:srgbClr val="66CCFF"/>
          </a:solidFill>
          <a:ln w="9525">
            <a:solidFill>
              <a:srgbClr val="FFCC66"/>
            </a:solidFill>
            <a:miter lim="800000"/>
            <a:headEnd/>
            <a:tailEnd/>
          </a:ln>
          <a:effectLst/>
        </p:spPr>
        <p:txBody>
          <a:bodyPr wrap="none">
            <a:spAutoFit/>
          </a:bodyPr>
          <a:lstStyle/>
          <a:p>
            <a:r>
              <a:rPr lang="en-US" b="0">
                <a:solidFill>
                  <a:srgbClr val="FFCC66"/>
                </a:solidFill>
              </a:rPr>
              <a:t>Change analysis settings</a:t>
            </a:r>
          </a:p>
        </p:txBody>
      </p:sp>
      <p:sp>
        <p:nvSpPr>
          <p:cNvPr id="28684" name="AutoShape 12"/>
          <p:cNvSpPr>
            <a:spLocks noChangeArrowheads="1"/>
          </p:cNvSpPr>
          <p:nvPr/>
        </p:nvSpPr>
        <p:spPr bwMode="auto">
          <a:xfrm>
            <a:off x="4476750" y="5495925"/>
            <a:ext cx="4048125" cy="1181100"/>
          </a:xfrm>
          <a:prstGeom prst="roundRect">
            <a:avLst>
              <a:gd name="adj" fmla="val 16667"/>
            </a:avLst>
          </a:prstGeom>
          <a:noFill/>
          <a:ln w="38100">
            <a:solidFill>
              <a:srgbClr val="FFCC66"/>
            </a:solidFill>
            <a:round/>
            <a:headEnd/>
            <a:tailEnd/>
          </a:ln>
          <a:effectLst/>
        </p:spPr>
        <p:txBody>
          <a:bodyPr wrap="none" anchor="ctr"/>
          <a:lstStyle/>
          <a:p>
            <a:endParaRPr lang="en-US"/>
          </a:p>
        </p:txBody>
      </p:sp>
      <p:sp>
        <p:nvSpPr>
          <p:cNvPr id="28685" name="AutoShape 13"/>
          <p:cNvSpPr>
            <a:spLocks noChangeArrowheads="1"/>
          </p:cNvSpPr>
          <p:nvPr/>
        </p:nvSpPr>
        <p:spPr bwMode="auto">
          <a:xfrm>
            <a:off x="5010150" y="2019300"/>
            <a:ext cx="1019175" cy="266700"/>
          </a:xfrm>
          <a:prstGeom prst="rightArrow">
            <a:avLst>
              <a:gd name="adj1" fmla="val 50000"/>
              <a:gd name="adj2" fmla="val 95536"/>
            </a:avLst>
          </a:prstGeom>
          <a:solidFill>
            <a:srgbClr val="FFCC66"/>
          </a:solidFill>
          <a:ln w="9525">
            <a:solidFill>
              <a:srgbClr val="66CCFF"/>
            </a:solidFill>
            <a:miter lim="800000"/>
            <a:headEnd/>
            <a:tailEnd/>
          </a:ln>
          <a:effectLst/>
        </p:spPr>
        <p:txBody>
          <a:bodyPr wrap="none" anchor="ctr"/>
          <a:lstStyle/>
          <a:p>
            <a:endParaRPr lang="en-US"/>
          </a:p>
        </p:txBody>
      </p:sp>
      <p:sp>
        <p:nvSpPr>
          <p:cNvPr id="28693" name="AutoShape 21"/>
          <p:cNvSpPr>
            <a:spLocks noChangeArrowheads="1"/>
          </p:cNvSpPr>
          <p:nvPr/>
        </p:nvSpPr>
        <p:spPr bwMode="auto">
          <a:xfrm>
            <a:off x="7810500" y="1304925"/>
            <a:ext cx="295275" cy="742950"/>
          </a:xfrm>
          <a:prstGeom prst="downArrow">
            <a:avLst>
              <a:gd name="adj1" fmla="val 50000"/>
              <a:gd name="adj2" fmla="val 62903"/>
            </a:avLst>
          </a:prstGeom>
          <a:solidFill>
            <a:srgbClr val="FFCC66"/>
          </a:solidFill>
          <a:ln w="9525">
            <a:solidFill>
              <a:srgbClr val="66CCFF"/>
            </a:solidFill>
            <a:miter lim="800000"/>
            <a:headEnd/>
            <a:tailEnd/>
          </a:ln>
          <a:effectLst/>
        </p:spPr>
        <p:txBody>
          <a:bodyPr vert="eaVert" wrap="none" anchor="ctr"/>
          <a:lstStyle/>
          <a:p>
            <a:endParaRPr lang="en-US"/>
          </a:p>
        </p:txBody>
      </p:sp>
      <p:sp>
        <p:nvSpPr>
          <p:cNvPr id="28694" name="AutoShape 22"/>
          <p:cNvSpPr>
            <a:spLocks noChangeArrowheads="1"/>
          </p:cNvSpPr>
          <p:nvPr/>
        </p:nvSpPr>
        <p:spPr bwMode="auto">
          <a:xfrm>
            <a:off x="6600825" y="1733550"/>
            <a:ext cx="295275" cy="866775"/>
          </a:xfrm>
          <a:prstGeom prst="upArrow">
            <a:avLst>
              <a:gd name="adj1" fmla="val 50000"/>
              <a:gd name="adj2" fmla="val 73387"/>
            </a:avLst>
          </a:prstGeom>
          <a:solidFill>
            <a:srgbClr val="FFCC66"/>
          </a:solidFill>
          <a:ln w="9525">
            <a:solidFill>
              <a:srgbClr val="66CCFF"/>
            </a:solidFill>
            <a:miter lim="800000"/>
            <a:headEnd/>
            <a:tailEnd/>
          </a:ln>
          <a:effectLst/>
        </p:spPr>
        <p:txBody>
          <a:bodyPr vert="eaVert" wrap="none" anchor="ctr"/>
          <a:lstStyle/>
          <a:p>
            <a:endParaRPr lang="en-US"/>
          </a:p>
        </p:txBody>
      </p:sp>
      <p:pic>
        <p:nvPicPr>
          <p:cNvPr id="28695" name="Picture 23"/>
          <p:cNvPicPr>
            <a:picLocks noChangeAspect="1" noChangeArrowheads="1"/>
          </p:cNvPicPr>
          <p:nvPr/>
        </p:nvPicPr>
        <p:blipFill>
          <a:blip r:embed="rId4" cstate="print"/>
          <a:srcRect r="1468"/>
          <a:stretch>
            <a:fillRect/>
          </a:stretch>
        </p:blipFill>
        <p:spPr bwMode="auto">
          <a:xfrm>
            <a:off x="457200" y="533400"/>
            <a:ext cx="8470900" cy="6172200"/>
          </a:xfrm>
          <a:prstGeom prst="rect">
            <a:avLst/>
          </a:prstGeom>
          <a:noFill/>
          <a:ln w="9525">
            <a:noFill/>
            <a:miter lim="800000"/>
            <a:headEnd/>
            <a:tailEnd/>
          </a:ln>
          <a:effectLst/>
        </p:spPr>
      </p:pic>
      <p:sp>
        <p:nvSpPr>
          <p:cNvPr id="10" name="TextBox 9"/>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11" name="Slide Number Placeholder 10"/>
          <p:cNvSpPr>
            <a:spLocks noGrp="1"/>
          </p:cNvSpPr>
          <p:nvPr>
            <p:ph type="sldNum" sz="quarter" idx="12"/>
          </p:nvPr>
        </p:nvSpPr>
        <p:spPr/>
        <p:txBody>
          <a:bodyPr/>
          <a:lstStyle/>
          <a:p>
            <a:fld id="{651771E0-C4E8-49EF-8482-51F33F8C0F49}" type="slidenum">
              <a:rPr lang="en-US" smtClean="0"/>
              <a:pPr/>
              <a:t>44</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8695"/>
                                        </p:tgtEl>
                                        <p:attrNameLst>
                                          <p:attrName>style.visibility</p:attrName>
                                        </p:attrNameLst>
                                      </p:cBhvr>
                                      <p:to>
                                        <p:strVal val="visible"/>
                                      </p:to>
                                    </p:set>
                                    <p:animEffect transition="in" filter="checkerboard(across)">
                                      <p:cBhvr>
                                        <p:cTn id="7" dur="500"/>
                                        <p:tgtEl>
                                          <p:spTgt spid="28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1692275" y="1941513"/>
            <a:ext cx="5235575" cy="4164012"/>
            <a:chOff x="0" y="725"/>
            <a:chExt cx="5028" cy="3275"/>
          </a:xfrm>
        </p:grpSpPr>
        <p:pic>
          <p:nvPicPr>
            <p:cNvPr id="30723" name="Picture 4"/>
            <p:cNvPicPr>
              <a:picLocks noChangeAspect="1" noChangeArrowheads="1"/>
            </p:cNvPicPr>
            <p:nvPr/>
          </p:nvPicPr>
          <p:blipFill>
            <a:blip r:embed="rId3" cstate="print"/>
            <a:srcRect l="600" t="1639"/>
            <a:stretch>
              <a:fillRect/>
            </a:stretch>
          </p:blipFill>
          <p:spPr bwMode="auto">
            <a:xfrm>
              <a:off x="0" y="725"/>
              <a:ext cx="5028" cy="3275"/>
            </a:xfrm>
            <a:prstGeom prst="rect">
              <a:avLst/>
            </a:prstGeom>
            <a:noFill/>
            <a:ln w="9525">
              <a:noFill/>
              <a:miter lim="800000"/>
              <a:headEnd/>
              <a:tailEnd/>
            </a:ln>
          </p:spPr>
        </p:pic>
        <p:pic>
          <p:nvPicPr>
            <p:cNvPr id="30727" name="Picture 7"/>
            <p:cNvPicPr>
              <a:picLocks noChangeAspect="1" noChangeArrowheads="1"/>
            </p:cNvPicPr>
            <p:nvPr/>
          </p:nvPicPr>
          <p:blipFill>
            <a:blip r:embed="rId4" cstate="print"/>
            <a:srcRect/>
            <a:stretch>
              <a:fillRect/>
            </a:stretch>
          </p:blipFill>
          <p:spPr bwMode="auto">
            <a:xfrm>
              <a:off x="96" y="1131"/>
              <a:ext cx="4862" cy="2834"/>
            </a:xfrm>
            <a:prstGeom prst="rect">
              <a:avLst/>
            </a:prstGeom>
            <a:noFill/>
            <a:ln w="9525">
              <a:noFill/>
              <a:miter lim="800000"/>
              <a:headEnd/>
              <a:tailEnd/>
            </a:ln>
            <a:effectLst/>
          </p:spPr>
        </p:pic>
      </p:grpSp>
      <p:grpSp>
        <p:nvGrpSpPr>
          <p:cNvPr id="3" name="Group 12"/>
          <p:cNvGrpSpPr>
            <a:grpSpLocks/>
          </p:cNvGrpSpPr>
          <p:nvPr/>
        </p:nvGrpSpPr>
        <p:grpSpPr bwMode="auto">
          <a:xfrm>
            <a:off x="0" y="2943225"/>
            <a:ext cx="6848475" cy="1458913"/>
            <a:chOff x="0" y="1854"/>
            <a:chExt cx="4314" cy="919"/>
          </a:xfrm>
        </p:grpSpPr>
        <p:sp>
          <p:nvSpPr>
            <p:cNvPr id="30729" name="Line 9"/>
            <p:cNvSpPr>
              <a:spLocks noChangeShapeType="1"/>
            </p:cNvSpPr>
            <p:nvPr/>
          </p:nvSpPr>
          <p:spPr bwMode="auto">
            <a:xfrm flipV="1">
              <a:off x="960" y="2772"/>
              <a:ext cx="3354" cy="0"/>
            </a:xfrm>
            <a:prstGeom prst="line">
              <a:avLst/>
            </a:prstGeom>
            <a:noFill/>
            <a:ln w="19050">
              <a:solidFill>
                <a:srgbClr val="80A1B6"/>
              </a:solidFill>
              <a:round/>
              <a:headEnd/>
              <a:tailEnd/>
            </a:ln>
            <a:effectLst/>
          </p:spPr>
          <p:txBody>
            <a:bodyPr/>
            <a:lstStyle/>
            <a:p>
              <a:endParaRPr lang="en-US"/>
            </a:p>
          </p:txBody>
        </p:sp>
        <p:sp>
          <p:nvSpPr>
            <p:cNvPr id="30730" name="Text Box 10"/>
            <p:cNvSpPr txBox="1">
              <a:spLocks noChangeArrowheads="1"/>
            </p:cNvSpPr>
            <p:nvPr/>
          </p:nvSpPr>
          <p:spPr bwMode="auto">
            <a:xfrm>
              <a:off x="0" y="2581"/>
              <a:ext cx="985" cy="192"/>
            </a:xfrm>
            <a:prstGeom prst="rect">
              <a:avLst/>
            </a:prstGeom>
            <a:noFill/>
            <a:ln w="9525">
              <a:noFill/>
              <a:miter lim="800000"/>
              <a:headEnd/>
              <a:tailEnd/>
            </a:ln>
            <a:effectLst/>
          </p:spPr>
          <p:txBody>
            <a:bodyPr wrap="none">
              <a:spAutoFit/>
            </a:bodyPr>
            <a:lstStyle/>
            <a:p>
              <a:r>
                <a:rPr lang="en-US" sz="1400" b="0" dirty="0">
                  <a:solidFill>
                    <a:srgbClr val="80A1B6"/>
                  </a:solidFill>
                </a:rPr>
                <a:t>P value boundary</a:t>
              </a:r>
            </a:p>
          </p:txBody>
        </p:sp>
        <p:sp>
          <p:nvSpPr>
            <p:cNvPr id="30731" name="Line 11"/>
            <p:cNvSpPr>
              <a:spLocks noChangeShapeType="1"/>
            </p:cNvSpPr>
            <p:nvPr/>
          </p:nvSpPr>
          <p:spPr bwMode="auto">
            <a:xfrm flipV="1">
              <a:off x="972" y="1854"/>
              <a:ext cx="0" cy="900"/>
            </a:xfrm>
            <a:prstGeom prst="line">
              <a:avLst/>
            </a:prstGeom>
            <a:noFill/>
            <a:ln w="19050">
              <a:solidFill>
                <a:srgbClr val="80A1B6"/>
              </a:solidFill>
              <a:prstDash val="sysDot"/>
              <a:round/>
              <a:headEnd/>
              <a:tailEnd type="triangle" w="med" len="med"/>
            </a:ln>
            <a:effectLst/>
          </p:spPr>
          <p:txBody>
            <a:bodyPr/>
            <a:lstStyle/>
            <a:p>
              <a:endParaRPr lang="en-US"/>
            </a:p>
          </p:txBody>
        </p:sp>
      </p:grpSp>
      <p:sp>
        <p:nvSpPr>
          <p:cNvPr id="20" name="TextBox 19"/>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11" name="Slide Number Placeholder 10"/>
          <p:cNvSpPr>
            <a:spLocks noGrp="1"/>
          </p:cNvSpPr>
          <p:nvPr>
            <p:ph type="sldNum" sz="quarter" idx="12"/>
          </p:nvPr>
        </p:nvSpPr>
        <p:spPr/>
        <p:txBody>
          <a:bodyPr/>
          <a:lstStyle/>
          <a:p>
            <a:fld id="{651771E0-C4E8-49EF-8482-51F33F8C0F49}" type="slidenum">
              <a:rPr lang="en-US" smtClean="0"/>
              <a:pPr/>
              <a:t>45</a:t>
            </a:fld>
            <a:endParaRPr lang="en-US"/>
          </a:p>
        </p:txBody>
      </p:sp>
      <p:sp>
        <p:nvSpPr>
          <p:cNvPr id="12" name="Title 11"/>
          <p:cNvSpPr>
            <a:spLocks noGrp="1"/>
          </p:cNvSpPr>
          <p:nvPr>
            <p:ph type="title"/>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4"/>
          <p:cNvPicPr>
            <a:picLocks noChangeAspect="1" noChangeArrowheads="1"/>
          </p:cNvPicPr>
          <p:nvPr/>
        </p:nvPicPr>
        <p:blipFill>
          <a:blip r:embed="rId2" cstate="print"/>
          <a:srcRect l="9496" t="40331" r="7535" b="7341"/>
          <a:stretch>
            <a:fillRect/>
          </a:stretch>
        </p:blipFill>
        <p:spPr bwMode="auto">
          <a:xfrm>
            <a:off x="700088" y="1314450"/>
            <a:ext cx="6216650" cy="3681413"/>
          </a:xfrm>
          <a:prstGeom prst="rect">
            <a:avLst/>
          </a:prstGeom>
          <a:noFill/>
          <a:ln w="9525">
            <a:noFill/>
            <a:miter lim="800000"/>
            <a:headEnd/>
            <a:tailEnd/>
          </a:ln>
        </p:spPr>
      </p:pic>
      <p:sp>
        <p:nvSpPr>
          <p:cNvPr id="5" name="TextBox 4"/>
          <p:cNvSpPr txBox="1"/>
          <p:nvPr/>
        </p:nvSpPr>
        <p:spPr>
          <a:xfrm>
            <a:off x="7467600" y="0"/>
            <a:ext cx="1676400" cy="369332"/>
          </a:xfrm>
          <a:prstGeom prst="rect">
            <a:avLst/>
          </a:prstGeom>
          <a:solidFill>
            <a:srgbClr val="7030A0"/>
          </a:solidFill>
          <a:ln>
            <a:solidFill>
              <a:schemeClr val="bg1"/>
            </a:solidFill>
          </a:ln>
        </p:spPr>
        <p:txBody>
          <a:bodyPr wrap="square" rtlCol="0">
            <a:spAutoFit/>
          </a:bodyPr>
          <a:lstStyle/>
          <a:p>
            <a:r>
              <a:rPr lang="en-US" dirty="0" err="1" smtClean="0">
                <a:solidFill>
                  <a:schemeClr val="bg1"/>
                </a:solidFill>
              </a:rPr>
              <a:t>ExpressionSuite</a:t>
            </a:r>
            <a:endParaRPr lang="en-US" dirty="0">
              <a:solidFill>
                <a:schemeClr val="bg1"/>
              </a:solidFill>
            </a:endParaRPr>
          </a:p>
        </p:txBody>
      </p:sp>
      <p:sp>
        <p:nvSpPr>
          <p:cNvPr id="6" name="Slide Number Placeholder 5"/>
          <p:cNvSpPr>
            <a:spLocks noGrp="1"/>
          </p:cNvSpPr>
          <p:nvPr>
            <p:ph type="sldNum" sz="quarter" idx="12"/>
          </p:nvPr>
        </p:nvSpPr>
        <p:spPr/>
        <p:txBody>
          <a:bodyPr/>
          <a:lstStyle/>
          <a:p>
            <a:fld id="{651771E0-C4E8-49EF-8482-51F33F8C0F49}" type="slidenum">
              <a:rPr lang="en-US" smtClean="0"/>
              <a:pPr/>
              <a:t>46</a:t>
            </a:fld>
            <a:endParaRPr lang="en-US"/>
          </a:p>
        </p:txBody>
      </p:sp>
      <p:sp>
        <p:nvSpPr>
          <p:cNvPr id="7" name="Title 6"/>
          <p:cNvSpPr>
            <a:spLocks noGrp="1"/>
          </p:cNvSpPr>
          <p:nvPr>
            <p:ph type="title"/>
          </p:nvPr>
        </p:nvSpPr>
        <p:spPr/>
        <p:txBody>
          <a:bodyPr/>
          <a:lstStyle/>
          <a:p>
            <a:endParaRPr 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Genotyper</a:t>
            </a:r>
            <a:r>
              <a:rPr lang="en-US" dirty="0" smtClean="0"/>
              <a:t/>
            </a:r>
            <a:br>
              <a:rPr lang="en-US" dirty="0" smtClean="0"/>
            </a:br>
            <a:endParaRPr lang="en-US" dirty="0"/>
          </a:p>
        </p:txBody>
      </p:sp>
      <p:sp>
        <p:nvSpPr>
          <p:cNvPr id="3" name="Slide Number Placeholder 2"/>
          <p:cNvSpPr>
            <a:spLocks noGrp="1"/>
          </p:cNvSpPr>
          <p:nvPr>
            <p:ph type="sldNum" sz="quarter" idx="12"/>
          </p:nvPr>
        </p:nvSpPr>
        <p:spPr/>
        <p:txBody>
          <a:bodyPr/>
          <a:lstStyle/>
          <a:p>
            <a:fld id="{651771E0-C4E8-49EF-8482-51F33F8C0F49}" type="slidenum">
              <a:rPr lang="en-US" smtClean="0"/>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a:blip r:embed="rId3" cstate="print"/>
          <a:srcRect/>
          <a:stretch>
            <a:fillRect/>
          </a:stretch>
        </p:blipFill>
        <p:spPr bwMode="auto">
          <a:xfrm>
            <a:off x="0" y="1295400"/>
            <a:ext cx="8424737" cy="3810000"/>
          </a:xfrm>
          <a:prstGeom prst="rect">
            <a:avLst/>
          </a:prstGeom>
          <a:noFill/>
          <a:ln w="9525">
            <a:noFill/>
            <a:miter lim="800000"/>
            <a:headEnd/>
            <a:tailEnd/>
          </a:ln>
        </p:spPr>
      </p:pic>
      <p:pic>
        <p:nvPicPr>
          <p:cNvPr id="22533" name="Picture 5"/>
          <p:cNvPicPr>
            <a:picLocks noChangeAspect="1" noChangeArrowheads="1"/>
          </p:cNvPicPr>
          <p:nvPr/>
        </p:nvPicPr>
        <p:blipFill>
          <a:blip r:embed="rId4" cstate="print"/>
          <a:srcRect/>
          <a:stretch>
            <a:fillRect/>
          </a:stretch>
        </p:blipFill>
        <p:spPr bwMode="auto">
          <a:xfrm>
            <a:off x="384175" y="641350"/>
            <a:ext cx="1196975" cy="347663"/>
          </a:xfrm>
          <a:prstGeom prst="rect">
            <a:avLst/>
          </a:prstGeom>
          <a:noFill/>
          <a:ln w="9525">
            <a:noFill/>
            <a:miter lim="800000"/>
            <a:headEnd/>
            <a:tailEnd/>
          </a:ln>
        </p:spPr>
      </p:pic>
      <p:sp>
        <p:nvSpPr>
          <p:cNvPr id="6" name="TextBox 5"/>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7" name="Slide Number Placeholder 6"/>
          <p:cNvSpPr>
            <a:spLocks noGrp="1"/>
          </p:cNvSpPr>
          <p:nvPr>
            <p:ph type="sldNum" sz="quarter" idx="12"/>
          </p:nvPr>
        </p:nvSpPr>
        <p:spPr/>
        <p:txBody>
          <a:bodyPr/>
          <a:lstStyle/>
          <a:p>
            <a:fld id="{651771E0-C4E8-49EF-8482-51F33F8C0F49}" type="slidenum">
              <a:rPr lang="en-US" smtClean="0"/>
              <a:pPr/>
              <a:t>48</a:t>
            </a:fld>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8"/>
          <p:cNvPicPr>
            <a:picLocks noChangeAspect="1" noChangeArrowheads="1"/>
          </p:cNvPicPr>
          <p:nvPr/>
        </p:nvPicPr>
        <p:blipFill>
          <a:blip r:embed="rId3" cstate="print"/>
          <a:srcRect/>
          <a:stretch>
            <a:fillRect/>
          </a:stretch>
        </p:blipFill>
        <p:spPr bwMode="auto">
          <a:xfrm>
            <a:off x="411163" y="979488"/>
            <a:ext cx="1527175" cy="339725"/>
          </a:xfrm>
          <a:prstGeom prst="rect">
            <a:avLst/>
          </a:prstGeom>
          <a:noFill/>
          <a:ln w="9525">
            <a:noFill/>
            <a:miter lim="800000"/>
            <a:headEnd/>
            <a:tailEnd/>
          </a:ln>
        </p:spPr>
      </p:pic>
      <p:sp>
        <p:nvSpPr>
          <p:cNvPr id="24580" name="Title 1"/>
          <p:cNvSpPr>
            <a:spLocks/>
          </p:cNvSpPr>
          <p:nvPr/>
        </p:nvSpPr>
        <p:spPr bwMode="auto">
          <a:xfrm>
            <a:off x="406400" y="214313"/>
            <a:ext cx="8466138" cy="503237"/>
          </a:xfrm>
          <a:prstGeom prst="rect">
            <a:avLst/>
          </a:prstGeom>
          <a:noFill/>
          <a:ln w="9525">
            <a:noFill/>
            <a:miter lim="800000"/>
            <a:headEnd/>
            <a:tailEnd/>
          </a:ln>
        </p:spPr>
        <p:txBody>
          <a:bodyPr lIns="0" tIns="0" rIns="0" bIns="0" anchor="b"/>
          <a:lstStyle/>
          <a:p>
            <a:pPr algn="ctr" eaLnBrk="0" hangingPunct="0">
              <a:lnSpc>
                <a:spcPct val="80000"/>
              </a:lnSpc>
            </a:pPr>
            <a:r>
              <a:rPr lang="en-US" sz="2000" dirty="0">
                <a:solidFill>
                  <a:srgbClr val="220C5E"/>
                </a:solidFill>
              </a:rPr>
              <a:t>Analysis Settings </a:t>
            </a:r>
            <a:r>
              <a:rPr lang="en-US" sz="2000" dirty="0" smtClean="0">
                <a:solidFill>
                  <a:srgbClr val="220C5E"/>
                </a:solidFill>
              </a:rPr>
              <a:t>(</a:t>
            </a:r>
            <a:r>
              <a:rPr lang="en-US" sz="2000" dirty="0">
                <a:solidFill>
                  <a:srgbClr val="220C5E"/>
                </a:solidFill>
              </a:rPr>
              <a:t>2)</a:t>
            </a:r>
            <a:r>
              <a:rPr lang="en-US" sz="2800" dirty="0">
                <a:solidFill>
                  <a:srgbClr val="220C5E"/>
                </a:solidFill>
              </a:rPr>
              <a:t>				Creating a Study</a:t>
            </a:r>
          </a:p>
        </p:txBody>
      </p:sp>
      <p:grpSp>
        <p:nvGrpSpPr>
          <p:cNvPr id="2" name="Group 24"/>
          <p:cNvGrpSpPr>
            <a:grpSpLocks/>
          </p:cNvGrpSpPr>
          <p:nvPr/>
        </p:nvGrpSpPr>
        <p:grpSpPr bwMode="auto">
          <a:xfrm>
            <a:off x="0" y="2286000"/>
            <a:ext cx="8928100" cy="2581275"/>
            <a:chOff x="1" y="1797"/>
            <a:chExt cx="5624" cy="1626"/>
          </a:xfrm>
        </p:grpSpPr>
        <p:pic>
          <p:nvPicPr>
            <p:cNvPr id="24582" name="Picture 6"/>
            <p:cNvPicPr>
              <a:picLocks noChangeAspect="1" noChangeArrowheads="1"/>
            </p:cNvPicPr>
            <p:nvPr/>
          </p:nvPicPr>
          <p:blipFill>
            <a:blip r:embed="rId4" cstate="print"/>
            <a:srcRect/>
            <a:stretch>
              <a:fillRect/>
            </a:stretch>
          </p:blipFill>
          <p:spPr bwMode="auto">
            <a:xfrm>
              <a:off x="100" y="1797"/>
              <a:ext cx="5525" cy="1626"/>
            </a:xfrm>
            <a:prstGeom prst="rect">
              <a:avLst/>
            </a:prstGeom>
            <a:noFill/>
            <a:ln w="9525">
              <a:noFill/>
              <a:miter lim="800000"/>
              <a:headEnd/>
              <a:tailEnd/>
            </a:ln>
          </p:spPr>
        </p:pic>
        <p:sp>
          <p:nvSpPr>
            <p:cNvPr id="24583" name="Oval 21"/>
            <p:cNvSpPr>
              <a:spLocks noChangeArrowheads="1"/>
            </p:cNvSpPr>
            <p:nvPr/>
          </p:nvSpPr>
          <p:spPr bwMode="auto">
            <a:xfrm>
              <a:off x="1" y="2013"/>
              <a:ext cx="947" cy="412"/>
            </a:xfrm>
            <a:prstGeom prst="ellipse">
              <a:avLst/>
            </a:prstGeom>
            <a:noFill/>
            <a:ln w="19050">
              <a:solidFill>
                <a:srgbClr val="FF0066"/>
              </a:solidFill>
              <a:round/>
              <a:headEnd/>
              <a:tailEnd/>
            </a:ln>
          </p:spPr>
          <p:txBody>
            <a:bodyPr wrap="none" anchor="ctr"/>
            <a:lstStyle/>
            <a:p>
              <a:endParaRPr lang="en-US"/>
            </a:p>
          </p:txBody>
        </p:sp>
        <p:sp>
          <p:nvSpPr>
            <p:cNvPr id="24584" name="AutoShape 23"/>
            <p:cNvSpPr>
              <a:spLocks noChangeArrowheads="1"/>
            </p:cNvSpPr>
            <p:nvPr/>
          </p:nvSpPr>
          <p:spPr bwMode="auto">
            <a:xfrm rot="-2818323">
              <a:off x="1741" y="2690"/>
              <a:ext cx="306" cy="524"/>
            </a:xfrm>
            <a:prstGeom prst="upArrow">
              <a:avLst>
                <a:gd name="adj1" fmla="val 50000"/>
                <a:gd name="adj2" fmla="val 42810"/>
              </a:avLst>
            </a:prstGeom>
            <a:solidFill>
              <a:srgbClr val="0066FF"/>
            </a:solidFill>
            <a:ln w="9525">
              <a:solidFill>
                <a:schemeClr val="tx1"/>
              </a:solidFill>
              <a:miter lim="800000"/>
              <a:headEnd/>
              <a:tailEnd/>
            </a:ln>
          </p:spPr>
          <p:txBody>
            <a:bodyPr wrap="none" anchor="ctr"/>
            <a:lstStyle/>
            <a:p>
              <a:endParaRPr lang="en-US"/>
            </a:p>
          </p:txBody>
        </p:sp>
      </p:grpSp>
      <p:sp>
        <p:nvSpPr>
          <p:cNvPr id="9" name="TextBox 8"/>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0" name="Slide Number Placeholder 9"/>
          <p:cNvSpPr>
            <a:spLocks noGrp="1"/>
          </p:cNvSpPr>
          <p:nvPr>
            <p:ph type="sldNum" sz="quarter" idx="12"/>
          </p:nvPr>
        </p:nvSpPr>
        <p:spPr/>
        <p:txBody>
          <a:bodyPr/>
          <a:lstStyle/>
          <a:p>
            <a:fld id="{651771E0-C4E8-49EF-8482-51F33F8C0F49}" type="slidenum">
              <a:rPr lang="en-US" smtClean="0"/>
              <a:pPr/>
              <a:t>49</a:t>
            </a:fld>
            <a:endParaRPr 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685800" y="1600200"/>
            <a:ext cx="7949958" cy="4628827"/>
          </a:xfrm>
          <a:prstGeom prst="rect">
            <a:avLst/>
          </a:prstGeom>
          <a:noFill/>
          <a:ln w="9525">
            <a:noFill/>
            <a:miter lim="800000"/>
            <a:headEnd/>
            <a:tailEnd/>
          </a:ln>
        </p:spPr>
      </p:pic>
      <p:sp>
        <p:nvSpPr>
          <p:cNvPr id="3" name="TextBox 2"/>
          <p:cNvSpPr txBox="1"/>
          <p:nvPr/>
        </p:nvSpPr>
        <p:spPr>
          <a:xfrm>
            <a:off x="6477000" y="0"/>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4" name="Slide Number Placeholder 3"/>
          <p:cNvSpPr>
            <a:spLocks noGrp="1"/>
          </p:cNvSpPr>
          <p:nvPr>
            <p:ph type="sldNum" sz="quarter" idx="12"/>
          </p:nvPr>
        </p:nvSpPr>
        <p:spPr/>
        <p:txBody>
          <a:bodyPr/>
          <a:lstStyle/>
          <a:p>
            <a:fld id="{651771E0-C4E8-49EF-8482-51F33F8C0F49}" type="slidenum">
              <a:rPr lang="en-US" smtClean="0"/>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p:cNvSpPr>
          <p:nvPr/>
        </p:nvSpPr>
        <p:spPr bwMode="auto">
          <a:xfrm>
            <a:off x="406400" y="214313"/>
            <a:ext cx="8466138" cy="503237"/>
          </a:xfrm>
          <a:prstGeom prst="rect">
            <a:avLst/>
          </a:prstGeom>
          <a:noFill/>
          <a:ln w="9525">
            <a:noFill/>
            <a:miter lim="800000"/>
            <a:headEnd/>
            <a:tailEnd/>
          </a:ln>
        </p:spPr>
        <p:txBody>
          <a:bodyPr lIns="0" tIns="0" rIns="0" bIns="0" anchor="b"/>
          <a:lstStyle/>
          <a:p>
            <a:pPr algn="ctr" eaLnBrk="0" hangingPunct="0">
              <a:lnSpc>
                <a:spcPct val="80000"/>
              </a:lnSpc>
            </a:pPr>
            <a:r>
              <a:rPr lang="en-US" sz="2000" dirty="0">
                <a:solidFill>
                  <a:srgbClr val="220C5E"/>
                </a:solidFill>
              </a:rPr>
              <a:t>Analysis Settings </a:t>
            </a:r>
            <a:r>
              <a:rPr lang="en-US" sz="2000" dirty="0" smtClean="0">
                <a:solidFill>
                  <a:srgbClr val="220C5E"/>
                </a:solidFill>
              </a:rPr>
              <a:t>(</a:t>
            </a:r>
            <a:r>
              <a:rPr lang="en-US" sz="2000" dirty="0">
                <a:solidFill>
                  <a:srgbClr val="220C5E"/>
                </a:solidFill>
              </a:rPr>
              <a:t>5)</a:t>
            </a:r>
            <a:r>
              <a:rPr lang="en-US" sz="2800" dirty="0">
                <a:solidFill>
                  <a:srgbClr val="220C5E"/>
                </a:solidFill>
              </a:rPr>
              <a:t>				Creating a Study</a:t>
            </a:r>
          </a:p>
        </p:txBody>
      </p:sp>
      <p:grpSp>
        <p:nvGrpSpPr>
          <p:cNvPr id="2" name="Group 14"/>
          <p:cNvGrpSpPr>
            <a:grpSpLocks/>
          </p:cNvGrpSpPr>
          <p:nvPr/>
        </p:nvGrpSpPr>
        <p:grpSpPr bwMode="auto">
          <a:xfrm>
            <a:off x="379412" y="2209800"/>
            <a:ext cx="8764588" cy="2990850"/>
            <a:chOff x="120" y="1978"/>
            <a:chExt cx="5521" cy="1884"/>
          </a:xfrm>
        </p:grpSpPr>
        <p:pic>
          <p:nvPicPr>
            <p:cNvPr id="27653" name="Picture 5"/>
            <p:cNvPicPr>
              <a:picLocks noChangeAspect="1" noChangeArrowheads="1"/>
            </p:cNvPicPr>
            <p:nvPr/>
          </p:nvPicPr>
          <p:blipFill>
            <a:blip r:embed="rId3" cstate="print"/>
            <a:srcRect/>
            <a:stretch>
              <a:fillRect/>
            </a:stretch>
          </p:blipFill>
          <p:spPr bwMode="auto">
            <a:xfrm>
              <a:off x="120" y="1978"/>
              <a:ext cx="5521" cy="1884"/>
            </a:xfrm>
            <a:prstGeom prst="rect">
              <a:avLst/>
            </a:prstGeom>
            <a:noFill/>
            <a:ln w="9525">
              <a:noFill/>
              <a:miter lim="800000"/>
              <a:headEnd/>
              <a:tailEnd/>
            </a:ln>
          </p:spPr>
        </p:pic>
        <p:sp>
          <p:nvSpPr>
            <p:cNvPr id="27654" name="Oval 8"/>
            <p:cNvSpPr>
              <a:spLocks noChangeArrowheads="1"/>
            </p:cNvSpPr>
            <p:nvPr/>
          </p:nvSpPr>
          <p:spPr bwMode="auto">
            <a:xfrm>
              <a:off x="610" y="2139"/>
              <a:ext cx="947" cy="412"/>
            </a:xfrm>
            <a:prstGeom prst="ellipse">
              <a:avLst/>
            </a:prstGeom>
            <a:noFill/>
            <a:ln w="19050">
              <a:solidFill>
                <a:srgbClr val="FF0066"/>
              </a:solidFill>
              <a:round/>
              <a:headEnd/>
              <a:tailEnd/>
            </a:ln>
          </p:spPr>
          <p:txBody>
            <a:bodyPr wrap="none" anchor="ctr"/>
            <a:lstStyle/>
            <a:p>
              <a:endParaRPr lang="en-US"/>
            </a:p>
          </p:txBody>
        </p:sp>
        <p:sp>
          <p:nvSpPr>
            <p:cNvPr id="27655" name="AutoShape 12"/>
            <p:cNvSpPr>
              <a:spLocks noChangeAspect="1" noChangeArrowheads="1"/>
            </p:cNvSpPr>
            <p:nvPr/>
          </p:nvSpPr>
          <p:spPr bwMode="auto">
            <a:xfrm rot="-2818323">
              <a:off x="5035" y="2880"/>
              <a:ext cx="259" cy="443"/>
            </a:xfrm>
            <a:prstGeom prst="upArrow">
              <a:avLst>
                <a:gd name="adj1" fmla="val 50000"/>
                <a:gd name="adj2" fmla="val 42761"/>
              </a:avLst>
            </a:prstGeom>
            <a:solidFill>
              <a:srgbClr val="0066FF"/>
            </a:solidFill>
            <a:ln w="9525">
              <a:solidFill>
                <a:schemeClr val="tx1"/>
              </a:solidFill>
              <a:miter lim="800000"/>
              <a:headEnd/>
              <a:tailEnd/>
            </a:ln>
          </p:spPr>
          <p:txBody>
            <a:bodyPr wrap="none" anchor="ctr"/>
            <a:lstStyle/>
            <a:p>
              <a:endParaRPr lang="en-US"/>
            </a:p>
          </p:txBody>
        </p:sp>
        <p:sp>
          <p:nvSpPr>
            <p:cNvPr id="27656" name="AutoShape 13"/>
            <p:cNvSpPr>
              <a:spLocks noChangeAspect="1" noChangeArrowheads="1"/>
            </p:cNvSpPr>
            <p:nvPr/>
          </p:nvSpPr>
          <p:spPr bwMode="auto">
            <a:xfrm rot="-2818323">
              <a:off x="1880" y="2794"/>
              <a:ext cx="259" cy="443"/>
            </a:xfrm>
            <a:prstGeom prst="upArrow">
              <a:avLst>
                <a:gd name="adj1" fmla="val 50000"/>
                <a:gd name="adj2" fmla="val 42761"/>
              </a:avLst>
            </a:prstGeom>
            <a:solidFill>
              <a:srgbClr val="0066FF"/>
            </a:solidFill>
            <a:ln w="9525">
              <a:solidFill>
                <a:schemeClr val="tx1"/>
              </a:solidFill>
              <a:miter lim="800000"/>
              <a:headEnd/>
              <a:tailEnd/>
            </a:ln>
          </p:spPr>
          <p:txBody>
            <a:bodyPr wrap="none" anchor="ctr"/>
            <a:lstStyle/>
            <a:p>
              <a:endParaRPr lang="en-US"/>
            </a:p>
          </p:txBody>
        </p:sp>
      </p:grpSp>
      <p:sp>
        <p:nvSpPr>
          <p:cNvPr id="9" name="Slide Number Placeholder 8"/>
          <p:cNvSpPr>
            <a:spLocks noGrp="1"/>
          </p:cNvSpPr>
          <p:nvPr>
            <p:ph type="sldNum" sz="quarter" idx="12"/>
          </p:nvPr>
        </p:nvSpPr>
        <p:spPr/>
        <p:txBody>
          <a:bodyPr/>
          <a:lstStyle/>
          <a:p>
            <a:fld id="{651771E0-C4E8-49EF-8482-51F33F8C0F49}" type="slidenum">
              <a:rPr lang="en-US" smtClean="0"/>
              <a:pPr/>
              <a:t>50</a:t>
            </a:fld>
            <a:endParaRPr 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914400" y="1828800"/>
            <a:ext cx="7404100" cy="3536950"/>
            <a:chOff x="526" y="1696"/>
            <a:chExt cx="4664" cy="2228"/>
          </a:xfrm>
        </p:grpSpPr>
        <p:pic>
          <p:nvPicPr>
            <p:cNvPr id="28679" name="Picture 5"/>
            <p:cNvPicPr>
              <a:picLocks noChangeAspect="1" noChangeArrowheads="1"/>
            </p:cNvPicPr>
            <p:nvPr/>
          </p:nvPicPr>
          <p:blipFill>
            <a:blip r:embed="rId3" cstate="print"/>
            <a:srcRect/>
            <a:stretch>
              <a:fillRect/>
            </a:stretch>
          </p:blipFill>
          <p:spPr bwMode="auto">
            <a:xfrm>
              <a:off x="526" y="1696"/>
              <a:ext cx="4664" cy="2228"/>
            </a:xfrm>
            <a:prstGeom prst="rect">
              <a:avLst/>
            </a:prstGeom>
            <a:noFill/>
            <a:ln w="9525">
              <a:noFill/>
              <a:miter lim="800000"/>
              <a:headEnd/>
              <a:tailEnd/>
            </a:ln>
          </p:spPr>
        </p:pic>
        <p:sp>
          <p:nvSpPr>
            <p:cNvPr id="28680" name="Oval 8"/>
            <p:cNvSpPr>
              <a:spLocks noChangeArrowheads="1"/>
            </p:cNvSpPr>
            <p:nvPr/>
          </p:nvSpPr>
          <p:spPr bwMode="auto">
            <a:xfrm>
              <a:off x="1415" y="1852"/>
              <a:ext cx="947" cy="412"/>
            </a:xfrm>
            <a:prstGeom prst="ellipse">
              <a:avLst/>
            </a:prstGeom>
            <a:noFill/>
            <a:ln w="19050">
              <a:solidFill>
                <a:srgbClr val="FF0066"/>
              </a:solidFill>
              <a:round/>
              <a:headEnd/>
              <a:tailEnd/>
            </a:ln>
          </p:spPr>
          <p:txBody>
            <a:bodyPr wrap="none" anchor="ctr"/>
            <a:lstStyle/>
            <a:p>
              <a:endParaRPr lang="en-US"/>
            </a:p>
          </p:txBody>
        </p:sp>
      </p:grpSp>
      <p:sp>
        <p:nvSpPr>
          <p:cNvPr id="9" name="TextBox 8"/>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0" name="Slide Number Placeholder 9"/>
          <p:cNvSpPr>
            <a:spLocks noGrp="1"/>
          </p:cNvSpPr>
          <p:nvPr>
            <p:ph type="sldNum" sz="quarter" idx="12"/>
          </p:nvPr>
        </p:nvSpPr>
        <p:spPr/>
        <p:txBody>
          <a:bodyPr/>
          <a:lstStyle/>
          <a:p>
            <a:fld id="{651771E0-C4E8-49EF-8482-51F33F8C0F49}" type="slidenum">
              <a:rPr lang="en-US" smtClean="0"/>
              <a:pPr/>
              <a:t>51</a:t>
            </a:fld>
            <a:endParaRPr 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p:cNvSpPr>
          <p:nvPr/>
        </p:nvSpPr>
        <p:spPr bwMode="auto">
          <a:xfrm>
            <a:off x="406400" y="214313"/>
            <a:ext cx="8466138" cy="503237"/>
          </a:xfrm>
          <a:prstGeom prst="rect">
            <a:avLst/>
          </a:prstGeom>
          <a:noFill/>
          <a:ln w="9525">
            <a:noFill/>
            <a:miter lim="800000"/>
            <a:headEnd/>
            <a:tailEnd/>
          </a:ln>
        </p:spPr>
        <p:txBody>
          <a:bodyPr lIns="0" tIns="0" rIns="0" bIns="0" anchor="b"/>
          <a:lstStyle/>
          <a:p>
            <a:pPr algn="r" eaLnBrk="0" hangingPunct="0">
              <a:lnSpc>
                <a:spcPct val="80000"/>
              </a:lnSpc>
            </a:pPr>
            <a:r>
              <a:rPr lang="en-US" sz="2000" dirty="0">
                <a:solidFill>
                  <a:srgbClr val="220C5E"/>
                </a:solidFill>
              </a:rPr>
              <a:t>Importing Data Files </a:t>
            </a:r>
            <a:r>
              <a:rPr lang="en-US" sz="2000" dirty="0" smtClean="0">
                <a:solidFill>
                  <a:srgbClr val="220C5E"/>
                </a:solidFill>
              </a:rPr>
              <a:t>(</a:t>
            </a:r>
            <a:r>
              <a:rPr lang="en-US" sz="2000" dirty="0">
                <a:solidFill>
                  <a:srgbClr val="220C5E"/>
                </a:solidFill>
              </a:rPr>
              <a:t>1)</a:t>
            </a:r>
            <a:r>
              <a:rPr lang="en-US" sz="2800" dirty="0">
                <a:solidFill>
                  <a:srgbClr val="220C5E"/>
                </a:solidFill>
              </a:rPr>
              <a:t>                           Creating a Study</a:t>
            </a:r>
          </a:p>
        </p:txBody>
      </p:sp>
      <p:pic>
        <p:nvPicPr>
          <p:cNvPr id="29699" name="Picture 9"/>
          <p:cNvPicPr>
            <a:picLocks noChangeAspect="1" noChangeArrowheads="1"/>
          </p:cNvPicPr>
          <p:nvPr/>
        </p:nvPicPr>
        <p:blipFill>
          <a:blip r:embed="rId3" cstate="print"/>
          <a:srcRect/>
          <a:stretch>
            <a:fillRect/>
          </a:stretch>
        </p:blipFill>
        <p:spPr bwMode="auto">
          <a:xfrm>
            <a:off x="288925" y="1393825"/>
            <a:ext cx="6253163" cy="1481138"/>
          </a:xfrm>
          <a:prstGeom prst="rect">
            <a:avLst/>
          </a:prstGeom>
          <a:noFill/>
          <a:ln w="9525">
            <a:noFill/>
            <a:miter lim="800000"/>
            <a:headEnd/>
            <a:tailEnd/>
          </a:ln>
        </p:spPr>
      </p:pic>
      <p:grpSp>
        <p:nvGrpSpPr>
          <p:cNvPr id="2" name="Group 16"/>
          <p:cNvGrpSpPr>
            <a:grpSpLocks/>
          </p:cNvGrpSpPr>
          <p:nvPr/>
        </p:nvGrpSpPr>
        <p:grpSpPr bwMode="auto">
          <a:xfrm>
            <a:off x="357188" y="3203575"/>
            <a:ext cx="6197600" cy="1882775"/>
            <a:chOff x="225" y="2018"/>
            <a:chExt cx="3904" cy="1186"/>
          </a:xfrm>
        </p:grpSpPr>
        <p:pic>
          <p:nvPicPr>
            <p:cNvPr id="29702" name="Picture 10"/>
            <p:cNvPicPr>
              <a:picLocks noChangeAspect="1" noChangeArrowheads="1"/>
            </p:cNvPicPr>
            <p:nvPr/>
          </p:nvPicPr>
          <p:blipFill>
            <a:blip r:embed="rId4" cstate="print"/>
            <a:srcRect/>
            <a:stretch>
              <a:fillRect/>
            </a:stretch>
          </p:blipFill>
          <p:spPr bwMode="auto">
            <a:xfrm>
              <a:off x="225" y="2018"/>
              <a:ext cx="3904" cy="1186"/>
            </a:xfrm>
            <a:prstGeom prst="rect">
              <a:avLst/>
            </a:prstGeom>
            <a:noFill/>
            <a:ln w="9525">
              <a:noFill/>
              <a:miter lim="800000"/>
              <a:headEnd/>
              <a:tailEnd/>
            </a:ln>
          </p:spPr>
        </p:pic>
        <p:sp>
          <p:nvSpPr>
            <p:cNvPr id="29703" name="AutoShape 7"/>
            <p:cNvSpPr>
              <a:spLocks noChangeAspect="1" noChangeArrowheads="1"/>
            </p:cNvSpPr>
            <p:nvPr/>
          </p:nvSpPr>
          <p:spPr bwMode="auto">
            <a:xfrm rot="-860557">
              <a:off x="994" y="2546"/>
              <a:ext cx="132" cy="267"/>
            </a:xfrm>
            <a:prstGeom prst="upArrow">
              <a:avLst>
                <a:gd name="adj1" fmla="val 50000"/>
                <a:gd name="adj2" fmla="val 50568"/>
              </a:avLst>
            </a:prstGeom>
            <a:solidFill>
              <a:srgbClr val="FF0066"/>
            </a:solidFill>
            <a:ln w="9525">
              <a:solidFill>
                <a:schemeClr val="tx1"/>
              </a:solidFill>
              <a:miter lim="800000"/>
              <a:headEnd/>
              <a:tailEnd/>
            </a:ln>
          </p:spPr>
          <p:txBody>
            <a:bodyPr wrap="none" anchor="ctr"/>
            <a:lstStyle/>
            <a:p>
              <a:endParaRPr lang="en-US"/>
            </a:p>
          </p:txBody>
        </p:sp>
        <p:sp>
          <p:nvSpPr>
            <p:cNvPr id="29704" name="Oval 15"/>
            <p:cNvSpPr>
              <a:spLocks noChangeArrowheads="1"/>
            </p:cNvSpPr>
            <p:nvPr/>
          </p:nvSpPr>
          <p:spPr bwMode="auto">
            <a:xfrm>
              <a:off x="843" y="2318"/>
              <a:ext cx="590" cy="349"/>
            </a:xfrm>
            <a:prstGeom prst="ellipse">
              <a:avLst/>
            </a:prstGeom>
            <a:noFill/>
            <a:ln w="19050">
              <a:solidFill>
                <a:srgbClr val="FF0066"/>
              </a:solidFill>
              <a:round/>
              <a:headEnd/>
              <a:tailEnd/>
            </a:ln>
          </p:spPr>
          <p:txBody>
            <a:bodyPr wrap="none" anchor="ctr"/>
            <a:lstStyle/>
            <a:p>
              <a:endParaRPr lang="en-US"/>
            </a:p>
          </p:txBody>
        </p:sp>
      </p:grpSp>
      <p:sp>
        <p:nvSpPr>
          <p:cNvPr id="9" name="TextBox 8"/>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0" name="Slide Number Placeholder 9"/>
          <p:cNvSpPr>
            <a:spLocks noGrp="1"/>
          </p:cNvSpPr>
          <p:nvPr>
            <p:ph type="sldNum" sz="quarter" idx="12"/>
          </p:nvPr>
        </p:nvSpPr>
        <p:spPr/>
        <p:txBody>
          <a:bodyPr/>
          <a:lstStyle/>
          <a:p>
            <a:fld id="{651771E0-C4E8-49EF-8482-51F33F8C0F49}" type="slidenum">
              <a:rPr lang="en-US" smtClean="0"/>
              <a:pPr/>
              <a:t>52</a:t>
            </a:fld>
            <a:endParaRPr lang="en-US"/>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6"/>
          <p:cNvPicPr>
            <a:picLocks noChangeAspect="1" noChangeArrowheads="1"/>
          </p:cNvPicPr>
          <p:nvPr/>
        </p:nvPicPr>
        <p:blipFill>
          <a:blip r:embed="rId3" cstate="print"/>
          <a:srcRect/>
          <a:stretch>
            <a:fillRect/>
          </a:stretch>
        </p:blipFill>
        <p:spPr bwMode="auto">
          <a:xfrm>
            <a:off x="1066800" y="1219200"/>
            <a:ext cx="6562725" cy="4298585"/>
          </a:xfrm>
          <a:prstGeom prst="rect">
            <a:avLst/>
          </a:prstGeom>
          <a:noFill/>
          <a:ln w="9525">
            <a:noFill/>
            <a:miter lim="800000"/>
            <a:headEnd/>
            <a:tailEnd/>
          </a:ln>
        </p:spPr>
      </p:pic>
      <p:sp>
        <p:nvSpPr>
          <p:cNvPr id="5" name="TextBox 4"/>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53</a:t>
            </a:fld>
            <a:endParaRPr lang="en-US"/>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6"/>
          <p:cNvPicPr>
            <a:picLocks noChangeAspect="1" noChangeArrowheads="1"/>
          </p:cNvPicPr>
          <p:nvPr/>
        </p:nvPicPr>
        <p:blipFill>
          <a:blip r:embed="rId3" cstate="print"/>
          <a:srcRect/>
          <a:stretch>
            <a:fillRect/>
          </a:stretch>
        </p:blipFill>
        <p:spPr bwMode="auto">
          <a:xfrm>
            <a:off x="990600" y="1243013"/>
            <a:ext cx="5988050" cy="3940175"/>
          </a:xfrm>
          <a:prstGeom prst="rect">
            <a:avLst/>
          </a:prstGeom>
          <a:noFill/>
          <a:ln w="9525">
            <a:noFill/>
            <a:miter lim="800000"/>
            <a:headEnd/>
            <a:tailEnd/>
          </a:ln>
        </p:spPr>
      </p:pic>
      <p:pic>
        <p:nvPicPr>
          <p:cNvPr id="32772" name="Picture 8"/>
          <p:cNvPicPr>
            <a:picLocks noChangeAspect="1" noChangeArrowheads="1"/>
          </p:cNvPicPr>
          <p:nvPr/>
        </p:nvPicPr>
        <p:blipFill>
          <a:blip r:embed="rId4" cstate="print"/>
          <a:srcRect/>
          <a:stretch>
            <a:fillRect/>
          </a:stretch>
        </p:blipFill>
        <p:spPr bwMode="auto">
          <a:xfrm>
            <a:off x="6234113" y="4043363"/>
            <a:ext cx="2366962" cy="2000250"/>
          </a:xfrm>
          <a:prstGeom prst="rect">
            <a:avLst/>
          </a:prstGeom>
          <a:noFill/>
          <a:ln w="9525">
            <a:noFill/>
            <a:miter lim="800000"/>
            <a:headEnd/>
            <a:tailEnd/>
          </a:ln>
        </p:spPr>
      </p:pic>
      <p:sp>
        <p:nvSpPr>
          <p:cNvPr id="32773" name="Text Box 9"/>
          <p:cNvSpPr txBox="1">
            <a:spLocks noChangeArrowheads="1"/>
          </p:cNvSpPr>
          <p:nvPr/>
        </p:nvSpPr>
        <p:spPr bwMode="auto">
          <a:xfrm>
            <a:off x="5929313" y="6021388"/>
            <a:ext cx="2894012" cy="304800"/>
          </a:xfrm>
          <a:prstGeom prst="rect">
            <a:avLst/>
          </a:prstGeom>
          <a:noFill/>
          <a:ln w="9525">
            <a:noFill/>
            <a:miter lim="800000"/>
            <a:headEnd/>
            <a:tailEnd/>
          </a:ln>
        </p:spPr>
        <p:txBody>
          <a:bodyPr wrap="none">
            <a:spAutoFit/>
          </a:bodyPr>
          <a:lstStyle/>
          <a:p>
            <a:r>
              <a:rPr lang="en-US" sz="1400"/>
              <a:t>Array of Classification Schemes</a:t>
            </a:r>
          </a:p>
        </p:txBody>
      </p:sp>
      <p:sp>
        <p:nvSpPr>
          <p:cNvPr id="7" name="TextBox 6"/>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8" name="Slide Number Placeholder 7"/>
          <p:cNvSpPr>
            <a:spLocks noGrp="1"/>
          </p:cNvSpPr>
          <p:nvPr>
            <p:ph type="sldNum" sz="quarter" idx="12"/>
          </p:nvPr>
        </p:nvSpPr>
        <p:spPr/>
        <p:txBody>
          <a:bodyPr/>
          <a:lstStyle/>
          <a:p>
            <a:fld id="{651771E0-C4E8-49EF-8482-51F33F8C0F49}" type="slidenum">
              <a:rPr lang="en-US" smtClean="0"/>
              <a:pPr/>
              <a:t>54</a:t>
            </a:fld>
            <a:endParaRPr 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idx="4294967295"/>
          </p:nvPr>
        </p:nvSpPr>
        <p:spPr>
          <a:xfrm>
            <a:off x="406400" y="214313"/>
            <a:ext cx="8466138" cy="503237"/>
          </a:xfrm>
        </p:spPr>
        <p:txBody>
          <a:bodyPr>
            <a:normAutofit fontScale="90000"/>
          </a:bodyPr>
          <a:lstStyle/>
          <a:p>
            <a:pPr algn="r"/>
            <a:r>
              <a:rPr lang="en-US" sz="2000" smtClean="0"/>
              <a:t>Flag Summary and Assays Summary</a:t>
            </a:r>
            <a:r>
              <a:rPr lang="en-US" sz="2800" smtClean="0"/>
              <a:t>              Quality Control</a:t>
            </a:r>
          </a:p>
        </p:txBody>
      </p:sp>
      <p:pic>
        <p:nvPicPr>
          <p:cNvPr id="34819" name="Picture 5"/>
          <p:cNvPicPr>
            <a:picLocks noChangeAspect="1" noChangeArrowheads="1"/>
          </p:cNvPicPr>
          <p:nvPr/>
        </p:nvPicPr>
        <p:blipFill>
          <a:blip r:embed="rId3" cstate="print"/>
          <a:srcRect/>
          <a:stretch>
            <a:fillRect/>
          </a:stretch>
        </p:blipFill>
        <p:spPr bwMode="auto">
          <a:xfrm>
            <a:off x="2895600" y="1047750"/>
            <a:ext cx="4954588" cy="2211388"/>
          </a:xfrm>
          <a:prstGeom prst="rect">
            <a:avLst/>
          </a:prstGeom>
          <a:noFill/>
          <a:ln w="9525">
            <a:noFill/>
            <a:miter lim="800000"/>
            <a:headEnd/>
            <a:tailEnd/>
          </a:ln>
        </p:spPr>
      </p:pic>
      <p:pic>
        <p:nvPicPr>
          <p:cNvPr id="34820" name="Picture 7"/>
          <p:cNvPicPr>
            <a:picLocks noChangeAspect="1" noChangeArrowheads="1"/>
          </p:cNvPicPr>
          <p:nvPr/>
        </p:nvPicPr>
        <p:blipFill>
          <a:blip r:embed="rId4" cstate="print"/>
          <a:srcRect/>
          <a:stretch>
            <a:fillRect/>
          </a:stretch>
        </p:blipFill>
        <p:spPr bwMode="auto">
          <a:xfrm>
            <a:off x="2895600" y="3709988"/>
            <a:ext cx="5027613" cy="2593975"/>
          </a:xfrm>
          <a:prstGeom prst="rect">
            <a:avLst/>
          </a:prstGeom>
          <a:noFill/>
          <a:ln w="9525">
            <a:noFill/>
            <a:miter lim="800000"/>
            <a:headEnd/>
            <a:tailEnd/>
          </a:ln>
        </p:spPr>
      </p:pic>
      <p:sp>
        <p:nvSpPr>
          <p:cNvPr id="34821" name="Text Box 8"/>
          <p:cNvSpPr txBox="1">
            <a:spLocks noChangeArrowheads="1"/>
          </p:cNvSpPr>
          <p:nvPr/>
        </p:nvSpPr>
        <p:spPr bwMode="auto">
          <a:xfrm>
            <a:off x="609600" y="1784350"/>
            <a:ext cx="1758950" cy="366713"/>
          </a:xfrm>
          <a:prstGeom prst="rect">
            <a:avLst/>
          </a:prstGeom>
          <a:noFill/>
          <a:ln w="9525">
            <a:noFill/>
            <a:miter lim="800000"/>
            <a:headEnd/>
            <a:tailEnd/>
          </a:ln>
        </p:spPr>
        <p:txBody>
          <a:bodyPr wrap="none">
            <a:spAutoFit/>
          </a:bodyPr>
          <a:lstStyle/>
          <a:p>
            <a:r>
              <a:rPr lang="en-US"/>
              <a:t>Flag Summary</a:t>
            </a:r>
          </a:p>
        </p:txBody>
      </p:sp>
      <p:sp>
        <p:nvSpPr>
          <p:cNvPr id="34822" name="Text Box 9"/>
          <p:cNvSpPr txBox="1">
            <a:spLocks noChangeArrowheads="1"/>
          </p:cNvSpPr>
          <p:nvPr/>
        </p:nvSpPr>
        <p:spPr bwMode="auto">
          <a:xfrm>
            <a:off x="614363" y="4456113"/>
            <a:ext cx="2089150" cy="366712"/>
          </a:xfrm>
          <a:prstGeom prst="rect">
            <a:avLst/>
          </a:prstGeom>
          <a:noFill/>
          <a:ln w="9525">
            <a:noFill/>
            <a:miter lim="800000"/>
            <a:headEnd/>
            <a:tailEnd/>
          </a:ln>
        </p:spPr>
        <p:txBody>
          <a:bodyPr wrap="none">
            <a:spAutoFit/>
          </a:bodyPr>
          <a:lstStyle/>
          <a:p>
            <a:r>
              <a:rPr lang="en-US" dirty="0"/>
              <a:t>Assays Summary</a:t>
            </a:r>
          </a:p>
        </p:txBody>
      </p:sp>
      <p:sp>
        <p:nvSpPr>
          <p:cNvPr id="7" name="TextBox 6"/>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8" name="Slide Number Placeholder 7"/>
          <p:cNvSpPr>
            <a:spLocks noGrp="1"/>
          </p:cNvSpPr>
          <p:nvPr>
            <p:ph type="sldNum" sz="quarter" idx="12"/>
          </p:nvPr>
        </p:nvSpPr>
        <p:spPr/>
        <p:txBody>
          <a:bodyPr/>
          <a:lstStyle/>
          <a:p>
            <a:fld id="{651771E0-C4E8-49EF-8482-51F33F8C0F49}" type="slidenum">
              <a:rPr lang="en-US" smtClean="0"/>
              <a:pPr/>
              <a:t>55</a:t>
            </a:fld>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a:xfrm>
            <a:off x="179388" y="214313"/>
            <a:ext cx="8812212" cy="547687"/>
          </a:xfrm>
        </p:spPr>
        <p:txBody>
          <a:bodyPr/>
          <a:lstStyle/>
          <a:p>
            <a:pPr algn="r"/>
            <a:r>
              <a:rPr lang="en-US" sz="1800" smtClean="0"/>
              <a:t>Experiments Tab – Different Plate Layout Displays (1)</a:t>
            </a:r>
            <a:r>
              <a:rPr lang="en-US" sz="2800" smtClean="0"/>
              <a:t>    Quality Control</a:t>
            </a:r>
          </a:p>
        </p:txBody>
      </p:sp>
      <p:grpSp>
        <p:nvGrpSpPr>
          <p:cNvPr id="2" name="Group 18"/>
          <p:cNvGrpSpPr>
            <a:grpSpLocks/>
          </p:cNvGrpSpPr>
          <p:nvPr/>
        </p:nvGrpSpPr>
        <p:grpSpPr bwMode="auto">
          <a:xfrm>
            <a:off x="466725" y="1530350"/>
            <a:ext cx="8093075" cy="4573588"/>
            <a:chOff x="182" y="691"/>
            <a:chExt cx="5098" cy="2881"/>
          </a:xfrm>
        </p:grpSpPr>
        <p:pic>
          <p:nvPicPr>
            <p:cNvPr id="35845" name="Picture 3"/>
            <p:cNvPicPr>
              <a:picLocks noChangeAspect="1" noChangeArrowheads="1"/>
            </p:cNvPicPr>
            <p:nvPr/>
          </p:nvPicPr>
          <p:blipFill>
            <a:blip r:embed="rId3" cstate="print"/>
            <a:srcRect/>
            <a:stretch>
              <a:fillRect/>
            </a:stretch>
          </p:blipFill>
          <p:spPr bwMode="auto">
            <a:xfrm>
              <a:off x="195" y="691"/>
              <a:ext cx="1739" cy="951"/>
            </a:xfrm>
            <a:prstGeom prst="rect">
              <a:avLst/>
            </a:prstGeom>
            <a:noFill/>
            <a:ln w="9525">
              <a:noFill/>
              <a:miter lim="800000"/>
              <a:headEnd/>
              <a:tailEnd/>
            </a:ln>
          </p:spPr>
        </p:pic>
        <p:pic>
          <p:nvPicPr>
            <p:cNvPr id="35846" name="Picture 4"/>
            <p:cNvPicPr>
              <a:picLocks noChangeAspect="1" noChangeArrowheads="1"/>
            </p:cNvPicPr>
            <p:nvPr/>
          </p:nvPicPr>
          <p:blipFill>
            <a:blip r:embed="rId4" cstate="print"/>
            <a:srcRect/>
            <a:stretch>
              <a:fillRect/>
            </a:stretch>
          </p:blipFill>
          <p:spPr bwMode="auto">
            <a:xfrm>
              <a:off x="2208" y="769"/>
              <a:ext cx="1336" cy="1088"/>
            </a:xfrm>
            <a:prstGeom prst="rect">
              <a:avLst/>
            </a:prstGeom>
            <a:noFill/>
            <a:ln w="9525">
              <a:noFill/>
              <a:miter lim="800000"/>
              <a:headEnd/>
              <a:tailEnd/>
            </a:ln>
          </p:spPr>
        </p:pic>
        <p:sp>
          <p:nvSpPr>
            <p:cNvPr id="35847" name="Text Box 5"/>
            <p:cNvSpPr txBox="1">
              <a:spLocks noChangeArrowheads="1"/>
            </p:cNvSpPr>
            <p:nvPr/>
          </p:nvSpPr>
          <p:spPr bwMode="auto">
            <a:xfrm>
              <a:off x="2211" y="1859"/>
              <a:ext cx="957" cy="173"/>
            </a:xfrm>
            <a:prstGeom prst="rect">
              <a:avLst/>
            </a:prstGeom>
            <a:noFill/>
            <a:ln w="9525">
              <a:noFill/>
              <a:miter lim="800000"/>
              <a:headEnd/>
              <a:tailEnd/>
            </a:ln>
          </p:spPr>
          <p:txBody>
            <a:bodyPr wrap="none">
              <a:spAutoFit/>
            </a:bodyPr>
            <a:lstStyle/>
            <a:p>
              <a:r>
                <a:rPr lang="en-US" sz="1200"/>
                <a:t>Display by Assays</a:t>
              </a:r>
            </a:p>
          </p:txBody>
        </p:sp>
        <p:pic>
          <p:nvPicPr>
            <p:cNvPr id="35848" name="Picture 7"/>
            <p:cNvPicPr>
              <a:picLocks noChangeAspect="1" noChangeArrowheads="1"/>
            </p:cNvPicPr>
            <p:nvPr/>
          </p:nvPicPr>
          <p:blipFill>
            <a:blip r:embed="rId5" cstate="print"/>
            <a:srcRect/>
            <a:stretch>
              <a:fillRect/>
            </a:stretch>
          </p:blipFill>
          <p:spPr bwMode="auto">
            <a:xfrm>
              <a:off x="3927" y="791"/>
              <a:ext cx="1353" cy="1107"/>
            </a:xfrm>
            <a:prstGeom prst="rect">
              <a:avLst/>
            </a:prstGeom>
            <a:noFill/>
            <a:ln w="9525">
              <a:noFill/>
              <a:miter lim="800000"/>
              <a:headEnd/>
              <a:tailEnd/>
            </a:ln>
          </p:spPr>
        </p:pic>
        <p:sp>
          <p:nvSpPr>
            <p:cNvPr id="35849" name="Text Box 8"/>
            <p:cNvSpPr txBox="1">
              <a:spLocks noChangeArrowheads="1"/>
            </p:cNvSpPr>
            <p:nvPr/>
          </p:nvSpPr>
          <p:spPr bwMode="auto">
            <a:xfrm>
              <a:off x="3922" y="1891"/>
              <a:ext cx="1017" cy="173"/>
            </a:xfrm>
            <a:prstGeom prst="rect">
              <a:avLst/>
            </a:prstGeom>
            <a:noFill/>
            <a:ln w="9525">
              <a:noFill/>
              <a:miter lim="800000"/>
              <a:headEnd/>
              <a:tailEnd/>
            </a:ln>
          </p:spPr>
          <p:txBody>
            <a:bodyPr wrap="none">
              <a:spAutoFit/>
            </a:bodyPr>
            <a:lstStyle/>
            <a:p>
              <a:r>
                <a:rPr lang="en-US" sz="1200"/>
                <a:t>Display by Samples</a:t>
              </a:r>
            </a:p>
          </p:txBody>
        </p:sp>
        <p:pic>
          <p:nvPicPr>
            <p:cNvPr id="35850" name="Picture 9"/>
            <p:cNvPicPr>
              <a:picLocks noChangeAspect="1" noChangeArrowheads="1"/>
            </p:cNvPicPr>
            <p:nvPr/>
          </p:nvPicPr>
          <p:blipFill>
            <a:blip r:embed="rId6" cstate="print"/>
            <a:srcRect/>
            <a:stretch>
              <a:fillRect/>
            </a:stretch>
          </p:blipFill>
          <p:spPr bwMode="auto">
            <a:xfrm>
              <a:off x="425" y="2302"/>
              <a:ext cx="1365" cy="1084"/>
            </a:xfrm>
            <a:prstGeom prst="rect">
              <a:avLst/>
            </a:prstGeom>
            <a:noFill/>
            <a:ln w="9525">
              <a:noFill/>
              <a:miter lim="800000"/>
              <a:headEnd/>
              <a:tailEnd/>
            </a:ln>
          </p:spPr>
        </p:pic>
        <p:pic>
          <p:nvPicPr>
            <p:cNvPr id="35851" name="Picture 11"/>
            <p:cNvPicPr>
              <a:picLocks noChangeAspect="1" noChangeArrowheads="1"/>
            </p:cNvPicPr>
            <p:nvPr/>
          </p:nvPicPr>
          <p:blipFill>
            <a:blip r:embed="rId7" cstate="print"/>
            <a:srcRect/>
            <a:stretch>
              <a:fillRect/>
            </a:stretch>
          </p:blipFill>
          <p:spPr bwMode="auto">
            <a:xfrm>
              <a:off x="2162" y="2294"/>
              <a:ext cx="1382" cy="1079"/>
            </a:xfrm>
            <a:prstGeom prst="rect">
              <a:avLst/>
            </a:prstGeom>
            <a:noFill/>
            <a:ln w="9525">
              <a:noFill/>
              <a:miter lim="800000"/>
              <a:headEnd/>
              <a:tailEnd/>
            </a:ln>
          </p:spPr>
        </p:pic>
        <p:sp>
          <p:nvSpPr>
            <p:cNvPr id="35852" name="Text Box 12"/>
            <p:cNvSpPr txBox="1">
              <a:spLocks noChangeArrowheads="1"/>
            </p:cNvSpPr>
            <p:nvPr/>
          </p:nvSpPr>
          <p:spPr bwMode="auto">
            <a:xfrm>
              <a:off x="182" y="1672"/>
              <a:ext cx="877" cy="403"/>
            </a:xfrm>
            <a:prstGeom prst="rect">
              <a:avLst/>
            </a:prstGeom>
            <a:noFill/>
            <a:ln w="9525">
              <a:noFill/>
              <a:miter lim="800000"/>
              <a:headEnd/>
              <a:tailEnd/>
            </a:ln>
          </p:spPr>
          <p:txBody>
            <a:bodyPr wrap="none">
              <a:spAutoFit/>
            </a:bodyPr>
            <a:lstStyle/>
            <a:p>
              <a:r>
                <a:rPr lang="en-US" sz="1200"/>
                <a:t>Overview screen</a:t>
              </a:r>
            </a:p>
            <a:p>
              <a:r>
                <a:rPr lang="en-US" sz="1200"/>
                <a:t>and drop down</a:t>
              </a:r>
            </a:p>
            <a:p>
              <a:r>
                <a:rPr lang="en-US" sz="1200"/>
                <a:t>menu</a:t>
              </a:r>
            </a:p>
          </p:txBody>
        </p:sp>
        <p:pic>
          <p:nvPicPr>
            <p:cNvPr id="35853" name="Picture 13"/>
            <p:cNvPicPr>
              <a:picLocks noChangeAspect="1" noChangeArrowheads="1"/>
            </p:cNvPicPr>
            <p:nvPr/>
          </p:nvPicPr>
          <p:blipFill>
            <a:blip r:embed="rId8" cstate="print"/>
            <a:srcRect/>
            <a:stretch>
              <a:fillRect/>
            </a:stretch>
          </p:blipFill>
          <p:spPr bwMode="auto">
            <a:xfrm>
              <a:off x="3916" y="2294"/>
              <a:ext cx="1347" cy="1078"/>
            </a:xfrm>
            <a:prstGeom prst="rect">
              <a:avLst/>
            </a:prstGeom>
            <a:noFill/>
            <a:ln w="9525">
              <a:noFill/>
              <a:miter lim="800000"/>
              <a:headEnd/>
              <a:tailEnd/>
            </a:ln>
          </p:spPr>
        </p:pic>
        <p:sp>
          <p:nvSpPr>
            <p:cNvPr id="35854" name="Text Box 14"/>
            <p:cNvSpPr txBox="1">
              <a:spLocks noChangeArrowheads="1"/>
            </p:cNvSpPr>
            <p:nvPr/>
          </p:nvSpPr>
          <p:spPr bwMode="auto">
            <a:xfrm>
              <a:off x="418" y="3397"/>
              <a:ext cx="1312" cy="174"/>
            </a:xfrm>
            <a:prstGeom prst="rect">
              <a:avLst/>
            </a:prstGeom>
            <a:noFill/>
            <a:ln w="9525">
              <a:noFill/>
              <a:miter lim="800000"/>
              <a:headEnd/>
              <a:tailEnd/>
            </a:ln>
          </p:spPr>
          <p:txBody>
            <a:bodyPr wrap="none">
              <a:spAutoFit/>
            </a:bodyPr>
            <a:lstStyle/>
            <a:p>
              <a:r>
                <a:rPr lang="en-US" sz="1200" dirty="0"/>
                <a:t>Display by </a:t>
              </a:r>
              <a:r>
                <a:rPr lang="en-US" sz="1200" dirty="0" smtClean="0"/>
                <a:t>ROX™ </a:t>
              </a:r>
              <a:r>
                <a:rPr lang="en-US" sz="1200" dirty="0"/>
                <a:t>Ranges</a:t>
              </a:r>
            </a:p>
          </p:txBody>
        </p:sp>
        <p:sp>
          <p:nvSpPr>
            <p:cNvPr id="35855" name="Text Box 15"/>
            <p:cNvSpPr txBox="1">
              <a:spLocks noChangeArrowheads="1"/>
            </p:cNvSpPr>
            <p:nvPr/>
          </p:nvSpPr>
          <p:spPr bwMode="auto">
            <a:xfrm>
              <a:off x="2168" y="3399"/>
              <a:ext cx="841" cy="173"/>
            </a:xfrm>
            <a:prstGeom prst="rect">
              <a:avLst/>
            </a:prstGeom>
            <a:noFill/>
            <a:ln w="9525">
              <a:noFill/>
              <a:miter lim="800000"/>
              <a:headEnd/>
              <a:tailEnd/>
            </a:ln>
          </p:spPr>
          <p:txBody>
            <a:bodyPr wrap="none">
              <a:spAutoFit/>
            </a:bodyPr>
            <a:lstStyle/>
            <a:p>
              <a:r>
                <a:rPr lang="en-US" sz="1200"/>
                <a:t>Display by Task</a:t>
              </a:r>
            </a:p>
          </p:txBody>
        </p:sp>
        <p:sp>
          <p:nvSpPr>
            <p:cNvPr id="35856" name="Text Box 16"/>
            <p:cNvSpPr txBox="1">
              <a:spLocks noChangeArrowheads="1"/>
            </p:cNvSpPr>
            <p:nvPr/>
          </p:nvSpPr>
          <p:spPr bwMode="auto">
            <a:xfrm>
              <a:off x="3925" y="3368"/>
              <a:ext cx="1269" cy="173"/>
            </a:xfrm>
            <a:prstGeom prst="rect">
              <a:avLst/>
            </a:prstGeom>
            <a:noFill/>
            <a:ln w="9525">
              <a:noFill/>
              <a:miter lim="800000"/>
              <a:headEnd/>
              <a:tailEnd/>
            </a:ln>
          </p:spPr>
          <p:txBody>
            <a:bodyPr wrap="none">
              <a:spAutoFit/>
            </a:bodyPr>
            <a:lstStyle/>
            <a:p>
              <a:r>
                <a:rPr lang="en-US" sz="1200"/>
                <a:t>Display by Genotype Call</a:t>
              </a:r>
            </a:p>
          </p:txBody>
        </p:sp>
        <p:pic>
          <p:nvPicPr>
            <p:cNvPr id="35857" name="Picture 17"/>
            <p:cNvPicPr>
              <a:picLocks noChangeAspect="1" noChangeArrowheads="1"/>
            </p:cNvPicPr>
            <p:nvPr/>
          </p:nvPicPr>
          <p:blipFill>
            <a:blip r:embed="rId9" cstate="print"/>
            <a:srcRect/>
            <a:stretch>
              <a:fillRect/>
            </a:stretch>
          </p:blipFill>
          <p:spPr bwMode="auto">
            <a:xfrm>
              <a:off x="1140" y="1441"/>
              <a:ext cx="869" cy="563"/>
            </a:xfrm>
            <a:prstGeom prst="rect">
              <a:avLst/>
            </a:prstGeom>
            <a:noFill/>
            <a:ln w="9525">
              <a:noFill/>
              <a:miter lim="800000"/>
              <a:headEnd/>
              <a:tailEnd/>
            </a:ln>
          </p:spPr>
        </p:pic>
      </p:grpSp>
      <p:sp>
        <p:nvSpPr>
          <p:cNvPr id="35844" name="Text Box 20"/>
          <p:cNvSpPr txBox="1">
            <a:spLocks noChangeArrowheads="1"/>
          </p:cNvSpPr>
          <p:nvPr/>
        </p:nvSpPr>
        <p:spPr bwMode="auto">
          <a:xfrm>
            <a:off x="149225" y="917575"/>
            <a:ext cx="1792288" cy="304800"/>
          </a:xfrm>
          <a:prstGeom prst="rect">
            <a:avLst/>
          </a:prstGeom>
          <a:noFill/>
          <a:ln w="9525">
            <a:noFill/>
            <a:miter lim="800000"/>
            <a:headEnd/>
            <a:tailEnd/>
          </a:ln>
        </p:spPr>
        <p:txBody>
          <a:bodyPr wrap="none">
            <a:spAutoFit/>
          </a:bodyPr>
          <a:lstStyle/>
          <a:p>
            <a:r>
              <a:rPr lang="en-US" sz="1400"/>
              <a:t>SDS 384-Well Plate</a:t>
            </a:r>
          </a:p>
        </p:txBody>
      </p:sp>
      <p:sp>
        <p:nvSpPr>
          <p:cNvPr id="18" name="TextBox 17"/>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9" name="Slide Number Placeholder 18"/>
          <p:cNvSpPr>
            <a:spLocks noGrp="1"/>
          </p:cNvSpPr>
          <p:nvPr>
            <p:ph type="sldNum" sz="quarter" idx="12"/>
          </p:nvPr>
        </p:nvSpPr>
        <p:spPr/>
        <p:txBody>
          <a:bodyPr/>
          <a:lstStyle/>
          <a:p>
            <a:fld id="{651771E0-C4E8-49EF-8482-51F33F8C0F49}" type="slidenum">
              <a:rPr lang="en-US" smtClean="0"/>
              <a:pPr/>
              <a:t>56</a:t>
            </a:fld>
            <a:endParaRPr lang="en-US"/>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p:cNvSpPr>
          <p:nvPr/>
        </p:nvSpPr>
        <p:spPr bwMode="auto">
          <a:xfrm>
            <a:off x="179388" y="214313"/>
            <a:ext cx="8812212" cy="547687"/>
          </a:xfrm>
          <a:prstGeom prst="rect">
            <a:avLst/>
          </a:prstGeom>
          <a:noFill/>
          <a:ln w="9525">
            <a:noFill/>
            <a:miter lim="800000"/>
            <a:headEnd/>
            <a:tailEnd/>
          </a:ln>
        </p:spPr>
        <p:txBody>
          <a:bodyPr lIns="0" tIns="0" rIns="0" bIns="0" anchor="b"/>
          <a:lstStyle/>
          <a:p>
            <a:pPr algn="r" eaLnBrk="0" hangingPunct="0">
              <a:lnSpc>
                <a:spcPct val="80000"/>
              </a:lnSpc>
            </a:pPr>
            <a:r>
              <a:rPr lang="en-US">
                <a:solidFill>
                  <a:srgbClr val="220C5E"/>
                </a:solidFill>
              </a:rPr>
              <a:t>Experiments Tab – Different Plate Layout Displays (2)</a:t>
            </a:r>
            <a:r>
              <a:rPr lang="en-US" sz="2800">
                <a:solidFill>
                  <a:srgbClr val="220C5E"/>
                </a:solidFill>
              </a:rPr>
              <a:t>    Quality Control</a:t>
            </a:r>
          </a:p>
        </p:txBody>
      </p:sp>
      <p:sp>
        <p:nvSpPr>
          <p:cNvPr id="36867" name="Text Box 5"/>
          <p:cNvSpPr txBox="1">
            <a:spLocks noChangeArrowheads="1"/>
          </p:cNvSpPr>
          <p:nvPr/>
        </p:nvSpPr>
        <p:spPr bwMode="auto">
          <a:xfrm>
            <a:off x="160338" y="1050925"/>
            <a:ext cx="5470525" cy="304800"/>
          </a:xfrm>
          <a:prstGeom prst="rect">
            <a:avLst/>
          </a:prstGeom>
          <a:noFill/>
          <a:ln w="9525">
            <a:noFill/>
            <a:miter lim="800000"/>
            <a:headEnd/>
            <a:tailEnd/>
          </a:ln>
        </p:spPr>
        <p:txBody>
          <a:bodyPr wrap="none">
            <a:spAutoFit/>
          </a:bodyPr>
          <a:lstStyle/>
          <a:p>
            <a:r>
              <a:rPr lang="en-US" sz="1400"/>
              <a:t>TaqMan</a:t>
            </a:r>
            <a:r>
              <a:rPr lang="en-US" sz="1400" baseline="30000">
                <a:cs typeface="Arial" charset="0"/>
              </a:rPr>
              <a:t>®</a:t>
            </a:r>
            <a:r>
              <a:rPr lang="en-US" sz="1400"/>
              <a:t> OpenArray</a:t>
            </a:r>
            <a:r>
              <a:rPr lang="en-US" sz="1400" baseline="30000">
                <a:cs typeface="Arial" charset="0"/>
              </a:rPr>
              <a:t>®</a:t>
            </a:r>
            <a:r>
              <a:rPr lang="en-US" sz="1400"/>
              <a:t> Plates – expand the Plate Layout Display</a:t>
            </a:r>
          </a:p>
        </p:txBody>
      </p:sp>
      <p:pic>
        <p:nvPicPr>
          <p:cNvPr id="36868" name="Picture 7"/>
          <p:cNvPicPr>
            <a:picLocks noChangeAspect="1" noChangeArrowheads="1"/>
          </p:cNvPicPr>
          <p:nvPr/>
        </p:nvPicPr>
        <p:blipFill>
          <a:blip r:embed="rId3" cstate="print"/>
          <a:srcRect/>
          <a:stretch>
            <a:fillRect/>
          </a:stretch>
        </p:blipFill>
        <p:spPr bwMode="auto">
          <a:xfrm>
            <a:off x="565150" y="1779588"/>
            <a:ext cx="2514600" cy="1360487"/>
          </a:xfrm>
          <a:prstGeom prst="rect">
            <a:avLst/>
          </a:prstGeom>
          <a:noFill/>
          <a:ln w="9525">
            <a:noFill/>
            <a:miter lim="800000"/>
            <a:headEnd/>
            <a:tailEnd/>
          </a:ln>
        </p:spPr>
      </p:pic>
      <p:sp>
        <p:nvSpPr>
          <p:cNvPr id="36869" name="Text Box 8"/>
          <p:cNvSpPr txBox="1">
            <a:spLocks noChangeArrowheads="1"/>
          </p:cNvSpPr>
          <p:nvPr/>
        </p:nvSpPr>
        <p:spPr bwMode="auto">
          <a:xfrm>
            <a:off x="881512" y="3152757"/>
            <a:ext cx="1849437" cy="304800"/>
          </a:xfrm>
          <a:prstGeom prst="rect">
            <a:avLst/>
          </a:prstGeom>
          <a:noFill/>
          <a:ln w="9525">
            <a:noFill/>
            <a:miter lim="800000"/>
            <a:headEnd/>
            <a:tailEnd/>
          </a:ln>
        </p:spPr>
        <p:txBody>
          <a:bodyPr wrap="none">
            <a:spAutoFit/>
          </a:bodyPr>
          <a:lstStyle/>
          <a:p>
            <a:r>
              <a:rPr lang="en-US" sz="1400" dirty="0"/>
              <a:t>Display by Samples</a:t>
            </a:r>
          </a:p>
        </p:txBody>
      </p:sp>
      <p:pic>
        <p:nvPicPr>
          <p:cNvPr id="36870" name="Picture 10"/>
          <p:cNvPicPr>
            <a:picLocks noChangeAspect="1" noChangeArrowheads="1"/>
          </p:cNvPicPr>
          <p:nvPr/>
        </p:nvPicPr>
        <p:blipFill>
          <a:blip r:embed="rId4" cstate="print"/>
          <a:srcRect/>
          <a:stretch>
            <a:fillRect/>
          </a:stretch>
        </p:blipFill>
        <p:spPr bwMode="auto">
          <a:xfrm>
            <a:off x="3190875" y="1778000"/>
            <a:ext cx="2514600" cy="1333500"/>
          </a:xfrm>
          <a:prstGeom prst="rect">
            <a:avLst/>
          </a:prstGeom>
          <a:noFill/>
          <a:ln w="9525">
            <a:noFill/>
            <a:miter lim="800000"/>
            <a:headEnd/>
            <a:tailEnd/>
          </a:ln>
        </p:spPr>
      </p:pic>
      <p:sp>
        <p:nvSpPr>
          <p:cNvPr id="36871" name="Text Box 11"/>
          <p:cNvSpPr txBox="1">
            <a:spLocks noChangeArrowheads="1"/>
          </p:cNvSpPr>
          <p:nvPr/>
        </p:nvSpPr>
        <p:spPr bwMode="auto">
          <a:xfrm>
            <a:off x="3107839" y="3160713"/>
            <a:ext cx="2754024" cy="307777"/>
          </a:xfrm>
          <a:prstGeom prst="rect">
            <a:avLst/>
          </a:prstGeom>
          <a:noFill/>
          <a:ln w="9525">
            <a:noFill/>
            <a:miter lim="800000"/>
            <a:headEnd/>
            <a:tailEnd/>
          </a:ln>
        </p:spPr>
        <p:txBody>
          <a:bodyPr wrap="none">
            <a:spAutoFit/>
          </a:bodyPr>
          <a:lstStyle/>
          <a:p>
            <a:r>
              <a:rPr lang="en-US" sz="1400" dirty="0"/>
              <a:t>Display by Assays – 64 format</a:t>
            </a:r>
          </a:p>
        </p:txBody>
      </p:sp>
      <p:pic>
        <p:nvPicPr>
          <p:cNvPr id="36872" name="Picture 12"/>
          <p:cNvPicPr>
            <a:picLocks noChangeAspect="1" noChangeArrowheads="1"/>
          </p:cNvPicPr>
          <p:nvPr/>
        </p:nvPicPr>
        <p:blipFill>
          <a:blip r:embed="rId5" cstate="print"/>
          <a:srcRect/>
          <a:stretch>
            <a:fillRect/>
          </a:stretch>
        </p:blipFill>
        <p:spPr bwMode="auto">
          <a:xfrm>
            <a:off x="5907088" y="1804988"/>
            <a:ext cx="2532062" cy="1346200"/>
          </a:xfrm>
          <a:prstGeom prst="rect">
            <a:avLst/>
          </a:prstGeom>
          <a:noFill/>
          <a:ln w="9525">
            <a:noFill/>
            <a:miter lim="800000"/>
            <a:headEnd/>
            <a:tailEnd/>
          </a:ln>
        </p:spPr>
      </p:pic>
      <p:sp>
        <p:nvSpPr>
          <p:cNvPr id="36873" name="Text Box 13"/>
          <p:cNvSpPr txBox="1">
            <a:spLocks noChangeArrowheads="1"/>
          </p:cNvSpPr>
          <p:nvPr/>
        </p:nvSpPr>
        <p:spPr bwMode="auto">
          <a:xfrm>
            <a:off x="6232433" y="3169155"/>
            <a:ext cx="1996059" cy="307777"/>
          </a:xfrm>
          <a:prstGeom prst="rect">
            <a:avLst/>
          </a:prstGeom>
          <a:noFill/>
          <a:ln w="9525">
            <a:noFill/>
            <a:miter lim="800000"/>
            <a:headEnd/>
            <a:tailEnd/>
          </a:ln>
        </p:spPr>
        <p:txBody>
          <a:bodyPr wrap="none">
            <a:spAutoFit/>
          </a:bodyPr>
          <a:lstStyle/>
          <a:p>
            <a:r>
              <a:rPr lang="en-US" sz="1400" dirty="0"/>
              <a:t>Display by </a:t>
            </a:r>
            <a:r>
              <a:rPr lang="en-US" sz="1400" dirty="0" smtClean="0"/>
              <a:t>ROX</a:t>
            </a:r>
            <a:r>
              <a:rPr lang="en-US" sz="1400" baseline="30000" dirty="0" smtClean="0"/>
              <a:t>™</a:t>
            </a:r>
            <a:r>
              <a:rPr lang="en-US" sz="1400" dirty="0" smtClean="0"/>
              <a:t> dye</a:t>
            </a:r>
            <a:endParaRPr lang="en-US" sz="1400" dirty="0"/>
          </a:p>
        </p:txBody>
      </p:sp>
      <p:pic>
        <p:nvPicPr>
          <p:cNvPr id="36874" name="Picture 14"/>
          <p:cNvPicPr>
            <a:picLocks noChangeAspect="1" noChangeArrowheads="1"/>
          </p:cNvPicPr>
          <p:nvPr/>
        </p:nvPicPr>
        <p:blipFill>
          <a:blip r:embed="rId6" cstate="print"/>
          <a:srcRect/>
          <a:stretch>
            <a:fillRect/>
          </a:stretch>
        </p:blipFill>
        <p:spPr bwMode="auto">
          <a:xfrm>
            <a:off x="557213" y="3973513"/>
            <a:ext cx="2505075" cy="1344612"/>
          </a:xfrm>
          <a:prstGeom prst="rect">
            <a:avLst/>
          </a:prstGeom>
          <a:noFill/>
          <a:ln w="9525">
            <a:noFill/>
            <a:miter lim="800000"/>
            <a:headEnd/>
            <a:tailEnd/>
          </a:ln>
        </p:spPr>
      </p:pic>
      <p:sp>
        <p:nvSpPr>
          <p:cNvPr id="36875" name="Text Box 15"/>
          <p:cNvSpPr txBox="1">
            <a:spLocks noChangeArrowheads="1"/>
          </p:cNvSpPr>
          <p:nvPr/>
        </p:nvSpPr>
        <p:spPr bwMode="auto">
          <a:xfrm>
            <a:off x="933413" y="5374715"/>
            <a:ext cx="1522413" cy="304800"/>
          </a:xfrm>
          <a:prstGeom prst="rect">
            <a:avLst/>
          </a:prstGeom>
          <a:noFill/>
          <a:ln w="9525">
            <a:noFill/>
            <a:miter lim="800000"/>
            <a:headEnd/>
            <a:tailEnd/>
          </a:ln>
        </p:spPr>
        <p:txBody>
          <a:bodyPr wrap="none">
            <a:spAutoFit/>
          </a:bodyPr>
          <a:lstStyle/>
          <a:p>
            <a:r>
              <a:rPr lang="en-US" sz="1400" dirty="0"/>
              <a:t>Display by Task</a:t>
            </a:r>
          </a:p>
        </p:txBody>
      </p:sp>
      <p:pic>
        <p:nvPicPr>
          <p:cNvPr id="36876" name="Picture 16"/>
          <p:cNvPicPr>
            <a:picLocks noChangeAspect="1" noChangeArrowheads="1"/>
          </p:cNvPicPr>
          <p:nvPr/>
        </p:nvPicPr>
        <p:blipFill>
          <a:blip r:embed="rId7" cstate="print"/>
          <a:srcRect/>
          <a:stretch>
            <a:fillRect/>
          </a:stretch>
        </p:blipFill>
        <p:spPr bwMode="auto">
          <a:xfrm>
            <a:off x="3214688" y="3978275"/>
            <a:ext cx="2505075" cy="1336675"/>
          </a:xfrm>
          <a:prstGeom prst="rect">
            <a:avLst/>
          </a:prstGeom>
          <a:noFill/>
          <a:ln w="9525">
            <a:noFill/>
            <a:miter lim="800000"/>
            <a:headEnd/>
            <a:tailEnd/>
          </a:ln>
        </p:spPr>
      </p:pic>
      <p:sp>
        <p:nvSpPr>
          <p:cNvPr id="36877" name="Text Box 17"/>
          <p:cNvSpPr txBox="1">
            <a:spLocks noChangeArrowheads="1"/>
          </p:cNvSpPr>
          <p:nvPr/>
        </p:nvSpPr>
        <p:spPr bwMode="auto">
          <a:xfrm>
            <a:off x="3211513" y="5364163"/>
            <a:ext cx="2309812" cy="304800"/>
          </a:xfrm>
          <a:prstGeom prst="rect">
            <a:avLst/>
          </a:prstGeom>
          <a:noFill/>
          <a:ln w="9525">
            <a:noFill/>
            <a:miter lim="800000"/>
            <a:headEnd/>
            <a:tailEnd/>
          </a:ln>
        </p:spPr>
        <p:txBody>
          <a:bodyPr wrap="none">
            <a:spAutoFit/>
          </a:bodyPr>
          <a:lstStyle/>
          <a:p>
            <a:r>
              <a:rPr lang="en-US" sz="1400" dirty="0"/>
              <a:t>Display by Genotype Call</a:t>
            </a:r>
          </a:p>
        </p:txBody>
      </p:sp>
      <p:sp>
        <p:nvSpPr>
          <p:cNvPr id="14" name="TextBox 13"/>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5" name="Slide Number Placeholder 14"/>
          <p:cNvSpPr>
            <a:spLocks noGrp="1"/>
          </p:cNvSpPr>
          <p:nvPr>
            <p:ph type="sldNum" sz="quarter" idx="12"/>
          </p:nvPr>
        </p:nvSpPr>
        <p:spPr/>
        <p:txBody>
          <a:bodyPr/>
          <a:lstStyle/>
          <a:p>
            <a:fld id="{651771E0-C4E8-49EF-8482-51F33F8C0F49}" type="slidenum">
              <a:rPr lang="en-US" smtClean="0"/>
              <a:pPr/>
              <a:t>57</a:t>
            </a:fld>
            <a:endParaRPr lang="en-US"/>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p:cNvSpPr>
          <p:nvPr/>
        </p:nvSpPr>
        <p:spPr bwMode="auto">
          <a:xfrm>
            <a:off x="287338" y="214313"/>
            <a:ext cx="8585200" cy="471487"/>
          </a:xfrm>
          <a:prstGeom prst="rect">
            <a:avLst/>
          </a:prstGeom>
          <a:noFill/>
          <a:ln w="9525">
            <a:noFill/>
            <a:miter lim="800000"/>
            <a:headEnd/>
            <a:tailEnd/>
          </a:ln>
        </p:spPr>
        <p:txBody>
          <a:bodyPr lIns="0" tIns="0" rIns="0" bIns="0" anchor="b"/>
          <a:lstStyle/>
          <a:p>
            <a:pPr algn="r" eaLnBrk="0" hangingPunct="0">
              <a:lnSpc>
                <a:spcPct val="80000"/>
              </a:lnSpc>
            </a:pPr>
            <a:r>
              <a:rPr lang="en-US" sz="2000" dirty="0">
                <a:solidFill>
                  <a:srgbClr val="220C5E"/>
                </a:solidFill>
                <a:latin typeface="Arial Bold" pitchFamily="-106" charset="0"/>
                <a:cs typeface="Arial Bold" pitchFamily="-106" charset="0"/>
              </a:rPr>
              <a:t>  Importing a Reference Panel                               </a:t>
            </a:r>
            <a:r>
              <a:rPr lang="en-US" sz="2800" dirty="0">
                <a:solidFill>
                  <a:srgbClr val="220C5E"/>
                </a:solidFill>
                <a:latin typeface="Arial Bold" pitchFamily="-106" charset="0"/>
                <a:cs typeface="Arial Bold" pitchFamily="-106" charset="0"/>
              </a:rPr>
              <a:t>Reference Panel</a:t>
            </a:r>
          </a:p>
        </p:txBody>
      </p:sp>
      <p:grpSp>
        <p:nvGrpSpPr>
          <p:cNvPr id="2" name="Group 8"/>
          <p:cNvGrpSpPr>
            <a:grpSpLocks/>
          </p:cNvGrpSpPr>
          <p:nvPr/>
        </p:nvGrpSpPr>
        <p:grpSpPr bwMode="auto">
          <a:xfrm>
            <a:off x="3200400" y="1600200"/>
            <a:ext cx="5046662" cy="4021138"/>
            <a:chOff x="2080" y="1275"/>
            <a:chExt cx="3179" cy="2533"/>
          </a:xfrm>
        </p:grpSpPr>
        <p:pic>
          <p:nvPicPr>
            <p:cNvPr id="46088" name="Picture 6"/>
            <p:cNvPicPr>
              <a:picLocks noChangeAspect="1" noChangeArrowheads="1"/>
            </p:cNvPicPr>
            <p:nvPr/>
          </p:nvPicPr>
          <p:blipFill>
            <a:blip r:embed="rId3" cstate="print"/>
            <a:srcRect/>
            <a:stretch>
              <a:fillRect/>
            </a:stretch>
          </p:blipFill>
          <p:spPr bwMode="auto">
            <a:xfrm>
              <a:off x="2080" y="1343"/>
              <a:ext cx="3109" cy="2465"/>
            </a:xfrm>
            <a:prstGeom prst="rect">
              <a:avLst/>
            </a:prstGeom>
            <a:noFill/>
            <a:ln w="9525">
              <a:noFill/>
              <a:miter lim="800000"/>
              <a:headEnd/>
              <a:tailEnd/>
            </a:ln>
          </p:spPr>
        </p:pic>
        <p:sp>
          <p:nvSpPr>
            <p:cNvPr id="46089" name="Oval 7"/>
            <p:cNvSpPr>
              <a:spLocks noChangeArrowheads="1"/>
            </p:cNvSpPr>
            <p:nvPr/>
          </p:nvSpPr>
          <p:spPr bwMode="auto">
            <a:xfrm>
              <a:off x="4196" y="1275"/>
              <a:ext cx="1063" cy="624"/>
            </a:xfrm>
            <a:prstGeom prst="ellipse">
              <a:avLst/>
            </a:prstGeom>
            <a:noFill/>
            <a:ln w="19050">
              <a:solidFill>
                <a:srgbClr val="FF0066"/>
              </a:solidFill>
              <a:round/>
              <a:headEnd/>
              <a:tailEnd/>
            </a:ln>
          </p:spPr>
          <p:txBody>
            <a:bodyPr wrap="none" anchor="ctr"/>
            <a:lstStyle/>
            <a:p>
              <a:endParaRPr lang="en-US"/>
            </a:p>
          </p:txBody>
        </p:sp>
      </p:grpSp>
      <p:grpSp>
        <p:nvGrpSpPr>
          <p:cNvPr id="3" name="Group 11"/>
          <p:cNvGrpSpPr>
            <a:grpSpLocks/>
          </p:cNvGrpSpPr>
          <p:nvPr/>
        </p:nvGrpSpPr>
        <p:grpSpPr bwMode="auto">
          <a:xfrm>
            <a:off x="1066800" y="1905000"/>
            <a:ext cx="1344613" cy="3000375"/>
            <a:chOff x="528" y="1847"/>
            <a:chExt cx="847" cy="1890"/>
          </a:xfrm>
        </p:grpSpPr>
        <p:pic>
          <p:nvPicPr>
            <p:cNvPr id="46086" name="Picture 4"/>
            <p:cNvPicPr>
              <a:picLocks noChangeAspect="1" noChangeArrowheads="1"/>
            </p:cNvPicPr>
            <p:nvPr/>
          </p:nvPicPr>
          <p:blipFill>
            <a:blip r:embed="rId4" cstate="print"/>
            <a:srcRect/>
            <a:stretch>
              <a:fillRect/>
            </a:stretch>
          </p:blipFill>
          <p:spPr bwMode="auto">
            <a:xfrm>
              <a:off x="601" y="1847"/>
              <a:ext cx="774" cy="1848"/>
            </a:xfrm>
            <a:prstGeom prst="rect">
              <a:avLst/>
            </a:prstGeom>
            <a:noFill/>
            <a:ln w="9525">
              <a:solidFill>
                <a:srgbClr val="EAEAEA"/>
              </a:solidFill>
              <a:miter lim="800000"/>
              <a:headEnd/>
              <a:tailEnd/>
            </a:ln>
          </p:spPr>
        </p:pic>
        <p:sp>
          <p:nvSpPr>
            <p:cNvPr id="46087" name="Oval 10"/>
            <p:cNvSpPr>
              <a:spLocks noChangeArrowheads="1"/>
            </p:cNvSpPr>
            <p:nvPr/>
          </p:nvSpPr>
          <p:spPr bwMode="auto">
            <a:xfrm>
              <a:off x="528" y="3387"/>
              <a:ext cx="837" cy="350"/>
            </a:xfrm>
            <a:prstGeom prst="ellipse">
              <a:avLst/>
            </a:prstGeom>
            <a:noFill/>
            <a:ln w="19050">
              <a:solidFill>
                <a:srgbClr val="FF0066"/>
              </a:solidFill>
              <a:round/>
              <a:headEnd/>
              <a:tailEnd/>
            </a:ln>
          </p:spPr>
          <p:txBody>
            <a:bodyPr wrap="none" anchor="ctr"/>
            <a:lstStyle/>
            <a:p>
              <a:endParaRPr lang="en-US"/>
            </a:p>
          </p:txBody>
        </p:sp>
      </p:grpSp>
      <p:sp>
        <p:nvSpPr>
          <p:cNvPr id="10" name="TextBox 9"/>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1" name="Slide Number Placeholder 10"/>
          <p:cNvSpPr>
            <a:spLocks noGrp="1"/>
          </p:cNvSpPr>
          <p:nvPr>
            <p:ph type="sldNum" sz="quarter" idx="12"/>
          </p:nvPr>
        </p:nvSpPr>
        <p:spPr/>
        <p:txBody>
          <a:bodyPr/>
          <a:lstStyle/>
          <a:p>
            <a:fld id="{651771E0-C4E8-49EF-8482-51F33F8C0F49}" type="slidenum">
              <a:rPr lang="en-US" smtClean="0"/>
              <a:pPr/>
              <a:t>58</a:t>
            </a:fld>
            <a:endParaRPr lang="en-US"/>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idx="4294967295"/>
          </p:nvPr>
        </p:nvSpPr>
        <p:spPr>
          <a:xfrm>
            <a:off x="406400" y="214313"/>
            <a:ext cx="8466138" cy="503237"/>
          </a:xfrm>
        </p:spPr>
        <p:txBody>
          <a:bodyPr>
            <a:normAutofit fontScale="90000"/>
          </a:bodyPr>
          <a:lstStyle/>
          <a:p>
            <a:pPr algn="r"/>
            <a:r>
              <a:rPr lang="en-US" sz="2800" smtClean="0">
                <a:latin typeface="Arial Bold" pitchFamily="-106" charset="0"/>
                <a:cs typeface="Arial Bold" pitchFamily="-106" charset="0"/>
              </a:rPr>
              <a:t>Assay Information File (AIF)</a:t>
            </a:r>
          </a:p>
        </p:txBody>
      </p:sp>
      <p:sp>
        <p:nvSpPr>
          <p:cNvPr id="49155" name="Text Box 9"/>
          <p:cNvSpPr txBox="1">
            <a:spLocks noChangeArrowheads="1"/>
          </p:cNvSpPr>
          <p:nvPr/>
        </p:nvSpPr>
        <p:spPr bwMode="auto">
          <a:xfrm>
            <a:off x="5603875" y="2605088"/>
            <a:ext cx="3484563" cy="2624137"/>
          </a:xfrm>
          <a:prstGeom prst="rect">
            <a:avLst/>
          </a:prstGeom>
          <a:noFill/>
          <a:ln w="9525">
            <a:noFill/>
            <a:miter lim="800000"/>
            <a:headEnd/>
            <a:tailEnd/>
          </a:ln>
        </p:spPr>
        <p:txBody>
          <a:bodyPr>
            <a:spAutoFit/>
          </a:bodyPr>
          <a:lstStyle/>
          <a:p>
            <a:r>
              <a:rPr lang="en-US" sz="2000" dirty="0"/>
              <a:t>Updated allele information</a:t>
            </a:r>
          </a:p>
          <a:p>
            <a:pPr>
              <a:buFontTx/>
              <a:buChar char="•"/>
            </a:pPr>
            <a:r>
              <a:rPr lang="en-US" b="0" dirty="0"/>
              <a:t> in the Call column in the results table and</a:t>
            </a:r>
          </a:p>
          <a:p>
            <a:pPr>
              <a:buFontTx/>
              <a:buChar char="•"/>
            </a:pPr>
            <a:r>
              <a:rPr lang="en-US" b="0" dirty="0"/>
              <a:t> along the axes of the plot</a:t>
            </a:r>
          </a:p>
          <a:p>
            <a:pPr>
              <a:buFontTx/>
              <a:buChar char="•"/>
            </a:pPr>
            <a:endParaRPr lang="en-US" b="0" dirty="0"/>
          </a:p>
          <a:p>
            <a:r>
              <a:rPr lang="en-US" sz="2000" dirty="0"/>
              <a:t>Updated SNP information</a:t>
            </a:r>
          </a:p>
          <a:p>
            <a:pPr>
              <a:buFontTx/>
              <a:buChar char="•"/>
            </a:pPr>
            <a:r>
              <a:rPr lang="en-US" b="0" dirty="0" smtClean="0"/>
              <a:t> The </a:t>
            </a:r>
            <a:r>
              <a:rPr lang="en-US" b="0" dirty="0" err="1"/>
              <a:t>rs</a:t>
            </a:r>
            <a:r>
              <a:rPr lang="en-US" b="0" dirty="0"/>
              <a:t> number will now be displayed instead of the Celera ID for the assay</a:t>
            </a:r>
          </a:p>
        </p:txBody>
      </p:sp>
      <p:grpSp>
        <p:nvGrpSpPr>
          <p:cNvPr id="2" name="Group 15"/>
          <p:cNvGrpSpPr>
            <a:grpSpLocks/>
          </p:cNvGrpSpPr>
          <p:nvPr/>
        </p:nvGrpSpPr>
        <p:grpSpPr bwMode="auto">
          <a:xfrm>
            <a:off x="169863" y="1325563"/>
            <a:ext cx="5513387" cy="4351337"/>
            <a:chOff x="261" y="569"/>
            <a:chExt cx="3473" cy="2741"/>
          </a:xfrm>
        </p:grpSpPr>
        <p:grpSp>
          <p:nvGrpSpPr>
            <p:cNvPr id="3" name="Group 13"/>
            <p:cNvGrpSpPr>
              <a:grpSpLocks/>
            </p:cNvGrpSpPr>
            <p:nvPr/>
          </p:nvGrpSpPr>
          <p:grpSpPr bwMode="auto">
            <a:xfrm>
              <a:off x="325" y="625"/>
              <a:ext cx="3409" cy="2685"/>
              <a:chOff x="325" y="625"/>
              <a:chExt cx="3409" cy="2685"/>
            </a:xfrm>
          </p:grpSpPr>
          <p:pic>
            <p:nvPicPr>
              <p:cNvPr id="49159" name="Picture 8"/>
              <p:cNvPicPr>
                <a:picLocks noChangeAspect="1" noChangeArrowheads="1"/>
              </p:cNvPicPr>
              <p:nvPr/>
            </p:nvPicPr>
            <p:blipFill>
              <a:blip r:embed="rId3" cstate="print"/>
              <a:srcRect/>
              <a:stretch>
                <a:fillRect/>
              </a:stretch>
            </p:blipFill>
            <p:spPr bwMode="auto">
              <a:xfrm>
                <a:off x="367" y="625"/>
                <a:ext cx="3236" cy="2685"/>
              </a:xfrm>
              <a:prstGeom prst="rect">
                <a:avLst/>
              </a:prstGeom>
              <a:noFill/>
              <a:ln w="9525">
                <a:noFill/>
                <a:miter lim="800000"/>
                <a:headEnd/>
                <a:tailEnd/>
              </a:ln>
            </p:spPr>
          </p:pic>
          <p:sp>
            <p:nvSpPr>
              <p:cNvPr id="49160" name="Oval 10"/>
              <p:cNvSpPr>
                <a:spLocks noChangeArrowheads="1"/>
              </p:cNvSpPr>
              <p:nvPr/>
            </p:nvSpPr>
            <p:spPr bwMode="auto">
              <a:xfrm>
                <a:off x="1309" y="2749"/>
                <a:ext cx="583" cy="247"/>
              </a:xfrm>
              <a:prstGeom prst="ellipse">
                <a:avLst/>
              </a:prstGeom>
              <a:noFill/>
              <a:ln w="19050">
                <a:solidFill>
                  <a:srgbClr val="FF0066"/>
                </a:solidFill>
                <a:round/>
                <a:headEnd/>
                <a:tailEnd/>
              </a:ln>
            </p:spPr>
            <p:txBody>
              <a:bodyPr wrap="none" anchor="ctr"/>
              <a:lstStyle/>
              <a:p>
                <a:endParaRPr lang="en-US"/>
              </a:p>
            </p:txBody>
          </p:sp>
          <p:sp>
            <p:nvSpPr>
              <p:cNvPr id="49161" name="Oval 11"/>
              <p:cNvSpPr>
                <a:spLocks noChangeArrowheads="1"/>
              </p:cNvSpPr>
              <p:nvPr/>
            </p:nvSpPr>
            <p:spPr bwMode="auto">
              <a:xfrm rot="-5400000">
                <a:off x="157" y="1674"/>
                <a:ext cx="583" cy="247"/>
              </a:xfrm>
              <a:prstGeom prst="ellipse">
                <a:avLst/>
              </a:prstGeom>
              <a:noFill/>
              <a:ln w="19050">
                <a:solidFill>
                  <a:srgbClr val="FF0066"/>
                </a:solidFill>
                <a:round/>
                <a:headEnd/>
                <a:tailEnd/>
              </a:ln>
            </p:spPr>
            <p:txBody>
              <a:bodyPr wrap="none" anchor="ctr"/>
              <a:lstStyle/>
              <a:p>
                <a:endParaRPr lang="en-US"/>
              </a:p>
            </p:txBody>
          </p:sp>
          <p:sp>
            <p:nvSpPr>
              <p:cNvPr id="49162" name="Oval 12"/>
              <p:cNvSpPr>
                <a:spLocks noChangeArrowheads="1"/>
              </p:cNvSpPr>
              <p:nvPr/>
            </p:nvSpPr>
            <p:spPr bwMode="auto">
              <a:xfrm>
                <a:off x="3151" y="826"/>
                <a:ext cx="583" cy="247"/>
              </a:xfrm>
              <a:prstGeom prst="ellipse">
                <a:avLst/>
              </a:prstGeom>
              <a:noFill/>
              <a:ln w="19050">
                <a:solidFill>
                  <a:srgbClr val="FF0066"/>
                </a:solidFill>
                <a:round/>
                <a:headEnd/>
                <a:tailEnd/>
              </a:ln>
            </p:spPr>
            <p:txBody>
              <a:bodyPr wrap="none" anchor="ctr"/>
              <a:lstStyle/>
              <a:p>
                <a:endParaRPr lang="en-US"/>
              </a:p>
            </p:txBody>
          </p:sp>
        </p:grpSp>
        <p:sp>
          <p:nvSpPr>
            <p:cNvPr id="49158" name="Oval 14"/>
            <p:cNvSpPr>
              <a:spLocks noChangeArrowheads="1"/>
            </p:cNvSpPr>
            <p:nvPr/>
          </p:nvSpPr>
          <p:spPr bwMode="auto">
            <a:xfrm>
              <a:off x="261" y="569"/>
              <a:ext cx="541" cy="220"/>
            </a:xfrm>
            <a:prstGeom prst="ellipse">
              <a:avLst/>
            </a:prstGeom>
            <a:noFill/>
            <a:ln w="19050">
              <a:solidFill>
                <a:srgbClr val="FF0066"/>
              </a:solidFill>
              <a:round/>
              <a:headEnd/>
              <a:tailEnd/>
            </a:ln>
          </p:spPr>
          <p:txBody>
            <a:bodyPr wrap="none" anchor="ctr"/>
            <a:lstStyle/>
            <a:p>
              <a:endParaRPr lang="en-US"/>
            </a:p>
          </p:txBody>
        </p:sp>
      </p:grpSp>
      <p:sp>
        <p:nvSpPr>
          <p:cNvPr id="11" name="Slide Number Placeholder 10"/>
          <p:cNvSpPr>
            <a:spLocks noGrp="1"/>
          </p:cNvSpPr>
          <p:nvPr>
            <p:ph type="sldNum" sz="quarter" idx="12"/>
          </p:nvPr>
        </p:nvSpPr>
        <p:spPr/>
        <p:txBody>
          <a:bodyPr/>
          <a:lstStyle/>
          <a:p>
            <a:fld id="{651771E0-C4E8-49EF-8482-51F33F8C0F49}" type="slidenum">
              <a:rPr lang="en-US" smtClean="0"/>
              <a:pPr/>
              <a:t>59</a:t>
            </a:fld>
            <a:endParaRPr 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33375" y="1543580"/>
            <a:ext cx="8810625" cy="5314420"/>
          </a:xfrm>
          <a:prstGeom prst="rect">
            <a:avLst/>
          </a:prstGeom>
          <a:noFill/>
          <a:ln w="9525">
            <a:noFill/>
            <a:miter lim="800000"/>
            <a:headEnd/>
            <a:tailEnd/>
          </a:ln>
        </p:spPr>
      </p:pic>
      <p:sp>
        <p:nvSpPr>
          <p:cNvPr id="5" name="TextBox 4"/>
          <p:cNvSpPr txBox="1"/>
          <p:nvPr/>
        </p:nvSpPr>
        <p:spPr>
          <a:xfrm>
            <a:off x="6477000" y="0"/>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4" name="Slide Number Placeholder 3"/>
          <p:cNvSpPr>
            <a:spLocks noGrp="1"/>
          </p:cNvSpPr>
          <p:nvPr>
            <p:ph type="sldNum" sz="quarter" idx="12"/>
          </p:nvPr>
        </p:nvSpPr>
        <p:spPr/>
        <p:txBody>
          <a:bodyPr/>
          <a:lstStyle/>
          <a:p>
            <a:fld id="{651771E0-C4E8-49EF-8482-51F33F8C0F49}" type="slidenum">
              <a:rPr lang="en-US" smtClean="0"/>
              <a:pPr/>
              <a:t>6</a:t>
            </a:fld>
            <a:endParaRPr 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idx="4294967295"/>
          </p:nvPr>
        </p:nvSpPr>
        <p:spPr>
          <a:xfrm>
            <a:off x="406400" y="214313"/>
            <a:ext cx="8466138" cy="503237"/>
          </a:xfrm>
        </p:spPr>
        <p:txBody>
          <a:bodyPr>
            <a:normAutofit fontScale="90000"/>
          </a:bodyPr>
          <a:lstStyle/>
          <a:p>
            <a:pPr algn="r"/>
            <a:r>
              <a:rPr lang="en-US" sz="1200" smtClean="0">
                <a:latin typeface="Arial Bold" pitchFamily="-106" charset="0"/>
                <a:cs typeface="Arial Bold" pitchFamily="-106" charset="0"/>
              </a:rPr>
              <a:t>Before adding information</a:t>
            </a:r>
            <a:r>
              <a:rPr lang="en-US" sz="2600" smtClean="0">
                <a:latin typeface="Arial Bold" pitchFamily="-106" charset="0"/>
                <a:cs typeface="Arial Bold" pitchFamily="-106" charset="0"/>
              </a:rPr>
              <a:t> Supplementary Sample Information (SSI)</a:t>
            </a:r>
          </a:p>
        </p:txBody>
      </p:sp>
      <p:pic>
        <p:nvPicPr>
          <p:cNvPr id="50179" name="Picture 3"/>
          <p:cNvPicPr>
            <a:picLocks noChangeAspect="1" noChangeArrowheads="1"/>
          </p:cNvPicPr>
          <p:nvPr/>
        </p:nvPicPr>
        <p:blipFill>
          <a:blip r:embed="rId3" cstate="print"/>
          <a:srcRect/>
          <a:stretch>
            <a:fillRect/>
          </a:stretch>
        </p:blipFill>
        <p:spPr bwMode="auto">
          <a:xfrm>
            <a:off x="701675" y="1255713"/>
            <a:ext cx="3171825" cy="4238625"/>
          </a:xfrm>
          <a:prstGeom prst="rect">
            <a:avLst/>
          </a:prstGeom>
          <a:noFill/>
          <a:ln w="9525">
            <a:noFill/>
            <a:miter lim="800000"/>
            <a:headEnd/>
            <a:tailEnd/>
          </a:ln>
        </p:spPr>
      </p:pic>
      <p:pic>
        <p:nvPicPr>
          <p:cNvPr id="50180" name="Picture 4"/>
          <p:cNvPicPr>
            <a:picLocks noChangeAspect="1" noChangeArrowheads="1"/>
          </p:cNvPicPr>
          <p:nvPr/>
        </p:nvPicPr>
        <p:blipFill>
          <a:blip r:embed="rId4" cstate="print"/>
          <a:srcRect/>
          <a:stretch>
            <a:fillRect/>
          </a:stretch>
        </p:blipFill>
        <p:spPr bwMode="auto">
          <a:xfrm>
            <a:off x="882650" y="3054350"/>
            <a:ext cx="7350125" cy="2981325"/>
          </a:xfrm>
          <a:prstGeom prst="rect">
            <a:avLst/>
          </a:prstGeom>
          <a:noFill/>
          <a:ln w="9525">
            <a:noFill/>
            <a:miter lim="800000"/>
            <a:headEnd/>
            <a:tailEnd/>
          </a:ln>
        </p:spPr>
      </p:pic>
      <p:pic>
        <p:nvPicPr>
          <p:cNvPr id="50181" name="Picture 5"/>
          <p:cNvPicPr>
            <a:picLocks noChangeAspect="1" noChangeArrowheads="1"/>
          </p:cNvPicPr>
          <p:nvPr/>
        </p:nvPicPr>
        <p:blipFill>
          <a:blip r:embed="rId5" cstate="print"/>
          <a:srcRect/>
          <a:stretch>
            <a:fillRect/>
          </a:stretch>
        </p:blipFill>
        <p:spPr bwMode="auto">
          <a:xfrm>
            <a:off x="3697288" y="1600200"/>
            <a:ext cx="5057775" cy="1152525"/>
          </a:xfrm>
          <a:prstGeom prst="rect">
            <a:avLst/>
          </a:prstGeom>
          <a:noFill/>
          <a:ln w="9525">
            <a:noFill/>
            <a:miter lim="800000"/>
            <a:headEnd/>
            <a:tailEnd/>
          </a:ln>
        </p:spPr>
      </p:pic>
      <p:sp>
        <p:nvSpPr>
          <p:cNvPr id="50182" name="Oval 7"/>
          <p:cNvSpPr>
            <a:spLocks noChangeArrowheads="1"/>
          </p:cNvSpPr>
          <p:nvPr/>
        </p:nvSpPr>
        <p:spPr bwMode="auto">
          <a:xfrm>
            <a:off x="642938" y="4614863"/>
            <a:ext cx="1284287" cy="434975"/>
          </a:xfrm>
          <a:prstGeom prst="ellipse">
            <a:avLst/>
          </a:prstGeom>
          <a:noFill/>
          <a:ln w="19050">
            <a:solidFill>
              <a:srgbClr val="FF0066"/>
            </a:solidFill>
            <a:round/>
            <a:headEnd/>
            <a:tailEnd/>
          </a:ln>
        </p:spPr>
        <p:txBody>
          <a:bodyPr wrap="none" anchor="ctr"/>
          <a:lstStyle/>
          <a:p>
            <a:endParaRPr lang="en-US"/>
          </a:p>
        </p:txBody>
      </p:sp>
      <p:sp>
        <p:nvSpPr>
          <p:cNvPr id="50183" name="Text Box 8"/>
          <p:cNvSpPr txBox="1">
            <a:spLocks noChangeArrowheads="1"/>
          </p:cNvSpPr>
          <p:nvPr/>
        </p:nvSpPr>
        <p:spPr bwMode="auto">
          <a:xfrm>
            <a:off x="3867150" y="5534025"/>
            <a:ext cx="4460875" cy="641350"/>
          </a:xfrm>
          <a:prstGeom prst="rect">
            <a:avLst/>
          </a:prstGeom>
          <a:solidFill>
            <a:schemeClr val="bg1"/>
          </a:solidFill>
          <a:ln w="9525">
            <a:noFill/>
            <a:miter lim="800000"/>
            <a:headEnd/>
            <a:tailEnd/>
          </a:ln>
        </p:spPr>
        <p:txBody>
          <a:bodyPr>
            <a:spAutoFit/>
          </a:bodyPr>
          <a:lstStyle/>
          <a:p>
            <a:r>
              <a:rPr lang="en-US"/>
              <a:t>Add a text file with sample information like population and gender information</a:t>
            </a:r>
          </a:p>
        </p:txBody>
      </p:sp>
      <p:sp>
        <p:nvSpPr>
          <p:cNvPr id="8" name="Slide Number Placeholder 7"/>
          <p:cNvSpPr>
            <a:spLocks noGrp="1"/>
          </p:cNvSpPr>
          <p:nvPr>
            <p:ph type="sldNum" sz="quarter" idx="12"/>
          </p:nvPr>
        </p:nvSpPr>
        <p:spPr/>
        <p:txBody>
          <a:bodyPr/>
          <a:lstStyle/>
          <a:p>
            <a:fld id="{651771E0-C4E8-49EF-8482-51F33F8C0F49}" type="slidenum">
              <a:rPr lang="en-US" smtClean="0"/>
              <a:pPr/>
              <a:t>60</a:t>
            </a:fld>
            <a:endParaRPr lang="en-US"/>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304800" y="1104900"/>
            <a:ext cx="7467600" cy="2979738"/>
            <a:chOff x="192" y="696"/>
            <a:chExt cx="4704" cy="1877"/>
          </a:xfrm>
        </p:grpSpPr>
        <p:pic>
          <p:nvPicPr>
            <p:cNvPr id="51209" name="Picture 7"/>
            <p:cNvPicPr>
              <a:picLocks noChangeAspect="1" noChangeArrowheads="1"/>
            </p:cNvPicPr>
            <p:nvPr/>
          </p:nvPicPr>
          <p:blipFill>
            <a:blip r:embed="rId3" cstate="print"/>
            <a:srcRect/>
            <a:stretch>
              <a:fillRect/>
            </a:stretch>
          </p:blipFill>
          <p:spPr bwMode="auto">
            <a:xfrm>
              <a:off x="243" y="696"/>
              <a:ext cx="4653" cy="1877"/>
            </a:xfrm>
            <a:prstGeom prst="rect">
              <a:avLst/>
            </a:prstGeom>
            <a:noFill/>
            <a:ln w="9525">
              <a:solidFill>
                <a:srgbClr val="C0C0C0"/>
              </a:solidFill>
              <a:miter lim="800000"/>
              <a:headEnd/>
              <a:tailEnd/>
            </a:ln>
          </p:spPr>
        </p:pic>
        <p:sp>
          <p:nvSpPr>
            <p:cNvPr id="51210" name="Oval 13"/>
            <p:cNvSpPr>
              <a:spLocks noChangeArrowheads="1"/>
            </p:cNvSpPr>
            <p:nvPr/>
          </p:nvSpPr>
          <p:spPr bwMode="auto">
            <a:xfrm>
              <a:off x="192" y="1659"/>
              <a:ext cx="624" cy="308"/>
            </a:xfrm>
            <a:prstGeom prst="ellipse">
              <a:avLst/>
            </a:prstGeom>
            <a:noFill/>
            <a:ln w="19050">
              <a:solidFill>
                <a:srgbClr val="FF0066"/>
              </a:solidFill>
              <a:round/>
              <a:headEnd/>
              <a:tailEnd/>
            </a:ln>
          </p:spPr>
          <p:txBody>
            <a:bodyPr wrap="none" anchor="ctr"/>
            <a:lstStyle/>
            <a:p>
              <a:endParaRPr lang="en-US"/>
            </a:p>
          </p:txBody>
        </p:sp>
      </p:grpSp>
      <p:sp>
        <p:nvSpPr>
          <p:cNvPr id="51203" name="Title 1"/>
          <p:cNvSpPr>
            <a:spLocks/>
          </p:cNvSpPr>
          <p:nvPr/>
        </p:nvSpPr>
        <p:spPr bwMode="auto">
          <a:xfrm>
            <a:off x="406400" y="214313"/>
            <a:ext cx="8466138" cy="503237"/>
          </a:xfrm>
          <a:prstGeom prst="rect">
            <a:avLst/>
          </a:prstGeom>
          <a:noFill/>
          <a:ln w="9525">
            <a:noFill/>
            <a:miter lim="800000"/>
            <a:headEnd/>
            <a:tailEnd/>
          </a:ln>
        </p:spPr>
        <p:txBody>
          <a:bodyPr lIns="0" tIns="0" rIns="0" bIns="0" anchor="b"/>
          <a:lstStyle/>
          <a:p>
            <a:pPr algn="r" eaLnBrk="0" hangingPunct="0">
              <a:lnSpc>
                <a:spcPct val="80000"/>
              </a:lnSpc>
            </a:pPr>
            <a:r>
              <a:rPr lang="en-US" sz="1200">
                <a:solidFill>
                  <a:srgbClr val="220C5E"/>
                </a:solidFill>
                <a:latin typeface="Arial Bold" pitchFamily="-106" charset="0"/>
                <a:cs typeface="Arial Bold" pitchFamily="-106" charset="0"/>
              </a:rPr>
              <a:t>After adding information   </a:t>
            </a:r>
            <a:r>
              <a:rPr lang="en-US" sz="2600">
                <a:solidFill>
                  <a:srgbClr val="220C5E"/>
                </a:solidFill>
                <a:latin typeface="Arial Bold" pitchFamily="-106" charset="0"/>
                <a:cs typeface="Arial Bold" pitchFamily="-106" charset="0"/>
              </a:rPr>
              <a:t> Supplementary Sample Information (SSI)</a:t>
            </a:r>
          </a:p>
        </p:txBody>
      </p:sp>
      <p:grpSp>
        <p:nvGrpSpPr>
          <p:cNvPr id="3" name="Group 12"/>
          <p:cNvGrpSpPr>
            <a:grpSpLocks/>
          </p:cNvGrpSpPr>
          <p:nvPr/>
        </p:nvGrpSpPr>
        <p:grpSpPr bwMode="auto">
          <a:xfrm>
            <a:off x="2352675" y="2895600"/>
            <a:ext cx="6791325" cy="3117850"/>
            <a:chOff x="1482" y="1824"/>
            <a:chExt cx="4278" cy="1964"/>
          </a:xfrm>
        </p:grpSpPr>
        <p:pic>
          <p:nvPicPr>
            <p:cNvPr id="51207" name="Picture 9"/>
            <p:cNvPicPr>
              <a:picLocks noChangeAspect="1" noChangeArrowheads="1"/>
            </p:cNvPicPr>
            <p:nvPr/>
          </p:nvPicPr>
          <p:blipFill>
            <a:blip r:embed="rId4" cstate="print"/>
            <a:srcRect/>
            <a:stretch>
              <a:fillRect/>
            </a:stretch>
          </p:blipFill>
          <p:spPr bwMode="auto">
            <a:xfrm>
              <a:off x="1482" y="1824"/>
              <a:ext cx="4152" cy="1964"/>
            </a:xfrm>
            <a:prstGeom prst="rect">
              <a:avLst/>
            </a:prstGeom>
            <a:noFill/>
            <a:ln w="9525">
              <a:solidFill>
                <a:srgbClr val="C0C0C0"/>
              </a:solidFill>
              <a:miter lim="800000"/>
              <a:headEnd/>
              <a:tailEnd/>
            </a:ln>
          </p:spPr>
        </p:pic>
        <p:sp>
          <p:nvSpPr>
            <p:cNvPr id="51208" name="Oval 11"/>
            <p:cNvSpPr>
              <a:spLocks noChangeArrowheads="1"/>
            </p:cNvSpPr>
            <p:nvPr/>
          </p:nvSpPr>
          <p:spPr bwMode="auto">
            <a:xfrm>
              <a:off x="4752" y="1981"/>
              <a:ext cx="1008" cy="425"/>
            </a:xfrm>
            <a:prstGeom prst="ellipse">
              <a:avLst/>
            </a:prstGeom>
            <a:noFill/>
            <a:ln w="19050">
              <a:solidFill>
                <a:srgbClr val="FF0066"/>
              </a:solidFill>
              <a:round/>
              <a:headEnd/>
              <a:tailEnd/>
            </a:ln>
          </p:spPr>
          <p:txBody>
            <a:bodyPr wrap="none" anchor="ctr"/>
            <a:lstStyle/>
            <a:p>
              <a:endParaRPr lang="en-US"/>
            </a:p>
          </p:txBody>
        </p:sp>
      </p:grpSp>
      <p:sp>
        <p:nvSpPr>
          <p:cNvPr id="51205" name="Oval 15"/>
          <p:cNvSpPr>
            <a:spLocks noChangeArrowheads="1"/>
          </p:cNvSpPr>
          <p:nvPr/>
        </p:nvSpPr>
        <p:spPr bwMode="auto">
          <a:xfrm>
            <a:off x="1219200" y="1566863"/>
            <a:ext cx="739775" cy="381000"/>
          </a:xfrm>
          <a:prstGeom prst="ellipse">
            <a:avLst/>
          </a:prstGeom>
          <a:noFill/>
          <a:ln w="19050">
            <a:solidFill>
              <a:srgbClr val="FF0066"/>
            </a:solidFill>
            <a:round/>
            <a:headEnd/>
            <a:tailEnd/>
          </a:ln>
        </p:spPr>
        <p:txBody>
          <a:bodyPr wrap="none" anchor="ctr"/>
          <a:lstStyle/>
          <a:p>
            <a:endParaRPr lang="en-US"/>
          </a:p>
        </p:txBody>
      </p:sp>
      <p:sp>
        <p:nvSpPr>
          <p:cNvPr id="51206" name="Text Box 16"/>
          <p:cNvSpPr txBox="1">
            <a:spLocks noChangeArrowheads="1"/>
          </p:cNvSpPr>
          <p:nvPr/>
        </p:nvSpPr>
        <p:spPr bwMode="auto">
          <a:xfrm>
            <a:off x="158750" y="4446588"/>
            <a:ext cx="2012950" cy="1069975"/>
          </a:xfrm>
          <a:prstGeom prst="rect">
            <a:avLst/>
          </a:prstGeom>
          <a:noFill/>
          <a:ln w="9525">
            <a:noFill/>
            <a:miter lim="800000"/>
            <a:headEnd/>
            <a:tailEnd/>
          </a:ln>
        </p:spPr>
        <p:txBody>
          <a:bodyPr wrap="none">
            <a:spAutoFit/>
          </a:bodyPr>
          <a:lstStyle/>
          <a:p>
            <a:r>
              <a:rPr lang="en-US" sz="1600"/>
              <a:t>Under Setup</a:t>
            </a:r>
            <a:br>
              <a:rPr lang="en-US" sz="1600"/>
            </a:br>
            <a:r>
              <a:rPr lang="en-US" sz="1600">
                <a:cs typeface="Arial" charset="0"/>
              </a:rPr>
              <a:t>► </a:t>
            </a:r>
            <a:r>
              <a:rPr lang="en-US" sz="1600"/>
              <a:t>click Samples</a:t>
            </a:r>
          </a:p>
          <a:p>
            <a:r>
              <a:rPr lang="en-US" sz="1600">
                <a:cs typeface="Arial" charset="0"/>
              </a:rPr>
              <a:t>► </a:t>
            </a:r>
            <a:r>
              <a:rPr lang="en-US" sz="1600"/>
              <a:t>click Import</a:t>
            </a:r>
          </a:p>
          <a:p>
            <a:r>
              <a:rPr lang="en-US" sz="1600"/>
              <a:t>and upload the SSI</a:t>
            </a:r>
          </a:p>
        </p:txBody>
      </p:sp>
      <p:sp>
        <p:nvSpPr>
          <p:cNvPr id="11" name="TextBox 10"/>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2" name="Slide Number Placeholder 11"/>
          <p:cNvSpPr>
            <a:spLocks noGrp="1"/>
          </p:cNvSpPr>
          <p:nvPr>
            <p:ph type="sldNum" sz="quarter" idx="12"/>
          </p:nvPr>
        </p:nvSpPr>
        <p:spPr/>
        <p:txBody>
          <a:bodyPr/>
          <a:lstStyle/>
          <a:p>
            <a:fld id="{651771E0-C4E8-49EF-8482-51F33F8C0F49}" type="slidenum">
              <a:rPr lang="en-US" smtClean="0"/>
              <a:pPr/>
              <a:t>61</a:t>
            </a:fld>
            <a:endParaRPr lang="en-US"/>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idx="4294967295"/>
          </p:nvPr>
        </p:nvSpPr>
        <p:spPr>
          <a:xfrm>
            <a:off x="406400" y="214313"/>
            <a:ext cx="8466138" cy="503237"/>
          </a:xfrm>
        </p:spPr>
        <p:txBody>
          <a:bodyPr>
            <a:normAutofit fontScale="90000"/>
          </a:bodyPr>
          <a:lstStyle/>
          <a:p>
            <a:pPr algn="r"/>
            <a:r>
              <a:rPr lang="en-US" sz="2000" smtClean="0">
                <a:solidFill>
                  <a:schemeClr val="tx1"/>
                </a:solidFill>
                <a:latin typeface="Arial Bold" pitchFamily="-106" charset="0"/>
                <a:cs typeface="Arial Bold" pitchFamily="-106" charset="0"/>
              </a:rPr>
              <a:t>AQ Data Only</a:t>
            </a:r>
            <a:r>
              <a:rPr lang="en-US" sz="2800" smtClean="0">
                <a:solidFill>
                  <a:schemeClr val="tx1"/>
                </a:solidFill>
                <a:latin typeface="Arial Bold" pitchFamily="-106" charset="0"/>
                <a:cs typeface="Arial Bold" pitchFamily="-106" charset="0"/>
              </a:rPr>
              <a:t>                 Optimizing Cluster Resolution</a:t>
            </a:r>
          </a:p>
        </p:txBody>
      </p:sp>
      <p:sp>
        <p:nvSpPr>
          <p:cNvPr id="52227" name="Text Box 5"/>
          <p:cNvSpPr txBox="1">
            <a:spLocks noChangeArrowheads="1"/>
          </p:cNvSpPr>
          <p:nvPr/>
        </p:nvSpPr>
        <p:spPr bwMode="auto">
          <a:xfrm>
            <a:off x="450850" y="5746750"/>
            <a:ext cx="8388350" cy="366713"/>
          </a:xfrm>
          <a:prstGeom prst="rect">
            <a:avLst/>
          </a:prstGeom>
          <a:noFill/>
          <a:ln w="9525">
            <a:noFill/>
            <a:miter lim="800000"/>
            <a:headEnd/>
            <a:tailEnd/>
          </a:ln>
        </p:spPr>
        <p:txBody>
          <a:bodyPr wrap="none">
            <a:spAutoFit/>
          </a:bodyPr>
          <a:lstStyle/>
          <a:p>
            <a:r>
              <a:rPr lang="en-US"/>
              <a:t>Improved cluster separation at 38 cycles (left) compared to 50 cycles (right)</a:t>
            </a:r>
          </a:p>
        </p:txBody>
      </p:sp>
      <p:grpSp>
        <p:nvGrpSpPr>
          <p:cNvPr id="2" name="Group 14"/>
          <p:cNvGrpSpPr>
            <a:grpSpLocks/>
          </p:cNvGrpSpPr>
          <p:nvPr/>
        </p:nvGrpSpPr>
        <p:grpSpPr bwMode="auto">
          <a:xfrm>
            <a:off x="690563" y="904875"/>
            <a:ext cx="7732712" cy="1370013"/>
            <a:chOff x="435" y="570"/>
            <a:chExt cx="4871" cy="863"/>
          </a:xfrm>
        </p:grpSpPr>
        <p:pic>
          <p:nvPicPr>
            <p:cNvPr id="52231" name="Picture 6"/>
            <p:cNvPicPr>
              <a:picLocks noChangeAspect="1" noChangeArrowheads="1"/>
            </p:cNvPicPr>
            <p:nvPr/>
          </p:nvPicPr>
          <p:blipFill>
            <a:blip r:embed="rId3" cstate="print"/>
            <a:srcRect/>
            <a:stretch>
              <a:fillRect/>
            </a:stretch>
          </p:blipFill>
          <p:spPr bwMode="auto">
            <a:xfrm>
              <a:off x="435" y="570"/>
              <a:ext cx="4676" cy="789"/>
            </a:xfrm>
            <a:prstGeom prst="rect">
              <a:avLst/>
            </a:prstGeom>
            <a:noFill/>
            <a:ln w="9525">
              <a:noFill/>
              <a:miter lim="800000"/>
              <a:headEnd/>
              <a:tailEnd/>
            </a:ln>
          </p:spPr>
        </p:pic>
        <p:sp>
          <p:nvSpPr>
            <p:cNvPr id="52232" name="Oval 13"/>
            <p:cNvSpPr>
              <a:spLocks noChangeArrowheads="1"/>
            </p:cNvSpPr>
            <p:nvPr/>
          </p:nvSpPr>
          <p:spPr bwMode="auto">
            <a:xfrm>
              <a:off x="3454" y="850"/>
              <a:ext cx="1852" cy="583"/>
            </a:xfrm>
            <a:prstGeom prst="ellipse">
              <a:avLst/>
            </a:prstGeom>
            <a:noFill/>
            <a:ln w="19050">
              <a:solidFill>
                <a:srgbClr val="FF0066"/>
              </a:solidFill>
              <a:round/>
              <a:headEnd/>
              <a:tailEnd/>
            </a:ln>
          </p:spPr>
          <p:txBody>
            <a:bodyPr wrap="none" anchor="ctr"/>
            <a:lstStyle/>
            <a:p>
              <a:endParaRPr lang="en-US"/>
            </a:p>
          </p:txBody>
        </p:sp>
      </p:grpSp>
      <p:pic>
        <p:nvPicPr>
          <p:cNvPr id="52229" name="Picture 3"/>
          <p:cNvPicPr>
            <a:picLocks noChangeAspect="1" noChangeArrowheads="1"/>
          </p:cNvPicPr>
          <p:nvPr/>
        </p:nvPicPr>
        <p:blipFill>
          <a:blip r:embed="rId4" cstate="print"/>
          <a:srcRect l="10100" t="22789" r="40025" b="5782"/>
          <a:stretch>
            <a:fillRect/>
          </a:stretch>
        </p:blipFill>
        <p:spPr bwMode="auto">
          <a:xfrm>
            <a:off x="5029200" y="2686050"/>
            <a:ext cx="2667000" cy="2800350"/>
          </a:xfrm>
          <a:prstGeom prst="rect">
            <a:avLst/>
          </a:prstGeom>
          <a:noFill/>
          <a:ln w="9525">
            <a:noFill/>
            <a:miter lim="800000"/>
            <a:headEnd/>
            <a:tailEnd/>
          </a:ln>
        </p:spPr>
      </p:pic>
      <p:pic>
        <p:nvPicPr>
          <p:cNvPr id="52230" name="Picture 5"/>
          <p:cNvPicPr>
            <a:picLocks noChangeAspect="1" noChangeArrowheads="1"/>
          </p:cNvPicPr>
          <p:nvPr/>
        </p:nvPicPr>
        <p:blipFill>
          <a:blip r:embed="rId5" cstate="print"/>
          <a:srcRect l="9601" t="22108" r="40025" b="5782"/>
          <a:stretch>
            <a:fillRect/>
          </a:stretch>
        </p:blipFill>
        <p:spPr bwMode="auto">
          <a:xfrm>
            <a:off x="1543050" y="2686050"/>
            <a:ext cx="2667000" cy="2798763"/>
          </a:xfrm>
          <a:prstGeom prst="rect">
            <a:avLst/>
          </a:prstGeom>
          <a:noFill/>
          <a:ln w="9525">
            <a:noFill/>
            <a:miter lim="800000"/>
            <a:headEnd/>
            <a:tailEnd/>
          </a:ln>
        </p:spPr>
      </p:pic>
      <p:sp>
        <p:nvSpPr>
          <p:cNvPr id="9" name="TextBox 8"/>
          <p:cNvSpPr txBox="1"/>
          <p:nvPr/>
        </p:nvSpPr>
        <p:spPr>
          <a:xfrm>
            <a:off x="7162800" y="0"/>
            <a:ext cx="1371600" cy="369332"/>
          </a:xfrm>
          <a:prstGeom prst="rect">
            <a:avLst/>
          </a:prstGeom>
          <a:solidFill>
            <a:srgbClr val="FFC000"/>
          </a:solidFill>
        </p:spPr>
        <p:txBody>
          <a:bodyPr wrap="square" rtlCol="0">
            <a:spAutoFit/>
          </a:bodyPr>
          <a:lstStyle/>
          <a:p>
            <a:r>
              <a:rPr lang="en-US" dirty="0" err="1" smtClean="0"/>
              <a:t>Genotyper</a:t>
            </a:r>
            <a:endParaRPr lang="en-US" dirty="0"/>
          </a:p>
        </p:txBody>
      </p:sp>
      <p:sp>
        <p:nvSpPr>
          <p:cNvPr id="10" name="Slide Number Placeholder 9"/>
          <p:cNvSpPr>
            <a:spLocks noGrp="1"/>
          </p:cNvSpPr>
          <p:nvPr>
            <p:ph type="sldNum" sz="quarter" idx="12"/>
          </p:nvPr>
        </p:nvSpPr>
        <p:spPr/>
        <p:txBody>
          <a:bodyPr/>
          <a:lstStyle/>
          <a:p>
            <a:fld id="{651771E0-C4E8-49EF-8482-51F33F8C0F49}" type="slidenum">
              <a:rPr lang="en-US" smtClean="0"/>
              <a:pPr/>
              <a:t>62</a:t>
            </a:fld>
            <a:endParaRPr 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CopyCaller</a:t>
            </a:r>
            <a:endParaRPr lang="en-US" dirty="0"/>
          </a:p>
        </p:txBody>
      </p:sp>
      <p:sp>
        <p:nvSpPr>
          <p:cNvPr id="3" name="Slide Number Placeholder 2"/>
          <p:cNvSpPr>
            <a:spLocks noGrp="1"/>
          </p:cNvSpPr>
          <p:nvPr>
            <p:ph type="sldNum" sz="quarter" idx="12"/>
          </p:nvPr>
        </p:nvSpPr>
        <p:spPr/>
        <p:txBody>
          <a:bodyPr/>
          <a:lstStyle/>
          <a:p>
            <a:fld id="{651771E0-C4E8-49EF-8482-51F33F8C0F49}" type="slidenum">
              <a:rPr lang="en-US" smtClean="0"/>
              <a:pPr/>
              <a:t>63</a:t>
            </a:fld>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04800"/>
            <a:ext cx="4816127" cy="369332"/>
          </a:xfrm>
          <a:prstGeom prst="rect">
            <a:avLst/>
          </a:prstGeom>
          <a:noFill/>
        </p:spPr>
        <p:txBody>
          <a:bodyPr wrap="none" rtlCol="0">
            <a:spAutoFit/>
          </a:bodyPr>
          <a:lstStyle/>
          <a:p>
            <a:r>
              <a:rPr lang="en-US" dirty="0" smtClean="0"/>
              <a:t>Import Dialog – Invoked via menu pick or tool bar</a:t>
            </a:r>
            <a:endParaRPr lang="en-US" dirty="0"/>
          </a:p>
        </p:txBody>
      </p:sp>
      <p:pic>
        <p:nvPicPr>
          <p:cNvPr id="2052" name="Picture 4"/>
          <p:cNvPicPr>
            <a:picLocks noChangeAspect="1" noChangeArrowheads="1"/>
          </p:cNvPicPr>
          <p:nvPr/>
        </p:nvPicPr>
        <p:blipFill>
          <a:blip r:embed="rId2" cstate="print"/>
          <a:srcRect/>
          <a:stretch>
            <a:fillRect/>
          </a:stretch>
        </p:blipFill>
        <p:spPr bwMode="auto">
          <a:xfrm>
            <a:off x="381000" y="838200"/>
            <a:ext cx="7278532" cy="5629275"/>
          </a:xfrm>
          <a:prstGeom prst="rect">
            <a:avLst/>
          </a:prstGeom>
          <a:noFill/>
          <a:ln w="9525">
            <a:noFill/>
            <a:miter lim="800000"/>
            <a:headEnd/>
            <a:tailEnd/>
          </a:ln>
        </p:spPr>
      </p:pic>
      <p:sp>
        <p:nvSpPr>
          <p:cNvPr id="4" name="TextBox 3"/>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64</a:t>
            </a:fld>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990600" y="1143000"/>
            <a:ext cx="6744788" cy="5216473"/>
          </a:xfrm>
          <a:prstGeom prst="rect">
            <a:avLst/>
          </a:prstGeom>
          <a:noFill/>
          <a:ln w="9525">
            <a:noFill/>
            <a:miter lim="800000"/>
            <a:headEnd/>
            <a:tailEnd/>
          </a:ln>
        </p:spPr>
      </p:pic>
      <p:sp>
        <p:nvSpPr>
          <p:cNvPr id="5" name="TextBox 4"/>
          <p:cNvSpPr txBox="1"/>
          <p:nvPr/>
        </p:nvSpPr>
        <p:spPr>
          <a:xfrm>
            <a:off x="381000" y="152400"/>
            <a:ext cx="8136715" cy="923330"/>
          </a:xfrm>
          <a:prstGeom prst="rect">
            <a:avLst/>
          </a:prstGeom>
          <a:noFill/>
        </p:spPr>
        <p:txBody>
          <a:bodyPr wrap="none" rtlCol="0">
            <a:spAutoFit/>
          </a:bodyPr>
          <a:lstStyle/>
          <a:p>
            <a:r>
              <a:rPr lang="en-US" dirty="0" smtClean="0"/>
              <a:t>Once files are imported, assays from the files are displayed in assay selection panel.</a:t>
            </a:r>
          </a:p>
          <a:p>
            <a:r>
              <a:rPr lang="en-US" dirty="0" smtClean="0"/>
              <a:t>User selects each assay and invokes analysis. System prompts user to choose analysis</a:t>
            </a:r>
          </a:p>
          <a:p>
            <a:r>
              <a:rPr lang="en-US" dirty="0" smtClean="0"/>
              <a:t>Settings before analysis.</a:t>
            </a:r>
            <a:endParaRPr lang="en-US" dirty="0"/>
          </a:p>
        </p:txBody>
      </p:sp>
      <p:sp>
        <p:nvSpPr>
          <p:cNvPr id="4" name="TextBox 3"/>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65</a:t>
            </a:fld>
            <a:endParaRPr lang="en-US"/>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066800" y="914400"/>
            <a:ext cx="6936766" cy="5365155"/>
          </a:xfrm>
          <a:prstGeom prst="rect">
            <a:avLst/>
          </a:prstGeom>
          <a:noFill/>
          <a:ln w="9525">
            <a:noFill/>
            <a:miter lim="800000"/>
            <a:headEnd/>
            <a:tailEnd/>
          </a:ln>
        </p:spPr>
      </p:pic>
      <p:sp>
        <p:nvSpPr>
          <p:cNvPr id="6" name="TextBox 5"/>
          <p:cNvSpPr txBox="1"/>
          <p:nvPr/>
        </p:nvSpPr>
        <p:spPr>
          <a:xfrm>
            <a:off x="457200" y="228600"/>
            <a:ext cx="7427161" cy="646331"/>
          </a:xfrm>
          <a:prstGeom prst="rect">
            <a:avLst/>
          </a:prstGeom>
          <a:noFill/>
        </p:spPr>
        <p:txBody>
          <a:bodyPr wrap="none" rtlCol="0">
            <a:spAutoFit/>
          </a:bodyPr>
          <a:lstStyle/>
          <a:p>
            <a:r>
              <a:rPr lang="en-US" dirty="0" smtClean="0"/>
              <a:t>Main screen once analysis has been invoked. User selects each Assay in Assay</a:t>
            </a:r>
          </a:p>
          <a:p>
            <a:r>
              <a:rPr lang="en-US" dirty="0" smtClean="0"/>
              <a:t>Selection panel to invoke analysis.</a:t>
            </a:r>
            <a:endParaRPr lang="en-US" dirty="0"/>
          </a:p>
        </p:txBody>
      </p:sp>
      <p:sp>
        <p:nvSpPr>
          <p:cNvPr id="4" name="TextBox 3"/>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5" name="Slide Number Placeholder 4"/>
          <p:cNvSpPr>
            <a:spLocks noGrp="1"/>
          </p:cNvSpPr>
          <p:nvPr>
            <p:ph type="sldNum" sz="quarter" idx="12"/>
          </p:nvPr>
        </p:nvSpPr>
        <p:spPr/>
        <p:txBody>
          <a:bodyPr/>
          <a:lstStyle/>
          <a:p>
            <a:fld id="{651771E0-C4E8-49EF-8482-51F33F8C0F49}" type="slidenum">
              <a:rPr lang="en-US" smtClean="0"/>
              <a:pPr/>
              <a:t>66</a:t>
            </a:fld>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152400"/>
            <a:ext cx="1303434" cy="369332"/>
          </a:xfrm>
          <a:prstGeom prst="rect">
            <a:avLst/>
          </a:prstGeom>
          <a:noFill/>
        </p:spPr>
        <p:txBody>
          <a:bodyPr wrap="none" rtlCol="0">
            <a:spAutoFit/>
          </a:bodyPr>
          <a:lstStyle/>
          <a:p>
            <a:r>
              <a:rPr lang="en-US" dirty="0" smtClean="0"/>
              <a:t>Panel Views</a:t>
            </a:r>
            <a:endParaRPr lang="en-US" dirty="0"/>
          </a:p>
        </p:txBody>
      </p:sp>
      <p:pic>
        <p:nvPicPr>
          <p:cNvPr id="18434" name="Picture 2"/>
          <p:cNvPicPr>
            <a:picLocks noChangeAspect="1" noChangeArrowheads="1"/>
          </p:cNvPicPr>
          <p:nvPr/>
        </p:nvPicPr>
        <p:blipFill>
          <a:blip r:embed="rId2" cstate="print"/>
          <a:srcRect/>
          <a:stretch>
            <a:fillRect/>
          </a:stretch>
        </p:blipFill>
        <p:spPr bwMode="auto">
          <a:xfrm>
            <a:off x="533400" y="533400"/>
            <a:ext cx="6000750" cy="2838450"/>
          </a:xfrm>
          <a:prstGeom prst="rect">
            <a:avLst/>
          </a:prstGeom>
          <a:noFill/>
          <a:ln w="9525">
            <a:noFill/>
            <a:miter lim="800000"/>
            <a:headEnd/>
            <a:tailEnd/>
          </a:ln>
        </p:spPr>
      </p:pic>
      <p:pic>
        <p:nvPicPr>
          <p:cNvPr id="18435" name="Picture 3"/>
          <p:cNvPicPr>
            <a:picLocks noChangeAspect="1" noChangeArrowheads="1"/>
          </p:cNvPicPr>
          <p:nvPr/>
        </p:nvPicPr>
        <p:blipFill>
          <a:blip r:embed="rId3" cstate="print"/>
          <a:srcRect/>
          <a:stretch>
            <a:fillRect/>
          </a:stretch>
        </p:blipFill>
        <p:spPr bwMode="auto">
          <a:xfrm>
            <a:off x="2743200" y="3657600"/>
            <a:ext cx="5981700" cy="2838450"/>
          </a:xfrm>
          <a:prstGeom prst="rect">
            <a:avLst/>
          </a:prstGeom>
          <a:noFill/>
          <a:ln w="9525">
            <a:noFill/>
            <a:miter lim="800000"/>
            <a:headEnd/>
            <a:tailEnd/>
          </a:ln>
        </p:spPr>
      </p:pic>
      <p:sp>
        <p:nvSpPr>
          <p:cNvPr id="6" name="TextBox 5"/>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7" name="Slide Number Placeholder 6"/>
          <p:cNvSpPr>
            <a:spLocks noGrp="1"/>
          </p:cNvSpPr>
          <p:nvPr>
            <p:ph type="sldNum" sz="quarter" idx="12"/>
          </p:nvPr>
        </p:nvSpPr>
        <p:spPr/>
        <p:txBody>
          <a:bodyPr/>
          <a:lstStyle/>
          <a:p>
            <a:fld id="{651771E0-C4E8-49EF-8482-51F33F8C0F49}" type="slidenum">
              <a:rPr lang="en-US" smtClean="0"/>
              <a:pPr/>
              <a:t>67</a:t>
            </a:fld>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152400"/>
            <a:ext cx="1303434" cy="369332"/>
          </a:xfrm>
          <a:prstGeom prst="rect">
            <a:avLst/>
          </a:prstGeom>
          <a:noFill/>
        </p:spPr>
        <p:txBody>
          <a:bodyPr wrap="none" rtlCol="0">
            <a:spAutoFit/>
          </a:bodyPr>
          <a:lstStyle/>
          <a:p>
            <a:r>
              <a:rPr lang="en-US" dirty="0" smtClean="0"/>
              <a:t>Panel Views</a:t>
            </a:r>
            <a:endParaRPr lang="en-US" dirty="0"/>
          </a:p>
        </p:txBody>
      </p:sp>
      <p:pic>
        <p:nvPicPr>
          <p:cNvPr id="3" name="Picture 4"/>
          <p:cNvPicPr>
            <a:picLocks noChangeAspect="1" noChangeArrowheads="1"/>
          </p:cNvPicPr>
          <p:nvPr/>
        </p:nvPicPr>
        <p:blipFill>
          <a:blip r:embed="rId2" cstate="print"/>
          <a:srcRect/>
          <a:stretch>
            <a:fillRect/>
          </a:stretch>
        </p:blipFill>
        <p:spPr bwMode="auto">
          <a:xfrm>
            <a:off x="228600" y="533400"/>
            <a:ext cx="5991225" cy="2819400"/>
          </a:xfrm>
          <a:prstGeom prst="rect">
            <a:avLst/>
          </a:prstGeom>
          <a:noFill/>
          <a:ln w="9525">
            <a:noFill/>
            <a:miter lim="800000"/>
            <a:headEnd/>
            <a:tailEnd/>
          </a:ln>
        </p:spPr>
      </p:pic>
      <p:pic>
        <p:nvPicPr>
          <p:cNvPr id="4" name="Picture 6"/>
          <p:cNvPicPr>
            <a:picLocks noChangeAspect="1" noChangeArrowheads="1"/>
          </p:cNvPicPr>
          <p:nvPr/>
        </p:nvPicPr>
        <p:blipFill>
          <a:blip r:embed="rId3" cstate="print"/>
          <a:srcRect/>
          <a:stretch>
            <a:fillRect/>
          </a:stretch>
        </p:blipFill>
        <p:spPr bwMode="auto">
          <a:xfrm>
            <a:off x="1219200" y="3505200"/>
            <a:ext cx="7723187" cy="2876550"/>
          </a:xfrm>
          <a:prstGeom prst="rect">
            <a:avLst/>
          </a:prstGeom>
          <a:noFill/>
          <a:ln w="9525">
            <a:noFill/>
            <a:miter lim="800000"/>
            <a:headEnd/>
            <a:tailEnd/>
          </a:ln>
        </p:spPr>
      </p:pic>
      <p:sp>
        <p:nvSpPr>
          <p:cNvPr id="6" name="TextBox 5"/>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7" name="Slide Number Placeholder 6"/>
          <p:cNvSpPr>
            <a:spLocks noGrp="1"/>
          </p:cNvSpPr>
          <p:nvPr>
            <p:ph type="sldNum" sz="quarter" idx="12"/>
          </p:nvPr>
        </p:nvSpPr>
        <p:spPr/>
        <p:txBody>
          <a:bodyPr/>
          <a:lstStyle/>
          <a:p>
            <a:fld id="{651771E0-C4E8-49EF-8482-51F33F8C0F49}" type="slidenum">
              <a:rPr lang="en-US" smtClean="0"/>
              <a:pPr/>
              <a:t>68</a:t>
            </a:fld>
            <a:endParaRPr 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533400"/>
            <a:ext cx="2531206" cy="369332"/>
          </a:xfrm>
          <a:prstGeom prst="rect">
            <a:avLst/>
          </a:prstGeom>
          <a:noFill/>
        </p:spPr>
        <p:txBody>
          <a:bodyPr wrap="none" rtlCol="0">
            <a:spAutoFit/>
          </a:bodyPr>
          <a:lstStyle/>
          <a:p>
            <a:r>
              <a:rPr lang="en-US" dirty="0" smtClean="0"/>
              <a:t>Enlarged bar chart dialog</a:t>
            </a:r>
            <a:endParaRPr lang="en-US" dirty="0"/>
          </a:p>
        </p:txBody>
      </p:sp>
      <p:pic>
        <p:nvPicPr>
          <p:cNvPr id="3" name="Picture 8" descr="C:\DOCUME~1\escobel1\LOCALS~1\Temp\SNAGHTML17b241e.PNG"/>
          <p:cNvPicPr>
            <a:picLocks noChangeAspect="1" noChangeArrowheads="1"/>
          </p:cNvPicPr>
          <p:nvPr/>
        </p:nvPicPr>
        <p:blipFill>
          <a:blip r:embed="rId2" cstate="print"/>
          <a:srcRect/>
          <a:stretch>
            <a:fillRect/>
          </a:stretch>
        </p:blipFill>
        <p:spPr bwMode="auto">
          <a:xfrm>
            <a:off x="304800" y="1066800"/>
            <a:ext cx="8439150" cy="3521850"/>
          </a:xfrm>
          <a:prstGeom prst="rect">
            <a:avLst/>
          </a:prstGeom>
          <a:noFill/>
        </p:spPr>
      </p:pic>
      <p:sp>
        <p:nvSpPr>
          <p:cNvPr id="4" name="TextBox 3"/>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69</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295275" y="1295400"/>
            <a:ext cx="8848725" cy="5203772"/>
          </a:xfrm>
          <a:prstGeom prst="rect">
            <a:avLst/>
          </a:prstGeom>
          <a:noFill/>
          <a:ln w="9525">
            <a:noFill/>
            <a:miter lim="800000"/>
            <a:headEnd/>
            <a:tailEnd/>
          </a:ln>
        </p:spPr>
      </p:pic>
      <p:sp>
        <p:nvSpPr>
          <p:cNvPr id="3" name="TextBox 2"/>
          <p:cNvSpPr txBox="1"/>
          <p:nvPr/>
        </p:nvSpPr>
        <p:spPr>
          <a:xfrm>
            <a:off x="6477000" y="1"/>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
        <p:nvSpPr>
          <p:cNvPr id="5" name="Slide Number Placeholder 4"/>
          <p:cNvSpPr>
            <a:spLocks noGrp="1"/>
          </p:cNvSpPr>
          <p:nvPr>
            <p:ph type="sldNum" sz="quarter" idx="12"/>
          </p:nvPr>
        </p:nvSpPr>
        <p:spPr/>
        <p:txBody>
          <a:bodyPr/>
          <a:lstStyle/>
          <a:p>
            <a:fld id="{651771E0-C4E8-49EF-8482-51F33F8C0F49}" type="slidenum">
              <a:rPr lang="en-US" smtClean="0"/>
              <a:pPr/>
              <a:t>7</a:t>
            </a:fld>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1\escobel1\LOCALS~1\Temp\SNAGHTML1759d62.PNG"/>
          <p:cNvPicPr>
            <a:picLocks noChangeAspect="1" noChangeArrowheads="1"/>
          </p:cNvPicPr>
          <p:nvPr/>
        </p:nvPicPr>
        <p:blipFill>
          <a:blip r:embed="rId2" cstate="print"/>
          <a:srcRect/>
          <a:stretch>
            <a:fillRect/>
          </a:stretch>
        </p:blipFill>
        <p:spPr bwMode="auto">
          <a:xfrm>
            <a:off x="552450" y="762000"/>
            <a:ext cx="3333750" cy="3905251"/>
          </a:xfrm>
          <a:prstGeom prst="rect">
            <a:avLst/>
          </a:prstGeom>
          <a:noFill/>
        </p:spPr>
      </p:pic>
      <p:sp>
        <p:nvSpPr>
          <p:cNvPr id="5" name="TextBox 4"/>
          <p:cNvSpPr txBox="1"/>
          <p:nvPr/>
        </p:nvSpPr>
        <p:spPr>
          <a:xfrm>
            <a:off x="704850" y="304800"/>
            <a:ext cx="2339679" cy="369332"/>
          </a:xfrm>
          <a:prstGeom prst="rect">
            <a:avLst/>
          </a:prstGeom>
          <a:noFill/>
        </p:spPr>
        <p:txBody>
          <a:bodyPr wrap="none" rtlCol="0">
            <a:spAutoFit/>
          </a:bodyPr>
          <a:lstStyle/>
          <a:p>
            <a:r>
              <a:rPr lang="en-US" dirty="0" smtClean="0"/>
              <a:t>Plot preferences dialog</a:t>
            </a:r>
            <a:endParaRPr lang="en-US" dirty="0"/>
          </a:p>
        </p:txBody>
      </p:sp>
      <p:pic>
        <p:nvPicPr>
          <p:cNvPr id="4100" name="Picture 4" descr="C:\DOCUME~1\escobel1\LOCALS~1\Temp\SNAGHTML17636c4.PNG"/>
          <p:cNvPicPr>
            <a:picLocks noChangeAspect="1" noChangeArrowheads="1"/>
          </p:cNvPicPr>
          <p:nvPr/>
        </p:nvPicPr>
        <p:blipFill>
          <a:blip r:embed="rId3" cstate="print"/>
          <a:srcRect/>
          <a:stretch>
            <a:fillRect/>
          </a:stretch>
        </p:blipFill>
        <p:spPr bwMode="auto">
          <a:xfrm>
            <a:off x="4648200" y="1981200"/>
            <a:ext cx="4095750" cy="3429001"/>
          </a:xfrm>
          <a:prstGeom prst="rect">
            <a:avLst/>
          </a:prstGeom>
          <a:noFill/>
        </p:spPr>
      </p:pic>
      <p:sp>
        <p:nvSpPr>
          <p:cNvPr id="7" name="TextBox 6"/>
          <p:cNvSpPr txBox="1"/>
          <p:nvPr/>
        </p:nvSpPr>
        <p:spPr>
          <a:xfrm>
            <a:off x="4648200" y="1524000"/>
            <a:ext cx="2377382" cy="369332"/>
          </a:xfrm>
          <a:prstGeom prst="rect">
            <a:avLst/>
          </a:prstGeom>
          <a:noFill/>
        </p:spPr>
        <p:txBody>
          <a:bodyPr wrap="none" rtlCol="0">
            <a:spAutoFit/>
          </a:bodyPr>
          <a:lstStyle/>
          <a:p>
            <a:r>
              <a:rPr lang="en-US" dirty="0" smtClean="0"/>
              <a:t>Analysis Settings Dialog</a:t>
            </a:r>
            <a:endParaRPr lang="en-US" dirty="0"/>
          </a:p>
        </p:txBody>
      </p:sp>
      <p:sp>
        <p:nvSpPr>
          <p:cNvPr id="6" name="TextBox 5"/>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8" name="Slide Number Placeholder 7"/>
          <p:cNvSpPr>
            <a:spLocks noGrp="1"/>
          </p:cNvSpPr>
          <p:nvPr>
            <p:ph type="sldNum" sz="quarter" idx="12"/>
          </p:nvPr>
        </p:nvSpPr>
        <p:spPr/>
        <p:txBody>
          <a:bodyPr/>
          <a:lstStyle/>
          <a:p>
            <a:fld id="{651771E0-C4E8-49EF-8482-51F33F8C0F49}" type="slidenum">
              <a:rPr lang="en-US" smtClean="0"/>
              <a:pPr/>
              <a:t>70</a:t>
            </a:fld>
            <a:endParaRPr 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1\escobel1\LOCALS~1\Temp\SNAGHTML1771925.PNG"/>
          <p:cNvPicPr>
            <a:picLocks noChangeAspect="1" noChangeArrowheads="1"/>
          </p:cNvPicPr>
          <p:nvPr/>
        </p:nvPicPr>
        <p:blipFill>
          <a:blip r:embed="rId2" cstate="print"/>
          <a:srcRect/>
          <a:stretch>
            <a:fillRect/>
          </a:stretch>
        </p:blipFill>
        <p:spPr bwMode="auto">
          <a:xfrm>
            <a:off x="1066800" y="1295400"/>
            <a:ext cx="6667500" cy="2619375"/>
          </a:xfrm>
          <a:prstGeom prst="rect">
            <a:avLst/>
          </a:prstGeom>
          <a:noFill/>
        </p:spPr>
      </p:pic>
      <p:sp>
        <p:nvSpPr>
          <p:cNvPr id="5" name="TextBox 4"/>
          <p:cNvSpPr txBox="1"/>
          <p:nvPr/>
        </p:nvSpPr>
        <p:spPr>
          <a:xfrm>
            <a:off x="1066800" y="762000"/>
            <a:ext cx="1439818" cy="369332"/>
          </a:xfrm>
          <a:prstGeom prst="rect">
            <a:avLst/>
          </a:prstGeom>
          <a:noFill/>
        </p:spPr>
        <p:txBody>
          <a:bodyPr wrap="none" rtlCol="0">
            <a:spAutoFit/>
          </a:bodyPr>
          <a:lstStyle/>
          <a:p>
            <a:r>
              <a:rPr lang="en-US" dirty="0" smtClean="0"/>
              <a:t>Export Dialog</a:t>
            </a:r>
            <a:endParaRPr lang="en-US" dirty="0"/>
          </a:p>
        </p:txBody>
      </p:sp>
      <p:sp>
        <p:nvSpPr>
          <p:cNvPr id="4" name="TextBox 3"/>
          <p:cNvSpPr txBox="1"/>
          <p:nvPr/>
        </p:nvSpPr>
        <p:spPr>
          <a:xfrm>
            <a:off x="7162800" y="0"/>
            <a:ext cx="1600200" cy="369332"/>
          </a:xfrm>
          <a:prstGeom prst="rect">
            <a:avLst/>
          </a:prstGeom>
          <a:solidFill>
            <a:srgbClr val="FF33CC"/>
          </a:solidFill>
        </p:spPr>
        <p:txBody>
          <a:bodyPr wrap="square" rtlCol="0">
            <a:spAutoFit/>
          </a:bodyPr>
          <a:lstStyle/>
          <a:p>
            <a:r>
              <a:rPr lang="en-US" dirty="0" err="1" smtClean="0"/>
              <a:t>CopyCaller</a:t>
            </a:r>
            <a:r>
              <a:rPr lang="en-US" dirty="0" smtClean="0"/>
              <a:t> 2.0</a:t>
            </a:r>
            <a:endParaRPr lang="en-US" dirty="0"/>
          </a:p>
        </p:txBody>
      </p:sp>
      <p:sp>
        <p:nvSpPr>
          <p:cNvPr id="6" name="Slide Number Placeholder 5"/>
          <p:cNvSpPr>
            <a:spLocks noGrp="1"/>
          </p:cNvSpPr>
          <p:nvPr>
            <p:ph type="sldNum" sz="quarter" idx="12"/>
          </p:nvPr>
        </p:nvSpPr>
        <p:spPr/>
        <p:txBody>
          <a:bodyPr/>
          <a:lstStyle/>
          <a:p>
            <a:fld id="{651771E0-C4E8-49EF-8482-51F33F8C0F49}" type="slidenum">
              <a:rPr lang="en-US" smtClean="0"/>
              <a:pPr/>
              <a:t>71</a:t>
            </a:fld>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DigitalSuite</a:t>
            </a:r>
            <a:endParaRPr lang="en-US" dirty="0"/>
          </a:p>
        </p:txBody>
      </p:sp>
      <p:sp>
        <p:nvSpPr>
          <p:cNvPr id="3" name="Slide Number Placeholder 2"/>
          <p:cNvSpPr>
            <a:spLocks noGrp="1"/>
          </p:cNvSpPr>
          <p:nvPr>
            <p:ph type="sldNum" sz="quarter" idx="12"/>
          </p:nvPr>
        </p:nvSpPr>
        <p:spPr/>
        <p:txBody>
          <a:bodyPr/>
          <a:lstStyle/>
          <a:p>
            <a:fld id="{651771E0-C4E8-49EF-8482-51F33F8C0F49}" type="slidenum">
              <a:rPr lang="en-US" smtClean="0"/>
              <a:pPr/>
              <a:t>72</a:t>
            </a:fld>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914400" y="762000"/>
            <a:ext cx="7278187" cy="5822549"/>
          </a:xfrm>
          <a:prstGeom prst="rect">
            <a:avLst/>
          </a:prstGeom>
          <a:noFill/>
          <a:ln w="9525">
            <a:noFill/>
            <a:miter lim="800000"/>
            <a:headEnd/>
            <a:tailEnd/>
          </a:ln>
        </p:spPr>
      </p:pic>
      <p:sp>
        <p:nvSpPr>
          <p:cNvPr id="8" name="TextBox 7"/>
          <p:cNvSpPr txBox="1"/>
          <p:nvPr/>
        </p:nvSpPr>
        <p:spPr>
          <a:xfrm>
            <a:off x="6477000" y="0"/>
            <a:ext cx="1676400" cy="369332"/>
          </a:xfrm>
          <a:prstGeom prst="rect">
            <a:avLst/>
          </a:prstGeom>
          <a:solidFill>
            <a:srgbClr val="0070C0"/>
          </a:solidFill>
          <a:ln>
            <a:solidFill>
              <a:schemeClr val="bg1"/>
            </a:solidFill>
          </a:ln>
        </p:spPr>
        <p:txBody>
          <a:bodyPr wrap="square" rtlCol="0">
            <a:spAutoFit/>
          </a:bodyPr>
          <a:lstStyle/>
          <a:p>
            <a:r>
              <a:rPr lang="en-US" dirty="0" smtClean="0">
                <a:solidFill>
                  <a:schemeClr val="bg1"/>
                </a:solidFill>
              </a:rPr>
              <a:t>Digital Suite</a:t>
            </a:r>
            <a:endParaRPr lang="en-US" dirty="0">
              <a:solidFill>
                <a:schemeClr val="bg1"/>
              </a:solidFill>
            </a:endParaRPr>
          </a:p>
        </p:txBody>
      </p:sp>
      <p:sp>
        <p:nvSpPr>
          <p:cNvPr id="13" name="Slide Number Placeholder 12"/>
          <p:cNvSpPr>
            <a:spLocks noGrp="1"/>
          </p:cNvSpPr>
          <p:nvPr>
            <p:ph type="sldNum" sz="quarter" idx="12"/>
          </p:nvPr>
        </p:nvSpPr>
        <p:spPr/>
        <p:txBody>
          <a:bodyPr/>
          <a:lstStyle/>
          <a:p>
            <a:fld id="{651771E0-C4E8-49EF-8482-51F33F8C0F49}" type="slidenum">
              <a:rPr lang="en-US" smtClean="0"/>
              <a:pPr/>
              <a:t>73</a:t>
            </a:fld>
            <a:endParaRPr lang="en-US"/>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janawag1\Desktop\SportsModepics\Screen7.PNG"/>
          <p:cNvPicPr>
            <a:picLocks noChangeAspect="1" noChangeArrowheads="1"/>
          </p:cNvPicPr>
          <p:nvPr/>
        </p:nvPicPr>
        <p:blipFill>
          <a:blip r:embed="rId2" cstate="print"/>
          <a:srcRect/>
          <a:stretch>
            <a:fillRect/>
          </a:stretch>
        </p:blipFill>
        <p:spPr bwMode="auto">
          <a:xfrm>
            <a:off x="772854" y="1102002"/>
            <a:ext cx="7457512" cy="5527398"/>
          </a:xfrm>
          <a:prstGeom prst="rect">
            <a:avLst/>
          </a:prstGeom>
          <a:noFill/>
        </p:spPr>
      </p:pic>
      <p:sp>
        <p:nvSpPr>
          <p:cNvPr id="10" name="TextBox 9"/>
          <p:cNvSpPr txBox="1"/>
          <p:nvPr/>
        </p:nvSpPr>
        <p:spPr>
          <a:xfrm>
            <a:off x="6477000" y="0"/>
            <a:ext cx="1676400" cy="369332"/>
          </a:xfrm>
          <a:prstGeom prst="rect">
            <a:avLst/>
          </a:prstGeom>
          <a:solidFill>
            <a:srgbClr val="0070C0"/>
          </a:solidFill>
          <a:ln>
            <a:solidFill>
              <a:schemeClr val="bg1"/>
            </a:solidFill>
          </a:ln>
        </p:spPr>
        <p:txBody>
          <a:bodyPr wrap="square" rtlCol="0">
            <a:spAutoFit/>
          </a:bodyPr>
          <a:lstStyle/>
          <a:p>
            <a:r>
              <a:rPr lang="en-US" dirty="0" smtClean="0">
                <a:solidFill>
                  <a:schemeClr val="bg1"/>
                </a:solidFill>
              </a:rPr>
              <a:t>Digital Suite</a:t>
            </a:r>
            <a:endParaRPr lang="en-US" dirty="0">
              <a:solidFill>
                <a:schemeClr val="bg1"/>
              </a:solidFill>
            </a:endParaRPr>
          </a:p>
        </p:txBody>
      </p:sp>
      <p:sp>
        <p:nvSpPr>
          <p:cNvPr id="11" name="Slide Number Placeholder 10"/>
          <p:cNvSpPr>
            <a:spLocks noGrp="1"/>
          </p:cNvSpPr>
          <p:nvPr>
            <p:ph type="sldNum" sz="quarter" idx="12"/>
          </p:nvPr>
        </p:nvSpPr>
        <p:spPr/>
        <p:txBody>
          <a:bodyPr/>
          <a:lstStyle/>
          <a:p>
            <a:fld id="{651771E0-C4E8-49EF-8482-51F33F8C0F49}" type="slidenum">
              <a:rPr lang="en-US" smtClean="0"/>
              <a:pPr/>
              <a:t>74</a:t>
            </a:fld>
            <a:endParaRPr lang="en-US"/>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mpCurves.PNG"/>
          <p:cNvPicPr/>
          <p:nvPr/>
        </p:nvPicPr>
        <p:blipFill>
          <a:blip r:embed="rId3" cstate="print"/>
          <a:stretch>
            <a:fillRect/>
          </a:stretch>
        </p:blipFill>
        <p:spPr>
          <a:xfrm>
            <a:off x="572752" y="835808"/>
            <a:ext cx="7729979" cy="5305229"/>
          </a:xfrm>
          <a:prstGeom prst="rect">
            <a:avLst/>
          </a:prstGeom>
        </p:spPr>
      </p:pic>
      <p:sp>
        <p:nvSpPr>
          <p:cNvPr id="20" name="TextBox 19"/>
          <p:cNvSpPr txBox="1"/>
          <p:nvPr/>
        </p:nvSpPr>
        <p:spPr>
          <a:xfrm>
            <a:off x="6477000" y="0"/>
            <a:ext cx="1676400" cy="369332"/>
          </a:xfrm>
          <a:prstGeom prst="rect">
            <a:avLst/>
          </a:prstGeom>
          <a:solidFill>
            <a:srgbClr val="0070C0"/>
          </a:solidFill>
          <a:ln>
            <a:solidFill>
              <a:schemeClr val="bg1"/>
            </a:solidFill>
          </a:ln>
        </p:spPr>
        <p:txBody>
          <a:bodyPr wrap="square" rtlCol="0">
            <a:spAutoFit/>
          </a:bodyPr>
          <a:lstStyle/>
          <a:p>
            <a:r>
              <a:rPr lang="en-US" dirty="0" smtClean="0">
                <a:solidFill>
                  <a:schemeClr val="bg1"/>
                </a:solidFill>
              </a:rPr>
              <a:t>Digital Suite</a:t>
            </a:r>
            <a:endParaRPr lang="en-US" dirty="0">
              <a:solidFill>
                <a:schemeClr val="bg1"/>
              </a:solidFill>
            </a:endParaRPr>
          </a:p>
        </p:txBody>
      </p:sp>
      <p:sp>
        <p:nvSpPr>
          <p:cNvPr id="22" name="Slide Number Placeholder 21"/>
          <p:cNvSpPr>
            <a:spLocks noGrp="1"/>
          </p:cNvSpPr>
          <p:nvPr>
            <p:ph type="sldNum" sz="quarter" idx="12"/>
          </p:nvPr>
        </p:nvSpPr>
        <p:spPr/>
        <p:txBody>
          <a:bodyPr/>
          <a:lstStyle/>
          <a:p>
            <a:fld id="{651771E0-C4E8-49EF-8482-51F33F8C0F49}" type="slidenum">
              <a:rPr lang="en-US" smtClean="0"/>
              <a:pPr/>
              <a:t>75</a:t>
            </a:fld>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10627" t="11158" r="10849" b="7601"/>
          <a:stretch>
            <a:fillRect/>
          </a:stretch>
        </p:blipFill>
        <p:spPr bwMode="auto">
          <a:xfrm>
            <a:off x="0" y="914400"/>
            <a:ext cx="8768822" cy="48006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8</a:t>
            </a:fld>
            <a:endParaRPr lang="en-US"/>
          </a:p>
        </p:txBody>
      </p:sp>
      <p:sp>
        <p:nvSpPr>
          <p:cNvPr id="4" name="TextBox 3"/>
          <p:cNvSpPr txBox="1"/>
          <p:nvPr/>
        </p:nvSpPr>
        <p:spPr>
          <a:xfrm>
            <a:off x="6477000" y="1"/>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81000" y="1065042"/>
            <a:ext cx="8534400" cy="503572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651771E0-C4E8-49EF-8482-51F33F8C0F49}" type="slidenum">
              <a:rPr lang="en-US" smtClean="0"/>
              <a:pPr/>
              <a:t>9</a:t>
            </a:fld>
            <a:endParaRPr lang="en-US"/>
          </a:p>
        </p:txBody>
      </p:sp>
      <p:sp>
        <p:nvSpPr>
          <p:cNvPr id="4" name="TextBox 3"/>
          <p:cNvSpPr txBox="1"/>
          <p:nvPr/>
        </p:nvSpPr>
        <p:spPr>
          <a:xfrm>
            <a:off x="6477000" y="1"/>
            <a:ext cx="1676400" cy="646331"/>
          </a:xfrm>
          <a:prstGeom prst="rect">
            <a:avLst/>
          </a:prstGeom>
          <a:solidFill>
            <a:srgbClr val="92D050"/>
          </a:solidFill>
        </p:spPr>
        <p:txBody>
          <a:bodyPr wrap="square" rtlCol="0">
            <a:spAutoFit/>
          </a:bodyPr>
          <a:lstStyle/>
          <a:p>
            <a:r>
              <a:rPr lang="en-US" dirty="0" smtClean="0"/>
              <a:t>Data Collection: RSC</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3749</TotalTime>
  <Words>1741</Words>
  <Application>Microsoft Office PowerPoint</Application>
  <PresentationFormat>On-screen Show (4:3)</PresentationFormat>
  <Paragraphs>291</Paragraphs>
  <Slides>75</Slides>
  <Notes>23</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Office Theme</vt:lpstr>
      <vt:lpstr>qPCR Softwares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Comparative CT</vt:lpstr>
      <vt:lpstr>Slide 22</vt:lpstr>
      <vt:lpstr>Slide 23</vt:lpstr>
      <vt:lpstr>Slide 24</vt:lpstr>
      <vt:lpstr>Slide 25</vt:lpstr>
      <vt:lpstr>Slide 26</vt:lpstr>
      <vt:lpstr>Slide 27</vt:lpstr>
      <vt:lpstr>Slide 28</vt:lpstr>
      <vt:lpstr>Slide 29</vt:lpstr>
      <vt:lpstr>Slide 30</vt:lpstr>
      <vt:lpstr>MeltCurve</vt:lpstr>
      <vt:lpstr>Slide 32</vt:lpstr>
      <vt:lpstr>Slide 33</vt:lpstr>
      <vt:lpstr>Slide 34</vt:lpstr>
      <vt:lpstr>ExpressionSuite</vt:lpstr>
      <vt:lpstr>ExpressionSuite Software</vt:lpstr>
      <vt:lpstr>  Normalization</vt:lpstr>
      <vt:lpstr>Analysis Settings – Relative Quantification</vt:lpstr>
      <vt:lpstr>Analysis Settings – CT Settings</vt:lpstr>
      <vt:lpstr>Box plots</vt:lpstr>
      <vt:lpstr>ExpressionSuite – New Flags</vt:lpstr>
      <vt:lpstr>Slide 42</vt:lpstr>
      <vt:lpstr>Slide 43</vt:lpstr>
      <vt:lpstr>Slide 44</vt:lpstr>
      <vt:lpstr>Slide 45</vt:lpstr>
      <vt:lpstr>Slide 46</vt:lpstr>
      <vt:lpstr>Genotyper </vt:lpstr>
      <vt:lpstr>Slide 48</vt:lpstr>
      <vt:lpstr>Slide 49</vt:lpstr>
      <vt:lpstr>Slide 50</vt:lpstr>
      <vt:lpstr>Slide 51</vt:lpstr>
      <vt:lpstr>Slide 52</vt:lpstr>
      <vt:lpstr>Slide 53</vt:lpstr>
      <vt:lpstr>Slide 54</vt:lpstr>
      <vt:lpstr>Flag Summary and Assays Summary              Quality Control</vt:lpstr>
      <vt:lpstr>Experiments Tab – Different Plate Layout Displays (1)    Quality Control</vt:lpstr>
      <vt:lpstr>Slide 57</vt:lpstr>
      <vt:lpstr>Slide 58</vt:lpstr>
      <vt:lpstr>Assay Information File (AIF)</vt:lpstr>
      <vt:lpstr>Before adding information Supplementary Sample Information (SSI)</vt:lpstr>
      <vt:lpstr>Slide 61</vt:lpstr>
      <vt:lpstr>AQ Data Only                 Optimizing Cluster Resolution</vt:lpstr>
      <vt:lpstr>CopyCaller</vt:lpstr>
      <vt:lpstr>Slide 64</vt:lpstr>
      <vt:lpstr>Slide 65</vt:lpstr>
      <vt:lpstr>Slide 66</vt:lpstr>
      <vt:lpstr>Slide 67</vt:lpstr>
      <vt:lpstr>Slide 68</vt:lpstr>
      <vt:lpstr>Slide 69</vt:lpstr>
      <vt:lpstr>Slide 70</vt:lpstr>
      <vt:lpstr>Slide 71</vt:lpstr>
      <vt:lpstr>DigitalSuite</vt:lpstr>
      <vt:lpstr>Slide 73</vt:lpstr>
      <vt:lpstr>Slide 74</vt:lpstr>
      <vt:lpstr>Slide 75</vt:lpstr>
    </vt:vector>
  </TitlesOfParts>
  <Company>Life Technologies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DigiSweet</dc:title>
  <dc:creator>phovl</dc:creator>
  <cp:lastModifiedBy>phovl</cp:lastModifiedBy>
  <cp:revision>13</cp:revision>
  <dcterms:created xsi:type="dcterms:W3CDTF">2013-01-23T01:30:51Z</dcterms:created>
  <dcterms:modified xsi:type="dcterms:W3CDTF">2013-01-28T00:06:30Z</dcterms:modified>
</cp:coreProperties>
</file>