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8" r:id="rId13"/>
    <p:sldId id="267" r:id="rId14"/>
    <p:sldId id="269" r:id="rId15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936" y="-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27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54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434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52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9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51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1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54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86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53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90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5764B-65B9-8E4D-B106-DA4FFF069B68}" type="datetimeFigureOut">
              <a:rPr lang="en-US" smtClean="0"/>
              <a:t>14-11-11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C7D35-8C26-4548-820E-32491BDB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42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5" Type="http://schemas.openxmlformats.org/officeDocument/2006/relationships/image" Target="../media/image6.jp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7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A-Whirlwind's Daughter pos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44"/>
            <a:ext cx="6858000" cy="887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98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Business 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744265"/>
            <a:ext cx="6172200" cy="9180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 smtClean="0"/>
              <a:t>Martial arts films have a solid fan base internationally. And female-led thrillers have a proven track record.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the-man-with-the-iron-fists-movie-pos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13" y="2555172"/>
            <a:ext cx="1310226" cy="20756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87828" y="2662276"/>
            <a:ext cx="361068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Man With The Iron Fists (2012)</a:t>
            </a:r>
          </a:p>
          <a:p>
            <a:r>
              <a:rPr lang="en-US" dirty="0" smtClean="0"/>
              <a:t>Estimated budget (</a:t>
            </a:r>
            <a:r>
              <a:rPr lang="en-US" dirty="0" err="1" smtClean="0"/>
              <a:t>incl</a:t>
            </a:r>
            <a:r>
              <a:rPr lang="en-US" dirty="0" smtClean="0"/>
              <a:t> P&amp;A): $15M</a:t>
            </a:r>
          </a:p>
          <a:p>
            <a:endParaRPr lang="en-US" dirty="0"/>
          </a:p>
          <a:p>
            <a:r>
              <a:rPr lang="en-US" dirty="0" smtClean="0"/>
              <a:t>International box office: $22M</a:t>
            </a:r>
          </a:p>
          <a:p>
            <a:r>
              <a:rPr lang="en-US" dirty="0" smtClean="0"/>
              <a:t>Domestic DVD/Blu-ray: $11.5M</a:t>
            </a:r>
          </a:p>
          <a:p>
            <a:endParaRPr lang="en-US" dirty="0"/>
          </a:p>
        </p:txBody>
      </p:sp>
      <p:pic>
        <p:nvPicPr>
          <p:cNvPr id="6" name="Picture 5" descr="Haywire_Pos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16" y="4758448"/>
            <a:ext cx="1417760" cy="22586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87828" y="4850254"/>
            <a:ext cx="361068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Haywire (2012)</a:t>
            </a:r>
          </a:p>
          <a:p>
            <a:r>
              <a:rPr lang="en-US" dirty="0" smtClean="0"/>
              <a:t>Estimated budget: $23M</a:t>
            </a:r>
          </a:p>
          <a:p>
            <a:endParaRPr lang="en-US" dirty="0"/>
          </a:p>
          <a:p>
            <a:r>
              <a:rPr lang="en-US" dirty="0" smtClean="0"/>
              <a:t>International box office: $34.5M</a:t>
            </a:r>
          </a:p>
          <a:p>
            <a:r>
              <a:rPr lang="en-US" dirty="0" smtClean="0"/>
              <a:t>Domestic DVD/Blu-ray: $9.5M</a:t>
            </a:r>
          </a:p>
          <a:p>
            <a:endParaRPr lang="en-US" dirty="0"/>
          </a:p>
        </p:txBody>
      </p:sp>
      <p:pic>
        <p:nvPicPr>
          <p:cNvPr id="8" name="Picture 7" descr="Tai_Chi_Zero_pos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13" y="7017086"/>
            <a:ext cx="1363919" cy="1903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40228" y="7017086"/>
            <a:ext cx="3610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 Chi Zero (2012)</a:t>
            </a:r>
          </a:p>
          <a:p>
            <a:r>
              <a:rPr lang="en-US" dirty="0" smtClean="0"/>
              <a:t>Estimated budget: $12M</a:t>
            </a:r>
          </a:p>
          <a:p>
            <a:endParaRPr lang="en-US" dirty="0"/>
          </a:p>
          <a:p>
            <a:r>
              <a:rPr lang="en-US" dirty="0" smtClean="0"/>
              <a:t>International box office: $25M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003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Mediabiz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000" dirty="0" err="1" smtClean="0"/>
              <a:t>Mediabiz</a:t>
            </a:r>
            <a:r>
              <a:rPr lang="en-US" sz="2000" dirty="0" smtClean="0"/>
              <a:t> was founded in 2000 by </a:t>
            </a:r>
            <a:r>
              <a:rPr lang="en-US" sz="2000" dirty="0" err="1" smtClean="0"/>
              <a:t>Karine</a:t>
            </a:r>
            <a:r>
              <a:rPr lang="en-US" sz="2000" dirty="0" smtClean="0"/>
              <a:t> Martin.</a:t>
            </a:r>
          </a:p>
          <a:p>
            <a:pPr marL="0" indent="0">
              <a:buNone/>
            </a:pPr>
            <a:r>
              <a:rPr lang="en-US" sz="2000" dirty="0" smtClean="0"/>
              <a:t>It has two distinct but complementary units: Production and Financing. </a:t>
            </a:r>
          </a:p>
          <a:p>
            <a:pPr marL="0" indent="0">
              <a:buNone/>
            </a:pPr>
            <a:r>
              <a:rPr lang="en-US" sz="2000" dirty="0" smtClean="0"/>
              <a:t>Its access to reliable sources of capital means it can accelerate execution of projects for the international market.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CA" sz="2800" b="1" dirty="0"/>
              <a:t>Financial Division </a:t>
            </a:r>
            <a:endParaRPr lang="en-CA" sz="2000" dirty="0"/>
          </a:p>
          <a:p>
            <a:pPr marL="0" indent="0">
              <a:buNone/>
            </a:pPr>
            <a:r>
              <a:rPr lang="en-CA" sz="2000" dirty="0" err="1" smtClean="0"/>
              <a:t>Mediabiz</a:t>
            </a:r>
            <a:r>
              <a:rPr lang="en-CA" sz="2000" dirty="0" smtClean="0"/>
              <a:t> </a:t>
            </a:r>
            <a:r>
              <a:rPr lang="en-CA" sz="2000" dirty="0"/>
              <a:t>has raised two funds: </a:t>
            </a:r>
            <a:r>
              <a:rPr lang="en-CA" sz="2000" b="1" dirty="0" err="1"/>
              <a:t>Mediabiz</a:t>
            </a:r>
            <a:r>
              <a:rPr lang="en-CA" sz="2000" b="1" dirty="0"/>
              <a:t> Capital </a:t>
            </a:r>
            <a:r>
              <a:rPr lang="en-CA" sz="2000" dirty="0"/>
              <a:t> and </a:t>
            </a:r>
            <a:r>
              <a:rPr lang="en-CA" sz="2000" b="1" dirty="0" err="1"/>
              <a:t>Mediabiz</a:t>
            </a:r>
            <a:r>
              <a:rPr lang="en-CA" sz="2000" b="1" dirty="0"/>
              <a:t> Investment.</a:t>
            </a:r>
            <a:endParaRPr lang="en-CA" sz="2000" dirty="0"/>
          </a:p>
          <a:p>
            <a:pPr marL="0" indent="0">
              <a:buNone/>
            </a:pPr>
            <a:endParaRPr lang="en-CA" sz="2000" b="1" dirty="0" smtClean="0"/>
          </a:p>
          <a:p>
            <a:pPr marL="0" indent="0">
              <a:buNone/>
            </a:pPr>
            <a:r>
              <a:rPr lang="en-CA" sz="2000" b="1" dirty="0" err="1" smtClean="0"/>
              <a:t>Mediabiz</a:t>
            </a:r>
            <a:r>
              <a:rPr lang="en-CA" sz="2000" b="1" dirty="0" smtClean="0"/>
              <a:t> </a:t>
            </a:r>
            <a:r>
              <a:rPr lang="en-CA" sz="2000" b="1" dirty="0"/>
              <a:t>Capital</a:t>
            </a:r>
            <a:r>
              <a:rPr lang="en-CA" sz="2000" dirty="0"/>
              <a:t> </a:t>
            </a:r>
            <a:r>
              <a:rPr lang="en-CA" sz="2000" dirty="0" smtClean="0"/>
              <a:t>supports </a:t>
            </a:r>
            <a:r>
              <a:rPr lang="en-CA" sz="2000" dirty="0" err="1"/>
              <a:t>Mediabiz</a:t>
            </a:r>
            <a:r>
              <a:rPr lang="en-CA" sz="2000" dirty="0"/>
              <a:t>’ production division and its strategic partners by providing</a:t>
            </a:r>
            <a:r>
              <a:rPr lang="en-CA" sz="2000" dirty="0" smtClean="0"/>
              <a:t>:</a:t>
            </a:r>
            <a:r>
              <a:rPr lang="en-CA" sz="2000" dirty="0"/>
              <a:t> </a:t>
            </a:r>
          </a:p>
          <a:p>
            <a:pPr lvl="0"/>
            <a:r>
              <a:rPr lang="en-US" sz="2000" dirty="0"/>
              <a:t>Gap financing</a:t>
            </a:r>
            <a:endParaRPr lang="en-CA" sz="2000" dirty="0"/>
          </a:p>
          <a:p>
            <a:pPr lvl="0"/>
            <a:r>
              <a:rPr lang="en-US" sz="2000" dirty="0"/>
              <a:t>Bridge financing</a:t>
            </a:r>
            <a:endParaRPr lang="en-CA" sz="2000" dirty="0"/>
          </a:p>
          <a:p>
            <a:pPr lvl="0"/>
            <a:r>
              <a:rPr lang="en-US" sz="2000" dirty="0"/>
              <a:t>Presales financing</a:t>
            </a:r>
            <a:endParaRPr lang="en-CA" sz="2000" dirty="0"/>
          </a:p>
          <a:p>
            <a:pPr lvl="0"/>
            <a:r>
              <a:rPr lang="en-US" sz="2000" dirty="0"/>
              <a:t>Government tax credit and subsidies financing</a:t>
            </a:r>
            <a:endParaRPr lang="en-CA" sz="2000" dirty="0"/>
          </a:p>
          <a:p>
            <a:pPr marL="0" indent="0">
              <a:buNone/>
            </a:pPr>
            <a:endParaRPr lang="en-CA" sz="2000" dirty="0" smtClean="0"/>
          </a:p>
          <a:p>
            <a:pPr marL="0" indent="0">
              <a:buNone/>
            </a:pPr>
            <a:r>
              <a:rPr lang="en-CA" sz="2000" dirty="0" smtClean="0"/>
              <a:t>As </a:t>
            </a:r>
            <a:r>
              <a:rPr lang="en-CA" sz="2000" dirty="0"/>
              <a:t>added value to </a:t>
            </a:r>
            <a:r>
              <a:rPr lang="en-CA" sz="2000" dirty="0" err="1"/>
              <a:t>Mediabiz</a:t>
            </a:r>
            <a:r>
              <a:rPr lang="en-CA" sz="2000" dirty="0"/>
              <a:t> Capital’s debt product, </a:t>
            </a:r>
            <a:r>
              <a:rPr lang="en-CA" sz="2000" b="1" dirty="0" err="1"/>
              <a:t>Mediabiz</a:t>
            </a:r>
            <a:r>
              <a:rPr lang="en-CA" sz="2000" b="1" dirty="0"/>
              <a:t> Investment</a:t>
            </a:r>
            <a:r>
              <a:rPr lang="en-CA" sz="2000" dirty="0"/>
              <a:t> is an equity fund which will co-invest on a pro-rata participation basis with other equity investors on a project.</a:t>
            </a:r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84339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Mediamax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800" dirty="0" err="1" smtClean="0"/>
              <a:t>Mediabiz</a:t>
            </a:r>
            <a:r>
              <a:rPr lang="en-US" sz="1800" dirty="0" smtClean="0"/>
              <a:t>’ award-winning production division, founded in 2009 with support from a billion dollar pension fund.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Our model:</a:t>
            </a:r>
          </a:p>
          <a:p>
            <a:pPr>
              <a:buFontTx/>
              <a:buChar char="-"/>
            </a:pPr>
            <a:r>
              <a:rPr lang="en-US" sz="1800" dirty="0"/>
              <a:t>Experienced development </a:t>
            </a:r>
            <a:r>
              <a:rPr lang="en-US" sz="1800" dirty="0" smtClean="0"/>
              <a:t>team</a:t>
            </a:r>
          </a:p>
          <a:p>
            <a:pPr>
              <a:buFontTx/>
              <a:buChar char="-"/>
            </a:pPr>
            <a:r>
              <a:rPr lang="en-US" sz="1800" dirty="0" smtClean="0"/>
              <a:t>Experienced production team</a:t>
            </a:r>
          </a:p>
          <a:p>
            <a:pPr>
              <a:buFontTx/>
              <a:buChar char="-"/>
            </a:pPr>
            <a:r>
              <a:rPr lang="en-US" sz="1800" dirty="0" smtClean="0"/>
              <a:t>Leverage our substantial and stable access to capital and our long-standing relationships with international sales agents, distributors and broadcasters.</a:t>
            </a:r>
            <a:endParaRPr lang="en-US" sz="1800" dirty="0"/>
          </a:p>
          <a:p>
            <a:pPr>
              <a:buFontTx/>
              <a:buChar char="-"/>
            </a:pPr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Recent productions:</a:t>
            </a:r>
          </a:p>
          <a:p>
            <a:r>
              <a:rPr lang="en-CA" sz="1800" b="1" dirty="0"/>
              <a:t>Midnight Sun </a:t>
            </a:r>
            <a:r>
              <a:rPr lang="en-CA" sz="1800" dirty="0"/>
              <a:t>(feature) – Producer,</a:t>
            </a:r>
            <a:r>
              <a:rPr lang="en-CA" sz="1800" b="1" dirty="0"/>
              <a:t> </a:t>
            </a:r>
            <a:r>
              <a:rPr lang="en-CA" sz="1800" dirty="0" err="1"/>
              <a:t>Mediamax</a:t>
            </a:r>
            <a:r>
              <a:rPr lang="en-CA" sz="1800" dirty="0"/>
              <a:t> (Montreal)/H.D Productions SRL (Italy),</a:t>
            </a:r>
            <a:r>
              <a:rPr lang="en-CA" sz="1800" b="1" dirty="0"/>
              <a:t> </a:t>
            </a:r>
            <a:r>
              <a:rPr lang="en-CA" sz="1800" dirty="0"/>
              <a:t>$17M </a:t>
            </a:r>
          </a:p>
          <a:p>
            <a:r>
              <a:rPr lang="en-CA" sz="1800" b="1" dirty="0"/>
              <a:t>Outcast </a:t>
            </a:r>
            <a:r>
              <a:rPr lang="en-CA" sz="1800" dirty="0"/>
              <a:t>(feature) -</a:t>
            </a:r>
            <a:r>
              <a:rPr lang="en-CA" sz="1800" b="1" dirty="0"/>
              <a:t> </a:t>
            </a:r>
            <a:r>
              <a:rPr lang="en-CA" sz="1800" dirty="0"/>
              <a:t>Producer,</a:t>
            </a:r>
            <a:r>
              <a:rPr lang="en-CA" sz="1800" b="1" dirty="0"/>
              <a:t> </a:t>
            </a:r>
            <a:r>
              <a:rPr lang="en-CA" sz="1800" dirty="0" err="1"/>
              <a:t>Mediamax</a:t>
            </a:r>
            <a:r>
              <a:rPr lang="en-CA" sz="1800" dirty="0"/>
              <a:t> (Montreal)/Yunnan Film Group (China)/22h22 (France), $25M</a:t>
            </a:r>
          </a:p>
          <a:p>
            <a:r>
              <a:rPr lang="en-CA" sz="1800" b="1" dirty="0" err="1"/>
              <a:t>Maïna</a:t>
            </a:r>
            <a:r>
              <a:rPr lang="en-CA" sz="1800" b="1" dirty="0"/>
              <a:t> </a:t>
            </a:r>
            <a:r>
              <a:rPr lang="en-CA" sz="1800" dirty="0"/>
              <a:t>(feature) - Producer, </a:t>
            </a:r>
            <a:r>
              <a:rPr lang="en-CA" sz="1800" dirty="0" err="1"/>
              <a:t>Mediamax</a:t>
            </a:r>
            <a:r>
              <a:rPr lang="en-CA" sz="1800" dirty="0"/>
              <a:t> (Montreal)/Productions </a:t>
            </a:r>
            <a:r>
              <a:rPr lang="en-CA" sz="1800" dirty="0" err="1"/>
              <a:t>Thalie</a:t>
            </a:r>
            <a:r>
              <a:rPr lang="en-CA" sz="1800" dirty="0"/>
              <a:t> (Québec)/</a:t>
            </a:r>
            <a:r>
              <a:rPr lang="en-CA" sz="1800" dirty="0" err="1"/>
              <a:t>Nuit</a:t>
            </a:r>
            <a:r>
              <a:rPr lang="en-CA" sz="1800" dirty="0"/>
              <a:t> Blanche (Montreal), $9.5M</a:t>
            </a:r>
          </a:p>
          <a:p>
            <a:r>
              <a:rPr lang="en-CA" sz="1800" b="1" dirty="0" err="1"/>
              <a:t>Speedracer</a:t>
            </a:r>
            <a:r>
              <a:rPr lang="en-CA" sz="1800" b="1" dirty="0"/>
              <a:t> </a:t>
            </a:r>
            <a:r>
              <a:rPr lang="en-CA" sz="1800" dirty="0"/>
              <a:t>(animated series) - Executive Producer, </a:t>
            </a:r>
            <a:r>
              <a:rPr lang="en-CA" sz="1800" dirty="0" err="1"/>
              <a:t>Mediabiz</a:t>
            </a:r>
            <a:r>
              <a:rPr lang="en-CA" sz="1800" dirty="0"/>
              <a:t> International/</a:t>
            </a:r>
            <a:r>
              <a:rPr lang="en-CA" sz="1800" dirty="0" err="1"/>
              <a:t>Mediamax</a:t>
            </a:r>
            <a:r>
              <a:rPr lang="en-CA" sz="1800" dirty="0"/>
              <a:t> (Montreal)/</a:t>
            </a:r>
            <a:r>
              <a:rPr lang="en-CA" sz="1800" dirty="0" err="1"/>
              <a:t>Toonz</a:t>
            </a:r>
            <a:r>
              <a:rPr lang="en-CA" sz="1800" dirty="0"/>
              <a:t> (Singapore), $6.9M</a:t>
            </a:r>
          </a:p>
          <a:p>
            <a:r>
              <a:rPr lang="en-CA" sz="1800" b="1" dirty="0"/>
              <a:t>Magic Beyond Words </a:t>
            </a:r>
            <a:r>
              <a:rPr lang="en-CA" sz="1800" dirty="0"/>
              <a:t>(TV movie) - Producer, </a:t>
            </a:r>
            <a:r>
              <a:rPr lang="en-CA" sz="1800" dirty="0" err="1"/>
              <a:t>Mediamax</a:t>
            </a:r>
            <a:r>
              <a:rPr lang="en-CA" sz="1800" dirty="0"/>
              <a:t> (Montreal)/Lifetime (USA), $3.8M US</a:t>
            </a:r>
          </a:p>
          <a:p>
            <a:r>
              <a:rPr lang="en-CA" sz="1800" b="1" dirty="0"/>
              <a:t>The Moth Diaries </a:t>
            </a:r>
            <a:r>
              <a:rPr lang="en-CA" sz="1800" dirty="0"/>
              <a:t>(feature) - Producer,</a:t>
            </a:r>
            <a:r>
              <a:rPr lang="en-CA" sz="1800" b="1" dirty="0"/>
              <a:t> </a:t>
            </a:r>
            <a:r>
              <a:rPr lang="en-CA" sz="1800" dirty="0" err="1"/>
              <a:t>Mediamax</a:t>
            </a:r>
            <a:r>
              <a:rPr lang="en-CA" sz="1800" dirty="0"/>
              <a:t> (Montreal)/Samson (Ireland), $12M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12297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of the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We have a draft that has been through multiple revisions</a:t>
            </a:r>
          </a:p>
          <a:p>
            <a:pPr marL="0" indent="0">
              <a:buNone/>
            </a:pPr>
            <a:r>
              <a:rPr lang="en-US" sz="2000" dirty="0" smtClean="0"/>
              <a:t>• Still room to make changes to better meet the needs of the Chinese market.</a:t>
            </a:r>
          </a:p>
          <a:p>
            <a:pPr marL="0" indent="0">
              <a:buNone/>
            </a:pPr>
            <a:r>
              <a:rPr lang="en-US" sz="2000" dirty="0" smtClean="0"/>
              <a:t>• Fast pace of turnaround. By our estimate 3 months to complete a polish and another 6 months to complete packaging.</a:t>
            </a:r>
          </a:p>
          <a:p>
            <a:pPr marL="0" indent="0">
              <a:buNone/>
            </a:pPr>
            <a:r>
              <a:rPr lang="en-US" sz="2000" dirty="0" smtClean="0"/>
              <a:t>• Development will be financed through </a:t>
            </a:r>
            <a:r>
              <a:rPr lang="en-US" sz="2000" dirty="0" err="1" smtClean="0"/>
              <a:t>Mediamax</a:t>
            </a:r>
            <a:r>
              <a:rPr lang="en-US" sz="2000" dirty="0" smtClean="0"/>
              <a:t>’ operating budget, using existing staff already in place.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49964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A-Whirlwind's Daughter pos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44"/>
            <a:ext cx="6858000" cy="887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57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Whirlwind’s Daughter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133602"/>
            <a:ext cx="3267137" cy="367460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widow’s act of vengeance brings the wrath of both the Triad and the </a:t>
            </a:r>
            <a:r>
              <a:rPr lang="en-US" dirty="0" smtClean="0"/>
              <a:t>police down </a:t>
            </a:r>
            <a:r>
              <a:rPr lang="en-US" dirty="0"/>
              <a:t>upon her and her loved ones.</a:t>
            </a:r>
            <a:r>
              <a:rPr lang="en-CA" dirty="0" smtClean="0">
                <a:effectLst/>
              </a:rPr>
              <a:t> </a:t>
            </a:r>
            <a:endParaRPr lang="en-US" dirty="0"/>
          </a:p>
        </p:txBody>
      </p:sp>
      <p:pic>
        <p:nvPicPr>
          <p:cNvPr id="4" name="Picture 3" descr="chocolat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264" y="4095713"/>
            <a:ext cx="3049836" cy="45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89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Vengeance is Sweet…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Typically revenge movies end with the successful act of vengeance</a:t>
            </a:r>
            <a:endParaRPr lang="en-US" dirty="0"/>
          </a:p>
        </p:txBody>
      </p:sp>
      <p:pic>
        <p:nvPicPr>
          <p:cNvPr id="5" name="Picture 4" descr="chocolate-movie-review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25" y="3467898"/>
            <a:ext cx="5969429" cy="341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20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…Until It’s Not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5066126"/>
            <a:ext cx="6172200" cy="310209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R</a:t>
            </a:r>
            <a:r>
              <a:rPr lang="en-US" dirty="0" smtClean="0"/>
              <a:t>evenge isn’t the end of the story, it’s just the beginning.</a:t>
            </a:r>
            <a:endParaRPr lang="en-US" dirty="0"/>
          </a:p>
        </p:txBody>
      </p:sp>
      <p:pic>
        <p:nvPicPr>
          <p:cNvPr id="4" name="Picture 3" descr="p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27" y="1642408"/>
            <a:ext cx="48768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78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Visceral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6464670"/>
            <a:ext cx="6172200" cy="226011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No wire fighting. Just visceral punches that the audience can feel.</a:t>
            </a:r>
            <a:endParaRPr lang="en-US" dirty="0"/>
          </a:p>
        </p:txBody>
      </p:sp>
      <p:pic>
        <p:nvPicPr>
          <p:cNvPr id="4" name="Haywire Fight Scenes #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032894"/>
            <a:ext cx="6858000" cy="3857625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598358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42900" y="3395182"/>
            <a:ext cx="6172200" cy="1163872"/>
          </a:xfrm>
        </p:spPr>
        <p:txBody>
          <a:bodyPr/>
          <a:lstStyle/>
          <a:p>
            <a:r>
              <a:rPr lang="en-US" dirty="0" smtClean="0"/>
              <a:t>Key Characters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944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2900" y="934204"/>
            <a:ext cx="6172200" cy="9275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Kim Chang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Brooding, </a:t>
            </a:r>
            <a:r>
              <a:rPr lang="en-US" sz="2000" dirty="0" smtClean="0"/>
              <a:t>obsessed and </a:t>
            </a:r>
            <a:r>
              <a:rPr lang="en-US" sz="2000" dirty="0" smtClean="0"/>
              <a:t>deadly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Maggie-Q-Shane-West-nikita-15516863-495-3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74" y="2388133"/>
            <a:ext cx="2540848" cy="16938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75174" y="2018801"/>
            <a:ext cx="314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Maggie Q</a:t>
            </a:r>
            <a:endParaRPr lang="en-US" dirty="0"/>
          </a:p>
        </p:txBody>
      </p:sp>
      <p:pic>
        <p:nvPicPr>
          <p:cNvPr id="9" name="Picture 8" descr="Maggie_Q_Nikita_New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3" r="9529"/>
          <a:stretch/>
        </p:blipFill>
        <p:spPr>
          <a:xfrm>
            <a:off x="449372" y="2122184"/>
            <a:ext cx="2182142" cy="1952824"/>
          </a:xfrm>
          <a:prstGeom prst="rect">
            <a:avLst/>
          </a:prstGeom>
        </p:spPr>
      </p:pic>
      <p:pic>
        <p:nvPicPr>
          <p:cNvPr id="10" name="Picture 9" descr="jamie-chung-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72" y="4301060"/>
            <a:ext cx="2073925" cy="2073925"/>
          </a:xfrm>
          <a:prstGeom prst="rect">
            <a:avLst/>
          </a:prstGeom>
        </p:spPr>
      </p:pic>
      <p:pic>
        <p:nvPicPr>
          <p:cNvPr id="11" name="Picture 10" descr="jamie-chung-samurai-girl-promos-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74" y="4666304"/>
            <a:ext cx="2540848" cy="17092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75174" y="4296971"/>
            <a:ext cx="2347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Jamie Chung</a:t>
            </a:r>
            <a:endParaRPr lang="en-US" dirty="0"/>
          </a:p>
        </p:txBody>
      </p:sp>
      <p:pic>
        <p:nvPicPr>
          <p:cNvPr id="13" name="Picture 12" descr="1 (276)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4"/>
          <a:stretch/>
        </p:blipFill>
        <p:spPr>
          <a:xfrm>
            <a:off x="449372" y="6576958"/>
            <a:ext cx="2073925" cy="21285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75174" y="6558087"/>
            <a:ext cx="2347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Charlene Choi</a:t>
            </a:r>
            <a:endParaRPr lang="en-US" dirty="0"/>
          </a:p>
        </p:txBody>
      </p:sp>
      <p:pic>
        <p:nvPicPr>
          <p:cNvPr id="15" name="Picture 14" descr="p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40"/>
          <a:stretch/>
        </p:blipFill>
        <p:spPr>
          <a:xfrm>
            <a:off x="2875174" y="6927419"/>
            <a:ext cx="1806472" cy="179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46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006192"/>
            <a:ext cx="6172200" cy="603461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Roger Leung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Earnest, trustworthy, </a:t>
            </a:r>
            <a:r>
              <a:rPr lang="en-US" sz="1800" dirty="0" smtClean="0"/>
              <a:t>a rule-follower</a:t>
            </a:r>
            <a:endParaRPr lang="en-US" sz="18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753556" y="1896324"/>
            <a:ext cx="135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Nicholas </a:t>
            </a:r>
            <a:r>
              <a:rPr lang="en-US" dirty="0" err="1" smtClean="0"/>
              <a:t>Tse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759079" y="4138510"/>
            <a:ext cx="1345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Steven </a:t>
            </a:r>
            <a:r>
              <a:rPr lang="en-US" dirty="0" err="1" smtClean="0"/>
              <a:t>Yeun</a:t>
            </a:r>
            <a:endParaRPr lang="en-US" dirty="0"/>
          </a:p>
        </p:txBody>
      </p:sp>
      <p:pic>
        <p:nvPicPr>
          <p:cNvPr id="8" name="Picture 7" descr="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436121"/>
            <a:ext cx="2217095" cy="20404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08590" y="6436121"/>
            <a:ext cx="104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John Cho</a:t>
            </a:r>
            <a:endParaRPr lang="en-US" dirty="0"/>
          </a:p>
        </p:txBody>
      </p:sp>
      <p:pic>
        <p:nvPicPr>
          <p:cNvPr id="2" name="Picture 1" descr="twd3-glenn-32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5" r="25717"/>
          <a:stretch/>
        </p:blipFill>
        <p:spPr>
          <a:xfrm>
            <a:off x="342900" y="4138511"/>
            <a:ext cx="2220887" cy="2123924"/>
          </a:xfrm>
          <a:prstGeom prst="rect">
            <a:avLst/>
          </a:prstGeom>
        </p:spPr>
      </p:pic>
      <p:pic>
        <p:nvPicPr>
          <p:cNvPr id="10" name="Picture 9" descr="1deb_3_tse-20120829215427268332-300x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9793"/>
          <a:stretch/>
        </p:blipFill>
        <p:spPr>
          <a:xfrm>
            <a:off x="344585" y="1942227"/>
            <a:ext cx="2255696" cy="203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31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680048"/>
            <a:ext cx="6172200" cy="603461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Paul Li</a:t>
            </a:r>
          </a:p>
          <a:p>
            <a:pPr marL="0" indent="0">
              <a:buNone/>
            </a:pPr>
            <a:r>
              <a:rPr lang="en-US" sz="1800" dirty="0" smtClean="0"/>
              <a:t>Intelligent, ruthless, and charming</a:t>
            </a:r>
            <a:endParaRPr lang="en-US" sz="1800" dirty="0"/>
          </a:p>
        </p:txBody>
      </p:sp>
      <p:sp>
        <p:nvSpPr>
          <p:cNvPr id="4" name="Rectangle 3"/>
          <p:cNvSpPr/>
          <p:nvPr/>
        </p:nvSpPr>
        <p:spPr>
          <a:xfrm>
            <a:off x="3428999" y="1803558"/>
            <a:ext cx="1487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Yun-Fat Chow</a:t>
            </a:r>
          </a:p>
        </p:txBody>
      </p:sp>
      <p:pic>
        <p:nvPicPr>
          <p:cNvPr id="5" name="Picture 4" descr="chow_yun_fat_the_corruptor_00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2" b="7843"/>
          <a:stretch/>
        </p:blipFill>
        <p:spPr>
          <a:xfrm>
            <a:off x="342900" y="1759466"/>
            <a:ext cx="2802481" cy="2157479"/>
          </a:xfrm>
          <a:prstGeom prst="rect">
            <a:avLst/>
          </a:prstGeom>
        </p:spPr>
      </p:pic>
      <p:pic>
        <p:nvPicPr>
          <p:cNvPr id="6" name="Picture 5" descr="Donnie-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5" r="7140"/>
          <a:stretch/>
        </p:blipFill>
        <p:spPr>
          <a:xfrm>
            <a:off x="342900" y="4222857"/>
            <a:ext cx="2802481" cy="26470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28999" y="4385524"/>
            <a:ext cx="125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Donnie Yen</a:t>
            </a:r>
          </a:p>
        </p:txBody>
      </p:sp>
    </p:spTree>
    <p:extLst>
      <p:ext uri="{BB962C8B-B14F-4D97-AF65-F5344CB8AC3E}">
        <p14:creationId xmlns:p14="http://schemas.microsoft.com/office/powerpoint/2010/main" val="1660439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556</Words>
  <Application>Microsoft Macintosh PowerPoint</Application>
  <PresentationFormat>On-screen Show (4:3)</PresentationFormat>
  <Paragraphs>75</Paragraphs>
  <Slides>14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  </vt:lpstr>
      <vt:lpstr>Whirlwind’s Daughter</vt:lpstr>
      <vt:lpstr>Vengeance is Sweet…</vt:lpstr>
      <vt:lpstr>…Until It’s Not</vt:lpstr>
      <vt:lpstr>Visceral Action</vt:lpstr>
      <vt:lpstr>Key Characters</vt:lpstr>
      <vt:lpstr>PowerPoint Presentation</vt:lpstr>
      <vt:lpstr>PowerPoint Presentation</vt:lpstr>
      <vt:lpstr>PowerPoint Presentation</vt:lpstr>
      <vt:lpstr>The Business Side</vt:lpstr>
      <vt:lpstr>Mediabiz</vt:lpstr>
      <vt:lpstr>Mediamax</vt:lpstr>
      <vt:lpstr>State of the Project</vt:lpstr>
      <vt:lpstr>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Shawn Whitney</dc:creator>
  <cp:lastModifiedBy>Shawn Whitney</cp:lastModifiedBy>
  <cp:revision>22</cp:revision>
  <dcterms:created xsi:type="dcterms:W3CDTF">2014-11-10T16:59:59Z</dcterms:created>
  <dcterms:modified xsi:type="dcterms:W3CDTF">2014-11-11T19:36:01Z</dcterms:modified>
</cp:coreProperties>
</file>