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61" r:id="rId1"/>
  </p:sldMasterIdLst>
  <p:notesMasterIdLst>
    <p:notesMasterId r:id="rId57"/>
  </p:notesMasterIdLst>
  <p:sldIdLst>
    <p:sldId id="593" r:id="rId2"/>
    <p:sldId id="594" r:id="rId3"/>
    <p:sldId id="577" r:id="rId4"/>
    <p:sldId id="592" r:id="rId5"/>
    <p:sldId id="578" r:id="rId6"/>
    <p:sldId id="579" r:id="rId7"/>
    <p:sldId id="580" r:id="rId8"/>
    <p:sldId id="596" r:id="rId9"/>
    <p:sldId id="582" r:id="rId10"/>
    <p:sldId id="583" r:id="rId11"/>
    <p:sldId id="597" r:id="rId12"/>
    <p:sldId id="585" r:id="rId13"/>
    <p:sldId id="586" r:id="rId14"/>
    <p:sldId id="598" r:id="rId15"/>
    <p:sldId id="601" r:id="rId16"/>
    <p:sldId id="595" r:id="rId17"/>
    <p:sldId id="535" r:id="rId18"/>
    <p:sldId id="536" r:id="rId19"/>
    <p:sldId id="537" r:id="rId20"/>
    <p:sldId id="538" r:id="rId21"/>
    <p:sldId id="531" r:id="rId22"/>
    <p:sldId id="532" r:id="rId23"/>
    <p:sldId id="602" r:id="rId24"/>
    <p:sldId id="590" r:id="rId25"/>
    <p:sldId id="521" r:id="rId26"/>
    <p:sldId id="523" r:id="rId27"/>
    <p:sldId id="533" r:id="rId28"/>
    <p:sldId id="524" r:id="rId29"/>
    <p:sldId id="526" r:id="rId30"/>
    <p:sldId id="541" r:id="rId31"/>
    <p:sldId id="534" r:id="rId32"/>
    <p:sldId id="528" r:id="rId33"/>
    <p:sldId id="529" r:id="rId34"/>
    <p:sldId id="527" r:id="rId35"/>
    <p:sldId id="539" r:id="rId36"/>
    <p:sldId id="545" r:id="rId37"/>
    <p:sldId id="599" r:id="rId38"/>
    <p:sldId id="559" r:id="rId39"/>
    <p:sldId id="542" r:id="rId40"/>
    <p:sldId id="560" r:id="rId41"/>
    <p:sldId id="562" r:id="rId42"/>
    <p:sldId id="563" r:id="rId43"/>
    <p:sldId id="564" r:id="rId44"/>
    <p:sldId id="554" r:id="rId45"/>
    <p:sldId id="543" r:id="rId46"/>
    <p:sldId id="558" r:id="rId47"/>
    <p:sldId id="547" r:id="rId48"/>
    <p:sldId id="567" r:id="rId49"/>
    <p:sldId id="552" r:id="rId50"/>
    <p:sldId id="568" r:id="rId51"/>
    <p:sldId id="569" r:id="rId52"/>
    <p:sldId id="575" r:id="rId53"/>
    <p:sldId id="576" r:id="rId54"/>
    <p:sldId id="600" r:id="rId55"/>
    <p:sldId id="603" r:id="rId56"/>
  </p:sldIdLst>
  <p:sldSz cx="10058400" cy="7772400"/>
  <p:notesSz cx="7010400" cy="9296400"/>
  <p:custDataLst>
    <p:tags r:id="rId58"/>
  </p:custDataLst>
  <p:defaultTextStyle>
    <a:defPPr>
      <a:defRPr lang="en-GB"/>
    </a:defPPr>
    <a:lvl1pPr algn="l" defTabSz="457200" rtl="0" fontAlgn="base">
      <a:spcBef>
        <a:spcPct val="0"/>
      </a:spcBef>
      <a:spcAft>
        <a:spcPct val="0"/>
      </a:spcAft>
      <a:defRPr kern="1200">
        <a:solidFill>
          <a:schemeClr val="tx1"/>
        </a:solidFill>
        <a:latin typeface="Arial" pitchFamily="34" charset="0"/>
        <a:ea typeface="SimSun" pitchFamily="2" charset="-122"/>
        <a:cs typeface="Arial" pitchFamily="34" charset="0"/>
      </a:defRPr>
    </a:lvl1pPr>
    <a:lvl2pPr marL="742950" indent="-285750" algn="l" defTabSz="457200" rtl="0" fontAlgn="base">
      <a:spcBef>
        <a:spcPct val="0"/>
      </a:spcBef>
      <a:spcAft>
        <a:spcPct val="0"/>
      </a:spcAft>
      <a:defRPr kern="1200">
        <a:solidFill>
          <a:schemeClr val="tx1"/>
        </a:solidFill>
        <a:latin typeface="Arial" pitchFamily="34" charset="0"/>
        <a:ea typeface="SimSun" pitchFamily="2" charset="-122"/>
        <a:cs typeface="Arial" pitchFamily="34" charset="0"/>
      </a:defRPr>
    </a:lvl2pPr>
    <a:lvl3pPr marL="1143000" indent="-228600" algn="l" defTabSz="457200" rtl="0" fontAlgn="base">
      <a:spcBef>
        <a:spcPct val="0"/>
      </a:spcBef>
      <a:spcAft>
        <a:spcPct val="0"/>
      </a:spcAft>
      <a:defRPr kern="1200">
        <a:solidFill>
          <a:schemeClr val="tx1"/>
        </a:solidFill>
        <a:latin typeface="Arial" pitchFamily="34" charset="0"/>
        <a:ea typeface="SimSun" pitchFamily="2" charset="-122"/>
        <a:cs typeface="Arial" pitchFamily="34" charset="0"/>
      </a:defRPr>
    </a:lvl3pPr>
    <a:lvl4pPr marL="1600200" indent="-228600" algn="l" defTabSz="457200" rtl="0" fontAlgn="base">
      <a:spcBef>
        <a:spcPct val="0"/>
      </a:spcBef>
      <a:spcAft>
        <a:spcPct val="0"/>
      </a:spcAft>
      <a:defRPr kern="1200">
        <a:solidFill>
          <a:schemeClr val="tx1"/>
        </a:solidFill>
        <a:latin typeface="Arial" pitchFamily="34" charset="0"/>
        <a:ea typeface="SimSun" pitchFamily="2" charset="-122"/>
        <a:cs typeface="Arial" pitchFamily="34" charset="0"/>
      </a:defRPr>
    </a:lvl4pPr>
    <a:lvl5pPr marL="2057400" indent="-228600" algn="l" defTabSz="457200" rtl="0" fontAlgn="base">
      <a:spcBef>
        <a:spcPct val="0"/>
      </a:spcBef>
      <a:spcAft>
        <a:spcPct val="0"/>
      </a:spcAft>
      <a:defRPr kern="1200">
        <a:solidFill>
          <a:schemeClr val="tx1"/>
        </a:solidFill>
        <a:latin typeface="Arial" pitchFamily="34" charset="0"/>
        <a:ea typeface="SimSun" pitchFamily="2" charset="-122"/>
        <a:cs typeface="Arial" pitchFamily="34" charset="0"/>
      </a:defRPr>
    </a:lvl5pPr>
    <a:lvl6pPr marL="2286000" algn="l" defTabSz="914400" rtl="0" eaLnBrk="1" latinLnBrk="0" hangingPunct="1">
      <a:defRPr kern="1200">
        <a:solidFill>
          <a:schemeClr val="tx1"/>
        </a:solidFill>
        <a:latin typeface="Arial" pitchFamily="34" charset="0"/>
        <a:ea typeface="SimSun" pitchFamily="2" charset="-122"/>
        <a:cs typeface="Arial" pitchFamily="34" charset="0"/>
      </a:defRPr>
    </a:lvl6pPr>
    <a:lvl7pPr marL="2743200" algn="l" defTabSz="914400" rtl="0" eaLnBrk="1" latinLnBrk="0" hangingPunct="1">
      <a:defRPr kern="1200">
        <a:solidFill>
          <a:schemeClr val="tx1"/>
        </a:solidFill>
        <a:latin typeface="Arial" pitchFamily="34" charset="0"/>
        <a:ea typeface="SimSun" pitchFamily="2" charset="-122"/>
        <a:cs typeface="Arial" pitchFamily="34" charset="0"/>
      </a:defRPr>
    </a:lvl7pPr>
    <a:lvl8pPr marL="3200400" algn="l" defTabSz="914400" rtl="0" eaLnBrk="1" latinLnBrk="0" hangingPunct="1">
      <a:defRPr kern="1200">
        <a:solidFill>
          <a:schemeClr val="tx1"/>
        </a:solidFill>
        <a:latin typeface="Arial" pitchFamily="34" charset="0"/>
        <a:ea typeface="SimSun" pitchFamily="2" charset="-122"/>
        <a:cs typeface="Arial" pitchFamily="34" charset="0"/>
      </a:defRPr>
    </a:lvl8pPr>
    <a:lvl9pPr marL="3657600" algn="l" defTabSz="914400" rtl="0" eaLnBrk="1" latinLnBrk="0" hangingPunct="1">
      <a:defRPr kern="1200">
        <a:solidFill>
          <a:schemeClr val="tx1"/>
        </a:solidFill>
        <a:latin typeface="Arial" pitchFamily="34" charset="0"/>
        <a:ea typeface="SimSun" pitchFamily="2" charset="-122"/>
        <a:cs typeface="Arial" pitchFamily="34" charset="0"/>
      </a:defRPr>
    </a:lvl9pPr>
  </p:defaultTextStyle>
  <p:extLst>
    <p:ext uri="{521415D9-36F7-43E2-AB2F-B90AF26B5E84}">
      <p14:sectionLst xmlns:p14="http://schemas.microsoft.com/office/powerpoint/2010/main">
        <p14:section name="Default Section" id="{B193DD79-57F0-4327-8A18-C76ED529D6AE}">
          <p14:sldIdLst/>
        </p14:section>
        <p14:section name="TEST" id="{2D491684-A8FB-4719-A44B-713A7522C7D3}">
          <p14:sldIdLst>
            <p14:sldId id="593"/>
            <p14:sldId id="594"/>
            <p14:sldId id="577"/>
            <p14:sldId id="592"/>
            <p14:sldId id="578"/>
            <p14:sldId id="579"/>
            <p14:sldId id="580"/>
            <p14:sldId id="596"/>
            <p14:sldId id="582"/>
            <p14:sldId id="583"/>
            <p14:sldId id="597"/>
            <p14:sldId id="585"/>
            <p14:sldId id="586"/>
            <p14:sldId id="598"/>
            <p14:sldId id="601"/>
            <p14:sldId id="595"/>
            <p14:sldId id="535"/>
            <p14:sldId id="536"/>
            <p14:sldId id="537"/>
            <p14:sldId id="538"/>
            <p14:sldId id="531"/>
            <p14:sldId id="532"/>
            <p14:sldId id="602"/>
            <p14:sldId id="590"/>
            <p14:sldId id="521"/>
            <p14:sldId id="523"/>
            <p14:sldId id="533"/>
            <p14:sldId id="524"/>
            <p14:sldId id="526"/>
            <p14:sldId id="541"/>
            <p14:sldId id="534"/>
            <p14:sldId id="528"/>
            <p14:sldId id="529"/>
            <p14:sldId id="527"/>
            <p14:sldId id="539"/>
            <p14:sldId id="545"/>
            <p14:sldId id="599"/>
            <p14:sldId id="559"/>
            <p14:sldId id="542"/>
            <p14:sldId id="560"/>
            <p14:sldId id="562"/>
            <p14:sldId id="563"/>
            <p14:sldId id="564"/>
            <p14:sldId id="554"/>
            <p14:sldId id="543"/>
            <p14:sldId id="558"/>
            <p14:sldId id="547"/>
            <p14:sldId id="567"/>
            <p14:sldId id="552"/>
            <p14:sldId id="568"/>
            <p14:sldId id="569"/>
            <p14:sldId id="575"/>
            <p14:sldId id="576"/>
            <p14:sldId id="600"/>
            <p14:sldId id="603"/>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662" userDrawn="1">
          <p15:clr>
            <a:srgbClr val="A4A3A4"/>
          </p15:clr>
        </p15:guide>
        <p15:guide id="2" pos="194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CBB8B"/>
    <a:srgbClr val="FE512E"/>
    <a:srgbClr val="FFFFFF"/>
    <a:srgbClr val="FFFF00"/>
    <a:srgbClr val="FF7C80"/>
    <a:srgbClr val="951D47"/>
    <a:srgbClr val="854093"/>
    <a:srgbClr val="B747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61" autoAdjust="0"/>
    <p:restoredTop sz="98077" autoAdjust="0"/>
  </p:normalViewPr>
  <p:slideViewPr>
    <p:cSldViewPr>
      <p:cViewPr varScale="1">
        <p:scale>
          <a:sx n="58" d="100"/>
          <a:sy n="58" d="100"/>
        </p:scale>
        <p:origin x="836" y="44"/>
      </p:cViewPr>
      <p:guideLst>
        <p:guide orient="horz" pos="2160"/>
        <p:guide pos="2880"/>
      </p:guideLst>
    </p:cSldViewPr>
  </p:slideViewPr>
  <p:outlineViewPr>
    <p:cViewPr varScale="1">
      <p:scale>
        <a:sx n="170" d="200"/>
        <a:sy n="170" d="200"/>
      </p:scale>
      <p:origin x="696" y="0"/>
    </p:cViewPr>
  </p:outlineViewPr>
  <p:notesTextViewPr>
    <p:cViewPr>
      <p:scale>
        <a:sx n="1" d="1"/>
        <a:sy n="1" d="1"/>
      </p:scale>
      <p:origin x="0" y="0"/>
    </p:cViewPr>
  </p:notesTextViewPr>
  <p:sorterViewPr>
    <p:cViewPr>
      <p:scale>
        <a:sx n="66" d="100"/>
        <a:sy n="66" d="100"/>
      </p:scale>
      <p:origin x="0" y="-2248"/>
    </p:cViewPr>
  </p:sorterViewPr>
  <p:notesViewPr>
    <p:cSldViewPr>
      <p:cViewPr varScale="1">
        <p:scale>
          <a:sx n="59" d="100"/>
          <a:sy n="59" d="100"/>
        </p:scale>
        <p:origin x="-1752" y="-72"/>
      </p:cViewPr>
      <p:guideLst>
        <p:guide orient="horz" pos="2662"/>
        <p:guide pos="194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Rectangle 1"/>
          <p:cNvSpPr>
            <a:spLocks noGrp="1" noRot="1" noChangeAspect="1" noChangeArrowheads="1"/>
          </p:cNvSpPr>
          <p:nvPr>
            <p:ph type="sldImg"/>
          </p:nvPr>
        </p:nvSpPr>
        <p:spPr bwMode="auto">
          <a:xfrm>
            <a:off x="1249363" y="706438"/>
            <a:ext cx="4510087" cy="348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sp>
      <p:sp>
        <p:nvSpPr>
          <p:cNvPr id="2050" name="Rectangle 2"/>
          <p:cNvSpPr>
            <a:spLocks noGrp="1" noChangeArrowheads="1"/>
          </p:cNvSpPr>
          <p:nvPr>
            <p:ph type="body"/>
          </p:nvPr>
        </p:nvSpPr>
        <p:spPr bwMode="auto">
          <a:xfrm>
            <a:off x="701613" y="4414911"/>
            <a:ext cx="5607175" cy="4181619"/>
          </a:xfrm>
          <a:prstGeom prst="rect">
            <a:avLst/>
          </a:prstGeom>
          <a:noFill/>
          <a:ln>
            <a:noFill/>
          </a:ln>
          <a:effectLst/>
          <a:extLst/>
        </p:spPr>
        <p:txBody>
          <a:bodyPr vert="horz" wrap="square" lIns="0" tIns="0" rIns="0" bIns="0" numCol="1" anchor="t" anchorCtr="0" compatLnSpc="1">
            <a:prstTxWarp prst="textNoShape">
              <a:avLst/>
            </a:prstTxWarp>
          </a:bodyPr>
          <a:lstStyle/>
          <a:p>
            <a:pPr lvl="0"/>
            <a:endParaRPr lang="en-US" noProof="0" smtClean="0"/>
          </a:p>
        </p:txBody>
      </p:sp>
      <p:sp>
        <p:nvSpPr>
          <p:cNvPr id="2051" name="Rectangle 3"/>
          <p:cNvSpPr>
            <a:spLocks noGrp="1" noChangeArrowheads="1"/>
          </p:cNvSpPr>
          <p:nvPr>
            <p:ph type="hdr"/>
          </p:nvPr>
        </p:nvSpPr>
        <p:spPr bwMode="auto">
          <a:xfrm>
            <a:off x="0" y="0"/>
            <a:ext cx="3041276" cy="463646"/>
          </a:xfrm>
          <a:prstGeom prst="rect">
            <a:avLst/>
          </a:prstGeom>
          <a:noFill/>
          <a:ln>
            <a:noFill/>
          </a:ln>
          <a:effectLst/>
          <a:extLst/>
        </p:spPr>
        <p:txBody>
          <a:bodyPr vert="horz" wrap="square" lIns="0" tIns="0" rIns="0" bIns="0" numCol="1" anchor="t" anchorCtr="0" compatLnSpc="1">
            <a:prstTxWarp prst="textNoShape">
              <a:avLst/>
            </a:prstTxWarp>
          </a:bodyPr>
          <a:lstStyle>
            <a:lvl1pPr hangingPunct="0">
              <a:lnSpc>
                <a:spcPct val="93000"/>
              </a:lnSpc>
              <a:buClr>
                <a:srgbClr val="000000"/>
              </a:buClr>
              <a:buSzPct val="100000"/>
              <a:buFont typeface="Times New Roman" pitchFamily="18" charset="0"/>
              <a:buNone/>
              <a:tabLst>
                <a:tab pos="662007" algn="l"/>
                <a:tab pos="1324013" algn="l"/>
                <a:tab pos="1986020" algn="l"/>
                <a:tab pos="2648026" algn="l"/>
              </a:tabLst>
              <a:defRPr sz="1300">
                <a:solidFill>
                  <a:srgbClr val="000000"/>
                </a:solidFill>
                <a:latin typeface="Times New Roman" pitchFamily="18" charset="0"/>
                <a:ea typeface="Arial Unicode MS" pitchFamily="34" charset="-120"/>
                <a:cs typeface="Arial Unicode MS" pitchFamily="34" charset="-120"/>
              </a:defRPr>
            </a:lvl1pPr>
          </a:lstStyle>
          <a:p>
            <a:pPr>
              <a:defRPr/>
            </a:pPr>
            <a:endParaRPr lang="en-US" dirty="0"/>
          </a:p>
        </p:txBody>
      </p:sp>
      <p:sp>
        <p:nvSpPr>
          <p:cNvPr id="2052" name="Rectangle 4"/>
          <p:cNvSpPr>
            <a:spLocks noGrp="1" noChangeArrowheads="1"/>
          </p:cNvSpPr>
          <p:nvPr>
            <p:ph type="dt"/>
          </p:nvPr>
        </p:nvSpPr>
        <p:spPr bwMode="auto">
          <a:xfrm>
            <a:off x="3967692" y="0"/>
            <a:ext cx="3041276" cy="463646"/>
          </a:xfrm>
          <a:prstGeom prst="rect">
            <a:avLst/>
          </a:prstGeom>
          <a:noFill/>
          <a:ln>
            <a:noFill/>
          </a:ln>
          <a:effectLst/>
          <a:extLst/>
        </p:spPr>
        <p:txBody>
          <a:bodyPr vert="horz" wrap="square" lIns="0" tIns="0" rIns="0" bIns="0" numCol="1" anchor="t" anchorCtr="0" compatLnSpc="1">
            <a:prstTxWarp prst="textNoShape">
              <a:avLst/>
            </a:prstTxWarp>
          </a:bodyPr>
          <a:lstStyle>
            <a:lvl1pPr algn="r" hangingPunct="0">
              <a:lnSpc>
                <a:spcPct val="93000"/>
              </a:lnSpc>
              <a:buClr>
                <a:srgbClr val="000000"/>
              </a:buClr>
              <a:buSzPct val="100000"/>
              <a:buFont typeface="Times New Roman" pitchFamily="18" charset="0"/>
              <a:buNone/>
              <a:tabLst>
                <a:tab pos="662007" algn="l"/>
                <a:tab pos="1324013" algn="l"/>
                <a:tab pos="1986020" algn="l"/>
                <a:tab pos="2648026" algn="l"/>
              </a:tabLst>
              <a:defRPr sz="1300">
                <a:solidFill>
                  <a:srgbClr val="000000"/>
                </a:solidFill>
                <a:latin typeface="Times New Roman" pitchFamily="18" charset="0"/>
                <a:ea typeface="Arial Unicode MS" pitchFamily="34" charset="-120"/>
                <a:cs typeface="Arial Unicode MS" pitchFamily="34" charset="-120"/>
              </a:defRPr>
            </a:lvl1pPr>
          </a:lstStyle>
          <a:p>
            <a:pPr>
              <a:defRPr/>
            </a:pPr>
            <a:endParaRPr lang="en-US" dirty="0"/>
          </a:p>
        </p:txBody>
      </p:sp>
      <p:sp>
        <p:nvSpPr>
          <p:cNvPr id="2053" name="Rectangle 5"/>
          <p:cNvSpPr>
            <a:spLocks noGrp="1" noChangeArrowheads="1"/>
          </p:cNvSpPr>
          <p:nvPr>
            <p:ph type="ftr"/>
          </p:nvPr>
        </p:nvSpPr>
        <p:spPr bwMode="auto">
          <a:xfrm>
            <a:off x="0" y="8831287"/>
            <a:ext cx="3041276" cy="463646"/>
          </a:xfrm>
          <a:prstGeom prst="rect">
            <a:avLst/>
          </a:prstGeom>
          <a:noFill/>
          <a:ln>
            <a:noFill/>
          </a:ln>
          <a:effectLst/>
          <a:extLst/>
        </p:spPr>
        <p:txBody>
          <a:bodyPr vert="horz" wrap="square" lIns="0" tIns="0" rIns="0" bIns="0" numCol="1" anchor="b" anchorCtr="0" compatLnSpc="1">
            <a:prstTxWarp prst="textNoShape">
              <a:avLst/>
            </a:prstTxWarp>
          </a:bodyPr>
          <a:lstStyle>
            <a:lvl1pPr hangingPunct="0">
              <a:lnSpc>
                <a:spcPct val="93000"/>
              </a:lnSpc>
              <a:buClr>
                <a:srgbClr val="000000"/>
              </a:buClr>
              <a:buSzPct val="100000"/>
              <a:buFont typeface="Times New Roman" pitchFamily="18" charset="0"/>
              <a:buNone/>
              <a:tabLst>
                <a:tab pos="662007" algn="l"/>
                <a:tab pos="1324013" algn="l"/>
                <a:tab pos="1986020" algn="l"/>
                <a:tab pos="2648026" algn="l"/>
              </a:tabLst>
              <a:defRPr sz="1300">
                <a:solidFill>
                  <a:srgbClr val="000000"/>
                </a:solidFill>
                <a:latin typeface="Times New Roman" pitchFamily="18" charset="0"/>
                <a:ea typeface="Arial Unicode MS" pitchFamily="34" charset="-120"/>
                <a:cs typeface="Arial Unicode MS" pitchFamily="34" charset="-120"/>
              </a:defRPr>
            </a:lvl1pPr>
          </a:lstStyle>
          <a:p>
            <a:pPr>
              <a:defRPr/>
            </a:pPr>
            <a:endParaRPr lang="en-US" dirty="0"/>
          </a:p>
        </p:txBody>
      </p:sp>
      <p:sp>
        <p:nvSpPr>
          <p:cNvPr id="2054" name="Rectangle 6"/>
          <p:cNvSpPr>
            <a:spLocks noGrp="1" noChangeArrowheads="1"/>
          </p:cNvSpPr>
          <p:nvPr>
            <p:ph type="sldNum"/>
          </p:nvPr>
        </p:nvSpPr>
        <p:spPr bwMode="auto">
          <a:xfrm>
            <a:off x="3967692" y="8831287"/>
            <a:ext cx="3041276" cy="463646"/>
          </a:xfrm>
          <a:prstGeom prst="rect">
            <a:avLst/>
          </a:prstGeom>
          <a:noFill/>
          <a:ln>
            <a:noFill/>
          </a:ln>
          <a:effectLst/>
          <a:extLst/>
        </p:spPr>
        <p:txBody>
          <a:bodyPr vert="horz" wrap="square" lIns="0" tIns="0" rIns="0" bIns="0" numCol="1" anchor="b" anchorCtr="0" compatLnSpc="1">
            <a:prstTxWarp prst="textNoShape">
              <a:avLst/>
            </a:prstTxWarp>
          </a:bodyPr>
          <a:lstStyle>
            <a:lvl1pPr algn="r" hangingPunct="0">
              <a:lnSpc>
                <a:spcPct val="93000"/>
              </a:lnSpc>
              <a:buClr>
                <a:srgbClr val="000000"/>
              </a:buClr>
              <a:buSzPct val="100000"/>
              <a:buFont typeface="Times New Roman" pitchFamily="18" charset="0"/>
              <a:buNone/>
              <a:tabLst>
                <a:tab pos="662007" algn="l"/>
                <a:tab pos="1324013" algn="l"/>
                <a:tab pos="1986020" algn="l"/>
                <a:tab pos="2648026" algn="l"/>
              </a:tabLst>
              <a:defRPr sz="1300">
                <a:solidFill>
                  <a:srgbClr val="000000"/>
                </a:solidFill>
                <a:latin typeface="Times New Roman" pitchFamily="18" charset="0"/>
                <a:ea typeface="Arial Unicode MS" pitchFamily="34" charset="-120"/>
                <a:cs typeface="Arial Unicode MS" pitchFamily="34" charset="-120"/>
              </a:defRPr>
            </a:lvl1pPr>
          </a:lstStyle>
          <a:p>
            <a:pPr>
              <a:defRPr/>
            </a:pPr>
            <a:fld id="{F79D3982-A5EF-46D5-9A8C-6FB5A92CBEE3}" type="slidenum">
              <a:rPr lang="en-US"/>
              <a:pPr>
                <a:defRPr/>
              </a:pPr>
              <a:t>‹#›</a:t>
            </a:fld>
            <a:endParaRPr lang="en-US" dirty="0"/>
          </a:p>
        </p:txBody>
      </p:sp>
    </p:spTree>
    <p:extLst>
      <p:ext uri="{BB962C8B-B14F-4D97-AF65-F5344CB8AC3E}">
        <p14:creationId xmlns:p14="http://schemas.microsoft.com/office/powerpoint/2010/main" val="3835557265"/>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1pPr>
    <a:lvl2pPr marL="742950" indent="-28575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2pPr>
    <a:lvl3pPr marL="11430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3pPr>
    <a:lvl4pPr marL="16002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4pPr>
    <a:lvl5pPr marL="20574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2" name="Rectangle 11"/>
          <p:cNvSpPr/>
          <p:nvPr/>
        </p:nvSpPr>
        <p:spPr>
          <a:xfrm>
            <a:off x="0" y="0"/>
            <a:ext cx="10058400" cy="77724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lIns="101882" tIns="50941" rIns="101882" bIns="50941" rtlCol="0" anchor="ctr"/>
          <a:lstStyle/>
          <a:p>
            <a:pPr algn="ctr" eaLnBrk="1" latinLnBrk="0" hangingPunct="1"/>
            <a:endParaRPr kumimoji="0" lang="en-US" dirty="0"/>
          </a:p>
        </p:txBody>
      </p:sp>
      <p:sp useBgFill="1">
        <p:nvSpPr>
          <p:cNvPr id="13" name="Rounded Rectangle 12"/>
          <p:cNvSpPr/>
          <p:nvPr/>
        </p:nvSpPr>
        <p:spPr>
          <a:xfrm>
            <a:off x="71844" y="79056"/>
            <a:ext cx="9914709" cy="7584494"/>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lIns="101882" tIns="50941" rIns="101882" bIns="50941" anchor="ctr"/>
          <a:lstStyle/>
          <a:p>
            <a:pPr algn="ctr" eaLnBrk="1" latinLnBrk="0" hangingPunct="1"/>
            <a:endParaRPr kumimoji="0" lang="en-US" dirty="0"/>
          </a:p>
        </p:txBody>
      </p:sp>
      <p:sp>
        <p:nvSpPr>
          <p:cNvPr id="9" name="Subtitle 8"/>
          <p:cNvSpPr>
            <a:spLocks noGrp="1"/>
          </p:cNvSpPr>
          <p:nvPr>
            <p:ph type="subTitle" idx="1"/>
          </p:nvPr>
        </p:nvSpPr>
        <p:spPr>
          <a:xfrm>
            <a:off x="1424940" y="3627120"/>
            <a:ext cx="7040880" cy="1813560"/>
          </a:xfrm>
        </p:spPr>
        <p:txBody>
          <a:bodyPr/>
          <a:lstStyle>
            <a:lvl1pPr marL="0" indent="0" algn="ctr">
              <a:buNone/>
              <a:defRPr sz="2900">
                <a:solidFill>
                  <a:schemeClr val="tx2"/>
                </a:solidFill>
              </a:defRPr>
            </a:lvl1pPr>
            <a:lvl2pPr marL="509412" indent="0" algn="ctr">
              <a:buNone/>
            </a:lvl2pPr>
            <a:lvl3pPr marL="1018824" indent="0" algn="ctr">
              <a:buNone/>
            </a:lvl3pPr>
            <a:lvl4pPr marL="1528237" indent="0" algn="ctr">
              <a:buNone/>
            </a:lvl4pPr>
            <a:lvl5pPr marL="2037649" indent="0" algn="ctr">
              <a:buNone/>
            </a:lvl5pPr>
            <a:lvl6pPr marL="2547061" indent="0" algn="ctr">
              <a:buNone/>
            </a:lvl6pPr>
            <a:lvl7pPr marL="3056473" indent="0" algn="ctr">
              <a:buNone/>
            </a:lvl7pPr>
            <a:lvl8pPr marL="3565886" indent="0" algn="ctr">
              <a:buNone/>
            </a:lvl8pPr>
            <a:lvl9pPr marL="4075298"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pPr>
              <a:defRPr/>
            </a:pPr>
            <a:endParaRPr lang="en-US" dirty="0"/>
          </a:p>
        </p:txBody>
      </p:sp>
      <p:sp>
        <p:nvSpPr>
          <p:cNvPr id="17" name="Footer Placeholder 16"/>
          <p:cNvSpPr>
            <a:spLocks noGrp="1"/>
          </p:cNvSpPr>
          <p:nvPr>
            <p:ph type="ftr" sz="quarter" idx="11"/>
          </p:nvPr>
        </p:nvSpPr>
        <p:spPr>
          <a:xfrm>
            <a:off x="1005840" y="6995160"/>
            <a:ext cx="4358640" cy="518160"/>
          </a:xfrm>
          <a:prstGeom prst="rect">
            <a:avLst/>
          </a:prstGeom>
        </p:spPr>
        <p:txBody>
          <a:bodyPr/>
          <a:lstStyle/>
          <a:p>
            <a:pPr>
              <a:defRPr/>
            </a:pPr>
            <a:r>
              <a:rPr lang="en-US" dirty="0" smtClean="0"/>
              <a:t>michelle.comrie@mtaindustries.com,  214.783.6697</a:t>
            </a:r>
            <a:endParaRPr lang="en-US" dirty="0"/>
          </a:p>
        </p:txBody>
      </p:sp>
      <p:sp>
        <p:nvSpPr>
          <p:cNvPr id="29" name="Slide Number Placeholder 28"/>
          <p:cNvSpPr>
            <a:spLocks noGrp="1"/>
          </p:cNvSpPr>
          <p:nvPr>
            <p:ph type="sldNum" sz="quarter" idx="12"/>
          </p:nvPr>
        </p:nvSpPr>
        <p:spPr/>
        <p:txBody>
          <a:bodyPr lIns="0" tIns="0" rIns="0" bIns="0">
            <a:noAutofit/>
          </a:bodyPr>
          <a:lstStyle>
            <a:lvl1pPr>
              <a:defRPr sz="1600">
                <a:solidFill>
                  <a:srgbClr val="FFFFFF"/>
                </a:solidFill>
              </a:defRPr>
            </a:lvl1pPr>
          </a:lstStyle>
          <a:p>
            <a:pPr>
              <a:defRPr/>
            </a:pPr>
            <a:fld id="{B348A168-36F1-439A-9DDA-E409FA8A8FC3}" type="slidenum">
              <a:rPr lang="en-US" smtClean="0"/>
              <a:pPr>
                <a:defRPr/>
              </a:pPr>
              <a:t>‹#›</a:t>
            </a:fld>
            <a:endParaRPr lang="en-US" dirty="0"/>
          </a:p>
        </p:txBody>
      </p:sp>
      <p:sp>
        <p:nvSpPr>
          <p:cNvPr id="10" name="Rectangle 9"/>
          <p:cNvSpPr/>
          <p:nvPr/>
        </p:nvSpPr>
        <p:spPr>
          <a:xfrm>
            <a:off x="69225" y="1582950"/>
            <a:ext cx="9923691" cy="13665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lIns="101882" tIns="50941" rIns="101882" bIns="50941" anchor="ctr"/>
          <a:lstStyle/>
          <a:p>
            <a:pPr algn="ctr" eaLnBrk="1" latinLnBrk="0" hangingPunct="1"/>
            <a:endParaRPr kumimoji="0" lang="en-US" dirty="0"/>
          </a:p>
        </p:txBody>
      </p:sp>
      <p:sp>
        <p:nvSpPr>
          <p:cNvPr id="11" name="Rectangle 10"/>
          <p:cNvSpPr/>
          <p:nvPr/>
        </p:nvSpPr>
        <p:spPr>
          <a:xfrm>
            <a:off x="69225" y="3373535"/>
            <a:ext cx="9923691" cy="12527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lIns="101882" tIns="50941" rIns="101882" bIns="50941" anchor="ctr"/>
          <a:lstStyle/>
          <a:p>
            <a:pPr algn="ctr" eaLnBrk="1" latinLnBrk="0" hangingPunct="1"/>
            <a:endParaRPr kumimoji="0" lang="en-US" dirty="0"/>
          </a:p>
        </p:txBody>
      </p:sp>
      <p:sp>
        <p:nvSpPr>
          <p:cNvPr id="8" name="Title 7"/>
          <p:cNvSpPr>
            <a:spLocks noGrp="1"/>
          </p:cNvSpPr>
          <p:nvPr>
            <p:ph type="ctrTitle"/>
          </p:nvPr>
        </p:nvSpPr>
        <p:spPr>
          <a:xfrm>
            <a:off x="502920" y="1706721"/>
            <a:ext cx="9052560" cy="1666028"/>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a:xfrm>
            <a:off x="1005840" y="6995160"/>
            <a:ext cx="4358640" cy="518160"/>
          </a:xfrm>
          <a:prstGeom prst="rect">
            <a:avLst/>
          </a:prstGeom>
        </p:spPr>
        <p:txBody>
          <a:bodyPr/>
          <a:lstStyle/>
          <a:p>
            <a:pPr>
              <a:defRPr/>
            </a:pPr>
            <a:r>
              <a:rPr lang="en-US" dirty="0" smtClean="0"/>
              <a:t>michelle.comrie@mtaindustries.com,  214.783.6697</a:t>
            </a:r>
            <a:endParaRPr lang="en-US" dirty="0"/>
          </a:p>
        </p:txBody>
      </p:sp>
      <p:sp>
        <p:nvSpPr>
          <p:cNvPr id="6" name="Slide Number Placeholder 5"/>
          <p:cNvSpPr>
            <a:spLocks noGrp="1"/>
          </p:cNvSpPr>
          <p:nvPr>
            <p:ph type="sldNum" sz="quarter" idx="12"/>
          </p:nvPr>
        </p:nvSpPr>
        <p:spPr/>
        <p:txBody>
          <a:bodyPr/>
          <a:lstStyle/>
          <a:p>
            <a:pPr>
              <a:defRPr/>
            </a:pPr>
            <a:fld id="{2293E672-FCA7-4456-9811-D25F74DEE8F5}" type="slidenum">
              <a:rPr lang="en-US" smtClean="0"/>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92340" y="311261"/>
            <a:ext cx="2212848" cy="6631728"/>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005840" y="311259"/>
            <a:ext cx="6118860" cy="6631728"/>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a:xfrm>
            <a:off x="1005840" y="6995160"/>
            <a:ext cx="4358640" cy="518160"/>
          </a:xfrm>
          <a:prstGeom prst="rect">
            <a:avLst/>
          </a:prstGeom>
        </p:spPr>
        <p:txBody>
          <a:bodyPr/>
          <a:lstStyle/>
          <a:p>
            <a:pPr>
              <a:defRPr/>
            </a:pPr>
            <a:r>
              <a:rPr lang="en-US" dirty="0" smtClean="0"/>
              <a:t>michelle.comrie@mtaindustries.com,  214.783.6697</a:t>
            </a:r>
            <a:endParaRPr lang="en-US" dirty="0"/>
          </a:p>
        </p:txBody>
      </p:sp>
      <p:sp>
        <p:nvSpPr>
          <p:cNvPr id="6" name="Slide Number Placeholder 5"/>
          <p:cNvSpPr>
            <a:spLocks noGrp="1"/>
          </p:cNvSpPr>
          <p:nvPr>
            <p:ph type="sldNum" sz="quarter" idx="12"/>
          </p:nvPr>
        </p:nvSpPr>
        <p:spPr/>
        <p:txBody>
          <a:bodyPr/>
          <a:lstStyle/>
          <a:p>
            <a:pPr>
              <a:defRPr/>
            </a:pPr>
            <a:fld id="{50B29503-6FFC-439D-BCD8-3421E41D6C7D}" type="slidenum">
              <a:rPr lang="en-US" smtClean="0"/>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a:xfrm>
            <a:off x="1005840" y="6995160"/>
            <a:ext cx="4358640" cy="518160"/>
          </a:xfrm>
          <a:prstGeom prst="rect">
            <a:avLst/>
          </a:prstGeom>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DC245450-3FEA-4A9B-AE7C-C780EA3BCF6B}" type="slidenum">
              <a:rPr lang="en-US" smtClean="0"/>
              <a:pPr>
                <a:defRPr/>
              </a:pPr>
              <a:t>‹#›</a:t>
            </a:fld>
            <a:endParaRPr lang="en-US" dirty="0"/>
          </a:p>
        </p:txBody>
      </p:sp>
      <p:sp>
        <p:nvSpPr>
          <p:cNvPr id="8" name="Content Placeholder 7"/>
          <p:cNvSpPr>
            <a:spLocks noGrp="1"/>
          </p:cNvSpPr>
          <p:nvPr>
            <p:ph sz="quarter" idx="1"/>
          </p:nvPr>
        </p:nvSpPr>
        <p:spPr>
          <a:xfrm>
            <a:off x="1005840" y="1640840"/>
            <a:ext cx="8549640" cy="51816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1" name="Rectangle 10"/>
          <p:cNvSpPr/>
          <p:nvPr/>
        </p:nvSpPr>
        <p:spPr>
          <a:xfrm>
            <a:off x="0" y="0"/>
            <a:ext cx="10058400" cy="77724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lIns="101882" tIns="50941" rIns="101882" bIns="50941" rtlCol="0" anchor="ctr"/>
          <a:lstStyle/>
          <a:p>
            <a:pPr algn="ctr" eaLnBrk="1" latinLnBrk="0" hangingPunct="1"/>
            <a:endParaRPr kumimoji="0" lang="en-US" dirty="0"/>
          </a:p>
        </p:txBody>
      </p:sp>
      <p:sp useBgFill="1">
        <p:nvSpPr>
          <p:cNvPr id="10" name="Rounded Rectangle 9"/>
          <p:cNvSpPr/>
          <p:nvPr/>
        </p:nvSpPr>
        <p:spPr>
          <a:xfrm>
            <a:off x="71844" y="79056"/>
            <a:ext cx="9914709" cy="7584494"/>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lIns="101882" tIns="50941" rIns="101882" bIns="50941" anchor="ctr"/>
          <a:lstStyle/>
          <a:p>
            <a:pPr algn="ctr" eaLnBrk="1" latinLnBrk="0" hangingPunct="1"/>
            <a:endParaRPr kumimoji="0" lang="en-US" dirty="0"/>
          </a:p>
        </p:txBody>
      </p:sp>
      <p:sp>
        <p:nvSpPr>
          <p:cNvPr id="2" name="Title 1"/>
          <p:cNvSpPr>
            <a:spLocks noGrp="1"/>
          </p:cNvSpPr>
          <p:nvPr>
            <p:ph type="title"/>
          </p:nvPr>
        </p:nvSpPr>
        <p:spPr>
          <a:xfrm>
            <a:off x="794544" y="1079501"/>
            <a:ext cx="8549640" cy="1543685"/>
          </a:xfrm>
        </p:spPr>
        <p:txBody>
          <a:bodyPr anchor="b" anchorCtr="0"/>
          <a:lstStyle>
            <a:lvl1pPr algn="l">
              <a:buNone/>
              <a:defRPr sz="45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94544" y="2887663"/>
            <a:ext cx="8549640" cy="1516697"/>
          </a:xfrm>
        </p:spPr>
        <p:txBody>
          <a:bodyPr anchor="t" anchorCtr="0"/>
          <a:lstStyle>
            <a:lvl1pPr marL="0" indent="0">
              <a:buNone/>
              <a:defRPr sz="2700">
                <a:solidFill>
                  <a:schemeClr val="tx1">
                    <a:tint val="75000"/>
                  </a:schemeClr>
                </a:solidFill>
              </a:defRPr>
            </a:lvl1pPr>
            <a:lvl2pPr>
              <a:buNone/>
              <a:defRPr sz="2000">
                <a:solidFill>
                  <a:schemeClr val="tx1">
                    <a:tint val="75000"/>
                  </a:schemeClr>
                </a:solidFill>
              </a:defRPr>
            </a:lvl2pPr>
            <a:lvl3pPr>
              <a:buNone/>
              <a:defRPr sz="1800">
                <a:solidFill>
                  <a:schemeClr val="tx1">
                    <a:tint val="75000"/>
                  </a:schemeClr>
                </a:solidFill>
              </a:defRPr>
            </a:lvl3pPr>
            <a:lvl4pPr>
              <a:buNone/>
              <a:defRPr sz="1600">
                <a:solidFill>
                  <a:schemeClr val="tx1">
                    <a:tint val="75000"/>
                  </a:schemeClr>
                </a:solidFill>
              </a:defRPr>
            </a:lvl4pPr>
            <a:lvl5pPr>
              <a:buNone/>
              <a:defRPr sz="16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a:xfrm>
            <a:off x="880110" y="6995160"/>
            <a:ext cx="4400550" cy="518160"/>
          </a:xfrm>
          <a:prstGeom prst="rect">
            <a:avLst/>
          </a:prstGeom>
        </p:spPr>
        <p:txBody>
          <a:bodyPr/>
          <a:lstStyle/>
          <a:p>
            <a:pPr>
              <a:defRPr/>
            </a:pPr>
            <a:r>
              <a:rPr lang="en-US" dirty="0" smtClean="0"/>
              <a:t>michelle.comrie@mtaindustries.com,  214.783.6697</a:t>
            </a:r>
            <a:endParaRPr lang="en-US" dirty="0"/>
          </a:p>
        </p:txBody>
      </p:sp>
      <p:sp>
        <p:nvSpPr>
          <p:cNvPr id="7" name="Rectangle 6"/>
          <p:cNvSpPr/>
          <p:nvPr/>
        </p:nvSpPr>
        <p:spPr>
          <a:xfrm flipV="1">
            <a:off x="76354" y="2693741"/>
            <a:ext cx="9914867" cy="103632"/>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lIns="101882" tIns="50941" rIns="101882" bIns="50941" anchor="ctr"/>
          <a:lstStyle/>
          <a:p>
            <a:pPr algn="ctr" eaLnBrk="1" latinLnBrk="0" hangingPunct="1"/>
            <a:endParaRPr kumimoji="0" lang="en-US" dirty="0"/>
          </a:p>
        </p:txBody>
      </p:sp>
      <p:sp>
        <p:nvSpPr>
          <p:cNvPr id="8" name="Rectangle 7"/>
          <p:cNvSpPr/>
          <p:nvPr/>
        </p:nvSpPr>
        <p:spPr>
          <a:xfrm>
            <a:off x="76061" y="2653672"/>
            <a:ext cx="9915159" cy="51815"/>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lIns="101882" tIns="50941" rIns="101882" bIns="50941" anchor="ctr"/>
          <a:lstStyle/>
          <a:p>
            <a:pPr algn="ctr" eaLnBrk="1" latinLnBrk="0" hangingPunct="1"/>
            <a:endParaRPr kumimoji="0" lang="en-US" dirty="0"/>
          </a:p>
        </p:txBody>
      </p:sp>
      <p:sp>
        <p:nvSpPr>
          <p:cNvPr id="9" name="Rectangle 8"/>
          <p:cNvSpPr/>
          <p:nvPr/>
        </p:nvSpPr>
        <p:spPr>
          <a:xfrm>
            <a:off x="75137" y="2798064"/>
            <a:ext cx="9916083" cy="51816"/>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lIns="101882" tIns="50941" rIns="101882" bIns="50941" anchor="ctr"/>
          <a:lstStyle/>
          <a:p>
            <a:pPr algn="ctr" eaLnBrk="1" latinLnBrk="0" hangingPunct="1"/>
            <a:endParaRPr kumimoji="0" lang="en-US" dirty="0"/>
          </a:p>
        </p:txBody>
      </p:sp>
      <p:sp>
        <p:nvSpPr>
          <p:cNvPr id="6" name="Slide Number Placeholder 5"/>
          <p:cNvSpPr>
            <a:spLocks noGrp="1"/>
          </p:cNvSpPr>
          <p:nvPr>
            <p:ph type="sldNum" sz="quarter" idx="12"/>
          </p:nvPr>
        </p:nvSpPr>
        <p:spPr>
          <a:xfrm>
            <a:off x="160934" y="7036613"/>
            <a:ext cx="502920" cy="518160"/>
          </a:xfrm>
        </p:spPr>
        <p:txBody>
          <a:bodyPr/>
          <a:lstStyle/>
          <a:p>
            <a:pPr>
              <a:defRPr/>
            </a:pPr>
            <a:fld id="{FD1B88E1-7CB8-4187-AE73-66F91891F0DC}" type="slidenum">
              <a:rPr lang="en-US" smtClean="0"/>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a:xfrm>
            <a:off x="1005840" y="6995160"/>
            <a:ext cx="4358640" cy="518160"/>
          </a:xfrm>
          <a:prstGeom prst="rect">
            <a:avLst/>
          </a:prstGeom>
        </p:spPr>
        <p:txBody>
          <a:bodyPr/>
          <a:lstStyle/>
          <a:p>
            <a:pPr>
              <a:defRPr/>
            </a:pPr>
            <a:r>
              <a:rPr lang="en-US" dirty="0" smtClean="0"/>
              <a:t>michelle.comrie@mtaindustries.com,  214.783.6697</a:t>
            </a:r>
            <a:endParaRPr lang="en-US" dirty="0"/>
          </a:p>
        </p:txBody>
      </p:sp>
      <p:sp>
        <p:nvSpPr>
          <p:cNvPr id="7" name="Slide Number Placeholder 6"/>
          <p:cNvSpPr>
            <a:spLocks noGrp="1"/>
          </p:cNvSpPr>
          <p:nvPr>
            <p:ph type="sldNum" sz="quarter" idx="12"/>
          </p:nvPr>
        </p:nvSpPr>
        <p:spPr/>
        <p:txBody>
          <a:bodyPr/>
          <a:lstStyle/>
          <a:p>
            <a:pPr>
              <a:defRPr/>
            </a:pPr>
            <a:fld id="{53D1AD0D-3537-41D7-A4A3-D780452B7897}" type="slidenum">
              <a:rPr lang="en-US" smtClean="0"/>
              <a:pPr>
                <a:defRPr/>
              </a:pPr>
              <a:t>‹#›</a:t>
            </a:fld>
            <a:endParaRPr lang="en-US" dirty="0"/>
          </a:p>
        </p:txBody>
      </p:sp>
      <p:sp>
        <p:nvSpPr>
          <p:cNvPr id="9" name="Content Placeholder 8"/>
          <p:cNvSpPr>
            <a:spLocks noGrp="1"/>
          </p:cNvSpPr>
          <p:nvPr>
            <p:ph sz="quarter" idx="1"/>
          </p:nvPr>
        </p:nvSpPr>
        <p:spPr>
          <a:xfrm>
            <a:off x="1005840" y="1640840"/>
            <a:ext cx="4123944" cy="51816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5427345" y="1640840"/>
            <a:ext cx="4123944" cy="51816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005840" y="309457"/>
            <a:ext cx="8549640" cy="12954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005840" y="1640840"/>
            <a:ext cx="4107180" cy="863600"/>
          </a:xfrm>
          <a:noFill/>
          <a:ln w="12700" cap="sq" cmpd="sng" algn="ctr">
            <a:noFill/>
            <a:prstDash val="solid"/>
          </a:ln>
        </p:spPr>
        <p:txBody>
          <a:bodyPr lIns="101882" anchor="b" anchorCtr="0">
            <a:noAutofit/>
          </a:bodyPr>
          <a:lstStyle>
            <a:lvl1pPr marL="0" indent="0">
              <a:buNone/>
              <a:defRPr sz="2700" b="1">
                <a:solidFill>
                  <a:schemeClr val="accent1"/>
                </a:solidFill>
                <a:latin typeface="+mj-lt"/>
                <a:ea typeface="+mj-ea"/>
                <a:cs typeface="+mj-cs"/>
              </a:defRPr>
            </a:lvl1pPr>
            <a:lvl2pPr>
              <a:buNone/>
              <a:defRPr sz="2200" b="1"/>
            </a:lvl2pPr>
            <a:lvl3pPr>
              <a:buNone/>
              <a:defRPr sz="2000" b="1"/>
            </a:lvl3pPr>
            <a:lvl4pPr>
              <a:buNone/>
              <a:defRPr sz="1800" b="1"/>
            </a:lvl4pPr>
            <a:lvl5pPr>
              <a:buNone/>
              <a:defRPr sz="18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5448300" y="1640840"/>
            <a:ext cx="4107180" cy="863600"/>
          </a:xfrm>
          <a:noFill/>
          <a:ln w="12700" cap="sq" cmpd="sng" algn="ctr">
            <a:noFill/>
            <a:prstDash val="solid"/>
          </a:ln>
        </p:spPr>
        <p:txBody>
          <a:bodyPr lIns="101882" anchor="b" anchorCtr="0">
            <a:noAutofit/>
          </a:bodyPr>
          <a:lstStyle>
            <a:lvl1pPr marL="0" indent="0">
              <a:buNone/>
              <a:defRPr sz="2700" b="1">
                <a:solidFill>
                  <a:schemeClr val="accent1"/>
                </a:solidFill>
                <a:latin typeface="+mj-lt"/>
                <a:ea typeface="+mj-ea"/>
                <a:cs typeface="+mj-cs"/>
              </a:defRPr>
            </a:lvl1pPr>
            <a:lvl2pPr>
              <a:buNone/>
              <a:defRPr sz="2200" b="1"/>
            </a:lvl2pPr>
            <a:lvl3pPr>
              <a:buNone/>
              <a:defRPr sz="2000" b="1"/>
            </a:lvl3pPr>
            <a:lvl4pPr>
              <a:buNone/>
              <a:defRPr sz="1800" b="1"/>
            </a:lvl4pPr>
            <a:lvl5pPr>
              <a:buNone/>
              <a:defRPr sz="18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pPr>
              <a:defRPr/>
            </a:pPr>
            <a:endParaRPr lang="en-US" dirty="0"/>
          </a:p>
        </p:txBody>
      </p:sp>
      <p:sp>
        <p:nvSpPr>
          <p:cNvPr id="8" name="Footer Placeholder 7"/>
          <p:cNvSpPr>
            <a:spLocks noGrp="1"/>
          </p:cNvSpPr>
          <p:nvPr>
            <p:ph type="ftr" sz="quarter" idx="11"/>
          </p:nvPr>
        </p:nvSpPr>
        <p:spPr>
          <a:xfrm>
            <a:off x="1005840" y="6995160"/>
            <a:ext cx="4358640" cy="518160"/>
          </a:xfrm>
          <a:prstGeom prst="rect">
            <a:avLst/>
          </a:prstGeom>
        </p:spPr>
        <p:txBody>
          <a:bodyPr/>
          <a:lstStyle/>
          <a:p>
            <a:pPr>
              <a:defRPr/>
            </a:pPr>
            <a:r>
              <a:rPr lang="en-US" dirty="0" smtClean="0"/>
              <a:t>michelle.comrie@mtaindustries.com,  214.783.6697</a:t>
            </a:r>
            <a:endParaRPr lang="en-US" dirty="0"/>
          </a:p>
        </p:txBody>
      </p:sp>
      <p:sp>
        <p:nvSpPr>
          <p:cNvPr id="9" name="Slide Number Placeholder 8"/>
          <p:cNvSpPr>
            <a:spLocks noGrp="1"/>
          </p:cNvSpPr>
          <p:nvPr>
            <p:ph type="sldNum" sz="quarter" idx="12"/>
          </p:nvPr>
        </p:nvSpPr>
        <p:spPr/>
        <p:txBody>
          <a:bodyPr/>
          <a:lstStyle/>
          <a:p>
            <a:pPr>
              <a:defRPr/>
            </a:pPr>
            <a:fld id="{408D0806-08CF-44CE-9FDA-7F39E321EE63}" type="slidenum">
              <a:rPr lang="en-US" smtClean="0"/>
              <a:pPr>
                <a:defRPr/>
              </a:pPr>
              <a:t>‹#›</a:t>
            </a:fld>
            <a:endParaRPr lang="en-US" dirty="0"/>
          </a:p>
        </p:txBody>
      </p:sp>
      <p:sp>
        <p:nvSpPr>
          <p:cNvPr id="11" name="Content Placeholder 10"/>
          <p:cNvSpPr>
            <a:spLocks noGrp="1"/>
          </p:cNvSpPr>
          <p:nvPr>
            <p:ph sz="half" idx="2"/>
          </p:nvPr>
        </p:nvSpPr>
        <p:spPr>
          <a:xfrm>
            <a:off x="1005840" y="2547620"/>
            <a:ext cx="4107180" cy="440436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5448300" y="2547620"/>
            <a:ext cx="4107180" cy="440436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endParaRPr lang="en-US" dirty="0"/>
          </a:p>
        </p:txBody>
      </p:sp>
      <p:sp>
        <p:nvSpPr>
          <p:cNvPr id="4" name="Footer Placeholder 3"/>
          <p:cNvSpPr>
            <a:spLocks noGrp="1"/>
          </p:cNvSpPr>
          <p:nvPr>
            <p:ph type="ftr" sz="quarter" idx="11"/>
          </p:nvPr>
        </p:nvSpPr>
        <p:spPr>
          <a:xfrm>
            <a:off x="1005840" y="6995160"/>
            <a:ext cx="4358640" cy="518160"/>
          </a:xfrm>
          <a:prstGeom prst="rect">
            <a:avLst/>
          </a:prstGeom>
        </p:spPr>
        <p:txBody>
          <a:bodyPr/>
          <a:lstStyle/>
          <a:p>
            <a:pPr>
              <a:defRPr/>
            </a:pPr>
            <a:r>
              <a:rPr lang="en-US" dirty="0" smtClean="0"/>
              <a:t>michelle.comrie@mtaindustries.com,  214.783.6697</a:t>
            </a:r>
            <a:endParaRPr lang="en-US" dirty="0"/>
          </a:p>
        </p:txBody>
      </p:sp>
      <p:sp>
        <p:nvSpPr>
          <p:cNvPr id="5" name="Slide Number Placeholder 4"/>
          <p:cNvSpPr>
            <a:spLocks noGrp="1"/>
          </p:cNvSpPr>
          <p:nvPr>
            <p:ph type="sldNum" sz="quarter" idx="12"/>
          </p:nvPr>
        </p:nvSpPr>
        <p:spPr/>
        <p:txBody>
          <a:bodyPr/>
          <a:lstStyle/>
          <a:p>
            <a:pPr>
              <a:defRPr/>
            </a:pPr>
            <a:fld id="{04C62197-DAF2-4AAF-91C0-998ECBA4BEC6}" type="slidenum">
              <a:rPr lang="en-US" smtClean="0"/>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dirty="0"/>
          </a:p>
        </p:txBody>
      </p:sp>
      <p:sp>
        <p:nvSpPr>
          <p:cNvPr id="3" name="Footer Placeholder 2"/>
          <p:cNvSpPr>
            <a:spLocks noGrp="1"/>
          </p:cNvSpPr>
          <p:nvPr>
            <p:ph type="ftr" sz="quarter" idx="11"/>
          </p:nvPr>
        </p:nvSpPr>
        <p:spPr>
          <a:xfrm>
            <a:off x="1005840" y="6995160"/>
            <a:ext cx="4358640" cy="518160"/>
          </a:xfrm>
          <a:prstGeom prst="rect">
            <a:avLst/>
          </a:prstGeom>
        </p:spPr>
        <p:txBody>
          <a:bodyPr/>
          <a:lstStyle/>
          <a:p>
            <a:pPr>
              <a:defRPr/>
            </a:pPr>
            <a:r>
              <a:rPr lang="en-US" dirty="0" smtClean="0"/>
              <a:t>michelle.comrie@mtaindustries.com,  214.783.6697</a:t>
            </a:r>
            <a:endParaRPr lang="en-US" dirty="0"/>
          </a:p>
        </p:txBody>
      </p:sp>
      <p:sp>
        <p:nvSpPr>
          <p:cNvPr id="4" name="Slide Number Placeholder 3"/>
          <p:cNvSpPr>
            <a:spLocks noGrp="1"/>
          </p:cNvSpPr>
          <p:nvPr>
            <p:ph type="sldNum" sz="quarter" idx="12"/>
          </p:nvPr>
        </p:nvSpPr>
        <p:spPr/>
        <p:txBody>
          <a:bodyPr/>
          <a:lstStyle/>
          <a:p>
            <a:pPr>
              <a:defRPr/>
            </a:pPr>
            <a:fld id="{CDFB4192-6286-4C15-B95E-A424C678ED16}" type="slidenum">
              <a:rPr lang="en-US" smtClean="0"/>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10058400" cy="77724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lIns="101882" tIns="50941" rIns="101882" bIns="50941" anchor="ctr"/>
          <a:lstStyle/>
          <a:p>
            <a:pPr algn="ctr" eaLnBrk="1" latinLnBrk="0" hangingPunct="1"/>
            <a:endParaRPr kumimoji="0" lang="en-US" dirty="0"/>
          </a:p>
        </p:txBody>
      </p:sp>
      <p:sp useBgFill="1">
        <p:nvSpPr>
          <p:cNvPr id="9" name="Rounded Rectangle 8"/>
          <p:cNvSpPr/>
          <p:nvPr/>
        </p:nvSpPr>
        <p:spPr>
          <a:xfrm>
            <a:off x="70409" y="79056"/>
            <a:ext cx="9914709" cy="7585862"/>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lIns="101882" tIns="50941" rIns="101882" bIns="50941" anchor="ctr"/>
          <a:lstStyle/>
          <a:p>
            <a:pPr algn="ctr" eaLnBrk="1" latinLnBrk="0" hangingPunct="1"/>
            <a:endParaRPr kumimoji="0" lang="en-US" dirty="0"/>
          </a:p>
        </p:txBody>
      </p:sp>
      <p:sp>
        <p:nvSpPr>
          <p:cNvPr id="2" name="Title 1"/>
          <p:cNvSpPr>
            <a:spLocks noGrp="1"/>
          </p:cNvSpPr>
          <p:nvPr>
            <p:ph type="title"/>
          </p:nvPr>
        </p:nvSpPr>
        <p:spPr>
          <a:xfrm>
            <a:off x="1005840" y="309457"/>
            <a:ext cx="8549640" cy="1295400"/>
          </a:xfrm>
        </p:spPr>
        <p:txBody>
          <a:bodyPr anchor="b" anchorCtr="0"/>
          <a:lstStyle>
            <a:lvl1pPr algn="l">
              <a:buNone/>
              <a:defRPr sz="45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005840" y="1813560"/>
            <a:ext cx="2095500" cy="5095240"/>
          </a:xfrm>
        </p:spPr>
        <p:txBody>
          <a:bodyPr/>
          <a:lstStyle>
            <a:lvl1pPr marL="0" indent="0">
              <a:buNone/>
              <a:defRPr sz="2000"/>
            </a:lvl1pPr>
            <a:lvl2pPr>
              <a:buNone/>
              <a:defRPr sz="1300"/>
            </a:lvl2pPr>
            <a:lvl3pPr>
              <a:buNone/>
              <a:defRPr sz="1100"/>
            </a:lvl3pPr>
            <a:lvl4pPr>
              <a:buNone/>
              <a:defRPr sz="1000"/>
            </a:lvl4pPr>
            <a:lvl5pPr>
              <a:buNone/>
              <a:defRPr sz="10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a:xfrm>
            <a:off x="1005840" y="6995160"/>
            <a:ext cx="4358640" cy="518160"/>
          </a:xfrm>
          <a:prstGeom prst="rect">
            <a:avLst/>
          </a:prstGeom>
        </p:spPr>
        <p:txBody>
          <a:bodyPr/>
          <a:lstStyle/>
          <a:p>
            <a:pPr>
              <a:defRPr/>
            </a:pPr>
            <a:r>
              <a:rPr lang="en-US" dirty="0" smtClean="0"/>
              <a:t>michelle.comrie@mtaindustries.com,  214.783.6697</a:t>
            </a:r>
            <a:endParaRPr lang="en-US" dirty="0"/>
          </a:p>
        </p:txBody>
      </p:sp>
      <p:sp>
        <p:nvSpPr>
          <p:cNvPr id="7" name="Slide Number Placeholder 6"/>
          <p:cNvSpPr>
            <a:spLocks noGrp="1"/>
          </p:cNvSpPr>
          <p:nvPr>
            <p:ph type="sldNum" sz="quarter" idx="12"/>
          </p:nvPr>
        </p:nvSpPr>
        <p:spPr/>
        <p:txBody>
          <a:bodyPr/>
          <a:lstStyle/>
          <a:p>
            <a:pPr>
              <a:defRPr/>
            </a:pPr>
            <a:fld id="{498BD886-23DC-47D7-A977-0F221837DFA8}" type="slidenum">
              <a:rPr lang="en-US" smtClean="0"/>
              <a:pPr>
                <a:defRPr/>
              </a:pPr>
              <a:t>‹#›</a:t>
            </a:fld>
            <a:endParaRPr lang="en-US" dirty="0"/>
          </a:p>
        </p:txBody>
      </p:sp>
      <p:sp>
        <p:nvSpPr>
          <p:cNvPr id="11" name="Content Placeholder 10"/>
          <p:cNvSpPr>
            <a:spLocks noGrp="1"/>
          </p:cNvSpPr>
          <p:nvPr>
            <p:ph sz="quarter" idx="1"/>
          </p:nvPr>
        </p:nvSpPr>
        <p:spPr>
          <a:xfrm>
            <a:off x="3268980" y="1813560"/>
            <a:ext cx="6286500" cy="509524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5840" y="5553957"/>
            <a:ext cx="8046720" cy="591926"/>
          </a:xfrm>
        </p:spPr>
        <p:txBody>
          <a:bodyPr anchor="ctr">
            <a:noAutofit/>
          </a:bodyPr>
          <a:lstStyle>
            <a:lvl1pPr algn="l">
              <a:buNone/>
              <a:defRPr sz="31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1005840" y="6171935"/>
            <a:ext cx="8046720" cy="777240"/>
          </a:xfrm>
        </p:spPr>
        <p:txBody>
          <a:bodyPr/>
          <a:lstStyle>
            <a:lvl1pPr marL="0" indent="0">
              <a:buFontTx/>
              <a:buNone/>
              <a:defRPr sz="1800"/>
            </a:lvl1pPr>
            <a:lvl2pPr>
              <a:defRPr sz="1300"/>
            </a:lvl2pPr>
            <a:lvl3pPr>
              <a:defRPr sz="1100"/>
            </a:lvl3pPr>
            <a:lvl4pPr>
              <a:defRPr sz="1000"/>
            </a:lvl4pPr>
            <a:lvl5pPr>
              <a:defRPr sz="10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a:xfrm>
            <a:off x="1005840" y="6995160"/>
            <a:ext cx="4274820" cy="518160"/>
          </a:xfrm>
          <a:prstGeom prst="rect">
            <a:avLst/>
          </a:prstGeom>
        </p:spPr>
        <p:txBody>
          <a:bodyPr/>
          <a:lstStyle/>
          <a:p>
            <a:pPr>
              <a:defRPr/>
            </a:pPr>
            <a:r>
              <a:rPr lang="en-US" dirty="0" smtClean="0"/>
              <a:t>michelle.comrie@mtaindustries.com,  214.783.6697</a:t>
            </a:r>
            <a:endParaRPr lang="en-US" dirty="0"/>
          </a:p>
        </p:txBody>
      </p:sp>
      <p:sp>
        <p:nvSpPr>
          <p:cNvPr id="7" name="Slide Number Placeholder 6"/>
          <p:cNvSpPr>
            <a:spLocks noGrp="1"/>
          </p:cNvSpPr>
          <p:nvPr>
            <p:ph type="sldNum" sz="quarter" idx="12"/>
          </p:nvPr>
        </p:nvSpPr>
        <p:spPr>
          <a:xfrm>
            <a:off x="160934" y="7036613"/>
            <a:ext cx="502920" cy="518160"/>
          </a:xfrm>
        </p:spPr>
        <p:txBody>
          <a:bodyPr/>
          <a:lstStyle/>
          <a:p>
            <a:pPr>
              <a:defRPr/>
            </a:pPr>
            <a:fld id="{B1461889-2FB6-4921-9E43-6B72028D82E4}" type="slidenum">
              <a:rPr lang="en-US" smtClean="0"/>
              <a:pPr>
                <a:defRPr/>
              </a:pPr>
              <a:t>‹#›</a:t>
            </a:fld>
            <a:endParaRPr lang="en-US" dirty="0"/>
          </a:p>
        </p:txBody>
      </p:sp>
      <p:sp>
        <p:nvSpPr>
          <p:cNvPr id="11" name="Rectangle 10"/>
          <p:cNvSpPr/>
          <p:nvPr/>
        </p:nvSpPr>
        <p:spPr>
          <a:xfrm flipV="1">
            <a:off x="75138" y="5308029"/>
            <a:ext cx="9907524" cy="103632"/>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lIns="101882" tIns="50941" rIns="101882" bIns="50941" anchor="ctr"/>
          <a:lstStyle/>
          <a:p>
            <a:pPr algn="ctr" eaLnBrk="1" latinLnBrk="0" hangingPunct="1"/>
            <a:endParaRPr kumimoji="0" lang="en-US" dirty="0"/>
          </a:p>
        </p:txBody>
      </p:sp>
      <p:sp>
        <p:nvSpPr>
          <p:cNvPr id="12" name="Rectangle 11"/>
          <p:cNvSpPr/>
          <p:nvPr/>
        </p:nvSpPr>
        <p:spPr>
          <a:xfrm>
            <a:off x="75359" y="5270538"/>
            <a:ext cx="9907303" cy="51815"/>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lIns="101882" tIns="50941" rIns="101882" bIns="50941" anchor="ctr"/>
          <a:lstStyle/>
          <a:p>
            <a:pPr algn="ctr" eaLnBrk="1" latinLnBrk="0" hangingPunct="1"/>
            <a:endParaRPr kumimoji="0" lang="en-US" dirty="0"/>
          </a:p>
        </p:txBody>
      </p:sp>
      <p:sp>
        <p:nvSpPr>
          <p:cNvPr id="13" name="Rectangle 12"/>
          <p:cNvSpPr/>
          <p:nvPr/>
        </p:nvSpPr>
        <p:spPr>
          <a:xfrm>
            <a:off x="75361" y="5409654"/>
            <a:ext cx="9907301" cy="5531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lIns="101882" tIns="50941" rIns="101882" bIns="50941" anchor="ctr"/>
          <a:lstStyle/>
          <a:p>
            <a:pPr algn="ctr" eaLnBrk="1" latinLnBrk="0" hangingPunct="1"/>
            <a:endParaRPr kumimoji="0" lang="en-US" dirty="0"/>
          </a:p>
        </p:txBody>
      </p:sp>
      <p:sp>
        <p:nvSpPr>
          <p:cNvPr id="3" name="Picture Placeholder 2"/>
          <p:cNvSpPr>
            <a:spLocks noGrp="1"/>
          </p:cNvSpPr>
          <p:nvPr>
            <p:ph type="pic" idx="1"/>
          </p:nvPr>
        </p:nvSpPr>
        <p:spPr>
          <a:xfrm>
            <a:off x="75140" y="75566"/>
            <a:ext cx="9902060" cy="5192395"/>
          </a:xfrm>
          <a:prstGeom prst="round2SameRect">
            <a:avLst>
              <a:gd name="adj1" fmla="val 7101"/>
              <a:gd name="adj2" fmla="val 0"/>
            </a:avLst>
          </a:prstGeom>
          <a:solidFill>
            <a:schemeClr val="bg2"/>
          </a:solidFill>
          <a:ln w="6350">
            <a:solidFill>
              <a:schemeClr val="tx1"/>
            </a:solidFill>
          </a:ln>
        </p:spPr>
        <p:txBody>
          <a:bodyPr/>
          <a:lstStyle>
            <a:lvl1pPr marL="0" indent="0">
              <a:buNone/>
              <a:defRPr sz="3600"/>
            </a:lvl1pPr>
          </a:lstStyle>
          <a:p>
            <a:r>
              <a:rPr kumimoji="0" lang="en-US" dirty="0"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9" name="Rectangle 8"/>
          <p:cNvSpPr/>
          <p:nvPr/>
        </p:nvSpPr>
        <p:spPr>
          <a:xfrm>
            <a:off x="0" y="0"/>
            <a:ext cx="10058400" cy="77724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lIns="101882" tIns="50941" rIns="101882" bIns="50941" rtlCol="0" anchor="ctr"/>
          <a:lstStyle/>
          <a:p>
            <a:pPr algn="ctr" eaLnBrk="1" latinLnBrk="0" hangingPunct="1"/>
            <a:endParaRPr kumimoji="0" lang="en-US" dirty="0"/>
          </a:p>
        </p:txBody>
      </p:sp>
      <p:sp useBgFill="1">
        <p:nvSpPr>
          <p:cNvPr id="8" name="Rounded Rectangle 7"/>
          <p:cNvSpPr/>
          <p:nvPr/>
        </p:nvSpPr>
        <p:spPr>
          <a:xfrm>
            <a:off x="70409" y="79056"/>
            <a:ext cx="9914709" cy="7585862"/>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lIns="101882" tIns="50941" rIns="101882" bIns="50941" anchor="ctr"/>
          <a:lstStyle/>
          <a:p>
            <a:pPr algn="ctr" eaLnBrk="1" latinLnBrk="0" hangingPunct="1"/>
            <a:endParaRPr kumimoji="0" lang="en-US" dirty="0"/>
          </a:p>
        </p:txBody>
      </p:sp>
      <p:sp>
        <p:nvSpPr>
          <p:cNvPr id="22" name="Title Placeholder 21"/>
          <p:cNvSpPr>
            <a:spLocks noGrp="1"/>
          </p:cNvSpPr>
          <p:nvPr>
            <p:ph type="title"/>
          </p:nvPr>
        </p:nvSpPr>
        <p:spPr>
          <a:xfrm>
            <a:off x="1005840" y="311256"/>
            <a:ext cx="8549640" cy="1295400"/>
          </a:xfrm>
          <a:prstGeom prst="rect">
            <a:avLst/>
          </a:prstGeom>
        </p:spPr>
        <p:txBody>
          <a:bodyPr lIns="101882" tIns="50941" rIns="101882" bIns="101882"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1005840" y="1640840"/>
            <a:ext cx="8549640" cy="5181600"/>
          </a:xfrm>
          <a:prstGeom prst="rect">
            <a:avLst/>
          </a:prstGeom>
        </p:spPr>
        <p:txBody>
          <a:bodyPr lIns="101882" tIns="50941" rIns="101882" bIns="50941">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789420" y="7016750"/>
            <a:ext cx="2724150" cy="539750"/>
          </a:xfrm>
          <a:prstGeom prst="rect">
            <a:avLst/>
          </a:prstGeom>
        </p:spPr>
        <p:txBody>
          <a:bodyPr lIns="101882" tIns="50941" rIns="101882" bIns="50941" anchor="ctr" anchorCtr="0"/>
          <a:lstStyle>
            <a:lvl1pPr algn="r" eaLnBrk="1" latinLnBrk="0" hangingPunct="1">
              <a:defRPr kumimoji="0" sz="1600">
                <a:solidFill>
                  <a:schemeClr val="tx2"/>
                </a:solidFill>
              </a:defRPr>
            </a:lvl1pPr>
          </a:lstStyle>
          <a:p>
            <a:pPr>
              <a:defRPr/>
            </a:pPr>
            <a:endParaRPr lang="en-US" dirty="0"/>
          </a:p>
        </p:txBody>
      </p:sp>
      <p:sp>
        <p:nvSpPr>
          <p:cNvPr id="23" name="Slide Number Placeholder 22"/>
          <p:cNvSpPr>
            <a:spLocks noGrp="1"/>
          </p:cNvSpPr>
          <p:nvPr>
            <p:ph type="sldNum" sz="quarter" idx="4"/>
          </p:nvPr>
        </p:nvSpPr>
        <p:spPr>
          <a:xfrm>
            <a:off x="160934" y="7038340"/>
            <a:ext cx="502920" cy="518160"/>
          </a:xfrm>
          <a:prstGeom prst="ellipse">
            <a:avLst/>
          </a:prstGeom>
          <a:solidFill>
            <a:schemeClr val="accent1"/>
          </a:solidFill>
        </p:spPr>
        <p:txBody>
          <a:bodyPr wrap="none" lIns="0" tIns="0" rIns="0" bIns="0" anchor="ctr" anchorCtr="1">
            <a:noAutofit/>
          </a:bodyPr>
          <a:lstStyle>
            <a:lvl1pPr algn="ctr" eaLnBrk="1" latinLnBrk="0" hangingPunct="1">
              <a:defRPr kumimoji="0" sz="1600">
                <a:solidFill>
                  <a:srgbClr val="FFFFFF"/>
                </a:solidFill>
                <a:latin typeface="+mj-lt"/>
                <a:ea typeface="+mj-ea"/>
                <a:cs typeface="+mj-cs"/>
              </a:defRPr>
            </a:lvl1pPr>
          </a:lstStyle>
          <a:p>
            <a:pPr>
              <a:defRPr/>
            </a:pPr>
            <a:fld id="{1F25BC23-6720-45C2-A43C-6B7B50B400CE}" type="slidenum">
              <a:rPr lang="en-US" smtClean="0"/>
              <a:pPr>
                <a:defRPr/>
              </a:pPr>
              <a:t>‹#›</a:t>
            </a:fld>
            <a:endParaRPr lang="en-US" dirty="0"/>
          </a:p>
        </p:txBody>
      </p:sp>
    </p:spTree>
  </p:cSld>
  <p:clrMap bg1="dk1" tx1="lt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dt="0"/>
  <p:txStyles>
    <p:titleStyle>
      <a:lvl1pPr algn="l" rtl="0" eaLnBrk="1" latinLnBrk="0" hangingPunct="1">
        <a:spcBef>
          <a:spcPct val="0"/>
        </a:spcBef>
        <a:buNone/>
        <a:defRPr kumimoji="0" sz="4500" kern="1200">
          <a:solidFill>
            <a:schemeClr val="tx2"/>
          </a:solidFill>
          <a:latin typeface="+mj-lt"/>
          <a:ea typeface="+mj-ea"/>
          <a:cs typeface="+mj-cs"/>
        </a:defRPr>
      </a:lvl1pPr>
    </p:titleStyle>
    <p:bodyStyle>
      <a:lvl1pPr marL="305647" indent="-305647" algn="l" rtl="0" eaLnBrk="1" latinLnBrk="0" hangingPunct="1">
        <a:spcBef>
          <a:spcPts val="646"/>
        </a:spcBef>
        <a:buClr>
          <a:schemeClr val="accent1"/>
        </a:buClr>
        <a:buSzPct val="85000"/>
        <a:buFont typeface="Wingdings 2"/>
        <a:buChar char=""/>
        <a:defRPr kumimoji="0" sz="2900" kern="1200">
          <a:solidFill>
            <a:schemeClr val="tx1"/>
          </a:solidFill>
          <a:latin typeface="+mn-lt"/>
          <a:ea typeface="+mn-ea"/>
          <a:cs typeface="+mn-cs"/>
        </a:defRPr>
      </a:lvl1pPr>
      <a:lvl2pPr marL="611295" indent="-254706" algn="l" rtl="0" eaLnBrk="1" latinLnBrk="0" hangingPunct="1">
        <a:spcBef>
          <a:spcPts val="412"/>
        </a:spcBef>
        <a:buClr>
          <a:schemeClr val="accent2"/>
        </a:buClr>
        <a:buSzPct val="85000"/>
        <a:buFont typeface="Wingdings 2"/>
        <a:buChar char=""/>
        <a:defRPr kumimoji="0" sz="2700" kern="1200">
          <a:solidFill>
            <a:schemeClr val="tx1"/>
          </a:solidFill>
          <a:latin typeface="+mn-lt"/>
          <a:ea typeface="+mn-ea"/>
          <a:cs typeface="+mn-cs"/>
        </a:defRPr>
      </a:lvl2pPr>
      <a:lvl3pPr marL="916942" indent="-254706" algn="l" rtl="0" eaLnBrk="1" latinLnBrk="0" hangingPunct="1">
        <a:spcBef>
          <a:spcPts val="412"/>
        </a:spcBef>
        <a:buClr>
          <a:schemeClr val="accent1">
            <a:tint val="60000"/>
          </a:schemeClr>
        </a:buClr>
        <a:buSzPct val="85000"/>
        <a:buFont typeface="Wingdings 2"/>
        <a:buChar char=""/>
        <a:defRPr kumimoji="0" sz="2200" kern="1200">
          <a:solidFill>
            <a:schemeClr val="tx1"/>
          </a:solidFill>
          <a:latin typeface="+mn-lt"/>
          <a:ea typeface="+mn-ea"/>
          <a:cs typeface="+mn-cs"/>
        </a:defRPr>
      </a:lvl3pPr>
      <a:lvl4pPr marL="1222589" indent="-254706" algn="l" rtl="0" eaLnBrk="1" latinLnBrk="0" hangingPunct="1">
        <a:spcBef>
          <a:spcPts val="412"/>
        </a:spcBef>
        <a:buClr>
          <a:schemeClr val="accent3"/>
        </a:buClr>
        <a:buSzPct val="80000"/>
        <a:buFont typeface="Wingdings 2"/>
        <a:buChar char=""/>
        <a:defRPr kumimoji="0" sz="2200" kern="1200">
          <a:solidFill>
            <a:schemeClr val="tx1"/>
          </a:solidFill>
          <a:latin typeface="+mn-lt"/>
          <a:ea typeface="+mn-ea"/>
          <a:cs typeface="+mn-cs"/>
        </a:defRPr>
      </a:lvl4pPr>
      <a:lvl5pPr marL="1528237" indent="-254706" algn="l" rtl="0" eaLnBrk="1" latinLnBrk="0" hangingPunct="1">
        <a:spcBef>
          <a:spcPts val="412"/>
        </a:spcBef>
        <a:buClr>
          <a:schemeClr val="accent3"/>
        </a:buClr>
        <a:buFontTx/>
        <a:buChar char="o"/>
        <a:defRPr kumimoji="0" sz="2200" kern="1200">
          <a:solidFill>
            <a:schemeClr val="tx1"/>
          </a:solidFill>
          <a:latin typeface="+mn-lt"/>
          <a:ea typeface="+mn-ea"/>
          <a:cs typeface="+mn-cs"/>
        </a:defRPr>
      </a:lvl5pPr>
      <a:lvl6pPr marL="1833884" indent="-254706" algn="l" rtl="0" eaLnBrk="1" latinLnBrk="0" hangingPunct="1">
        <a:spcBef>
          <a:spcPts val="412"/>
        </a:spcBef>
        <a:buClr>
          <a:schemeClr val="accent3"/>
        </a:buClr>
        <a:buChar char="•"/>
        <a:defRPr kumimoji="0" sz="2000" kern="1200" baseline="0">
          <a:solidFill>
            <a:schemeClr val="tx1"/>
          </a:solidFill>
          <a:latin typeface="+mn-lt"/>
          <a:ea typeface="+mn-ea"/>
          <a:cs typeface="+mn-cs"/>
        </a:defRPr>
      </a:lvl6pPr>
      <a:lvl7pPr marL="2139531" indent="-254706" algn="l" rtl="0" eaLnBrk="1" latinLnBrk="0" hangingPunct="1">
        <a:spcBef>
          <a:spcPts val="412"/>
        </a:spcBef>
        <a:buClr>
          <a:schemeClr val="accent2"/>
        </a:buClr>
        <a:buChar char="•"/>
        <a:defRPr kumimoji="0" sz="2000" kern="1200">
          <a:solidFill>
            <a:schemeClr val="tx1"/>
          </a:solidFill>
          <a:latin typeface="+mn-lt"/>
          <a:ea typeface="+mn-ea"/>
          <a:cs typeface="+mn-cs"/>
        </a:defRPr>
      </a:lvl7pPr>
      <a:lvl8pPr marL="2445179" indent="-254706" algn="l" rtl="0" eaLnBrk="1" latinLnBrk="0" hangingPunct="1">
        <a:spcBef>
          <a:spcPts val="412"/>
        </a:spcBef>
        <a:buClr>
          <a:schemeClr val="accent1">
            <a:tint val="60000"/>
          </a:schemeClr>
        </a:buClr>
        <a:buChar char="•"/>
        <a:defRPr kumimoji="0" sz="2000" kern="1200">
          <a:solidFill>
            <a:schemeClr val="tx1"/>
          </a:solidFill>
          <a:latin typeface="+mn-lt"/>
          <a:ea typeface="+mn-ea"/>
          <a:cs typeface="+mn-cs"/>
        </a:defRPr>
      </a:lvl8pPr>
      <a:lvl9pPr marL="2750826" indent="-254706" algn="l" rtl="0" eaLnBrk="1" latinLnBrk="0" hangingPunct="1">
        <a:spcBef>
          <a:spcPts val="412"/>
        </a:spcBef>
        <a:buClr>
          <a:schemeClr val="accent2">
            <a:tint val="60000"/>
          </a:schemeClr>
        </a:buClr>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509412" algn="l" rtl="0" eaLnBrk="1" latinLnBrk="0" hangingPunct="1">
        <a:defRPr kumimoji="0" kern="1200">
          <a:solidFill>
            <a:schemeClr val="tx1"/>
          </a:solidFill>
          <a:latin typeface="+mn-lt"/>
          <a:ea typeface="+mn-ea"/>
          <a:cs typeface="+mn-cs"/>
        </a:defRPr>
      </a:lvl2pPr>
      <a:lvl3pPr marL="1018824" algn="l" rtl="0" eaLnBrk="1" latinLnBrk="0" hangingPunct="1">
        <a:defRPr kumimoji="0" kern="1200">
          <a:solidFill>
            <a:schemeClr val="tx1"/>
          </a:solidFill>
          <a:latin typeface="+mn-lt"/>
          <a:ea typeface="+mn-ea"/>
          <a:cs typeface="+mn-cs"/>
        </a:defRPr>
      </a:lvl3pPr>
      <a:lvl4pPr marL="1528237" algn="l" rtl="0" eaLnBrk="1" latinLnBrk="0" hangingPunct="1">
        <a:defRPr kumimoji="0" kern="1200">
          <a:solidFill>
            <a:schemeClr val="tx1"/>
          </a:solidFill>
          <a:latin typeface="+mn-lt"/>
          <a:ea typeface="+mn-ea"/>
          <a:cs typeface="+mn-cs"/>
        </a:defRPr>
      </a:lvl4pPr>
      <a:lvl5pPr marL="2037649" algn="l" rtl="0" eaLnBrk="1" latinLnBrk="0" hangingPunct="1">
        <a:defRPr kumimoji="0" kern="1200">
          <a:solidFill>
            <a:schemeClr val="tx1"/>
          </a:solidFill>
          <a:latin typeface="+mn-lt"/>
          <a:ea typeface="+mn-ea"/>
          <a:cs typeface="+mn-cs"/>
        </a:defRPr>
      </a:lvl5pPr>
      <a:lvl6pPr marL="2547061" algn="l" rtl="0" eaLnBrk="1" latinLnBrk="0" hangingPunct="1">
        <a:defRPr kumimoji="0" kern="1200">
          <a:solidFill>
            <a:schemeClr val="tx1"/>
          </a:solidFill>
          <a:latin typeface="+mn-lt"/>
          <a:ea typeface="+mn-ea"/>
          <a:cs typeface="+mn-cs"/>
        </a:defRPr>
      </a:lvl6pPr>
      <a:lvl7pPr marL="3056473" algn="l" rtl="0" eaLnBrk="1" latinLnBrk="0" hangingPunct="1">
        <a:defRPr kumimoji="0" kern="1200">
          <a:solidFill>
            <a:schemeClr val="tx1"/>
          </a:solidFill>
          <a:latin typeface="+mn-lt"/>
          <a:ea typeface="+mn-ea"/>
          <a:cs typeface="+mn-cs"/>
        </a:defRPr>
      </a:lvl7pPr>
      <a:lvl8pPr marL="3565886" algn="l" rtl="0" eaLnBrk="1" latinLnBrk="0" hangingPunct="1">
        <a:defRPr kumimoji="0" kern="1200">
          <a:solidFill>
            <a:schemeClr val="tx1"/>
          </a:solidFill>
          <a:latin typeface="+mn-lt"/>
          <a:ea typeface="+mn-ea"/>
          <a:cs typeface="+mn-cs"/>
        </a:defRPr>
      </a:lvl8pPr>
      <a:lvl9pPr marL="4075298"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google.com/url?sa=i&amp;rct=j&amp;q=+pink+hair+&amp;source=images&amp;cd=&amp;cad=rja&amp;docid=-qetr79SA9PqiM&amp;tbnid=b4mtHBNC4F0wiM:&amp;ved=0CAUQjRw&amp;url=http://mallorymoody.org/2012/12/07/favorite-things-friday/pink-hair/&amp;ei=JCElUa7vLovK0AGp1oCgAg&amp;bvm=bv.42661473,d.dmQ&amp;psig=AFQjCNGoxcBCnALO-w5JJ6Ai-CiZ3X1woQ&amp;ust=1361474203128009" TargetMode="External"/><Relationship Id="rId2" Type="http://schemas.openxmlformats.org/officeDocument/2006/relationships/image" Target="../media/image17.jpeg"/><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2.xml"/><Relationship Id="rId5" Type="http://schemas.openxmlformats.org/officeDocument/2006/relationships/image" Target="../media/image24.jpg"/><Relationship Id="rId4" Type="http://schemas.openxmlformats.org/officeDocument/2006/relationships/image" Target="../media/image23.jpg"/></Relationships>
</file>

<file path=ppt/slides/_rels/slide2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jpeg"/><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31.jpg"/><Relationship Id="rId5" Type="http://schemas.openxmlformats.org/officeDocument/2006/relationships/image" Target="../media/image30.jpeg"/><Relationship Id="rId4" Type="http://schemas.openxmlformats.org/officeDocument/2006/relationships/image" Target="../media/image29.jpg"/></Relationships>
</file>

<file path=ppt/slides/_rels/slide25.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g"/><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hyperlink" Target="http://www.google.com/url?sa=i&amp;rct=j&amp;q=nicky+manaj&amp;source=images&amp;cd=&amp;cad=rja&amp;docid=_IF1U5kPxEHVnM&amp;tbnid=sQqlKUAw-suv2M:&amp;ved=0CAUQjRw&amp;url=http://www.vibe.com/article/nicki-minaj-announces-air-date-e-specials&amp;ei=vuwkUd-4Noen0AHjwYGQBQ&amp;bvm=bv.42661473,d.dmQ&amp;psig=AFQjCNE98XpPJ025iaCGE4DY7elxXfNEJg&amp;ust=1361460781894512" TargetMode="External"/><Relationship Id="rId4" Type="http://schemas.openxmlformats.org/officeDocument/2006/relationships/image" Target="../media/image37.jpeg"/></Relationships>
</file>

<file path=ppt/slides/_rels/slide28.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C:\Users\michelle\Desktop\Back Up May 24, 2014\Esthetic logo.png"/>
          <p:cNvPicPr>
            <a:picLocks noGrp="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5881019" y="4903865"/>
            <a:ext cx="4177381" cy="2868535"/>
          </a:xfrm>
          <a:prstGeom prst="rect">
            <a:avLst/>
          </a:prstGeom>
          <a:noFill/>
          <a:ln>
            <a:noFill/>
          </a:ln>
        </p:spPr>
      </p:pic>
    </p:spTree>
    <p:extLst>
      <p:ext uri="{BB962C8B-B14F-4D97-AF65-F5344CB8AC3E}">
        <p14:creationId xmlns:p14="http://schemas.microsoft.com/office/powerpoint/2010/main" val="12104393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quarter" idx="1"/>
          </p:nvPr>
        </p:nvPicPr>
        <p:blipFill>
          <a:blip r:embed="rId2"/>
          <a:stretch>
            <a:fillRect/>
          </a:stretch>
        </p:blipFill>
        <p:spPr>
          <a:xfrm>
            <a:off x="134958" y="990600"/>
            <a:ext cx="9905999" cy="5878631"/>
          </a:xfrm>
          <a:prstGeom prst="rect">
            <a:avLst/>
          </a:prstGeom>
        </p:spPr>
      </p:pic>
      <p:sp>
        <p:nvSpPr>
          <p:cNvPr id="2" name="TextBox 1"/>
          <p:cNvSpPr txBox="1"/>
          <p:nvPr/>
        </p:nvSpPr>
        <p:spPr>
          <a:xfrm>
            <a:off x="7162800" y="152400"/>
            <a:ext cx="2956259" cy="707886"/>
          </a:xfrm>
          <a:prstGeom prst="rect">
            <a:avLst/>
          </a:prstGeom>
          <a:noFill/>
        </p:spPr>
        <p:txBody>
          <a:bodyPr wrap="none" rtlCol="0">
            <a:spAutoFit/>
          </a:bodyPr>
          <a:lstStyle/>
          <a:p>
            <a:r>
              <a:rPr lang="en-US" sz="4000" dirty="0">
                <a:solidFill>
                  <a:schemeClr val="bg1">
                    <a:lumMod val="50000"/>
                    <a:lumOff val="50000"/>
                  </a:schemeClr>
                </a:solidFill>
                <a:latin typeface="Century Gothic" panose="020B0502020202020204" pitchFamily="34" charset="0"/>
              </a:rPr>
              <a:t>i</a:t>
            </a:r>
            <a:r>
              <a:rPr lang="en-US" sz="4000" dirty="0" smtClean="0">
                <a:solidFill>
                  <a:schemeClr val="bg1">
                    <a:lumMod val="50000"/>
                    <a:lumOff val="50000"/>
                  </a:schemeClr>
                </a:solidFill>
                <a:latin typeface="Century Gothic" panose="020B0502020202020204" pitchFamily="34" charset="0"/>
              </a:rPr>
              <a:t>ntel is king </a:t>
            </a:r>
            <a:endParaRPr lang="en-US" sz="4000" dirty="0">
              <a:solidFill>
                <a:schemeClr val="bg1">
                  <a:lumMod val="50000"/>
                  <a:lumOff val="50000"/>
                </a:schemeClr>
              </a:solidFill>
              <a:latin typeface="Century Gothic" panose="020B0502020202020204" pitchFamily="34" charset="0"/>
            </a:endParaRPr>
          </a:p>
        </p:txBody>
      </p:sp>
    </p:spTree>
    <p:extLst>
      <p:ext uri="{BB962C8B-B14F-4D97-AF65-F5344CB8AC3E}">
        <p14:creationId xmlns:p14="http://schemas.microsoft.com/office/powerpoint/2010/main" val="26374470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45125" y="838200"/>
            <a:ext cx="9813275" cy="6571588"/>
          </a:xfrm>
          <a:prstGeom prst="rect">
            <a:avLst/>
          </a:prstGeom>
        </p:spPr>
      </p:pic>
    </p:spTree>
    <p:extLst>
      <p:ext uri="{BB962C8B-B14F-4D97-AF65-F5344CB8AC3E}">
        <p14:creationId xmlns:p14="http://schemas.microsoft.com/office/powerpoint/2010/main" val="19283083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quarter" idx="1"/>
          </p:nvPr>
        </p:nvPicPr>
        <p:blipFill>
          <a:blip r:embed="rId2"/>
          <a:stretch>
            <a:fillRect/>
          </a:stretch>
        </p:blipFill>
        <p:spPr>
          <a:xfrm>
            <a:off x="458" y="838200"/>
            <a:ext cx="10057941" cy="6324600"/>
          </a:xfrm>
          <a:prstGeom prst="rect">
            <a:avLst/>
          </a:prstGeom>
        </p:spPr>
      </p:pic>
      <p:sp>
        <p:nvSpPr>
          <p:cNvPr id="4" name="TextBox 3"/>
          <p:cNvSpPr txBox="1"/>
          <p:nvPr/>
        </p:nvSpPr>
        <p:spPr>
          <a:xfrm>
            <a:off x="6858000" y="2590800"/>
            <a:ext cx="2895600" cy="381000"/>
          </a:xfrm>
          <a:prstGeom prst="rect">
            <a:avLst/>
          </a:prstGeom>
          <a:solidFill>
            <a:schemeClr val="tx1"/>
          </a:solidFill>
        </p:spPr>
        <p:txBody>
          <a:bodyPr wrap="square" rtlCol="0">
            <a:spAutoFit/>
          </a:bodyPr>
          <a:lstStyle/>
          <a:p>
            <a:endParaRPr lang="en-US"/>
          </a:p>
        </p:txBody>
      </p:sp>
      <p:sp>
        <p:nvSpPr>
          <p:cNvPr id="6" name="TextBox 5"/>
          <p:cNvSpPr txBox="1"/>
          <p:nvPr/>
        </p:nvSpPr>
        <p:spPr>
          <a:xfrm>
            <a:off x="762000" y="2895600"/>
            <a:ext cx="3657600" cy="457200"/>
          </a:xfrm>
          <a:prstGeom prst="rect">
            <a:avLst/>
          </a:prstGeom>
          <a:solidFill>
            <a:schemeClr val="tx1"/>
          </a:solidFill>
        </p:spPr>
        <p:txBody>
          <a:bodyPr wrap="square" rtlCol="0">
            <a:spAutoFit/>
          </a:bodyPr>
          <a:lstStyle/>
          <a:p>
            <a:endParaRPr lang="en-US" dirty="0"/>
          </a:p>
        </p:txBody>
      </p:sp>
    </p:spTree>
    <p:extLst>
      <p:ext uri="{BB962C8B-B14F-4D97-AF65-F5344CB8AC3E}">
        <p14:creationId xmlns:p14="http://schemas.microsoft.com/office/powerpoint/2010/main" val="14100546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quarter" idx="1"/>
          </p:nvPr>
        </p:nvPicPr>
        <p:blipFill>
          <a:blip r:embed="rId2"/>
          <a:stretch>
            <a:fillRect/>
          </a:stretch>
        </p:blipFill>
        <p:spPr>
          <a:xfrm>
            <a:off x="37641" y="762000"/>
            <a:ext cx="10020759" cy="6553200"/>
          </a:xfrm>
          <a:prstGeom prst="rect">
            <a:avLst/>
          </a:prstGeom>
        </p:spPr>
      </p:pic>
    </p:spTree>
    <p:extLst>
      <p:ext uri="{BB962C8B-B14F-4D97-AF65-F5344CB8AC3E}">
        <p14:creationId xmlns:p14="http://schemas.microsoft.com/office/powerpoint/2010/main" val="10514672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358914"/>
            <a:ext cx="10058400" cy="707886"/>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US" sz="4000" dirty="0">
                <a:solidFill>
                  <a:schemeClr val="bg1">
                    <a:lumMod val="50000"/>
                    <a:lumOff val="50000"/>
                  </a:schemeClr>
                </a:solidFill>
                <a:latin typeface="Century Gothic" panose="020B0502020202020204" pitchFamily="34" charset="0"/>
              </a:rPr>
              <a:t>t</a:t>
            </a:r>
            <a:r>
              <a:rPr lang="en-US" sz="4000" dirty="0" smtClean="0">
                <a:solidFill>
                  <a:schemeClr val="bg1">
                    <a:lumMod val="50000"/>
                    <a:lumOff val="50000"/>
                  </a:schemeClr>
                </a:solidFill>
                <a:latin typeface="Century Gothic" panose="020B0502020202020204" pitchFamily="34" charset="0"/>
              </a:rPr>
              <a:t>rends evolve into UPC codes </a:t>
            </a:r>
            <a:endParaRPr lang="en-US" sz="4000" dirty="0">
              <a:solidFill>
                <a:schemeClr val="bg1">
                  <a:lumMod val="50000"/>
                  <a:lumOff val="50000"/>
                </a:schemeClr>
              </a:solidFill>
              <a:latin typeface="Century Gothic" panose="020B0502020202020204" pitchFamily="34" charset="0"/>
            </a:endParaRPr>
          </a:p>
        </p:txBody>
      </p:sp>
      <p:pic>
        <p:nvPicPr>
          <p:cNvPr id="9" name="Picture 8"/>
          <p:cNvPicPr>
            <a:picLocks noChangeAspect="1"/>
          </p:cNvPicPr>
          <p:nvPr/>
        </p:nvPicPr>
        <p:blipFill>
          <a:blip r:embed="rId2"/>
          <a:stretch>
            <a:fillRect/>
          </a:stretch>
        </p:blipFill>
        <p:spPr>
          <a:xfrm>
            <a:off x="0" y="1417134"/>
            <a:ext cx="10058400" cy="6010643"/>
          </a:xfrm>
          <a:prstGeom prst="rect">
            <a:avLst/>
          </a:prstGeom>
        </p:spPr>
      </p:pic>
    </p:spTree>
    <p:extLst>
      <p:ext uri="{BB962C8B-B14F-4D97-AF65-F5344CB8AC3E}">
        <p14:creationId xmlns:p14="http://schemas.microsoft.com/office/powerpoint/2010/main" val="39257940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358914"/>
            <a:ext cx="10058400" cy="707886"/>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US" sz="4000" dirty="0">
                <a:solidFill>
                  <a:schemeClr val="bg1">
                    <a:lumMod val="50000"/>
                    <a:lumOff val="50000"/>
                  </a:schemeClr>
                </a:solidFill>
                <a:latin typeface="Century Gothic" panose="020B0502020202020204" pitchFamily="34" charset="0"/>
              </a:rPr>
              <a:t>t</a:t>
            </a:r>
            <a:r>
              <a:rPr lang="en-US" sz="4000" dirty="0" smtClean="0">
                <a:solidFill>
                  <a:schemeClr val="bg1">
                    <a:lumMod val="50000"/>
                    <a:lumOff val="50000"/>
                  </a:schemeClr>
                </a:solidFill>
                <a:latin typeface="Century Gothic" panose="020B0502020202020204" pitchFamily="34" charset="0"/>
              </a:rPr>
              <a:t>rends evolve into UPC codes </a:t>
            </a:r>
            <a:endParaRPr lang="en-US" sz="4000" dirty="0">
              <a:solidFill>
                <a:schemeClr val="bg1">
                  <a:lumMod val="50000"/>
                  <a:lumOff val="50000"/>
                </a:schemeClr>
              </a:solidFill>
              <a:latin typeface="Century Gothic" panose="020B0502020202020204" pitchFamily="34" charset="0"/>
            </a:endParaRPr>
          </a:p>
        </p:txBody>
      </p:sp>
      <p:pic>
        <p:nvPicPr>
          <p:cNvPr id="2" name="Picture 1"/>
          <p:cNvPicPr>
            <a:picLocks noChangeAspect="1"/>
          </p:cNvPicPr>
          <p:nvPr/>
        </p:nvPicPr>
        <p:blipFill>
          <a:blip r:embed="rId2"/>
          <a:stretch>
            <a:fillRect/>
          </a:stretch>
        </p:blipFill>
        <p:spPr>
          <a:xfrm>
            <a:off x="152400" y="1981200"/>
            <a:ext cx="10058400" cy="5564221"/>
          </a:xfrm>
          <a:prstGeom prst="rect">
            <a:avLst/>
          </a:prstGeom>
        </p:spPr>
      </p:pic>
    </p:spTree>
    <p:extLst>
      <p:ext uri="{BB962C8B-B14F-4D97-AF65-F5344CB8AC3E}">
        <p14:creationId xmlns:p14="http://schemas.microsoft.com/office/powerpoint/2010/main" val="22231540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77310" y="2895600"/>
            <a:ext cx="489672" cy="276835"/>
          </a:xfrm>
          <a:prstGeom prst="rect">
            <a:avLst/>
          </a:prstGeom>
        </p:spPr>
      </p:pic>
      <p:sp>
        <p:nvSpPr>
          <p:cNvPr id="12" name="TextBox 11"/>
          <p:cNvSpPr txBox="1"/>
          <p:nvPr/>
        </p:nvSpPr>
        <p:spPr>
          <a:xfrm>
            <a:off x="5181600" y="4038600"/>
            <a:ext cx="4495800" cy="2339102"/>
          </a:xfrm>
          <a:prstGeom prst="rect">
            <a:avLst/>
          </a:prstGeom>
          <a:noFill/>
        </p:spPr>
        <p:txBody>
          <a:bodyPr wrap="square" rtlCol="0">
            <a:spAutoFit/>
          </a:bodyPr>
          <a:lstStyle/>
          <a:p>
            <a:r>
              <a:rPr lang="en-US" sz="3200" b="1" dirty="0">
                <a:solidFill>
                  <a:schemeClr val="bg1">
                    <a:lumMod val="50000"/>
                    <a:lumOff val="50000"/>
                  </a:schemeClr>
                </a:solidFill>
                <a:latin typeface="Century Gothic" panose="020B0502020202020204" pitchFamily="34" charset="0"/>
              </a:rPr>
              <a:t>b</a:t>
            </a:r>
            <a:r>
              <a:rPr lang="en-US" sz="3200" b="1" dirty="0" smtClean="0">
                <a:solidFill>
                  <a:schemeClr val="bg1">
                    <a:lumMod val="50000"/>
                    <a:lumOff val="50000"/>
                  </a:schemeClr>
                </a:solidFill>
                <a:latin typeface="Century Gothic" panose="020B0502020202020204" pitchFamily="34" charset="0"/>
              </a:rPr>
              <a:t>elle</a:t>
            </a:r>
          </a:p>
          <a:p>
            <a:r>
              <a:rPr lang="en-US" sz="3200" dirty="0" smtClean="0">
                <a:solidFill>
                  <a:schemeClr val="bg1">
                    <a:lumMod val="50000"/>
                    <a:lumOff val="50000"/>
                  </a:schemeClr>
                </a:solidFill>
                <a:latin typeface="Century Gothic" panose="020B0502020202020204" pitchFamily="34" charset="0"/>
              </a:rPr>
              <a:t>born  					2007</a:t>
            </a:r>
          </a:p>
          <a:p>
            <a:r>
              <a:rPr lang="en-US" sz="3200" dirty="0">
                <a:solidFill>
                  <a:schemeClr val="bg1">
                    <a:lumMod val="50000"/>
                    <a:lumOff val="50000"/>
                  </a:schemeClr>
                </a:solidFill>
                <a:latin typeface="Century Gothic" panose="020B0502020202020204" pitchFamily="34" charset="0"/>
              </a:rPr>
              <a:t>c</a:t>
            </a:r>
            <a:r>
              <a:rPr lang="en-US" sz="3200" dirty="0" smtClean="0">
                <a:solidFill>
                  <a:schemeClr val="bg1">
                    <a:lumMod val="50000"/>
                    <a:lumOff val="50000"/>
                  </a:schemeClr>
                </a:solidFill>
                <a:latin typeface="Century Gothic" panose="020B0502020202020204" pitchFamily="34" charset="0"/>
              </a:rPr>
              <a:t>ame of age		2012</a:t>
            </a:r>
          </a:p>
          <a:p>
            <a:r>
              <a:rPr lang="en-US" sz="3200" dirty="0">
                <a:solidFill>
                  <a:schemeClr val="bg1">
                    <a:lumMod val="50000"/>
                    <a:lumOff val="50000"/>
                  </a:schemeClr>
                </a:solidFill>
                <a:latin typeface="Century Gothic" panose="020B0502020202020204" pitchFamily="34" charset="0"/>
              </a:rPr>
              <a:t>a</a:t>
            </a:r>
            <a:r>
              <a:rPr lang="en-US" sz="3200" dirty="0" smtClean="0">
                <a:solidFill>
                  <a:schemeClr val="bg1">
                    <a:lumMod val="50000"/>
                    <a:lumOff val="50000"/>
                  </a:schemeClr>
                </a:solidFill>
                <a:latin typeface="Century Gothic" panose="020B0502020202020204" pitchFamily="34" charset="0"/>
              </a:rPr>
              <a:t>ll </a:t>
            </a:r>
            <a:r>
              <a:rPr lang="en-US" sz="3200" dirty="0">
                <a:solidFill>
                  <a:schemeClr val="bg1">
                    <a:lumMod val="50000"/>
                    <a:lumOff val="50000"/>
                  </a:schemeClr>
                </a:solidFill>
                <a:latin typeface="Century Gothic" panose="020B0502020202020204" pitchFamily="34" charset="0"/>
              </a:rPr>
              <a:t>g</a:t>
            </a:r>
            <a:r>
              <a:rPr lang="en-US" sz="3200" dirty="0" smtClean="0">
                <a:solidFill>
                  <a:schemeClr val="bg1">
                    <a:lumMod val="50000"/>
                    <a:lumOff val="50000"/>
                  </a:schemeClr>
                </a:solidFill>
                <a:latin typeface="Century Gothic" panose="020B0502020202020204" pitchFamily="34" charset="0"/>
              </a:rPr>
              <a:t>rown </a:t>
            </a:r>
            <a:r>
              <a:rPr lang="en-US" sz="3200" dirty="0">
                <a:solidFill>
                  <a:schemeClr val="bg1">
                    <a:lumMod val="50000"/>
                    <a:lumOff val="50000"/>
                  </a:schemeClr>
                </a:solidFill>
                <a:latin typeface="Century Gothic" panose="020B0502020202020204" pitchFamily="34" charset="0"/>
              </a:rPr>
              <a:t>u</a:t>
            </a:r>
            <a:r>
              <a:rPr lang="en-US" sz="3200" dirty="0" smtClean="0">
                <a:solidFill>
                  <a:schemeClr val="bg1">
                    <a:lumMod val="50000"/>
                    <a:lumOff val="50000"/>
                  </a:schemeClr>
                </a:solidFill>
                <a:latin typeface="Century Gothic" panose="020B0502020202020204" pitchFamily="34" charset="0"/>
              </a:rPr>
              <a:t>p		2014</a:t>
            </a:r>
          </a:p>
          <a:p>
            <a:endParaRPr lang="en-US" dirty="0"/>
          </a:p>
        </p:txBody>
      </p:sp>
      <p:sp>
        <p:nvSpPr>
          <p:cNvPr id="2" name="TextBox 1"/>
          <p:cNvSpPr txBox="1"/>
          <p:nvPr/>
        </p:nvSpPr>
        <p:spPr>
          <a:xfrm flipH="1">
            <a:off x="5638800" y="602649"/>
            <a:ext cx="3886200" cy="584775"/>
          </a:xfrm>
          <a:prstGeom prst="rect">
            <a:avLst/>
          </a:prstGeom>
          <a:noFill/>
        </p:spPr>
        <p:txBody>
          <a:bodyPr wrap="square" rtlCol="0">
            <a:spAutoFit/>
          </a:bodyPr>
          <a:lstStyle/>
          <a:p>
            <a:pPr algn="ctr"/>
            <a:r>
              <a:rPr lang="en-US" sz="3200" dirty="0" smtClean="0">
                <a:solidFill>
                  <a:schemeClr val="bg1">
                    <a:lumMod val="50000"/>
                    <a:lumOff val="50000"/>
                  </a:schemeClr>
                </a:solidFill>
                <a:latin typeface="Century Gothic" pitchFamily="34" charset="0"/>
              </a:rPr>
              <a:t>a story</a:t>
            </a:r>
            <a:endParaRPr lang="en-US" sz="3200" dirty="0">
              <a:solidFill>
                <a:schemeClr val="bg1">
                  <a:lumMod val="50000"/>
                  <a:lumOff val="50000"/>
                </a:schemeClr>
              </a:solidFill>
              <a:latin typeface="Century Gothic" pitchFamily="34" charset="0"/>
            </a:endParaRPr>
          </a:p>
        </p:txBody>
      </p:sp>
      <p:pic>
        <p:nvPicPr>
          <p:cNvPr id="1026" name="Picture 2" descr="http://mallorymoody.files.wordpress.com/2012/12/pink-hair.jpg?w=500">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394538"/>
            <a:ext cx="4419600" cy="69655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3" name="TextBox 2"/>
          <p:cNvSpPr txBox="1"/>
          <p:nvPr/>
        </p:nvSpPr>
        <p:spPr>
          <a:xfrm>
            <a:off x="6172200" y="2209800"/>
            <a:ext cx="3505200" cy="584775"/>
          </a:xfrm>
          <a:prstGeom prst="rect">
            <a:avLst/>
          </a:prstGeom>
          <a:noFill/>
        </p:spPr>
        <p:txBody>
          <a:bodyPr wrap="square" rtlCol="0">
            <a:spAutoFit/>
          </a:bodyPr>
          <a:lstStyle/>
          <a:p>
            <a:r>
              <a:rPr lang="en-US" sz="3200" dirty="0">
                <a:solidFill>
                  <a:schemeClr val="bg1">
                    <a:lumMod val="50000"/>
                    <a:lumOff val="50000"/>
                  </a:schemeClr>
                </a:solidFill>
                <a:latin typeface="Century Gothic" panose="020B0502020202020204" pitchFamily="34" charset="0"/>
              </a:rPr>
              <a:t>a</a:t>
            </a:r>
            <a:r>
              <a:rPr lang="en-US" sz="3200" dirty="0" smtClean="0">
                <a:solidFill>
                  <a:schemeClr val="bg1">
                    <a:lumMod val="50000"/>
                    <a:lumOff val="50000"/>
                  </a:schemeClr>
                </a:solidFill>
                <a:latin typeface="Century Gothic" panose="020B0502020202020204" pitchFamily="34" charset="0"/>
              </a:rPr>
              <a:t>bout  a brand </a:t>
            </a:r>
            <a:endParaRPr lang="en-US" sz="3200" dirty="0">
              <a:solidFill>
                <a:schemeClr val="bg1">
                  <a:lumMod val="50000"/>
                  <a:lumOff val="50000"/>
                </a:schemeClr>
              </a:solidFill>
              <a:latin typeface="Century Gothic" panose="020B0502020202020204" pitchFamily="34" charset="0"/>
            </a:endParaRPr>
          </a:p>
        </p:txBody>
      </p:sp>
    </p:spTree>
    <p:extLst>
      <p:ext uri="{BB962C8B-B14F-4D97-AF65-F5344CB8AC3E}">
        <p14:creationId xmlns:p14="http://schemas.microsoft.com/office/powerpoint/2010/main" val="15412742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lumMod val="50000"/>
                    <a:lumOff val="50000"/>
                  </a:schemeClr>
                </a:solidFill>
                <a:latin typeface="Century Gothic" pitchFamily="34" charset="0"/>
              </a:rPr>
              <a:t>t</a:t>
            </a:r>
            <a:r>
              <a:rPr lang="en-US" dirty="0" smtClean="0">
                <a:solidFill>
                  <a:schemeClr val="bg1">
                    <a:lumMod val="50000"/>
                    <a:lumOff val="50000"/>
                  </a:schemeClr>
                </a:solidFill>
                <a:latin typeface="Century Gothic" pitchFamily="34" charset="0"/>
              </a:rPr>
              <a:t>he challenge</a:t>
            </a:r>
            <a:endParaRPr lang="en-US" dirty="0">
              <a:solidFill>
                <a:schemeClr val="bg1">
                  <a:lumMod val="50000"/>
                  <a:lumOff val="50000"/>
                </a:schemeClr>
              </a:solidFill>
              <a:latin typeface="Century Gothic" pitchFamily="34" charset="0"/>
            </a:endParaRPr>
          </a:p>
        </p:txBody>
      </p:sp>
      <p:sp>
        <p:nvSpPr>
          <p:cNvPr id="4" name="Content Placeholder 3"/>
          <p:cNvSpPr>
            <a:spLocks noGrp="1"/>
          </p:cNvSpPr>
          <p:nvPr>
            <p:ph sz="quarter" idx="1"/>
          </p:nvPr>
        </p:nvSpPr>
        <p:spPr>
          <a:xfrm>
            <a:off x="838200" y="1295400"/>
            <a:ext cx="8747760" cy="5902960"/>
          </a:xfrm>
        </p:spPr>
        <p:txBody>
          <a:bodyPr>
            <a:normAutofit fontScale="25000" lnSpcReduction="20000"/>
          </a:bodyPr>
          <a:lstStyle/>
          <a:p>
            <a:pPr>
              <a:buFont typeface="Arial" charset="0"/>
              <a:buNone/>
            </a:pPr>
            <a:r>
              <a:rPr lang="en-US" sz="9600" dirty="0" smtClean="0">
                <a:latin typeface="Century Gothic" panose="020B0502020202020204" pitchFamily="34" charset="0"/>
                <a:cs typeface="Arial" charset="0"/>
              </a:rPr>
              <a:t>	</a:t>
            </a:r>
          </a:p>
          <a:p>
            <a:pPr>
              <a:buFont typeface="Arial" charset="0"/>
              <a:buNone/>
            </a:pPr>
            <a:r>
              <a:rPr lang="en-US" sz="9600" dirty="0" smtClean="0">
                <a:solidFill>
                  <a:schemeClr val="tx2">
                    <a:lumMod val="75000"/>
                  </a:schemeClr>
                </a:solidFill>
                <a:latin typeface="Century Gothic" panose="020B0502020202020204" pitchFamily="34" charset="0"/>
                <a:cs typeface="Arial" charset="0"/>
              </a:rPr>
              <a:t>	</a:t>
            </a:r>
            <a:r>
              <a:rPr lang="en-US" sz="9600" dirty="0" smtClean="0">
                <a:solidFill>
                  <a:schemeClr val="bg1">
                    <a:lumMod val="50000"/>
                    <a:lumOff val="50000"/>
                  </a:schemeClr>
                </a:solidFill>
                <a:latin typeface="Century Gothic" panose="020B0502020202020204" pitchFamily="34" charset="0"/>
                <a:cs typeface="Arial" charset="0"/>
              </a:rPr>
              <a:t>We were asked design </a:t>
            </a:r>
            <a:r>
              <a:rPr lang="en-US" sz="9600" dirty="0">
                <a:solidFill>
                  <a:schemeClr val="bg1">
                    <a:lumMod val="50000"/>
                    <a:lumOff val="50000"/>
                  </a:schemeClr>
                </a:solidFill>
                <a:latin typeface="Century Gothic" pitchFamily="34" charset="0"/>
                <a:cs typeface="Arial" charset="0"/>
              </a:rPr>
              <a:t>the Private Label brand packaging for Dollar </a:t>
            </a:r>
            <a:r>
              <a:rPr lang="en-US" sz="9600" dirty="0" smtClean="0">
                <a:solidFill>
                  <a:schemeClr val="bg1">
                    <a:lumMod val="50000"/>
                    <a:lumOff val="50000"/>
                  </a:schemeClr>
                </a:solidFill>
                <a:latin typeface="Century Gothic" pitchFamily="34" charset="0"/>
                <a:cs typeface="Arial" charset="0"/>
              </a:rPr>
              <a:t>General’s </a:t>
            </a:r>
            <a:r>
              <a:rPr lang="en-US" sz="9600" b="1" dirty="0" smtClean="0">
                <a:solidFill>
                  <a:schemeClr val="bg1">
                    <a:lumMod val="50000"/>
                    <a:lumOff val="50000"/>
                  </a:schemeClr>
                </a:solidFill>
                <a:latin typeface="Century Gothic" pitchFamily="34" charset="0"/>
                <a:cs typeface="Arial" charset="0"/>
              </a:rPr>
              <a:t>belle</a:t>
            </a:r>
            <a:r>
              <a:rPr lang="en-US" sz="9600" dirty="0" smtClean="0">
                <a:solidFill>
                  <a:schemeClr val="bg1">
                    <a:lumMod val="50000"/>
                    <a:lumOff val="50000"/>
                  </a:schemeClr>
                </a:solidFill>
                <a:latin typeface="Century Gothic" pitchFamily="34" charset="0"/>
                <a:cs typeface="Arial" charset="0"/>
              </a:rPr>
              <a:t> hair </a:t>
            </a:r>
            <a:r>
              <a:rPr lang="en-US" sz="9600" dirty="0">
                <a:solidFill>
                  <a:schemeClr val="bg1">
                    <a:lumMod val="50000"/>
                    <a:lumOff val="50000"/>
                  </a:schemeClr>
                </a:solidFill>
                <a:latin typeface="Century Gothic" pitchFamily="34" charset="0"/>
                <a:cs typeface="Arial" charset="0"/>
              </a:rPr>
              <a:t>care &amp; nail care for </a:t>
            </a:r>
            <a:r>
              <a:rPr lang="en-US" sz="9600" dirty="0" smtClean="0">
                <a:solidFill>
                  <a:schemeClr val="bg1">
                    <a:lumMod val="50000"/>
                    <a:lumOff val="50000"/>
                  </a:schemeClr>
                </a:solidFill>
                <a:latin typeface="Century Gothic" pitchFamily="34" charset="0"/>
                <a:cs typeface="Arial" charset="0"/>
              </a:rPr>
              <a:t>women/girls &amp; to manage the category.</a:t>
            </a:r>
          </a:p>
          <a:p>
            <a:pPr>
              <a:buFont typeface="Arial" charset="0"/>
              <a:buNone/>
            </a:pPr>
            <a:endParaRPr lang="en-US" sz="9600" dirty="0">
              <a:solidFill>
                <a:schemeClr val="bg1">
                  <a:lumMod val="50000"/>
                  <a:lumOff val="50000"/>
                </a:schemeClr>
              </a:solidFill>
              <a:latin typeface="Century Gothic" pitchFamily="34" charset="0"/>
              <a:cs typeface="Arial" charset="0"/>
            </a:endParaRPr>
          </a:p>
          <a:p>
            <a:pPr>
              <a:buFont typeface="Arial" charset="0"/>
              <a:buNone/>
            </a:pPr>
            <a:r>
              <a:rPr lang="en-US" sz="9600" dirty="0">
                <a:solidFill>
                  <a:schemeClr val="bg1">
                    <a:lumMod val="50000"/>
                    <a:lumOff val="50000"/>
                  </a:schemeClr>
                </a:solidFill>
                <a:latin typeface="Century Gothic" pitchFamily="34" charset="0"/>
                <a:cs typeface="Arial" charset="0"/>
              </a:rPr>
              <a:t>	</a:t>
            </a:r>
            <a:r>
              <a:rPr lang="en-US" sz="9600" dirty="0" smtClean="0">
                <a:solidFill>
                  <a:schemeClr val="bg1">
                    <a:lumMod val="50000"/>
                    <a:lumOff val="50000"/>
                  </a:schemeClr>
                </a:solidFill>
                <a:latin typeface="Century Gothic" pitchFamily="34" charset="0"/>
                <a:cs typeface="Arial" charset="0"/>
              </a:rPr>
              <a:t>This would :</a:t>
            </a:r>
            <a:endParaRPr lang="en-US" sz="9600" b="1" dirty="0">
              <a:solidFill>
                <a:schemeClr val="bg1">
                  <a:lumMod val="50000"/>
                  <a:lumOff val="50000"/>
                </a:schemeClr>
              </a:solidFill>
              <a:latin typeface="Century Gothic" pitchFamily="34" charset="0"/>
              <a:cs typeface="Arial" charset="0"/>
            </a:endParaRPr>
          </a:p>
          <a:p>
            <a:pPr>
              <a:buFont typeface="Arial" charset="0"/>
              <a:buNone/>
            </a:pPr>
            <a:endParaRPr lang="en-US" sz="9600" dirty="0">
              <a:solidFill>
                <a:schemeClr val="bg1">
                  <a:lumMod val="50000"/>
                  <a:lumOff val="50000"/>
                </a:schemeClr>
              </a:solidFill>
              <a:latin typeface="Century Gothic" pitchFamily="34" charset="0"/>
              <a:cs typeface="Arial" charset="0"/>
            </a:endParaRPr>
          </a:p>
          <a:p>
            <a:r>
              <a:rPr lang="en-US" sz="9600" dirty="0">
                <a:solidFill>
                  <a:schemeClr val="bg1">
                    <a:lumMod val="50000"/>
                    <a:lumOff val="50000"/>
                  </a:schemeClr>
                </a:solidFill>
                <a:latin typeface="Century Gothic" pitchFamily="34" charset="0"/>
                <a:cs typeface="Arial" charset="0"/>
              </a:rPr>
              <a:t>Give Dollar General shoppers as much VALUE as </a:t>
            </a:r>
            <a:r>
              <a:rPr lang="en-US" sz="9600" dirty="0" smtClean="0">
                <a:solidFill>
                  <a:schemeClr val="bg1">
                    <a:lumMod val="50000"/>
                    <a:lumOff val="50000"/>
                  </a:schemeClr>
                </a:solidFill>
                <a:latin typeface="Century Gothic" pitchFamily="34" charset="0"/>
                <a:cs typeface="Arial" charset="0"/>
              </a:rPr>
              <a:t>possible</a:t>
            </a:r>
          </a:p>
          <a:p>
            <a:pPr marL="0" indent="0">
              <a:buNone/>
            </a:pPr>
            <a:endParaRPr lang="en-US" sz="9600" dirty="0">
              <a:solidFill>
                <a:schemeClr val="bg1">
                  <a:lumMod val="50000"/>
                  <a:lumOff val="50000"/>
                </a:schemeClr>
              </a:solidFill>
              <a:latin typeface="Century Gothic" pitchFamily="34" charset="0"/>
              <a:cs typeface="Arial" charset="0"/>
            </a:endParaRPr>
          </a:p>
          <a:p>
            <a:r>
              <a:rPr lang="en-US" sz="9600" dirty="0">
                <a:solidFill>
                  <a:schemeClr val="bg1">
                    <a:lumMod val="50000"/>
                    <a:lumOff val="50000"/>
                  </a:schemeClr>
                </a:solidFill>
                <a:latin typeface="Century Gothic" pitchFamily="34" charset="0"/>
                <a:cs typeface="Arial" charset="0"/>
              </a:rPr>
              <a:t>Improve the ‘shop-ability’ of the </a:t>
            </a:r>
            <a:r>
              <a:rPr lang="en-US" sz="9600" dirty="0" smtClean="0">
                <a:solidFill>
                  <a:schemeClr val="bg1">
                    <a:lumMod val="50000"/>
                    <a:lumOff val="50000"/>
                  </a:schemeClr>
                </a:solidFill>
                <a:latin typeface="Century Gothic" pitchFamily="34" charset="0"/>
                <a:cs typeface="Arial" charset="0"/>
              </a:rPr>
              <a:t>stores</a:t>
            </a:r>
          </a:p>
          <a:p>
            <a:pPr marL="0" indent="0">
              <a:buNone/>
            </a:pPr>
            <a:endParaRPr lang="en-US" sz="9600" dirty="0">
              <a:solidFill>
                <a:schemeClr val="bg1">
                  <a:lumMod val="50000"/>
                  <a:lumOff val="50000"/>
                </a:schemeClr>
              </a:solidFill>
              <a:latin typeface="Century Gothic" pitchFamily="34" charset="0"/>
              <a:cs typeface="Arial" charset="0"/>
            </a:endParaRPr>
          </a:p>
          <a:p>
            <a:r>
              <a:rPr lang="en-US" sz="9600" dirty="0">
                <a:solidFill>
                  <a:schemeClr val="bg1">
                    <a:lumMod val="50000"/>
                    <a:lumOff val="50000"/>
                  </a:schemeClr>
                </a:solidFill>
                <a:latin typeface="Century Gothic" pitchFamily="34" charset="0"/>
                <a:cs typeface="Arial" charset="0"/>
              </a:rPr>
              <a:t>Attain more share of wallet to Dollar General by redirecting traffic from grocery stores, drugstores and big box retailers (</a:t>
            </a:r>
            <a:r>
              <a:rPr lang="en-US" sz="9600" dirty="0" smtClean="0">
                <a:solidFill>
                  <a:schemeClr val="bg1">
                    <a:lumMod val="50000"/>
                    <a:lumOff val="50000"/>
                  </a:schemeClr>
                </a:solidFill>
                <a:latin typeface="Century Gothic" pitchFamily="34" charset="0"/>
                <a:cs typeface="Arial" charset="0"/>
              </a:rPr>
              <a:t>Wal-Mart)</a:t>
            </a:r>
          </a:p>
          <a:p>
            <a:pPr marL="0" indent="0">
              <a:buNone/>
            </a:pPr>
            <a:endParaRPr lang="en-US" sz="9600" dirty="0">
              <a:solidFill>
                <a:schemeClr val="bg1">
                  <a:lumMod val="50000"/>
                  <a:lumOff val="50000"/>
                </a:schemeClr>
              </a:solidFill>
              <a:latin typeface="Century Gothic" pitchFamily="34" charset="0"/>
              <a:cs typeface="Arial" charset="0"/>
            </a:endParaRPr>
          </a:p>
          <a:p>
            <a:r>
              <a:rPr lang="en-US" sz="9600" dirty="0">
                <a:solidFill>
                  <a:schemeClr val="bg1">
                    <a:lumMod val="50000"/>
                    <a:lumOff val="50000"/>
                  </a:schemeClr>
                </a:solidFill>
                <a:latin typeface="Century Gothic" pitchFamily="34" charset="0"/>
                <a:cs typeface="Arial" charset="0"/>
              </a:rPr>
              <a:t>Deliver </a:t>
            </a:r>
            <a:r>
              <a:rPr lang="en-US" sz="9600" dirty="0" smtClean="0">
                <a:solidFill>
                  <a:schemeClr val="bg1">
                    <a:lumMod val="50000"/>
                    <a:lumOff val="50000"/>
                  </a:schemeClr>
                </a:solidFill>
                <a:latin typeface="Century Gothic" pitchFamily="34" charset="0"/>
                <a:cs typeface="Arial" charset="0"/>
              </a:rPr>
              <a:t>an invigoration of brand </a:t>
            </a:r>
            <a:r>
              <a:rPr lang="en-US" sz="9600" dirty="0">
                <a:solidFill>
                  <a:schemeClr val="bg1">
                    <a:lumMod val="50000"/>
                    <a:lumOff val="50000"/>
                  </a:schemeClr>
                </a:solidFill>
                <a:latin typeface="Century Gothic" pitchFamily="34" charset="0"/>
                <a:cs typeface="Arial" charset="0"/>
              </a:rPr>
              <a:t>equity </a:t>
            </a:r>
            <a:r>
              <a:rPr lang="en-US" sz="9600" dirty="0" smtClean="0">
                <a:solidFill>
                  <a:schemeClr val="bg1">
                    <a:lumMod val="50000"/>
                    <a:lumOff val="50000"/>
                  </a:schemeClr>
                </a:solidFill>
                <a:latin typeface="Century Gothic" pitchFamily="34" charset="0"/>
                <a:cs typeface="Arial" charset="0"/>
              </a:rPr>
              <a:t>to </a:t>
            </a:r>
            <a:r>
              <a:rPr lang="en-US" sz="9600" dirty="0">
                <a:solidFill>
                  <a:schemeClr val="bg1">
                    <a:lumMod val="50000"/>
                    <a:lumOff val="50000"/>
                  </a:schemeClr>
                </a:solidFill>
                <a:latin typeface="Century Gothic" pitchFamily="34" charset="0"/>
                <a:cs typeface="Arial" charset="0"/>
              </a:rPr>
              <a:t>the Dollar General brand </a:t>
            </a:r>
            <a:r>
              <a:rPr lang="en-US" sz="9600" dirty="0" smtClean="0">
                <a:solidFill>
                  <a:schemeClr val="bg1">
                    <a:lumMod val="50000"/>
                    <a:lumOff val="50000"/>
                  </a:schemeClr>
                </a:solidFill>
                <a:latin typeface="Century Gothic" pitchFamily="34" charset="0"/>
                <a:cs typeface="Arial" charset="0"/>
              </a:rPr>
              <a:t>families</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77200" y="990600"/>
            <a:ext cx="1089694" cy="616056"/>
          </a:xfrm>
          <a:prstGeom prst="rect">
            <a:avLst/>
          </a:prstGeom>
        </p:spPr>
      </p:pic>
    </p:spTree>
    <p:extLst>
      <p:ext uri="{BB962C8B-B14F-4D97-AF65-F5344CB8AC3E}">
        <p14:creationId xmlns:p14="http://schemas.microsoft.com/office/powerpoint/2010/main" val="18030827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lumMod val="50000"/>
                    <a:lumOff val="50000"/>
                  </a:schemeClr>
                </a:solidFill>
                <a:latin typeface="Century Gothic" pitchFamily="34" charset="0"/>
              </a:rPr>
              <a:t>s</a:t>
            </a:r>
            <a:r>
              <a:rPr lang="en-US" dirty="0" smtClean="0">
                <a:solidFill>
                  <a:schemeClr val="bg1">
                    <a:lumMod val="50000"/>
                    <a:lumOff val="50000"/>
                  </a:schemeClr>
                </a:solidFill>
                <a:latin typeface="Century Gothic" pitchFamily="34" charset="0"/>
              </a:rPr>
              <a:t>pecifics from the buyer</a:t>
            </a:r>
            <a:endParaRPr lang="en-US" dirty="0">
              <a:solidFill>
                <a:schemeClr val="bg1">
                  <a:lumMod val="50000"/>
                  <a:lumOff val="50000"/>
                </a:schemeClr>
              </a:solidFill>
              <a:latin typeface="Century Gothic" pitchFamily="34" charset="0"/>
            </a:endParaRPr>
          </a:p>
        </p:txBody>
      </p:sp>
      <p:sp>
        <p:nvSpPr>
          <p:cNvPr id="4" name="Content Placeholder 3"/>
          <p:cNvSpPr>
            <a:spLocks noGrp="1"/>
          </p:cNvSpPr>
          <p:nvPr>
            <p:ph sz="quarter" idx="1"/>
          </p:nvPr>
        </p:nvSpPr>
        <p:spPr/>
        <p:txBody>
          <a:bodyPr>
            <a:noAutofit/>
          </a:bodyPr>
          <a:lstStyle/>
          <a:p>
            <a:r>
              <a:rPr lang="en-US" sz="2400" dirty="0" smtClean="0">
                <a:solidFill>
                  <a:schemeClr val="bg1">
                    <a:lumMod val="50000"/>
                    <a:lumOff val="50000"/>
                  </a:schemeClr>
                </a:solidFill>
                <a:latin typeface="Century Gothic" pitchFamily="34" charset="0"/>
                <a:cs typeface="Arial" charset="0"/>
              </a:rPr>
              <a:t>Reduce the </a:t>
            </a:r>
            <a:r>
              <a:rPr lang="en-US" sz="2400" dirty="0">
                <a:solidFill>
                  <a:schemeClr val="bg1">
                    <a:lumMod val="50000"/>
                    <a:lumOff val="50000"/>
                  </a:schemeClr>
                </a:solidFill>
                <a:latin typeface="Century Gothic" pitchFamily="34" charset="0"/>
                <a:cs typeface="Arial" charset="0"/>
              </a:rPr>
              <a:t>number of sizes of </a:t>
            </a:r>
            <a:r>
              <a:rPr lang="en-US" sz="2400" dirty="0" smtClean="0">
                <a:solidFill>
                  <a:schemeClr val="bg1">
                    <a:lumMod val="50000"/>
                    <a:lumOff val="50000"/>
                  </a:schemeClr>
                </a:solidFill>
                <a:latin typeface="Century Gothic" pitchFamily="34" charset="0"/>
                <a:cs typeface="Arial" charset="0"/>
              </a:rPr>
              <a:t>packaging to </a:t>
            </a:r>
            <a:r>
              <a:rPr lang="en-US" sz="2400" dirty="0">
                <a:solidFill>
                  <a:schemeClr val="bg1">
                    <a:lumMod val="50000"/>
                    <a:lumOff val="50000"/>
                  </a:schemeClr>
                </a:solidFill>
                <a:latin typeface="Century Gothic" pitchFamily="34" charset="0"/>
                <a:cs typeface="Arial" charset="0"/>
              </a:rPr>
              <a:t>3 sizes, and in so doing </a:t>
            </a:r>
            <a:r>
              <a:rPr lang="en-US" sz="2400" dirty="0" smtClean="0">
                <a:solidFill>
                  <a:schemeClr val="bg1">
                    <a:lumMod val="50000"/>
                    <a:lumOff val="50000"/>
                  </a:schemeClr>
                </a:solidFill>
                <a:latin typeface="Century Gothic" pitchFamily="34" charset="0"/>
                <a:cs typeface="Arial" charset="0"/>
              </a:rPr>
              <a:t>bring </a:t>
            </a:r>
            <a:r>
              <a:rPr lang="en-US" sz="2400" dirty="0">
                <a:solidFill>
                  <a:schemeClr val="bg1">
                    <a:lumMod val="50000"/>
                    <a:lumOff val="50000"/>
                  </a:schemeClr>
                </a:solidFill>
                <a:latin typeface="Century Gothic" pitchFamily="34" charset="0"/>
                <a:cs typeface="Arial" charset="0"/>
              </a:rPr>
              <a:t>more consistency to the planogram by having less ‘card’ </a:t>
            </a:r>
            <a:r>
              <a:rPr lang="en-US" sz="2400" dirty="0" smtClean="0">
                <a:solidFill>
                  <a:schemeClr val="bg1">
                    <a:lumMod val="50000"/>
                    <a:lumOff val="50000"/>
                  </a:schemeClr>
                </a:solidFill>
                <a:latin typeface="Century Gothic" pitchFamily="34" charset="0"/>
                <a:cs typeface="Arial" charset="0"/>
              </a:rPr>
              <a:t>size</a:t>
            </a:r>
          </a:p>
          <a:p>
            <a:pPr marL="0" indent="0">
              <a:buNone/>
            </a:pPr>
            <a:endParaRPr lang="en-US" sz="2400" dirty="0">
              <a:solidFill>
                <a:schemeClr val="bg1">
                  <a:lumMod val="50000"/>
                  <a:lumOff val="50000"/>
                </a:schemeClr>
              </a:solidFill>
              <a:latin typeface="Century Gothic" pitchFamily="34" charset="0"/>
              <a:cs typeface="Arial" charset="0"/>
            </a:endParaRPr>
          </a:p>
          <a:p>
            <a:r>
              <a:rPr lang="en-US" sz="2400" dirty="0">
                <a:solidFill>
                  <a:schemeClr val="bg1">
                    <a:lumMod val="50000"/>
                    <a:lumOff val="50000"/>
                  </a:schemeClr>
                </a:solidFill>
                <a:latin typeface="Century Gothic" pitchFamily="34" charset="0"/>
                <a:cs typeface="Arial" charset="0"/>
              </a:rPr>
              <a:t>R</a:t>
            </a:r>
            <a:r>
              <a:rPr lang="en-US" sz="2400" dirty="0" smtClean="0">
                <a:solidFill>
                  <a:schemeClr val="bg1">
                    <a:lumMod val="50000"/>
                    <a:lumOff val="50000"/>
                  </a:schemeClr>
                </a:solidFill>
                <a:latin typeface="Century Gothic" pitchFamily="34" charset="0"/>
                <a:cs typeface="Arial" charset="0"/>
              </a:rPr>
              <a:t>evamp </a:t>
            </a:r>
            <a:r>
              <a:rPr lang="en-US" sz="2400" dirty="0">
                <a:solidFill>
                  <a:schemeClr val="bg1">
                    <a:lumMod val="50000"/>
                    <a:lumOff val="50000"/>
                  </a:schemeClr>
                </a:solidFill>
                <a:latin typeface="Century Gothic" pitchFamily="34" charset="0"/>
                <a:cs typeface="Arial" charset="0"/>
              </a:rPr>
              <a:t>the design/color of the </a:t>
            </a:r>
            <a:r>
              <a:rPr lang="en-US" sz="2400" b="1" dirty="0" smtClean="0">
                <a:solidFill>
                  <a:schemeClr val="bg1">
                    <a:lumMod val="50000"/>
                    <a:lumOff val="50000"/>
                  </a:schemeClr>
                </a:solidFill>
                <a:latin typeface="Century Gothic" pitchFamily="34" charset="0"/>
                <a:cs typeface="Arial" charset="0"/>
              </a:rPr>
              <a:t>belle</a:t>
            </a:r>
            <a:r>
              <a:rPr lang="en-US" sz="2400" dirty="0" smtClean="0">
                <a:solidFill>
                  <a:schemeClr val="bg1">
                    <a:lumMod val="50000"/>
                    <a:lumOff val="50000"/>
                  </a:schemeClr>
                </a:solidFill>
                <a:latin typeface="Century Gothic" pitchFamily="34" charset="0"/>
                <a:cs typeface="Arial" charset="0"/>
              </a:rPr>
              <a:t> packaging</a:t>
            </a:r>
          </a:p>
          <a:p>
            <a:pPr marL="0" indent="0">
              <a:buNone/>
            </a:pPr>
            <a:endParaRPr lang="en-US" sz="2400" dirty="0">
              <a:solidFill>
                <a:schemeClr val="bg1">
                  <a:lumMod val="50000"/>
                  <a:lumOff val="50000"/>
                </a:schemeClr>
              </a:solidFill>
              <a:latin typeface="Century Gothic" pitchFamily="34" charset="0"/>
              <a:cs typeface="Arial" charset="0"/>
            </a:endParaRPr>
          </a:p>
          <a:p>
            <a:r>
              <a:rPr lang="en-US" sz="2400" dirty="0" smtClean="0">
                <a:solidFill>
                  <a:schemeClr val="bg1">
                    <a:lumMod val="50000"/>
                    <a:lumOff val="50000"/>
                  </a:schemeClr>
                </a:solidFill>
                <a:latin typeface="Century Gothic" pitchFamily="34" charset="0"/>
                <a:cs typeface="Arial" charset="0"/>
              </a:rPr>
              <a:t>Visually unify all sections</a:t>
            </a:r>
          </a:p>
          <a:p>
            <a:endParaRPr lang="en-US" sz="2400" dirty="0">
              <a:solidFill>
                <a:schemeClr val="bg1">
                  <a:lumMod val="50000"/>
                  <a:lumOff val="50000"/>
                </a:schemeClr>
              </a:solidFill>
              <a:latin typeface="Century Gothic" pitchFamily="34" charset="0"/>
              <a:cs typeface="Arial" charset="0"/>
            </a:endParaRPr>
          </a:p>
          <a:p>
            <a:r>
              <a:rPr lang="en-US" sz="2400" dirty="0" smtClean="0">
                <a:solidFill>
                  <a:schemeClr val="bg1">
                    <a:lumMod val="50000"/>
                    <a:lumOff val="50000"/>
                  </a:schemeClr>
                </a:solidFill>
                <a:latin typeface="Century Gothic" pitchFamily="34" charset="0"/>
                <a:cs typeface="Arial" charset="0"/>
              </a:rPr>
              <a:t>Keep Pink (or </a:t>
            </a:r>
            <a:r>
              <a:rPr lang="en-US" sz="2400" dirty="0">
                <a:solidFill>
                  <a:schemeClr val="bg1">
                    <a:lumMod val="50000"/>
                    <a:lumOff val="50000"/>
                  </a:schemeClr>
                </a:solidFill>
                <a:latin typeface="Century Gothic" pitchFamily="34" charset="0"/>
                <a:cs typeface="Arial" charset="0"/>
              </a:rPr>
              <a:t>some variation thereof) for young </a:t>
            </a:r>
            <a:r>
              <a:rPr lang="en-US" sz="2400" dirty="0" smtClean="0">
                <a:solidFill>
                  <a:schemeClr val="bg1">
                    <a:lumMod val="50000"/>
                    <a:lumOff val="50000"/>
                  </a:schemeClr>
                </a:solidFill>
                <a:latin typeface="Century Gothic" pitchFamily="34" charset="0"/>
                <a:cs typeface="Arial" charset="0"/>
              </a:rPr>
              <a:t>girls</a:t>
            </a:r>
          </a:p>
          <a:p>
            <a:pPr marL="0" indent="0">
              <a:buNone/>
            </a:pPr>
            <a:endParaRPr lang="en-US" sz="2400" dirty="0" smtClean="0">
              <a:solidFill>
                <a:schemeClr val="bg1">
                  <a:lumMod val="50000"/>
                  <a:lumOff val="50000"/>
                </a:schemeClr>
              </a:solidFill>
              <a:latin typeface="Century Gothic" pitchFamily="34" charset="0"/>
              <a:cs typeface="Arial" charset="0"/>
            </a:endParaRPr>
          </a:p>
          <a:p>
            <a:r>
              <a:rPr lang="en-US" sz="2400" dirty="0" smtClean="0">
                <a:solidFill>
                  <a:schemeClr val="bg1">
                    <a:lumMod val="50000"/>
                    <a:lumOff val="50000"/>
                  </a:schemeClr>
                </a:solidFill>
                <a:latin typeface="Century Gothic" pitchFamily="34" charset="0"/>
                <a:cs typeface="Arial" charset="0"/>
              </a:rPr>
              <a:t>Make the </a:t>
            </a:r>
            <a:r>
              <a:rPr lang="en-US" sz="2400" dirty="0">
                <a:solidFill>
                  <a:schemeClr val="bg1">
                    <a:lumMod val="50000"/>
                    <a:lumOff val="50000"/>
                  </a:schemeClr>
                </a:solidFill>
                <a:latin typeface="Century Gothic" pitchFamily="34" charset="0"/>
                <a:cs typeface="Arial" charset="0"/>
              </a:rPr>
              <a:t>women’s accessories </a:t>
            </a:r>
            <a:r>
              <a:rPr lang="en-US" sz="2400" dirty="0" smtClean="0">
                <a:solidFill>
                  <a:schemeClr val="bg1">
                    <a:lumMod val="50000"/>
                    <a:lumOff val="50000"/>
                  </a:schemeClr>
                </a:solidFill>
                <a:latin typeface="Century Gothic" pitchFamily="34" charset="0"/>
                <a:cs typeface="Arial" charset="0"/>
              </a:rPr>
              <a:t>look more contemporary</a:t>
            </a:r>
            <a:endParaRPr lang="en-US" sz="2400" dirty="0">
              <a:solidFill>
                <a:schemeClr val="bg1">
                  <a:lumMod val="50000"/>
                  <a:lumOff val="50000"/>
                </a:schemeClr>
              </a:solidFill>
              <a:latin typeface="Century Gothic" pitchFamily="34" charset="0"/>
              <a:cs typeface="Arial" charset="0"/>
            </a:endParaRPr>
          </a:p>
          <a:p>
            <a:endParaRPr lang="en-US" sz="2400" dirty="0"/>
          </a:p>
        </p:txBody>
      </p:sp>
    </p:spTree>
    <p:extLst>
      <p:ext uri="{BB962C8B-B14F-4D97-AF65-F5344CB8AC3E}">
        <p14:creationId xmlns:p14="http://schemas.microsoft.com/office/powerpoint/2010/main" val="3743621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lumMod val="50000"/>
                    <a:lumOff val="50000"/>
                  </a:schemeClr>
                </a:solidFill>
                <a:latin typeface="Century Gothic" pitchFamily="34" charset="0"/>
              </a:rPr>
              <a:t>brand message</a:t>
            </a:r>
            <a:endParaRPr lang="en-US" dirty="0">
              <a:solidFill>
                <a:schemeClr val="bg1">
                  <a:lumMod val="50000"/>
                  <a:lumOff val="50000"/>
                </a:schemeClr>
              </a:solidFill>
              <a:latin typeface="Century Gothic" pitchFamily="34" charset="0"/>
            </a:endParaRPr>
          </a:p>
        </p:txBody>
      </p:sp>
      <p:sp>
        <p:nvSpPr>
          <p:cNvPr id="4" name="Content Placeholder 3"/>
          <p:cNvSpPr>
            <a:spLocks noGrp="1"/>
          </p:cNvSpPr>
          <p:nvPr>
            <p:ph sz="quarter" idx="1"/>
          </p:nvPr>
        </p:nvSpPr>
        <p:spPr>
          <a:xfrm>
            <a:off x="670560" y="2133600"/>
            <a:ext cx="8549640" cy="5181600"/>
          </a:xfrm>
        </p:spPr>
        <p:txBody>
          <a:bodyPr>
            <a:normAutofit/>
          </a:bodyPr>
          <a:lstStyle/>
          <a:p>
            <a:pPr marL="512763" lvl="1" indent="-55563">
              <a:buFont typeface="Arial" charset="0"/>
              <a:buNone/>
              <a:defRPr/>
            </a:pPr>
            <a:r>
              <a:rPr lang="en-US" sz="2400" u="sng" dirty="0" smtClean="0">
                <a:solidFill>
                  <a:schemeClr val="bg1">
                    <a:lumMod val="50000"/>
                    <a:lumOff val="50000"/>
                  </a:schemeClr>
                </a:solidFill>
                <a:latin typeface="Century Gothic" pitchFamily="34" charset="0"/>
              </a:rPr>
              <a:t>Quality beauty </a:t>
            </a:r>
            <a:r>
              <a:rPr lang="en-US" sz="2400" dirty="0" smtClean="0">
                <a:solidFill>
                  <a:schemeClr val="bg1">
                    <a:lumMod val="50000"/>
                    <a:lumOff val="50000"/>
                  </a:schemeClr>
                </a:solidFill>
                <a:latin typeface="Century Gothic" pitchFamily="34" charset="0"/>
              </a:rPr>
              <a:t> - tools </a:t>
            </a:r>
            <a:r>
              <a:rPr lang="en-US" sz="2400" dirty="0">
                <a:solidFill>
                  <a:schemeClr val="bg1">
                    <a:lumMod val="50000"/>
                    <a:lumOff val="50000"/>
                  </a:schemeClr>
                </a:solidFill>
                <a:latin typeface="Century Gothic" pitchFamily="34" charset="0"/>
              </a:rPr>
              <a:t>&amp; accessories at a </a:t>
            </a:r>
            <a:r>
              <a:rPr lang="en-US" sz="2400" u="sng" dirty="0">
                <a:solidFill>
                  <a:schemeClr val="bg1">
                    <a:lumMod val="50000"/>
                    <a:lumOff val="50000"/>
                  </a:schemeClr>
                </a:solidFill>
                <a:latin typeface="Century Gothic" pitchFamily="34" charset="0"/>
              </a:rPr>
              <a:t>great value price</a:t>
            </a:r>
            <a:r>
              <a:rPr lang="en-US" sz="2400" dirty="0">
                <a:solidFill>
                  <a:schemeClr val="bg1">
                    <a:lumMod val="50000"/>
                    <a:lumOff val="50000"/>
                  </a:schemeClr>
                </a:solidFill>
                <a:latin typeface="Century Gothic" pitchFamily="34" charset="0"/>
              </a:rPr>
              <a:t> to give </a:t>
            </a:r>
            <a:r>
              <a:rPr lang="en-US" sz="2400" dirty="0" smtClean="0">
                <a:solidFill>
                  <a:schemeClr val="bg1">
                    <a:lumMod val="50000"/>
                    <a:lumOff val="50000"/>
                  </a:schemeClr>
                </a:solidFill>
                <a:latin typeface="Century Gothic" pitchFamily="34" charset="0"/>
              </a:rPr>
              <a:t>a woman </a:t>
            </a:r>
            <a:r>
              <a:rPr lang="en-US" sz="2400" dirty="0">
                <a:solidFill>
                  <a:schemeClr val="bg1">
                    <a:lumMod val="50000"/>
                    <a:lumOff val="50000"/>
                  </a:schemeClr>
                </a:solidFill>
                <a:latin typeface="Century Gothic" pitchFamily="34" charset="0"/>
              </a:rPr>
              <a:t>a fashionable look for any occasion </a:t>
            </a:r>
          </a:p>
          <a:p>
            <a:pPr marL="457200" lvl="1" indent="0">
              <a:buFont typeface="Arial" charset="0"/>
              <a:buNone/>
              <a:defRPr/>
            </a:pPr>
            <a:endParaRPr lang="en-US" sz="2400" dirty="0">
              <a:solidFill>
                <a:schemeClr val="bg1">
                  <a:lumMod val="50000"/>
                  <a:lumOff val="50000"/>
                </a:schemeClr>
              </a:solidFill>
              <a:latin typeface="Century Gothic" pitchFamily="34" charset="0"/>
            </a:endParaRPr>
          </a:p>
          <a:p>
            <a:pPr marL="512763" lvl="1" indent="-55563">
              <a:buFont typeface="Arial" charset="0"/>
              <a:buNone/>
              <a:defRPr/>
            </a:pPr>
            <a:r>
              <a:rPr lang="en-US" sz="2400" b="1" dirty="0">
                <a:solidFill>
                  <a:schemeClr val="bg1">
                    <a:lumMod val="50000"/>
                    <a:lumOff val="50000"/>
                  </a:schemeClr>
                </a:solidFill>
                <a:latin typeface="Century Gothic" pitchFamily="34" charset="0"/>
              </a:rPr>
              <a:t>belle </a:t>
            </a:r>
            <a:r>
              <a:rPr lang="en-US" sz="2400" dirty="0">
                <a:solidFill>
                  <a:schemeClr val="bg1">
                    <a:lumMod val="50000"/>
                    <a:lumOff val="50000"/>
                  </a:schemeClr>
                </a:solidFill>
                <a:latin typeface="Century Gothic" pitchFamily="34" charset="0"/>
              </a:rPr>
              <a:t>is empowering to women &amp; girls – it offers an opportunity to afford good </a:t>
            </a:r>
            <a:r>
              <a:rPr lang="en-US" sz="2400" dirty="0" smtClean="0">
                <a:solidFill>
                  <a:schemeClr val="bg1">
                    <a:lumMod val="50000"/>
                    <a:lumOff val="50000"/>
                  </a:schemeClr>
                </a:solidFill>
                <a:latin typeface="Century Gothic" pitchFamily="34" charset="0"/>
              </a:rPr>
              <a:t>quality, fashionable, accessories which </a:t>
            </a:r>
            <a:r>
              <a:rPr lang="en-US" sz="2400" dirty="0">
                <a:solidFill>
                  <a:schemeClr val="bg1">
                    <a:lumMod val="50000"/>
                    <a:lumOff val="50000"/>
                  </a:schemeClr>
                </a:solidFill>
                <a:latin typeface="Century Gothic" pitchFamily="34" charset="0"/>
              </a:rPr>
              <a:t>help her feel the best she can feel</a:t>
            </a:r>
            <a:r>
              <a:rPr lang="en-US" sz="2400" dirty="0" smtClean="0">
                <a:solidFill>
                  <a:schemeClr val="bg1">
                    <a:lumMod val="50000"/>
                    <a:lumOff val="50000"/>
                  </a:schemeClr>
                </a:solidFill>
                <a:latin typeface="Century Gothic" pitchFamily="34" charset="0"/>
              </a:rPr>
              <a:t>…</a:t>
            </a:r>
          </a:p>
          <a:p>
            <a:pPr marL="512763" lvl="1" indent="-55563">
              <a:buFont typeface="Arial" charset="0"/>
              <a:buNone/>
              <a:defRPr/>
            </a:pPr>
            <a:endParaRPr lang="en-US" sz="2400" dirty="0">
              <a:solidFill>
                <a:schemeClr val="bg1">
                  <a:lumMod val="50000"/>
                  <a:lumOff val="50000"/>
                </a:schemeClr>
              </a:solidFill>
              <a:latin typeface="Century Gothic" pitchFamily="34" charset="0"/>
            </a:endParaRPr>
          </a:p>
          <a:p>
            <a:pPr marL="0" lvl="1" indent="0">
              <a:spcBef>
                <a:spcPts val="646"/>
              </a:spcBef>
              <a:buClr>
                <a:schemeClr val="accent1"/>
              </a:buClr>
              <a:buNone/>
            </a:pPr>
            <a:r>
              <a:rPr lang="en-US" sz="2400" dirty="0" smtClean="0">
                <a:solidFill>
                  <a:schemeClr val="bg1">
                    <a:lumMod val="50000"/>
                    <a:lumOff val="50000"/>
                  </a:schemeClr>
                </a:solidFill>
                <a:latin typeface="Century Gothic" pitchFamily="34" charset="0"/>
              </a:rPr>
              <a:t>	Buy</a:t>
            </a:r>
            <a:r>
              <a:rPr lang="en-US" sz="2400" b="1" dirty="0" smtClean="0">
                <a:solidFill>
                  <a:schemeClr val="bg1">
                    <a:lumMod val="50000"/>
                    <a:lumOff val="50000"/>
                  </a:schemeClr>
                </a:solidFill>
                <a:latin typeface="Century Gothic" pitchFamily="34" charset="0"/>
              </a:rPr>
              <a:t> </a:t>
            </a:r>
            <a:r>
              <a:rPr lang="en-US" sz="2400" b="1" dirty="0">
                <a:solidFill>
                  <a:schemeClr val="bg1">
                    <a:lumMod val="50000"/>
                    <a:lumOff val="50000"/>
                  </a:schemeClr>
                </a:solidFill>
                <a:latin typeface="Century Gothic" pitchFamily="34" charset="0"/>
              </a:rPr>
              <a:t>belle </a:t>
            </a:r>
            <a:r>
              <a:rPr lang="en-US" sz="2400" dirty="0">
                <a:solidFill>
                  <a:schemeClr val="bg1">
                    <a:lumMod val="50000"/>
                    <a:lumOff val="50000"/>
                  </a:schemeClr>
                </a:solidFill>
                <a:latin typeface="Century Gothic" pitchFamily="34" charset="0"/>
              </a:rPr>
              <a:t>products</a:t>
            </a:r>
            <a:r>
              <a:rPr lang="en-US" sz="2400" b="1" dirty="0">
                <a:solidFill>
                  <a:schemeClr val="bg1">
                    <a:lumMod val="50000"/>
                    <a:lumOff val="50000"/>
                  </a:schemeClr>
                </a:solidFill>
                <a:latin typeface="Century Gothic" pitchFamily="34" charset="0"/>
              </a:rPr>
              <a:t> </a:t>
            </a:r>
            <a:r>
              <a:rPr lang="en-US" sz="2400" b="1" dirty="0" smtClean="0">
                <a:solidFill>
                  <a:schemeClr val="bg1">
                    <a:lumMod val="50000"/>
                    <a:lumOff val="50000"/>
                  </a:schemeClr>
                </a:solidFill>
                <a:latin typeface="Century Gothic" pitchFamily="34" charset="0"/>
              </a:rPr>
              <a:t>–</a:t>
            </a:r>
            <a:r>
              <a:rPr lang="en-US" sz="2400" dirty="0" smtClean="0">
                <a:solidFill>
                  <a:schemeClr val="bg1">
                    <a:lumMod val="50000"/>
                    <a:lumOff val="50000"/>
                  </a:schemeClr>
                </a:solidFill>
                <a:latin typeface="Century Gothic" pitchFamily="34" charset="0"/>
              </a:rPr>
              <a:t> because you’re worth </a:t>
            </a:r>
            <a:r>
              <a:rPr lang="en-US" sz="2400" dirty="0">
                <a:solidFill>
                  <a:schemeClr val="bg1">
                    <a:lumMod val="50000"/>
                    <a:lumOff val="50000"/>
                  </a:schemeClr>
                </a:solidFill>
                <a:latin typeface="Century Gothic" pitchFamily="34" charset="0"/>
              </a:rPr>
              <a:t>it.</a:t>
            </a:r>
          </a:p>
          <a:p>
            <a:endParaRPr lang="en-US" dirty="0"/>
          </a:p>
        </p:txBody>
      </p:sp>
    </p:spTree>
    <p:extLst>
      <p:ext uri="{BB962C8B-B14F-4D97-AF65-F5344CB8AC3E}">
        <p14:creationId xmlns:p14="http://schemas.microsoft.com/office/powerpoint/2010/main" val="10152936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pPr>
              <a:defRPr/>
            </a:pPr>
            <a:endParaRPr lang="en-US" dirty="0"/>
          </a:p>
        </p:txBody>
      </p:sp>
      <p:pic>
        <p:nvPicPr>
          <p:cNvPr id="5" name="Content Placeholder 4"/>
          <p:cNvPicPr>
            <a:picLocks noGrp="1"/>
          </p:cNvPicPr>
          <p:nvPr>
            <p:ph sz="quarter" idx="1"/>
          </p:nvPr>
        </p:nvPicPr>
        <p:blipFill>
          <a:blip r:embed="rId2" cstate="print">
            <a:extLst>
              <a:ext uri="{28A0092B-C50C-407E-A947-70E740481C1C}">
                <a14:useLocalDpi xmlns:a14="http://schemas.microsoft.com/office/drawing/2010/main" val="0"/>
              </a:ext>
            </a:extLst>
          </a:blip>
          <a:srcRect/>
          <a:stretch>
            <a:fillRect/>
          </a:stretch>
        </p:blipFill>
        <p:spPr bwMode="auto">
          <a:xfrm>
            <a:off x="0" y="33051"/>
            <a:ext cx="10210800" cy="7891749"/>
          </a:xfrm>
          <a:prstGeom prst="rect">
            <a:avLst/>
          </a:prstGeom>
          <a:ln>
            <a:noFill/>
          </a:ln>
          <a:effectLst>
            <a:outerShdw blurRad="292100" dist="139700" dir="2700000" algn="tl" rotWithShape="0">
              <a:srgbClr val="333333">
                <a:alpha val="65000"/>
              </a:srgbClr>
            </a:outerShdw>
          </a:effectLst>
        </p:spPr>
      </p:pic>
      <p:sp>
        <p:nvSpPr>
          <p:cNvPr id="6" name="Rectangle 5"/>
          <p:cNvSpPr/>
          <p:nvPr/>
        </p:nvSpPr>
        <p:spPr>
          <a:xfrm>
            <a:off x="2514600" y="6468070"/>
            <a:ext cx="5029200" cy="923330"/>
          </a:xfrm>
          <a:prstGeom prst="rect">
            <a:avLst/>
          </a:prstGeom>
        </p:spPr>
        <p:txBody>
          <a:bodyPr>
            <a:spAutoFit/>
          </a:bodyPr>
          <a:lstStyle/>
          <a:p>
            <a:r>
              <a:rPr lang="en-US" b="1" dirty="0">
                <a:solidFill>
                  <a:schemeClr val="tx1">
                    <a:lumMod val="85000"/>
                  </a:schemeClr>
                </a:solidFill>
                <a:latin typeface="Century Gothic" panose="020B0502020202020204" pitchFamily="34" charset="0"/>
              </a:rPr>
              <a:t>Esthetic</a:t>
            </a:r>
            <a:r>
              <a:rPr lang="en-US" dirty="0">
                <a:solidFill>
                  <a:schemeClr val="tx1">
                    <a:lumMod val="85000"/>
                  </a:schemeClr>
                </a:solidFill>
                <a:latin typeface="Century Gothic" panose="020B0502020202020204" pitchFamily="34" charset="0"/>
              </a:rPr>
              <a:t>  [</a:t>
            </a:r>
            <a:r>
              <a:rPr lang="en-US" dirty="0" err="1">
                <a:solidFill>
                  <a:schemeClr val="tx1">
                    <a:lumMod val="85000"/>
                  </a:schemeClr>
                </a:solidFill>
                <a:latin typeface="Century Gothic" panose="020B0502020202020204" pitchFamily="34" charset="0"/>
              </a:rPr>
              <a:t>es-</a:t>
            </a:r>
            <a:r>
              <a:rPr lang="en-US" b="1" dirty="0" err="1">
                <a:solidFill>
                  <a:schemeClr val="tx1">
                    <a:lumMod val="85000"/>
                  </a:schemeClr>
                </a:solidFill>
                <a:latin typeface="Century Gothic" panose="020B0502020202020204" pitchFamily="34" charset="0"/>
              </a:rPr>
              <a:t>thet</a:t>
            </a:r>
            <a:r>
              <a:rPr lang="en-US" dirty="0" err="1">
                <a:solidFill>
                  <a:schemeClr val="tx1">
                    <a:lumMod val="85000"/>
                  </a:schemeClr>
                </a:solidFill>
                <a:latin typeface="Century Gothic" panose="020B0502020202020204" pitchFamily="34" charset="0"/>
              </a:rPr>
              <a:t>-ik</a:t>
            </a:r>
            <a:r>
              <a:rPr lang="en-US" dirty="0">
                <a:solidFill>
                  <a:schemeClr val="tx1">
                    <a:lumMod val="85000"/>
                  </a:schemeClr>
                </a:solidFill>
                <a:latin typeface="Century Gothic" panose="020B0502020202020204" pitchFamily="34" charset="0"/>
              </a:rPr>
              <a:t>] : </a:t>
            </a:r>
            <a:r>
              <a:rPr lang="en-US" b="1" dirty="0">
                <a:solidFill>
                  <a:schemeClr val="tx1">
                    <a:lumMod val="85000"/>
                  </a:schemeClr>
                </a:solidFill>
                <a:latin typeface="Century Gothic" panose="020B0502020202020204" pitchFamily="34" charset="0"/>
              </a:rPr>
              <a:t>a principle of taste or style adopted by a particular person, group, or culture</a:t>
            </a:r>
            <a:endParaRPr lang="en-US" dirty="0">
              <a:solidFill>
                <a:schemeClr val="tx1">
                  <a:lumMod val="85000"/>
                </a:schemeClr>
              </a:solidFill>
            </a:endParaRPr>
          </a:p>
        </p:txBody>
      </p:sp>
      <p:pic>
        <p:nvPicPr>
          <p:cNvPr id="7" name="Content Placeholder 4" descr="C:\Users\michelle\Desktop\Back Up May 24, 2014\Esthetic logo.png"/>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0" y="7620"/>
            <a:ext cx="1371600" cy="8382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965885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lumMod val="50000"/>
                    <a:lumOff val="50000"/>
                  </a:schemeClr>
                </a:solidFill>
                <a:latin typeface="Century Gothic" pitchFamily="34" charset="0"/>
              </a:rPr>
              <a:t>b</a:t>
            </a:r>
            <a:r>
              <a:rPr lang="en-US" dirty="0" smtClean="0">
                <a:solidFill>
                  <a:schemeClr val="bg1">
                    <a:lumMod val="50000"/>
                    <a:lumOff val="50000"/>
                  </a:schemeClr>
                </a:solidFill>
                <a:latin typeface="Century Gothic" pitchFamily="34" charset="0"/>
              </a:rPr>
              <a:t>rand positioning</a:t>
            </a:r>
            <a:endParaRPr lang="en-US" dirty="0">
              <a:solidFill>
                <a:schemeClr val="bg1">
                  <a:lumMod val="50000"/>
                  <a:lumOff val="50000"/>
                </a:schemeClr>
              </a:solidFill>
              <a:latin typeface="Century Gothic" pitchFamily="34" charset="0"/>
            </a:endParaRPr>
          </a:p>
        </p:txBody>
      </p:sp>
      <p:sp>
        <p:nvSpPr>
          <p:cNvPr id="4" name="Content Placeholder 3"/>
          <p:cNvSpPr>
            <a:spLocks noGrp="1"/>
          </p:cNvSpPr>
          <p:nvPr>
            <p:ph sz="quarter" idx="1"/>
          </p:nvPr>
        </p:nvSpPr>
        <p:spPr>
          <a:xfrm>
            <a:off x="1005840" y="2133600"/>
            <a:ext cx="8549640" cy="5181600"/>
          </a:xfrm>
        </p:spPr>
        <p:txBody>
          <a:bodyPr/>
          <a:lstStyle/>
          <a:p>
            <a:pPr marL="457200" lvl="1" indent="0">
              <a:buNone/>
            </a:pPr>
            <a:r>
              <a:rPr lang="en-US" b="1" dirty="0">
                <a:solidFill>
                  <a:schemeClr val="bg1">
                    <a:lumMod val="50000"/>
                    <a:lumOff val="50000"/>
                  </a:schemeClr>
                </a:solidFill>
                <a:latin typeface="Century Gothic" pitchFamily="34" charset="0"/>
              </a:rPr>
              <a:t>belle</a:t>
            </a:r>
            <a:r>
              <a:rPr lang="en-US" b="1" i="1" dirty="0">
                <a:solidFill>
                  <a:schemeClr val="bg1">
                    <a:lumMod val="50000"/>
                    <a:lumOff val="50000"/>
                  </a:schemeClr>
                </a:solidFill>
                <a:latin typeface="Century Gothic" pitchFamily="34" charset="0"/>
              </a:rPr>
              <a:t> </a:t>
            </a:r>
            <a:r>
              <a:rPr lang="en-US" sz="2400" dirty="0">
                <a:solidFill>
                  <a:schemeClr val="bg1">
                    <a:lumMod val="50000"/>
                    <a:lumOff val="50000"/>
                  </a:schemeClr>
                </a:solidFill>
                <a:latin typeface="Century Gothic" pitchFamily="34" charset="0"/>
              </a:rPr>
              <a:t>will create a powerful alternative purchase to national brands with a hot, fresh look/feel at a lower price</a:t>
            </a:r>
          </a:p>
          <a:p>
            <a:pPr marL="457200" lvl="1" indent="0">
              <a:buNone/>
            </a:pPr>
            <a:r>
              <a:rPr lang="en-US" sz="2400" dirty="0">
                <a:solidFill>
                  <a:schemeClr val="bg1">
                    <a:lumMod val="50000"/>
                    <a:lumOff val="50000"/>
                  </a:schemeClr>
                </a:solidFill>
                <a:latin typeface="Century Gothic" pitchFamily="34" charset="0"/>
              </a:rPr>
              <a:t> </a:t>
            </a:r>
          </a:p>
          <a:p>
            <a:pPr marL="457200" lvl="1" indent="0">
              <a:buNone/>
            </a:pPr>
            <a:r>
              <a:rPr lang="en-US" sz="2400" dirty="0" smtClean="0">
                <a:solidFill>
                  <a:schemeClr val="bg1">
                    <a:lumMod val="50000"/>
                    <a:lumOff val="50000"/>
                  </a:schemeClr>
                </a:solidFill>
                <a:latin typeface="Century Gothic" pitchFamily="34" charset="0"/>
              </a:rPr>
              <a:t>This Private </a:t>
            </a:r>
            <a:r>
              <a:rPr lang="en-US" sz="2400" dirty="0">
                <a:solidFill>
                  <a:schemeClr val="bg1">
                    <a:lumMod val="50000"/>
                    <a:lumOff val="50000"/>
                  </a:schemeClr>
                </a:solidFill>
                <a:latin typeface="Century Gothic" pitchFamily="34" charset="0"/>
              </a:rPr>
              <a:t>Label brand </a:t>
            </a:r>
            <a:r>
              <a:rPr lang="en-US" sz="2400" dirty="0" smtClean="0">
                <a:solidFill>
                  <a:schemeClr val="bg1">
                    <a:lumMod val="50000"/>
                    <a:lumOff val="50000"/>
                  </a:schemeClr>
                </a:solidFill>
                <a:latin typeface="Century Gothic" pitchFamily="34" charset="0"/>
              </a:rPr>
              <a:t> provides </a:t>
            </a:r>
            <a:r>
              <a:rPr lang="en-US" sz="2400" dirty="0">
                <a:solidFill>
                  <a:schemeClr val="bg1">
                    <a:lumMod val="50000"/>
                    <a:lumOff val="50000"/>
                  </a:schemeClr>
                </a:solidFill>
                <a:latin typeface="Century Gothic" pitchFamily="34" charset="0"/>
              </a:rPr>
              <a:t>a better margin to Dollar General and lower retail costs for the consumer (as compared to national brands)</a:t>
            </a:r>
          </a:p>
          <a:p>
            <a:pPr marL="457200" lvl="1" indent="0">
              <a:buNone/>
            </a:pPr>
            <a:endParaRPr lang="en-US" sz="2400" dirty="0">
              <a:solidFill>
                <a:schemeClr val="bg1">
                  <a:lumMod val="50000"/>
                  <a:lumOff val="50000"/>
                </a:schemeClr>
              </a:solidFill>
              <a:latin typeface="Century Gothic" pitchFamily="34" charset="0"/>
            </a:endParaRPr>
          </a:p>
          <a:p>
            <a:pPr marL="457200" lvl="1" indent="0">
              <a:buNone/>
            </a:pPr>
            <a:r>
              <a:rPr lang="en-US" sz="2400" dirty="0">
                <a:solidFill>
                  <a:schemeClr val="bg1">
                    <a:lumMod val="50000"/>
                    <a:lumOff val="50000"/>
                  </a:schemeClr>
                </a:solidFill>
                <a:latin typeface="Century Gothic" pitchFamily="34" charset="0"/>
              </a:rPr>
              <a:t>A fashionable brand which offers a ‘high perceived value’ look at a value price </a:t>
            </a:r>
          </a:p>
          <a:p>
            <a:endParaRPr lang="en-US" dirty="0"/>
          </a:p>
        </p:txBody>
      </p:sp>
    </p:spTree>
    <p:extLst>
      <p:ext uri="{BB962C8B-B14F-4D97-AF65-F5344CB8AC3E}">
        <p14:creationId xmlns:p14="http://schemas.microsoft.com/office/powerpoint/2010/main" val="345946504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8549640" cy="1295400"/>
          </a:xfrm>
        </p:spPr>
        <p:txBody>
          <a:bodyPr/>
          <a:lstStyle/>
          <a:p>
            <a:pPr algn="ctr"/>
            <a:r>
              <a:rPr lang="en-US" dirty="0">
                <a:solidFill>
                  <a:schemeClr val="bg1">
                    <a:lumMod val="50000"/>
                    <a:lumOff val="50000"/>
                  </a:schemeClr>
                </a:solidFill>
                <a:latin typeface="Century Gothic" pitchFamily="34" charset="0"/>
              </a:rPr>
              <a:t>b</a:t>
            </a:r>
            <a:r>
              <a:rPr lang="en-US" dirty="0" smtClean="0">
                <a:solidFill>
                  <a:schemeClr val="bg1">
                    <a:lumMod val="50000"/>
                    <a:lumOff val="50000"/>
                  </a:schemeClr>
                </a:solidFill>
                <a:latin typeface="Century Gothic" pitchFamily="34" charset="0"/>
              </a:rPr>
              <a:t>elle </a:t>
            </a:r>
            <a:r>
              <a:rPr lang="en-US" dirty="0" smtClean="0">
                <a:solidFill>
                  <a:schemeClr val="bg1">
                    <a:lumMod val="50000"/>
                    <a:lumOff val="50000"/>
                  </a:schemeClr>
                </a:solidFill>
                <a:latin typeface="Times New Roman"/>
                <a:cs typeface="Times New Roman"/>
              </a:rPr>
              <a:t>· </a:t>
            </a:r>
            <a:r>
              <a:rPr lang="en-US" dirty="0" smtClean="0">
                <a:solidFill>
                  <a:schemeClr val="bg1">
                    <a:lumMod val="50000"/>
                    <a:lumOff val="50000"/>
                  </a:schemeClr>
                </a:solidFill>
                <a:latin typeface="Century Gothic" pitchFamily="34" charset="0"/>
              </a:rPr>
              <a:t>the history </a:t>
            </a:r>
            <a:r>
              <a:rPr lang="en-US" dirty="0" smtClean="0">
                <a:solidFill>
                  <a:schemeClr val="bg1">
                    <a:lumMod val="50000"/>
                    <a:lumOff val="50000"/>
                  </a:schemeClr>
                </a:solidFill>
                <a:latin typeface="Times New Roman"/>
                <a:cs typeface="Times New Roman"/>
              </a:rPr>
              <a:t>· </a:t>
            </a:r>
            <a:r>
              <a:rPr lang="en-US" dirty="0" smtClean="0">
                <a:solidFill>
                  <a:schemeClr val="bg1">
                    <a:lumMod val="50000"/>
                    <a:lumOff val="50000"/>
                  </a:schemeClr>
                </a:solidFill>
                <a:latin typeface="Century Gothic" pitchFamily="34" charset="0"/>
                <a:cs typeface="Times New Roman"/>
              </a:rPr>
              <a:t>2007</a:t>
            </a:r>
            <a:endParaRPr lang="en-US" dirty="0">
              <a:solidFill>
                <a:schemeClr val="bg1">
                  <a:lumMod val="50000"/>
                  <a:lumOff val="50000"/>
                </a:schemeClr>
              </a:solidFill>
              <a:latin typeface="Century Gothic" pitchFamily="34" charset="0"/>
            </a:endParaRPr>
          </a:p>
        </p:txBody>
      </p:sp>
      <p:pic>
        <p:nvPicPr>
          <p:cNvPr id="16" name="Picture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77883" y="1118211"/>
            <a:ext cx="4724400" cy="61521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8" name="Rectangle 17"/>
          <p:cNvSpPr/>
          <p:nvPr/>
        </p:nvSpPr>
        <p:spPr>
          <a:xfrm>
            <a:off x="6640083" y="6471687"/>
            <a:ext cx="1818118" cy="8234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742151">
            <a:off x="541145" y="1489694"/>
            <a:ext cx="3615007" cy="483590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03203944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6720" y="-381000"/>
            <a:ext cx="9326880" cy="1295400"/>
          </a:xfrm>
        </p:spPr>
        <p:txBody>
          <a:bodyPr>
            <a:normAutofit fontScale="90000"/>
          </a:bodyPr>
          <a:lstStyle/>
          <a:p>
            <a:pPr algn="ctr"/>
            <a:r>
              <a:rPr lang="en-US" dirty="0">
                <a:solidFill>
                  <a:schemeClr val="bg1">
                    <a:lumMod val="50000"/>
                    <a:lumOff val="50000"/>
                  </a:schemeClr>
                </a:solidFill>
                <a:latin typeface="Century Gothic" pitchFamily="34" charset="0"/>
              </a:rPr>
              <a:t>b</a:t>
            </a:r>
            <a:r>
              <a:rPr lang="en-US" dirty="0" smtClean="0">
                <a:solidFill>
                  <a:schemeClr val="bg1">
                    <a:lumMod val="50000"/>
                    <a:lumOff val="50000"/>
                  </a:schemeClr>
                </a:solidFill>
                <a:latin typeface="Century Gothic" pitchFamily="34" charset="0"/>
              </a:rPr>
              <a:t>elle </a:t>
            </a:r>
            <a:r>
              <a:rPr lang="en-US" dirty="0" smtClean="0">
                <a:solidFill>
                  <a:schemeClr val="bg1">
                    <a:lumMod val="50000"/>
                    <a:lumOff val="50000"/>
                  </a:schemeClr>
                </a:solidFill>
                <a:latin typeface="Times New Roman"/>
                <a:cs typeface="Times New Roman"/>
              </a:rPr>
              <a:t>· </a:t>
            </a:r>
            <a:r>
              <a:rPr lang="en-US" dirty="0" smtClean="0">
                <a:solidFill>
                  <a:schemeClr val="bg1">
                    <a:lumMod val="50000"/>
                    <a:lumOff val="50000"/>
                  </a:schemeClr>
                </a:solidFill>
                <a:latin typeface="Century Gothic" pitchFamily="34" charset="0"/>
              </a:rPr>
              <a:t>2013</a:t>
            </a:r>
            <a:r>
              <a:rPr lang="en-US" dirty="0">
                <a:solidFill>
                  <a:schemeClr val="bg1">
                    <a:lumMod val="50000"/>
                    <a:lumOff val="50000"/>
                  </a:schemeClr>
                </a:solidFill>
                <a:latin typeface="Times New Roman"/>
                <a:cs typeface="Times New Roman"/>
              </a:rPr>
              <a:t> · </a:t>
            </a:r>
            <a:r>
              <a:rPr lang="en-US" dirty="0" smtClean="0">
                <a:solidFill>
                  <a:schemeClr val="bg1">
                    <a:lumMod val="50000"/>
                    <a:lumOff val="50000"/>
                  </a:schemeClr>
                </a:solidFill>
                <a:latin typeface="Times New Roman"/>
                <a:cs typeface="Times New Roman"/>
              </a:rPr>
              <a:t> </a:t>
            </a:r>
            <a:r>
              <a:rPr lang="en-US" dirty="0" smtClean="0">
                <a:solidFill>
                  <a:schemeClr val="bg1">
                    <a:lumMod val="50000"/>
                    <a:lumOff val="50000"/>
                  </a:schemeClr>
                </a:solidFill>
                <a:latin typeface="Century Gothic" panose="020B0502020202020204" pitchFamily="34" charset="0"/>
                <a:cs typeface="Times New Roman"/>
              </a:rPr>
              <a:t>confusion on the shelf</a:t>
            </a:r>
            <a:r>
              <a:rPr lang="en-US" dirty="0" smtClean="0">
                <a:solidFill>
                  <a:schemeClr val="bg1">
                    <a:lumMod val="50000"/>
                    <a:lumOff val="50000"/>
                  </a:schemeClr>
                </a:solidFill>
                <a:latin typeface="Century Gothic" pitchFamily="34" charset="0"/>
              </a:rPr>
              <a:t> </a:t>
            </a:r>
            <a:endParaRPr lang="en-US" dirty="0">
              <a:solidFill>
                <a:schemeClr val="bg1">
                  <a:lumMod val="50000"/>
                  <a:lumOff val="50000"/>
                </a:schemeClr>
              </a:solidFill>
              <a:latin typeface="Century Gothic" pitchFamily="34"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9546" y="1069326"/>
            <a:ext cx="6477000" cy="47720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821457">
            <a:off x="1295037" y="3631578"/>
            <a:ext cx="2633092" cy="35292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54458" y="3821468"/>
            <a:ext cx="1870542" cy="3216633"/>
          </a:xfrm>
          <a:prstGeom prst="rect">
            <a:avLst/>
          </a:prstGeom>
          <a:ln>
            <a:noFill/>
          </a:ln>
          <a:effectLst>
            <a:outerShdw blurRad="292100" dist="139700" dir="2700000" algn="tl" rotWithShape="0">
              <a:srgbClr val="333333">
                <a:alpha val="65000"/>
              </a:srgbClr>
            </a:outerShdw>
          </a:effectLst>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60927">
            <a:off x="7312413" y="1326285"/>
            <a:ext cx="2164080" cy="22189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Rectangle 2"/>
          <p:cNvSpPr/>
          <p:nvPr/>
        </p:nvSpPr>
        <p:spPr>
          <a:xfrm>
            <a:off x="4869541" y="3701534"/>
            <a:ext cx="319318" cy="369332"/>
          </a:xfrm>
          <a:prstGeom prst="rect">
            <a:avLst/>
          </a:prstGeom>
        </p:spPr>
        <p:txBody>
          <a:bodyPr wrap="none">
            <a:spAutoFit/>
          </a:bodyPr>
          <a:lstStyle/>
          <a:p>
            <a:r>
              <a:rPr lang="en-US" dirty="0">
                <a:solidFill>
                  <a:schemeClr val="tx2">
                    <a:lumMod val="75000"/>
                  </a:schemeClr>
                </a:solidFill>
                <a:latin typeface="Times New Roman"/>
                <a:cs typeface="Times New Roman"/>
              </a:rPr>
              <a:t>· </a:t>
            </a:r>
            <a:endParaRPr lang="en-US" dirty="0"/>
          </a:p>
        </p:txBody>
      </p:sp>
    </p:spTree>
    <p:extLst>
      <p:ext uri="{BB962C8B-B14F-4D97-AF65-F5344CB8AC3E}">
        <p14:creationId xmlns:p14="http://schemas.microsoft.com/office/powerpoint/2010/main" val="27658545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
            </a:r>
            <a:endParaRPr lang="en-US" dirty="0"/>
          </a:p>
        </p:txBody>
      </p:sp>
      <p:cxnSp>
        <p:nvCxnSpPr>
          <p:cNvPr id="10" name="Straight Arrow Connector 9"/>
          <p:cNvCxnSpPr/>
          <p:nvPr/>
        </p:nvCxnSpPr>
        <p:spPr>
          <a:xfrm flipH="1" flipV="1">
            <a:off x="4456043" y="6302888"/>
            <a:ext cx="1182757" cy="1871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6934200" y="6272986"/>
            <a:ext cx="609600" cy="2170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6210300" y="6490082"/>
            <a:ext cx="2533650" cy="6727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3429000" y="7010400"/>
            <a:ext cx="1143000" cy="152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76200" y="14689"/>
            <a:ext cx="10058400" cy="77724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550324" y="1464670"/>
            <a:ext cx="7787089" cy="4857750"/>
          </a:xfrm>
          <a:prstGeom prst="rect">
            <a:avLst/>
          </a:prstGeom>
        </p:spPr>
      </p:pic>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3435383" y="1328406"/>
            <a:ext cx="7939488" cy="5306545"/>
          </a:xfrm>
          <a:prstGeom prst="rect">
            <a:avLst/>
          </a:prstGeom>
        </p:spPr>
      </p:pic>
      <p:sp>
        <p:nvSpPr>
          <p:cNvPr id="11" name="Title 1"/>
          <p:cNvSpPr txBox="1">
            <a:spLocks/>
          </p:cNvSpPr>
          <p:nvPr/>
        </p:nvSpPr>
        <p:spPr>
          <a:xfrm>
            <a:off x="2713708" y="-381000"/>
            <a:ext cx="9326880" cy="1066800"/>
          </a:xfrm>
          <a:prstGeom prst="rect">
            <a:avLst/>
          </a:prstGeom>
        </p:spPr>
        <p:txBody>
          <a:bodyPr lIns="101882" tIns="50941" rIns="101882" bIns="101882" anchor="b" anchorCtr="0">
            <a:normAutofit fontScale="97500"/>
          </a:bodyPr>
          <a:lstStyle>
            <a:lvl1pPr algn="l" rtl="0" eaLnBrk="1" latinLnBrk="0" hangingPunct="1">
              <a:spcBef>
                <a:spcPct val="0"/>
              </a:spcBef>
              <a:buNone/>
              <a:defRPr kumimoji="0" sz="4500" kern="1200">
                <a:solidFill>
                  <a:schemeClr val="tx2"/>
                </a:solidFill>
                <a:latin typeface="+mj-lt"/>
                <a:ea typeface="+mj-ea"/>
                <a:cs typeface="+mj-cs"/>
              </a:defRPr>
            </a:lvl1pPr>
          </a:lstStyle>
          <a:p>
            <a:pPr algn="ctr" defTabSz="914400" fontAlgn="auto">
              <a:spcAft>
                <a:spcPts val="0"/>
              </a:spcAft>
            </a:pPr>
            <a:r>
              <a:rPr lang="en-US" dirty="0" smtClean="0">
                <a:solidFill>
                  <a:schemeClr val="bg1">
                    <a:lumMod val="50000"/>
                    <a:lumOff val="50000"/>
                  </a:schemeClr>
                </a:solidFill>
                <a:latin typeface="Century Gothic" panose="020B0502020202020204" pitchFamily="34" charset="0"/>
                <a:cs typeface="Times New Roman"/>
              </a:rPr>
              <a:t>        </a:t>
            </a:r>
            <a:r>
              <a:rPr lang="en-US" sz="3300" dirty="0" smtClean="0">
                <a:solidFill>
                  <a:schemeClr val="bg1">
                    <a:lumMod val="50000"/>
                    <a:lumOff val="50000"/>
                  </a:schemeClr>
                </a:solidFill>
                <a:latin typeface="Century Gothic" panose="020B0502020202020204" pitchFamily="34" charset="0"/>
                <a:cs typeface="Times New Roman"/>
              </a:rPr>
              <a:t>anarchy required</a:t>
            </a:r>
            <a:r>
              <a:rPr lang="en-US" sz="3300" dirty="0" smtClean="0">
                <a:solidFill>
                  <a:schemeClr val="bg1">
                    <a:lumMod val="50000"/>
                    <a:lumOff val="50000"/>
                  </a:schemeClr>
                </a:solidFill>
                <a:latin typeface="Century Gothic" pitchFamily="34" charset="0"/>
              </a:rPr>
              <a:t> </a:t>
            </a:r>
            <a:endParaRPr lang="en-US" sz="3300" dirty="0">
              <a:solidFill>
                <a:schemeClr val="bg1">
                  <a:lumMod val="50000"/>
                  <a:lumOff val="50000"/>
                </a:schemeClr>
              </a:solidFill>
              <a:latin typeface="Century Gothic" pitchFamily="34" charset="0"/>
            </a:endParaRPr>
          </a:p>
        </p:txBody>
      </p:sp>
    </p:spTree>
    <p:extLst>
      <p:ext uri="{BB962C8B-B14F-4D97-AF65-F5344CB8AC3E}">
        <p14:creationId xmlns:p14="http://schemas.microsoft.com/office/powerpoint/2010/main" val="357588811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331" y="152400"/>
            <a:ext cx="9330543" cy="1295400"/>
          </a:xfrm>
        </p:spPr>
        <p:txBody>
          <a:bodyPr>
            <a:noAutofit/>
          </a:bodyPr>
          <a:lstStyle/>
          <a:p>
            <a:pPr algn="ctr"/>
            <a:r>
              <a:rPr lang="en-US" sz="3200" dirty="0" smtClean="0">
                <a:solidFill>
                  <a:schemeClr val="bg1">
                    <a:lumMod val="50000"/>
                    <a:lumOff val="50000"/>
                  </a:schemeClr>
                </a:solidFill>
                <a:latin typeface="Century Gothic" pitchFamily="34" charset="0"/>
              </a:rPr>
              <a:t>concept </a:t>
            </a:r>
            <a:r>
              <a:rPr lang="en-US" sz="3200" dirty="0">
                <a:solidFill>
                  <a:schemeClr val="bg1">
                    <a:lumMod val="50000"/>
                    <a:lumOff val="50000"/>
                  </a:schemeClr>
                </a:solidFill>
                <a:latin typeface="Century Gothic" pitchFamily="34" charset="0"/>
              </a:rPr>
              <a:t># 1 </a:t>
            </a:r>
            <a:r>
              <a:rPr lang="en-US" sz="3200" dirty="0" smtClean="0">
                <a:solidFill>
                  <a:schemeClr val="bg1">
                    <a:lumMod val="50000"/>
                    <a:lumOff val="50000"/>
                  </a:schemeClr>
                </a:solidFill>
                <a:latin typeface="Century Gothic" pitchFamily="34" charset="0"/>
              </a:rPr>
              <a:t>“feminine florals</a:t>
            </a:r>
            <a:r>
              <a:rPr lang="en-US" sz="3200" dirty="0">
                <a:solidFill>
                  <a:schemeClr val="bg1">
                    <a:lumMod val="50000"/>
                    <a:lumOff val="50000"/>
                  </a:schemeClr>
                </a:solidFill>
                <a:latin typeface="Century Gothic" pitchFamily="34" charset="0"/>
              </a:rPr>
              <a:t>” </a:t>
            </a:r>
            <a:r>
              <a:rPr lang="en-US" sz="3200" dirty="0" smtClean="0">
                <a:solidFill>
                  <a:schemeClr val="bg1">
                    <a:lumMod val="50000"/>
                    <a:lumOff val="50000"/>
                  </a:schemeClr>
                </a:solidFill>
                <a:latin typeface="Century Gothic" pitchFamily="34" charset="0"/>
              </a:rPr>
              <a:t>- inspired </a:t>
            </a:r>
            <a:r>
              <a:rPr lang="en-US" sz="3200" dirty="0">
                <a:solidFill>
                  <a:schemeClr val="bg1">
                    <a:lumMod val="50000"/>
                    <a:lumOff val="50000"/>
                  </a:schemeClr>
                </a:solidFill>
                <a:latin typeface="Century Gothic" pitchFamily="34" charset="0"/>
              </a:rPr>
              <a:t>by </a:t>
            </a:r>
            <a:br>
              <a:rPr lang="en-US" sz="3200" dirty="0">
                <a:solidFill>
                  <a:schemeClr val="bg1">
                    <a:lumMod val="50000"/>
                    <a:lumOff val="50000"/>
                  </a:schemeClr>
                </a:solidFill>
                <a:latin typeface="Century Gothic" pitchFamily="34" charset="0"/>
              </a:rPr>
            </a:br>
            <a:endParaRPr lang="en-US" sz="3200" dirty="0">
              <a:solidFill>
                <a:schemeClr val="bg1">
                  <a:lumMod val="50000"/>
                  <a:lumOff val="50000"/>
                </a:schemeClr>
              </a:solidFill>
            </a:endParaRPr>
          </a:p>
        </p:txBody>
      </p:sp>
      <p:sp>
        <p:nvSpPr>
          <p:cNvPr id="4" name="Content Placeholder 3"/>
          <p:cNvSpPr>
            <a:spLocks noGrp="1"/>
          </p:cNvSpPr>
          <p:nvPr>
            <p:ph sz="quarter" idx="1"/>
          </p:nvPr>
        </p:nvSpPr>
        <p:spPr/>
        <p:txBody>
          <a:bodyPr/>
          <a:lstStyle/>
          <a:p>
            <a:pPr marL="0" indent="0">
              <a:buNone/>
            </a:pPr>
            <a:r>
              <a:rPr lang="en-US" dirty="0" smtClean="0"/>
              <a:t>	</a:t>
            </a:r>
            <a:endParaRPr lang="en-US" sz="2400" dirty="0">
              <a:latin typeface="Century Gothic" pitchFamily="34"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75911" y="1292972"/>
            <a:ext cx="1953089" cy="53364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4996" y="1292972"/>
            <a:ext cx="5248004" cy="274562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89896" y="4145523"/>
            <a:ext cx="5216946" cy="2419350"/>
          </a:xfrm>
          <a:prstGeom prst="rect">
            <a:avLst/>
          </a:prstGeom>
          <a:ln>
            <a:noFill/>
          </a:ln>
          <a:effectLst>
            <a:outerShdw blurRad="292100" dist="139700" dir="2700000" algn="tl" rotWithShape="0">
              <a:srgbClr val="333333">
                <a:alpha val="65000"/>
              </a:srgbClr>
            </a:outerShdw>
          </a:effectLst>
        </p:spPr>
      </p:pic>
      <p:sp>
        <p:nvSpPr>
          <p:cNvPr id="9" name="TextBox 8"/>
          <p:cNvSpPr txBox="1"/>
          <p:nvPr/>
        </p:nvSpPr>
        <p:spPr>
          <a:xfrm>
            <a:off x="3705689" y="7086600"/>
            <a:ext cx="4084773" cy="307777"/>
          </a:xfrm>
          <a:prstGeom prst="rect">
            <a:avLst/>
          </a:prstGeom>
          <a:noFill/>
        </p:spPr>
        <p:txBody>
          <a:bodyPr wrap="none" rtlCol="0">
            <a:spAutoFit/>
          </a:bodyPr>
          <a:lstStyle/>
          <a:p>
            <a:r>
              <a:rPr lang="en-US" sz="1400" dirty="0" smtClean="0">
                <a:solidFill>
                  <a:schemeClr val="bg1">
                    <a:lumMod val="50000"/>
                    <a:lumOff val="50000"/>
                  </a:schemeClr>
                </a:solidFill>
                <a:latin typeface="Century Gothic" pitchFamily="34" charset="0"/>
              </a:rPr>
              <a:t>Beauty Beyond Paris, 2013 Packaging Trends </a:t>
            </a:r>
            <a:endParaRPr lang="en-US" sz="1400" dirty="0">
              <a:solidFill>
                <a:schemeClr val="bg1">
                  <a:lumMod val="50000"/>
                  <a:lumOff val="50000"/>
                </a:schemeClr>
              </a:solidFill>
              <a:latin typeface="Century Gothic" pitchFamily="34" charset="0"/>
            </a:endParaRPr>
          </a:p>
        </p:txBody>
      </p:sp>
      <p:sp>
        <p:nvSpPr>
          <p:cNvPr id="10" name="Oval 9"/>
          <p:cNvSpPr/>
          <p:nvPr/>
        </p:nvSpPr>
        <p:spPr>
          <a:xfrm>
            <a:off x="7010400" y="5636372"/>
            <a:ext cx="1495953" cy="1450228"/>
          </a:xfrm>
          <a:prstGeom prst="ellipse">
            <a:avLst/>
          </a:prstGeom>
          <a:noFill/>
          <a:ln>
            <a:solidFill>
              <a:srgbClr val="FF7C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 name="Straight Arrow Connector 11"/>
          <p:cNvCxnSpPr/>
          <p:nvPr/>
        </p:nvCxnSpPr>
        <p:spPr>
          <a:xfrm>
            <a:off x="6858000" y="1981200"/>
            <a:ext cx="457200" cy="2438400"/>
          </a:xfrm>
          <a:prstGeom prst="straightConnector1">
            <a:avLst/>
          </a:prstGeom>
          <a:ln>
            <a:solidFill>
              <a:srgbClr val="FF7C8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6505111" y="6781800"/>
            <a:ext cx="657689" cy="304800"/>
          </a:xfrm>
          <a:prstGeom prst="line">
            <a:avLst/>
          </a:prstGeom>
          <a:ln>
            <a:solidFill>
              <a:srgbClr val="FF7C80"/>
            </a:solidFill>
          </a:ln>
        </p:spPr>
        <p:style>
          <a:lnRef idx="1">
            <a:schemeClr val="accent1"/>
          </a:lnRef>
          <a:fillRef idx="0">
            <a:schemeClr val="accent1"/>
          </a:fillRef>
          <a:effectRef idx="0">
            <a:schemeClr val="accent1"/>
          </a:effectRef>
          <a:fontRef idx="minor">
            <a:schemeClr val="tx1"/>
          </a:fontRef>
        </p:style>
      </p:cxnSp>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06237">
            <a:off x="8563132" y="1226408"/>
            <a:ext cx="1063725" cy="7738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7" name="Picture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38313">
            <a:off x="8794537" y="4249913"/>
            <a:ext cx="1025761" cy="8068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914085">
            <a:off x="397434" y="1710377"/>
            <a:ext cx="1231118" cy="27817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9150162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97632" y="76200"/>
            <a:ext cx="10156031" cy="7696200"/>
          </a:xfrm>
        </p:spPr>
      </p:pic>
    </p:spTree>
    <p:extLst>
      <p:ext uri="{BB962C8B-B14F-4D97-AF65-F5344CB8AC3E}">
        <p14:creationId xmlns:p14="http://schemas.microsoft.com/office/powerpoint/2010/main" val="115928692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7034" y="17585"/>
            <a:ext cx="10057419" cy="7754815"/>
          </a:xfrm>
        </p:spPr>
      </p:pic>
    </p:spTree>
    <p:extLst>
      <p:ext uri="{BB962C8B-B14F-4D97-AF65-F5344CB8AC3E}">
        <p14:creationId xmlns:p14="http://schemas.microsoft.com/office/powerpoint/2010/main" val="267477270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854440" cy="1606656"/>
          </a:xfrm>
        </p:spPr>
        <p:txBody>
          <a:bodyPr>
            <a:normAutofit/>
          </a:bodyPr>
          <a:lstStyle/>
          <a:p>
            <a:pPr algn="ctr"/>
            <a:r>
              <a:rPr lang="en-US" sz="3200" dirty="0" smtClean="0">
                <a:solidFill>
                  <a:schemeClr val="bg1">
                    <a:lumMod val="50000"/>
                    <a:lumOff val="50000"/>
                  </a:schemeClr>
                </a:solidFill>
                <a:latin typeface="Century Gothic" pitchFamily="34" charset="0"/>
              </a:rPr>
              <a:t>concept </a:t>
            </a:r>
            <a:r>
              <a:rPr lang="en-US" sz="3200" dirty="0">
                <a:solidFill>
                  <a:schemeClr val="bg1">
                    <a:lumMod val="50000"/>
                    <a:lumOff val="50000"/>
                  </a:schemeClr>
                </a:solidFill>
                <a:latin typeface="Century Gothic" pitchFamily="34" charset="0"/>
              </a:rPr>
              <a:t># </a:t>
            </a:r>
            <a:r>
              <a:rPr lang="en-US" sz="3200" dirty="0" smtClean="0">
                <a:solidFill>
                  <a:schemeClr val="bg1">
                    <a:lumMod val="50000"/>
                    <a:lumOff val="50000"/>
                  </a:schemeClr>
                </a:solidFill>
                <a:latin typeface="Century Gothic" pitchFamily="34" charset="0"/>
              </a:rPr>
              <a:t>2 “</a:t>
            </a:r>
            <a:r>
              <a:rPr lang="en-US" sz="3200" dirty="0" smtClean="0">
                <a:solidFill>
                  <a:schemeClr val="bg1">
                    <a:lumMod val="50000"/>
                    <a:lumOff val="50000"/>
                  </a:schemeClr>
                </a:solidFill>
                <a:latin typeface="Kunstler Script" pitchFamily="66" charset="0"/>
              </a:rPr>
              <a:t>Club</a:t>
            </a:r>
            <a:r>
              <a:rPr lang="en-US" sz="3200" dirty="0" smtClean="0">
                <a:solidFill>
                  <a:schemeClr val="bg1">
                    <a:lumMod val="50000"/>
                    <a:lumOff val="50000"/>
                  </a:schemeClr>
                </a:solidFill>
                <a:latin typeface="Century Gothic" pitchFamily="34" charset="0"/>
              </a:rPr>
              <a:t>  belle” - inspired </a:t>
            </a:r>
            <a:r>
              <a:rPr lang="en-US" sz="3200" dirty="0">
                <a:solidFill>
                  <a:schemeClr val="bg1">
                    <a:lumMod val="50000"/>
                    <a:lumOff val="50000"/>
                  </a:schemeClr>
                </a:solidFill>
                <a:latin typeface="Century Gothic" pitchFamily="34" charset="0"/>
              </a:rPr>
              <a:t>by </a:t>
            </a:r>
            <a:br>
              <a:rPr lang="en-US" sz="3200" dirty="0">
                <a:solidFill>
                  <a:schemeClr val="bg1">
                    <a:lumMod val="50000"/>
                    <a:lumOff val="50000"/>
                  </a:schemeClr>
                </a:solidFill>
                <a:latin typeface="Century Gothic" pitchFamily="34" charset="0"/>
              </a:rPr>
            </a:br>
            <a:endParaRPr lang="en-US" sz="3200" dirty="0">
              <a:solidFill>
                <a:schemeClr val="bg1">
                  <a:lumMod val="50000"/>
                  <a:lumOff val="50000"/>
                </a:schemeClr>
              </a:solidFill>
            </a:endParaRPr>
          </a:p>
        </p:txBody>
      </p:sp>
      <p:sp>
        <p:nvSpPr>
          <p:cNvPr id="4" name="Content Placeholder 3"/>
          <p:cNvSpPr>
            <a:spLocks noGrp="1"/>
          </p:cNvSpPr>
          <p:nvPr>
            <p:ph sz="quarter" idx="1"/>
          </p:nvPr>
        </p:nvSpPr>
        <p:spPr>
          <a:xfrm>
            <a:off x="1012306" y="1606656"/>
            <a:ext cx="8549640" cy="5181600"/>
          </a:xfrm>
        </p:spPr>
        <p:txBody>
          <a:bodyPr/>
          <a:lstStyle/>
          <a:p>
            <a:pPr marL="0" indent="0">
              <a:buNone/>
            </a:pPr>
            <a:r>
              <a:rPr lang="en-US" dirty="0" smtClean="0"/>
              <a:t>	</a:t>
            </a:r>
            <a:endParaRPr lang="en-US" sz="2400" dirty="0">
              <a:latin typeface="Century Gothic"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8904" y="1148663"/>
            <a:ext cx="1808296" cy="608467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9600" y="1127003"/>
            <a:ext cx="4776796" cy="30639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0" name="Picture 2" descr="C:\Users\michelle\Desktop\Master\DG Feb 2013\Belle packaging redesign\Jeaneen\LuxePack NYC 201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19599" y="4474779"/>
            <a:ext cx="4792257" cy="2286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9" name="TextBox 8"/>
          <p:cNvSpPr txBox="1"/>
          <p:nvPr/>
        </p:nvSpPr>
        <p:spPr>
          <a:xfrm>
            <a:off x="4419600" y="7174468"/>
            <a:ext cx="5120312" cy="369332"/>
          </a:xfrm>
          <a:prstGeom prst="rect">
            <a:avLst/>
          </a:prstGeom>
          <a:noFill/>
        </p:spPr>
        <p:txBody>
          <a:bodyPr wrap="none" rtlCol="0">
            <a:spAutoFit/>
          </a:bodyPr>
          <a:lstStyle/>
          <a:p>
            <a:r>
              <a:rPr lang="en-US" dirty="0" smtClean="0">
                <a:solidFill>
                  <a:schemeClr val="bg1">
                    <a:lumMod val="50000"/>
                    <a:lumOff val="50000"/>
                  </a:schemeClr>
                </a:solidFill>
                <a:latin typeface="Century Gothic" pitchFamily="34" charset="0"/>
              </a:rPr>
              <a:t>LuxePack, New York 2013 Packaging Trends </a:t>
            </a:r>
            <a:endParaRPr lang="en-US" dirty="0">
              <a:solidFill>
                <a:schemeClr val="bg1">
                  <a:lumMod val="50000"/>
                  <a:lumOff val="50000"/>
                </a:schemeClr>
              </a:solidFill>
              <a:latin typeface="Century Gothic" pitchFamily="34" charset="0"/>
            </a:endParaRPr>
          </a:p>
        </p:txBody>
      </p:sp>
      <p:pic>
        <p:nvPicPr>
          <p:cNvPr id="2052" name="Picture 4" descr="http://www.vibe.com/sites/vibe.com/files/styles/main_image/public/article_images/Nicki-Minaj-TV-Show.jpeg">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0401757">
            <a:off x="599330" y="2233810"/>
            <a:ext cx="1788572" cy="15934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155195263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980" y="0"/>
            <a:ext cx="10057419" cy="7772400"/>
          </a:xfrm>
        </p:spPr>
      </p:pic>
    </p:spTree>
    <p:extLst>
      <p:ext uri="{BB962C8B-B14F-4D97-AF65-F5344CB8AC3E}">
        <p14:creationId xmlns:p14="http://schemas.microsoft.com/office/powerpoint/2010/main" val="342666621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981" y="0"/>
            <a:ext cx="10057419" cy="7772400"/>
          </a:xfrm>
        </p:spPr>
      </p:pic>
    </p:spTree>
    <p:extLst>
      <p:ext uri="{BB962C8B-B14F-4D97-AF65-F5344CB8AC3E}">
        <p14:creationId xmlns:p14="http://schemas.microsoft.com/office/powerpoint/2010/main" val="2236752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quarter" idx="1"/>
          </p:nvPr>
        </p:nvPicPr>
        <p:blipFill>
          <a:blip r:embed="rId2"/>
          <a:stretch>
            <a:fillRect/>
          </a:stretch>
        </p:blipFill>
        <p:spPr>
          <a:xfrm>
            <a:off x="135555" y="1371600"/>
            <a:ext cx="9922845" cy="4343400"/>
          </a:xfrm>
          <a:prstGeom prst="rect">
            <a:avLst/>
          </a:prstGeom>
        </p:spPr>
      </p:pic>
    </p:spTree>
    <p:extLst>
      <p:ext uri="{BB962C8B-B14F-4D97-AF65-F5344CB8AC3E}">
        <p14:creationId xmlns:p14="http://schemas.microsoft.com/office/powerpoint/2010/main" val="300810125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76200"/>
            <a:ext cx="8549640" cy="1295400"/>
          </a:xfrm>
        </p:spPr>
        <p:txBody>
          <a:bodyPr>
            <a:normAutofit/>
          </a:bodyPr>
          <a:lstStyle/>
          <a:p>
            <a:r>
              <a:rPr lang="en-US" sz="2800" dirty="0">
                <a:solidFill>
                  <a:schemeClr val="bg1">
                    <a:lumMod val="50000"/>
                    <a:lumOff val="50000"/>
                  </a:schemeClr>
                </a:solidFill>
                <a:latin typeface="Century Gothic" pitchFamily="34" charset="0"/>
              </a:rPr>
              <a:t>t</a:t>
            </a:r>
            <a:r>
              <a:rPr lang="en-US" sz="2800" dirty="0" smtClean="0">
                <a:solidFill>
                  <a:schemeClr val="bg1">
                    <a:lumMod val="50000"/>
                    <a:lumOff val="50000"/>
                  </a:schemeClr>
                </a:solidFill>
                <a:latin typeface="Century Gothic" pitchFamily="34" charset="0"/>
              </a:rPr>
              <a:t>he world of belle …</a:t>
            </a:r>
            <a:br>
              <a:rPr lang="en-US" sz="2800" dirty="0" smtClean="0">
                <a:solidFill>
                  <a:schemeClr val="bg1">
                    <a:lumMod val="50000"/>
                    <a:lumOff val="50000"/>
                  </a:schemeClr>
                </a:solidFill>
                <a:latin typeface="Century Gothic" pitchFamily="34" charset="0"/>
              </a:rPr>
            </a:br>
            <a:r>
              <a:rPr lang="en-US" sz="2800" dirty="0" smtClean="0">
                <a:solidFill>
                  <a:schemeClr val="bg1">
                    <a:lumMod val="50000"/>
                    <a:lumOff val="50000"/>
                  </a:schemeClr>
                </a:solidFill>
                <a:latin typeface="Century Gothic" pitchFamily="34" charset="0"/>
              </a:rPr>
              <a:t>introducing the </a:t>
            </a:r>
            <a:r>
              <a:rPr lang="en-US" sz="2800" dirty="0">
                <a:solidFill>
                  <a:schemeClr val="bg1">
                    <a:lumMod val="50000"/>
                    <a:lumOff val="50000"/>
                  </a:schemeClr>
                </a:solidFill>
                <a:latin typeface="Kunstler Script" pitchFamily="66" charset="0"/>
              </a:rPr>
              <a:t>Club</a:t>
            </a:r>
            <a:r>
              <a:rPr lang="en-US" sz="2800" dirty="0">
                <a:solidFill>
                  <a:schemeClr val="bg1">
                    <a:lumMod val="50000"/>
                    <a:lumOff val="50000"/>
                  </a:schemeClr>
                </a:solidFill>
                <a:latin typeface="Century Gothic" pitchFamily="34" charset="0"/>
              </a:rPr>
              <a:t> </a:t>
            </a:r>
            <a:r>
              <a:rPr lang="en-US" sz="2800" dirty="0" smtClean="0">
                <a:solidFill>
                  <a:schemeClr val="bg1">
                    <a:lumMod val="50000"/>
                    <a:lumOff val="50000"/>
                  </a:schemeClr>
                </a:solidFill>
                <a:latin typeface="Century Gothic" pitchFamily="34" charset="0"/>
              </a:rPr>
              <a:t>belle line</a:t>
            </a:r>
            <a:endParaRPr lang="en-US" sz="2800" dirty="0">
              <a:solidFill>
                <a:schemeClr val="bg1">
                  <a:lumMod val="50000"/>
                  <a:lumOff val="50000"/>
                </a:schemeClr>
              </a:solidFill>
              <a:latin typeface="Century Gothic" pitchFamily="34" charset="0"/>
            </a:endParaRPr>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rot="1154982">
            <a:off x="5364738" y="1964797"/>
            <a:ext cx="4141236" cy="3200046"/>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752600"/>
            <a:ext cx="4652730" cy="553516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8022140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5840" y="533400"/>
            <a:ext cx="8549640" cy="1295400"/>
          </a:xfrm>
        </p:spPr>
        <p:txBody>
          <a:bodyPr>
            <a:normAutofit/>
          </a:bodyPr>
          <a:lstStyle/>
          <a:p>
            <a:pPr algn="ctr"/>
            <a:r>
              <a:rPr lang="en-US" sz="3200" dirty="0" smtClean="0">
                <a:solidFill>
                  <a:schemeClr val="bg1">
                    <a:lumMod val="50000"/>
                    <a:lumOff val="50000"/>
                  </a:schemeClr>
                </a:solidFill>
                <a:latin typeface="Century Gothic" pitchFamily="34" charset="0"/>
              </a:rPr>
              <a:t>concept </a:t>
            </a:r>
            <a:r>
              <a:rPr lang="en-US" sz="3200" dirty="0">
                <a:solidFill>
                  <a:schemeClr val="bg1">
                    <a:lumMod val="50000"/>
                    <a:lumOff val="50000"/>
                  </a:schemeClr>
                </a:solidFill>
                <a:latin typeface="Century Gothic" pitchFamily="34" charset="0"/>
              </a:rPr>
              <a:t># 3</a:t>
            </a:r>
            <a:r>
              <a:rPr lang="en-US" sz="3200" dirty="0" smtClean="0">
                <a:solidFill>
                  <a:schemeClr val="bg1">
                    <a:lumMod val="50000"/>
                    <a:lumOff val="50000"/>
                  </a:schemeClr>
                </a:solidFill>
                <a:latin typeface="Century Gothic" pitchFamily="34" charset="0"/>
              </a:rPr>
              <a:t> “Elle” -  </a:t>
            </a:r>
            <a:r>
              <a:rPr lang="en-US" sz="3200" dirty="0">
                <a:solidFill>
                  <a:schemeClr val="bg1">
                    <a:lumMod val="50000"/>
                    <a:lumOff val="50000"/>
                  </a:schemeClr>
                </a:solidFill>
                <a:latin typeface="Century Gothic" pitchFamily="34" charset="0"/>
              </a:rPr>
              <a:t>inspired by </a:t>
            </a:r>
            <a:br>
              <a:rPr lang="en-US" sz="3200" dirty="0">
                <a:solidFill>
                  <a:schemeClr val="bg1">
                    <a:lumMod val="50000"/>
                    <a:lumOff val="50000"/>
                  </a:schemeClr>
                </a:solidFill>
                <a:latin typeface="Century Gothic" pitchFamily="34" charset="0"/>
              </a:rPr>
            </a:br>
            <a:endParaRPr lang="en-US" sz="3200" dirty="0">
              <a:solidFill>
                <a:schemeClr val="bg1">
                  <a:lumMod val="50000"/>
                  <a:lumOff val="50000"/>
                </a:schemeClr>
              </a:solidFill>
            </a:endParaRPr>
          </a:p>
        </p:txBody>
      </p:sp>
      <p:sp>
        <p:nvSpPr>
          <p:cNvPr id="4" name="Content Placeholder 3"/>
          <p:cNvSpPr>
            <a:spLocks noGrp="1"/>
          </p:cNvSpPr>
          <p:nvPr>
            <p:ph sz="quarter" idx="1"/>
          </p:nvPr>
        </p:nvSpPr>
        <p:spPr/>
        <p:txBody>
          <a:bodyPr/>
          <a:lstStyle/>
          <a:p>
            <a:pPr marL="0" indent="0">
              <a:buNone/>
            </a:pPr>
            <a:r>
              <a:rPr lang="en-US" dirty="0" smtClean="0"/>
              <a:t>	</a:t>
            </a:r>
            <a:endParaRPr lang="en-US" sz="2400" dirty="0">
              <a:latin typeface="Century Gothic" pitchFamily="34"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2044827"/>
            <a:ext cx="3839171" cy="383917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59458" y="2036944"/>
            <a:ext cx="5394142" cy="382984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37654676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76200" y="0"/>
            <a:ext cx="9982200" cy="7772400"/>
          </a:xfrm>
        </p:spPr>
      </p:pic>
    </p:spTree>
    <p:extLst>
      <p:ext uri="{BB962C8B-B14F-4D97-AF65-F5344CB8AC3E}">
        <p14:creationId xmlns:p14="http://schemas.microsoft.com/office/powerpoint/2010/main" val="59062231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0" y="0"/>
            <a:ext cx="10058400" cy="7772400"/>
          </a:xfrm>
        </p:spPr>
      </p:pic>
    </p:spTree>
    <p:extLst>
      <p:ext uri="{BB962C8B-B14F-4D97-AF65-F5344CB8AC3E}">
        <p14:creationId xmlns:p14="http://schemas.microsoft.com/office/powerpoint/2010/main" val="179552716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76200" y="9378"/>
            <a:ext cx="10058400" cy="7763022"/>
          </a:xfrm>
        </p:spPr>
      </p:pic>
    </p:spTree>
    <p:extLst>
      <p:ext uri="{BB962C8B-B14F-4D97-AF65-F5344CB8AC3E}">
        <p14:creationId xmlns:p14="http://schemas.microsoft.com/office/powerpoint/2010/main" val="14424576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76200" y="36786"/>
            <a:ext cx="9982200" cy="7735614"/>
          </a:xfrm>
        </p:spPr>
      </p:pic>
    </p:spTree>
    <p:extLst>
      <p:ext uri="{BB962C8B-B14F-4D97-AF65-F5344CB8AC3E}">
        <p14:creationId xmlns:p14="http://schemas.microsoft.com/office/powerpoint/2010/main" val="297293326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96400" y="7221714"/>
            <a:ext cx="489672" cy="276835"/>
          </a:xfrm>
          <a:prstGeom prst="rect">
            <a:avLst/>
          </a:prstGeom>
        </p:spPr>
      </p:pic>
      <p:sp>
        <p:nvSpPr>
          <p:cNvPr id="12" name="TextBox 11"/>
          <p:cNvSpPr txBox="1"/>
          <p:nvPr/>
        </p:nvSpPr>
        <p:spPr>
          <a:xfrm>
            <a:off x="7086600" y="2416314"/>
            <a:ext cx="1435008" cy="769441"/>
          </a:xfrm>
          <a:prstGeom prst="rect">
            <a:avLst/>
          </a:prstGeom>
          <a:noFill/>
        </p:spPr>
        <p:txBody>
          <a:bodyPr wrap="none" rtlCol="0">
            <a:spAutoFit/>
          </a:bodyPr>
          <a:lstStyle/>
          <a:p>
            <a:r>
              <a:rPr lang="en-US" sz="4400" dirty="0" smtClean="0">
                <a:solidFill>
                  <a:schemeClr val="bg1">
                    <a:lumMod val="50000"/>
                    <a:lumOff val="50000"/>
                  </a:schemeClr>
                </a:solidFill>
                <a:latin typeface="Century Gothic" panose="020B0502020202020204" pitchFamily="34" charset="0"/>
              </a:rPr>
              <a:t>2014</a:t>
            </a:r>
            <a:endParaRPr lang="en-US" sz="4400" dirty="0">
              <a:solidFill>
                <a:schemeClr val="bg1">
                  <a:lumMod val="50000"/>
                  <a:lumOff val="50000"/>
                </a:schemeClr>
              </a:solidFill>
              <a:latin typeface="Century Gothic" panose="020B0502020202020204" pitchFamily="34" charset="0"/>
            </a:endParaRPr>
          </a:p>
        </p:txBody>
      </p:sp>
      <p:sp>
        <p:nvSpPr>
          <p:cNvPr id="2" name="TextBox 1"/>
          <p:cNvSpPr txBox="1"/>
          <p:nvPr/>
        </p:nvSpPr>
        <p:spPr>
          <a:xfrm flipH="1">
            <a:off x="5791200" y="762000"/>
            <a:ext cx="3886200" cy="769441"/>
          </a:xfrm>
          <a:prstGeom prst="rect">
            <a:avLst/>
          </a:prstGeom>
          <a:noFill/>
        </p:spPr>
        <p:txBody>
          <a:bodyPr wrap="square" rtlCol="0">
            <a:spAutoFit/>
          </a:bodyPr>
          <a:lstStyle/>
          <a:p>
            <a:pPr algn="ctr"/>
            <a:r>
              <a:rPr lang="en-US" sz="4400" dirty="0" smtClean="0">
                <a:solidFill>
                  <a:schemeClr val="bg1">
                    <a:lumMod val="50000"/>
                    <a:lumOff val="50000"/>
                  </a:schemeClr>
                </a:solidFill>
                <a:latin typeface="Century Gothic" pitchFamily="34" charset="0"/>
              </a:rPr>
              <a:t>belle</a:t>
            </a:r>
            <a:endParaRPr lang="en-US" sz="4400" dirty="0">
              <a:solidFill>
                <a:schemeClr val="bg1">
                  <a:lumMod val="50000"/>
                  <a:lumOff val="50000"/>
                </a:schemeClr>
              </a:solidFill>
              <a:latin typeface="Century Gothic" pitchFamily="34" charset="0"/>
            </a:endParaRPr>
          </a:p>
        </p:txBody>
      </p:sp>
      <p:pic>
        <p:nvPicPr>
          <p:cNvPr id="3" name="Picture 2"/>
          <p:cNvPicPr>
            <a:picLocks noChangeAspect="1"/>
          </p:cNvPicPr>
          <p:nvPr/>
        </p:nvPicPr>
        <p:blipFill>
          <a:blip r:embed="rId3"/>
          <a:stretch>
            <a:fillRect/>
          </a:stretch>
        </p:blipFill>
        <p:spPr>
          <a:xfrm>
            <a:off x="2286000" y="762000"/>
            <a:ext cx="3200400" cy="57281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3"/>
          <p:cNvSpPr txBox="1"/>
          <p:nvPr/>
        </p:nvSpPr>
        <p:spPr>
          <a:xfrm>
            <a:off x="7086599" y="4419600"/>
            <a:ext cx="2081739" cy="2123658"/>
          </a:xfrm>
          <a:prstGeom prst="rect">
            <a:avLst/>
          </a:prstGeom>
          <a:noFill/>
        </p:spPr>
        <p:txBody>
          <a:bodyPr wrap="square" rtlCol="0">
            <a:spAutoFit/>
          </a:bodyPr>
          <a:lstStyle/>
          <a:p>
            <a:r>
              <a:rPr lang="en-US" sz="4400" dirty="0">
                <a:solidFill>
                  <a:schemeClr val="bg1">
                    <a:lumMod val="50000"/>
                    <a:lumOff val="50000"/>
                  </a:schemeClr>
                </a:solidFill>
                <a:latin typeface="Century Gothic" panose="020B0502020202020204" pitchFamily="34" charset="0"/>
              </a:rPr>
              <a:t>a</a:t>
            </a:r>
            <a:r>
              <a:rPr lang="en-US" sz="4400" dirty="0" smtClean="0">
                <a:solidFill>
                  <a:schemeClr val="bg1">
                    <a:lumMod val="50000"/>
                    <a:lumOff val="50000"/>
                  </a:schemeClr>
                </a:solidFill>
                <a:latin typeface="Century Gothic" panose="020B0502020202020204" pitchFamily="34" charset="0"/>
              </a:rPr>
              <a:t>ll grown up</a:t>
            </a:r>
            <a:endParaRPr lang="en-US" sz="4400" dirty="0">
              <a:solidFill>
                <a:schemeClr val="bg1">
                  <a:lumMod val="50000"/>
                  <a:lumOff val="50000"/>
                </a:schemeClr>
              </a:solidFill>
              <a:latin typeface="Century Gothic" panose="020B0502020202020204" pitchFamily="34" charset="0"/>
            </a:endParaRPr>
          </a:p>
        </p:txBody>
      </p:sp>
    </p:spTree>
    <p:extLst>
      <p:ext uri="{BB962C8B-B14F-4D97-AF65-F5344CB8AC3E}">
        <p14:creationId xmlns:p14="http://schemas.microsoft.com/office/powerpoint/2010/main" val="219805573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pPr>
              <a:defRPr/>
            </a:pPr>
            <a:endParaRPr lang="en-US"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9180" y="0"/>
            <a:ext cx="10049219" cy="7701161"/>
          </a:xfrm>
        </p:spPr>
      </p:pic>
    </p:spTree>
    <p:extLst>
      <p:ext uri="{BB962C8B-B14F-4D97-AF65-F5344CB8AC3E}">
        <p14:creationId xmlns:p14="http://schemas.microsoft.com/office/powerpoint/2010/main" val="119650537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16200000">
            <a:off x="-3537637" y="713052"/>
            <a:ext cx="8549640" cy="997056"/>
          </a:xfrm>
        </p:spPr>
        <p:txBody>
          <a:bodyPr/>
          <a:lstStyle/>
          <a:p>
            <a:r>
              <a:rPr lang="en-US" dirty="0" smtClean="0">
                <a:solidFill>
                  <a:schemeClr val="bg1">
                    <a:lumMod val="50000"/>
                    <a:lumOff val="50000"/>
                  </a:schemeClr>
                </a:solidFill>
                <a:latin typeface="Arial" panose="020B0604020202020204" pitchFamily="34" charset="0"/>
                <a:cs typeface="Arial" panose="020B0604020202020204" pitchFamily="34" charset="0"/>
              </a:rPr>
              <a:t>Direction 1</a:t>
            </a:r>
            <a:endParaRPr lang="en-US" dirty="0">
              <a:solidFill>
                <a:schemeClr val="bg1">
                  <a:lumMod val="50000"/>
                  <a:lumOff val="50000"/>
                </a:schemeClr>
              </a:solidFill>
              <a:latin typeface="Arial" panose="020B0604020202020204" pitchFamily="34" charset="0"/>
              <a:cs typeface="Arial" panose="020B0604020202020204" pitchFamily="34" charset="0"/>
            </a:endParaRPr>
          </a:p>
        </p:txBody>
      </p:sp>
      <p:sp>
        <p:nvSpPr>
          <p:cNvPr id="3" name="TextBox 2"/>
          <p:cNvSpPr txBox="1"/>
          <p:nvPr/>
        </p:nvSpPr>
        <p:spPr>
          <a:xfrm>
            <a:off x="1143000" y="124361"/>
            <a:ext cx="8686800" cy="1323439"/>
          </a:xfrm>
          <a:prstGeom prst="rect">
            <a:avLst/>
          </a:prstGeom>
          <a:noFill/>
        </p:spPr>
        <p:txBody>
          <a:bodyPr wrap="square" rtlCol="0">
            <a:spAutoFit/>
          </a:bodyPr>
          <a:lstStyle/>
          <a:p>
            <a:r>
              <a:rPr lang="en-US" sz="2400" dirty="0" smtClean="0">
                <a:solidFill>
                  <a:schemeClr val="bg1">
                    <a:lumMod val="50000"/>
                    <a:lumOff val="50000"/>
                  </a:schemeClr>
                </a:solidFill>
                <a:latin typeface="Century Gothic" panose="020B0502020202020204" pitchFamily="34" charset="0"/>
                <a:ea typeface="Arial Unicode MS" panose="020B0604020202020204" pitchFamily="34" charset="-128"/>
                <a:cs typeface="Arial Unicode MS" panose="020B0604020202020204" pitchFamily="34" charset="-128"/>
              </a:rPr>
              <a:t>			another new look campaign inspired </a:t>
            </a:r>
            <a:r>
              <a:rPr lang="en-US" sz="2400" dirty="0">
                <a:solidFill>
                  <a:schemeClr val="bg1">
                    <a:lumMod val="50000"/>
                    <a:lumOff val="50000"/>
                  </a:schemeClr>
                </a:solidFill>
                <a:latin typeface="Century Gothic" panose="020B0502020202020204" pitchFamily="34" charset="0"/>
                <a:ea typeface="Arial Unicode MS" panose="020B0604020202020204" pitchFamily="34" charset="-128"/>
                <a:cs typeface="Arial Unicode MS" panose="020B0604020202020204" pitchFamily="34" charset="-128"/>
              </a:rPr>
              <a:t>by existing </a:t>
            </a:r>
            <a:endParaRPr lang="en-US" sz="2400" dirty="0" smtClean="0">
              <a:solidFill>
                <a:schemeClr val="bg1">
                  <a:lumMod val="50000"/>
                  <a:lumOff val="50000"/>
                </a:schemeClr>
              </a:solidFill>
              <a:latin typeface="Century Gothic" panose="020B0502020202020204" pitchFamily="34" charset="0"/>
              <a:ea typeface="Arial Unicode MS" panose="020B0604020202020204" pitchFamily="34" charset="-128"/>
              <a:cs typeface="Arial Unicode MS" panose="020B0604020202020204" pitchFamily="34" charset="-128"/>
            </a:endParaRPr>
          </a:p>
          <a:p>
            <a:pPr algn="r"/>
            <a:r>
              <a:rPr lang="en-US" sz="2400" dirty="0" smtClean="0">
                <a:solidFill>
                  <a:schemeClr val="bg1">
                    <a:lumMod val="50000"/>
                    <a:lumOff val="50000"/>
                  </a:schemeClr>
                </a:solidFill>
                <a:latin typeface="Century Gothic" pitchFamily="34" charset="0"/>
              </a:rPr>
              <a:t>belle </a:t>
            </a:r>
            <a:r>
              <a:rPr lang="en-US" sz="2400" dirty="0" smtClean="0">
                <a:solidFill>
                  <a:schemeClr val="bg1">
                    <a:lumMod val="50000"/>
                    <a:lumOff val="50000"/>
                  </a:schemeClr>
                </a:solidFill>
                <a:latin typeface="Century Gothic" panose="020B0502020202020204" pitchFamily="34" charset="0"/>
                <a:ea typeface="Arial Unicode MS" panose="020B0604020202020204" pitchFamily="34" charset="-128"/>
                <a:cs typeface="Arial Unicode MS" panose="020B0604020202020204" pitchFamily="34" charset="-128"/>
              </a:rPr>
              <a:t>&amp; Remington  </a:t>
            </a:r>
            <a:endParaRPr lang="en-US" sz="2400" dirty="0">
              <a:solidFill>
                <a:schemeClr val="bg1">
                  <a:lumMod val="50000"/>
                  <a:lumOff val="50000"/>
                </a:schemeClr>
              </a:solidFill>
              <a:latin typeface="Century Gothic" panose="020B0502020202020204" pitchFamily="34" charset="0"/>
              <a:ea typeface="Arial Unicode MS" panose="020B0604020202020204" pitchFamily="34" charset="-128"/>
              <a:cs typeface="Arial Unicode MS" panose="020B0604020202020204" pitchFamily="34" charset="-128"/>
            </a:endParaRPr>
          </a:p>
          <a:p>
            <a:r>
              <a:rPr lang="en-US" sz="3200" dirty="0" smtClean="0"/>
              <a:t> </a:t>
            </a:r>
            <a:endParaRPr lang="en-US" sz="32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694962">
            <a:off x="4575487" y="2204634"/>
            <a:ext cx="5505890" cy="37389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5362" name="9D56E8C4-4A5B-4B83-8184-E4B3231D0753" descr="9D56E8C4-4A5B-4B83-8184-E4B3231D075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93266">
            <a:off x="2030459" y="1195996"/>
            <a:ext cx="3080399" cy="60847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738746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6" name="Content Placeholder 5"/>
          <p:cNvSpPr>
            <a:spLocks noGrp="1"/>
          </p:cNvSpPr>
          <p:nvPr>
            <p:ph sz="quarter" idx="1"/>
          </p:nvPr>
        </p:nvSpPr>
        <p:spPr>
          <a:xfrm>
            <a:off x="2535284" y="2909163"/>
            <a:ext cx="6758959" cy="4025168"/>
          </a:xfrm>
        </p:spPr>
        <p:txBody>
          <a:bodyPr/>
          <a:lstStyle/>
          <a:p>
            <a:endParaRPr lang="en-US" dirty="0"/>
          </a:p>
        </p:txBody>
      </p:sp>
      <p:pic>
        <p:nvPicPr>
          <p:cNvPr id="1026" name="4c385f9e-deae-4ee2-9696-938234ea1375" descr="DBB37FB0-37E7-4922-8B9D-743E1ACBD56B"/>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0"/>
            <a:ext cx="5181600" cy="777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7eb64dc9-6a0a-4931-ad6c-ea87d77d2215" descr="05621AB9-7237-4E0E-96F2-4094A6B898E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9200" y="0"/>
            <a:ext cx="5029200" cy="777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238225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
          </p:nvPr>
        </p:nvSpPr>
        <p:spPr>
          <a:xfrm>
            <a:off x="762000" y="1066800"/>
            <a:ext cx="8793480" cy="5943600"/>
          </a:xfrm>
        </p:spPr>
        <p:txBody>
          <a:bodyPr>
            <a:normAutofit fontScale="92500" lnSpcReduction="20000"/>
          </a:bodyPr>
          <a:lstStyle/>
          <a:p>
            <a:pPr marL="0" indent="0">
              <a:buNone/>
            </a:pPr>
            <a:r>
              <a:rPr lang="en-US" b="1" dirty="0">
                <a:solidFill>
                  <a:schemeClr val="bg1">
                    <a:lumMod val="50000"/>
                    <a:lumOff val="50000"/>
                  </a:schemeClr>
                </a:solidFill>
                <a:latin typeface="Century Gothic" panose="020B0502020202020204" pitchFamily="34" charset="0"/>
              </a:rPr>
              <a:t>Esthetic</a:t>
            </a:r>
            <a:r>
              <a:rPr lang="en-US" dirty="0">
                <a:solidFill>
                  <a:schemeClr val="bg1">
                    <a:lumMod val="50000"/>
                    <a:lumOff val="50000"/>
                  </a:schemeClr>
                </a:solidFill>
                <a:latin typeface="Century Gothic" panose="020B0502020202020204" pitchFamily="34" charset="0"/>
              </a:rPr>
              <a:t> ignites profitable product solutions and powerful brand equity from Trends specific to you and your customer. </a:t>
            </a:r>
            <a:endParaRPr lang="en-US" dirty="0" smtClean="0">
              <a:solidFill>
                <a:schemeClr val="bg1">
                  <a:lumMod val="50000"/>
                  <a:lumOff val="50000"/>
                </a:schemeClr>
              </a:solidFill>
              <a:latin typeface="Century Gothic" panose="020B0502020202020204" pitchFamily="34" charset="0"/>
            </a:endParaRPr>
          </a:p>
          <a:p>
            <a:pPr marL="0" indent="0">
              <a:buNone/>
            </a:pPr>
            <a:endParaRPr lang="en-US" dirty="0">
              <a:solidFill>
                <a:schemeClr val="bg1">
                  <a:lumMod val="50000"/>
                  <a:lumOff val="50000"/>
                </a:schemeClr>
              </a:solidFill>
              <a:latin typeface="Century Gothic" panose="020B0502020202020204" pitchFamily="34" charset="0"/>
            </a:endParaRPr>
          </a:p>
          <a:p>
            <a:pPr marL="0" indent="0">
              <a:buNone/>
            </a:pPr>
            <a:r>
              <a:rPr lang="en-US" dirty="0">
                <a:solidFill>
                  <a:schemeClr val="bg1">
                    <a:lumMod val="50000"/>
                    <a:lumOff val="50000"/>
                  </a:schemeClr>
                </a:solidFill>
                <a:latin typeface="Century Gothic" panose="020B0502020202020204" pitchFamily="34" charset="0"/>
              </a:rPr>
              <a:t>We distill direction from catwalks, and translate it into bespoke, executional factory production line lingo</a:t>
            </a:r>
            <a:r>
              <a:rPr lang="en-US" dirty="0" smtClean="0">
                <a:solidFill>
                  <a:schemeClr val="bg1">
                    <a:lumMod val="50000"/>
                    <a:lumOff val="50000"/>
                  </a:schemeClr>
                </a:solidFill>
                <a:latin typeface="Century Gothic" panose="020B0502020202020204" pitchFamily="34" charset="0"/>
              </a:rPr>
              <a:t>.</a:t>
            </a:r>
          </a:p>
          <a:p>
            <a:pPr marL="0" indent="0">
              <a:buNone/>
            </a:pPr>
            <a:endParaRPr lang="en-US" dirty="0">
              <a:solidFill>
                <a:schemeClr val="bg1">
                  <a:lumMod val="50000"/>
                  <a:lumOff val="50000"/>
                </a:schemeClr>
              </a:solidFill>
              <a:latin typeface="Century Gothic" panose="020B0502020202020204" pitchFamily="34" charset="0"/>
            </a:endParaRPr>
          </a:p>
          <a:p>
            <a:pPr marL="0" indent="0">
              <a:buNone/>
            </a:pPr>
            <a:r>
              <a:rPr lang="en-US" dirty="0">
                <a:solidFill>
                  <a:schemeClr val="bg1">
                    <a:lumMod val="50000"/>
                    <a:lumOff val="50000"/>
                  </a:schemeClr>
                </a:solidFill>
                <a:latin typeface="Century Gothic" panose="020B0502020202020204" pitchFamily="34" charset="0"/>
              </a:rPr>
              <a:t>We are agents of Consumer Trend Alchemy, and the Secret Weapon in your Brand Development arsenal</a:t>
            </a:r>
            <a:r>
              <a:rPr lang="en-US" dirty="0" smtClean="0">
                <a:solidFill>
                  <a:schemeClr val="bg1">
                    <a:lumMod val="50000"/>
                    <a:lumOff val="50000"/>
                  </a:schemeClr>
                </a:solidFill>
                <a:latin typeface="Century Gothic" panose="020B0502020202020204" pitchFamily="34" charset="0"/>
              </a:rPr>
              <a:t>.</a:t>
            </a:r>
          </a:p>
          <a:p>
            <a:pPr marL="0" indent="0">
              <a:buNone/>
            </a:pPr>
            <a:endParaRPr lang="en-US" dirty="0">
              <a:solidFill>
                <a:schemeClr val="bg1">
                  <a:lumMod val="50000"/>
                  <a:lumOff val="50000"/>
                </a:schemeClr>
              </a:solidFill>
              <a:latin typeface="Century Gothic" panose="020B0502020202020204" pitchFamily="34" charset="0"/>
            </a:endParaRPr>
          </a:p>
          <a:p>
            <a:pPr marL="0" indent="0" algn="ctr">
              <a:buNone/>
            </a:pPr>
            <a:r>
              <a:rPr lang="en-US" b="1" dirty="0">
                <a:solidFill>
                  <a:schemeClr val="bg1">
                    <a:lumMod val="50000"/>
                    <a:lumOff val="50000"/>
                  </a:schemeClr>
                </a:solidFill>
                <a:latin typeface="Century Gothic" panose="020B0502020202020204" pitchFamily="34" charset="0"/>
              </a:rPr>
              <a:t>Trend Forecasting, Look Book Creation, Private Label Brand Design, Product Development, Consumer Profiling.</a:t>
            </a:r>
            <a:endParaRPr lang="en-US" dirty="0">
              <a:solidFill>
                <a:schemeClr val="bg1">
                  <a:lumMod val="50000"/>
                  <a:lumOff val="50000"/>
                </a:schemeClr>
              </a:solidFill>
              <a:latin typeface="Century Gothic" panose="020B0502020202020204" pitchFamily="34" charset="0"/>
            </a:endParaRPr>
          </a:p>
          <a:p>
            <a:endParaRPr lang="en-US" dirty="0">
              <a:solidFill>
                <a:schemeClr val="accent6">
                  <a:lumMod val="75000"/>
                </a:schemeClr>
              </a:solidFill>
            </a:endParaRPr>
          </a:p>
        </p:txBody>
      </p:sp>
    </p:spTree>
    <p:extLst>
      <p:ext uri="{BB962C8B-B14F-4D97-AF65-F5344CB8AC3E}">
        <p14:creationId xmlns:p14="http://schemas.microsoft.com/office/powerpoint/2010/main" val="422366345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16200000">
            <a:off x="-3471491" y="609600"/>
            <a:ext cx="8549640" cy="997056"/>
          </a:xfrm>
        </p:spPr>
        <p:txBody>
          <a:bodyPr/>
          <a:lstStyle/>
          <a:p>
            <a:r>
              <a:rPr lang="en-US" dirty="0" smtClean="0">
                <a:solidFill>
                  <a:schemeClr val="bg1">
                    <a:lumMod val="50000"/>
                    <a:lumOff val="50000"/>
                  </a:schemeClr>
                </a:solidFill>
                <a:latin typeface="Arial" panose="020B0604020202020204" pitchFamily="34" charset="0"/>
                <a:cs typeface="Arial" panose="020B0604020202020204" pitchFamily="34" charset="0"/>
              </a:rPr>
              <a:t>Direction 2</a:t>
            </a:r>
            <a:endParaRPr lang="en-US" dirty="0">
              <a:solidFill>
                <a:schemeClr val="bg1">
                  <a:lumMod val="50000"/>
                  <a:lumOff val="50000"/>
                </a:schemeClr>
              </a:solidFill>
              <a:latin typeface="Arial" panose="020B0604020202020204" pitchFamily="34" charset="0"/>
              <a:cs typeface="Arial" panose="020B0604020202020204" pitchFamily="34" charset="0"/>
            </a:endParaRPr>
          </a:p>
        </p:txBody>
      </p:sp>
      <p:sp>
        <p:nvSpPr>
          <p:cNvPr id="3" name="TextBox 2"/>
          <p:cNvSpPr txBox="1"/>
          <p:nvPr/>
        </p:nvSpPr>
        <p:spPr>
          <a:xfrm>
            <a:off x="990600" y="463275"/>
            <a:ext cx="8991600" cy="830997"/>
          </a:xfrm>
          <a:prstGeom prst="rect">
            <a:avLst/>
          </a:prstGeom>
          <a:noFill/>
        </p:spPr>
        <p:txBody>
          <a:bodyPr wrap="square" rtlCol="0">
            <a:spAutoFit/>
          </a:bodyPr>
          <a:lstStyle/>
          <a:p>
            <a:pPr algn="r"/>
            <a:r>
              <a:rPr lang="en-US" sz="2400" dirty="0">
                <a:solidFill>
                  <a:schemeClr val="bg1">
                    <a:lumMod val="50000"/>
                    <a:lumOff val="50000"/>
                  </a:schemeClr>
                </a:solidFill>
                <a:latin typeface="Century Gothic" panose="020B0502020202020204" pitchFamily="34" charset="0"/>
                <a:ea typeface="Arial Unicode MS" panose="020B0604020202020204" pitchFamily="34" charset="-128"/>
                <a:cs typeface="Arial Unicode MS" panose="020B0604020202020204" pitchFamily="34" charset="-128"/>
              </a:rPr>
              <a:t>i</a:t>
            </a:r>
            <a:r>
              <a:rPr lang="en-US" sz="2400" dirty="0" smtClean="0">
                <a:solidFill>
                  <a:schemeClr val="bg1">
                    <a:lumMod val="50000"/>
                    <a:lumOff val="50000"/>
                  </a:schemeClr>
                </a:solidFill>
                <a:latin typeface="Century Gothic" panose="020B0502020202020204" pitchFamily="34" charset="0"/>
                <a:ea typeface="Arial Unicode MS" panose="020B0604020202020204" pitchFamily="34" charset="-128"/>
                <a:cs typeface="Arial Unicode MS" panose="020B0604020202020204" pitchFamily="34" charset="-128"/>
              </a:rPr>
              <a:t>nspired by Accessorize Angels, Claire’s Club &amp;</a:t>
            </a:r>
          </a:p>
          <a:p>
            <a:pPr algn="r"/>
            <a:r>
              <a:rPr lang="en-US" sz="2400" dirty="0" smtClean="0">
                <a:solidFill>
                  <a:schemeClr val="bg1">
                    <a:lumMod val="50000"/>
                    <a:lumOff val="50000"/>
                  </a:schemeClr>
                </a:solidFill>
                <a:latin typeface="Century Gothic" panose="020B0502020202020204" pitchFamily="34" charset="0"/>
                <a:ea typeface="Arial Unicode MS" panose="020B0604020202020204" pitchFamily="34" charset="-128"/>
                <a:cs typeface="Arial Unicode MS" panose="020B0604020202020204" pitchFamily="34" charset="-128"/>
              </a:rPr>
              <a:t> </a:t>
            </a:r>
            <a:r>
              <a:rPr lang="en-US" sz="2400" dirty="0" err="1" smtClean="0">
                <a:solidFill>
                  <a:schemeClr val="bg1">
                    <a:lumMod val="50000"/>
                    <a:lumOff val="50000"/>
                  </a:schemeClr>
                </a:solidFill>
                <a:latin typeface="Century Gothic" panose="020B0502020202020204" pitchFamily="34" charset="0"/>
                <a:ea typeface="Arial Unicode MS" panose="020B0604020202020204" pitchFamily="34" charset="-128"/>
                <a:cs typeface="Arial Unicode MS" panose="020B0604020202020204" pitchFamily="34" charset="-128"/>
              </a:rPr>
              <a:t>Cosmoprof</a:t>
            </a:r>
            <a:r>
              <a:rPr lang="en-US" sz="2400" dirty="0" smtClean="0">
                <a:solidFill>
                  <a:schemeClr val="bg1">
                    <a:lumMod val="50000"/>
                    <a:lumOff val="50000"/>
                  </a:schemeClr>
                </a:solidFill>
                <a:latin typeface="Century Gothic" panose="020B0502020202020204" pitchFamily="34" charset="0"/>
                <a:ea typeface="Arial Unicode MS" panose="020B0604020202020204" pitchFamily="34" charset="-128"/>
                <a:cs typeface="Arial Unicode MS" panose="020B0604020202020204" pitchFamily="34" charset="-128"/>
              </a:rPr>
              <a:t> 2014, Bologna  </a:t>
            </a:r>
            <a:endParaRPr lang="en-US" sz="2400" dirty="0">
              <a:solidFill>
                <a:schemeClr val="bg1">
                  <a:lumMod val="50000"/>
                  <a:lumOff val="50000"/>
                </a:schemeClr>
              </a:solidFill>
              <a:latin typeface="Century Gothic" panose="020B0502020202020204" pitchFamily="34" charset="0"/>
              <a:ea typeface="Arial Unicode MS" panose="020B0604020202020204" pitchFamily="34" charset="-128"/>
              <a:cs typeface="Arial Unicode MS" panose="020B0604020202020204" pitchFamily="34" charset="-128"/>
            </a:endParaRPr>
          </a:p>
        </p:txBody>
      </p:sp>
      <p:pic>
        <p:nvPicPr>
          <p:cNvPr id="16387" name="00B8166E-5D94-4365-BF6D-2F93E34B81C6" descr="00B8166E-5D94-4365-BF6D-2F93E34B81C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392867">
            <a:off x="6023316" y="1528016"/>
            <a:ext cx="3359831" cy="559971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51587">
            <a:off x="1518139" y="2014959"/>
            <a:ext cx="4241531" cy="3581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74629173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endParaRPr lang="en-US"/>
          </a:p>
        </p:txBody>
      </p:sp>
      <p:pic>
        <p:nvPicPr>
          <p:cNvPr id="4098" name="c4a5cecb-1bac-4096-9ea5-61b9353f69b7" descr="4E4033A3-229B-4A2A-BA4D-A80CCAB23ED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00" y="-33670"/>
            <a:ext cx="10210800" cy="833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82770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16200000">
            <a:off x="-3471491" y="609600"/>
            <a:ext cx="8549640" cy="997056"/>
          </a:xfrm>
        </p:spPr>
        <p:txBody>
          <a:bodyPr/>
          <a:lstStyle/>
          <a:p>
            <a:r>
              <a:rPr lang="en-US" dirty="0" smtClean="0">
                <a:solidFill>
                  <a:schemeClr val="bg1">
                    <a:lumMod val="50000"/>
                    <a:lumOff val="50000"/>
                  </a:schemeClr>
                </a:solidFill>
                <a:latin typeface="Arial" panose="020B0604020202020204" pitchFamily="34" charset="0"/>
                <a:cs typeface="Arial" panose="020B0604020202020204" pitchFamily="34" charset="0"/>
              </a:rPr>
              <a:t>Direction 3</a:t>
            </a:r>
            <a:endParaRPr lang="en-US" dirty="0">
              <a:solidFill>
                <a:schemeClr val="bg1">
                  <a:lumMod val="50000"/>
                  <a:lumOff val="50000"/>
                </a:schemeClr>
              </a:solidFill>
              <a:latin typeface="Arial" panose="020B0604020202020204" pitchFamily="34" charset="0"/>
              <a:cs typeface="Arial" panose="020B0604020202020204" pitchFamily="34" charset="0"/>
            </a:endParaRPr>
          </a:p>
        </p:txBody>
      </p:sp>
      <p:sp>
        <p:nvSpPr>
          <p:cNvPr id="3" name="TextBox 2"/>
          <p:cNvSpPr txBox="1"/>
          <p:nvPr/>
        </p:nvSpPr>
        <p:spPr>
          <a:xfrm>
            <a:off x="4892040" y="452735"/>
            <a:ext cx="8138160" cy="461665"/>
          </a:xfrm>
          <a:prstGeom prst="rect">
            <a:avLst/>
          </a:prstGeom>
          <a:noFill/>
        </p:spPr>
        <p:txBody>
          <a:bodyPr wrap="square" rtlCol="0">
            <a:spAutoFit/>
          </a:bodyPr>
          <a:lstStyle/>
          <a:p>
            <a:r>
              <a:rPr lang="en-US" sz="2400" dirty="0">
                <a:solidFill>
                  <a:schemeClr val="bg1">
                    <a:lumMod val="50000"/>
                    <a:lumOff val="50000"/>
                  </a:schemeClr>
                </a:solidFill>
                <a:latin typeface="Century Gothic" panose="020B0502020202020204" pitchFamily="34" charset="0"/>
                <a:ea typeface="Arial Unicode MS" panose="020B0604020202020204" pitchFamily="34" charset="-128"/>
                <a:cs typeface="Arial Unicode MS" panose="020B0604020202020204" pitchFamily="34" charset="-128"/>
              </a:rPr>
              <a:t>i</a:t>
            </a:r>
            <a:r>
              <a:rPr lang="en-US" sz="2400" dirty="0" smtClean="0">
                <a:solidFill>
                  <a:schemeClr val="bg1">
                    <a:lumMod val="50000"/>
                    <a:lumOff val="50000"/>
                  </a:schemeClr>
                </a:solidFill>
                <a:latin typeface="Century Gothic" panose="020B0502020202020204" pitchFamily="34" charset="0"/>
                <a:ea typeface="Arial Unicode MS" panose="020B0604020202020204" pitchFamily="34" charset="-128"/>
                <a:cs typeface="Arial Unicode MS" panose="020B0604020202020204" pitchFamily="34" charset="-128"/>
              </a:rPr>
              <a:t>nspired by Accessorize &amp; Claire’s </a:t>
            </a:r>
            <a:endParaRPr lang="en-US" sz="2400" dirty="0">
              <a:solidFill>
                <a:schemeClr val="bg1">
                  <a:lumMod val="50000"/>
                  <a:lumOff val="50000"/>
                </a:schemeClr>
              </a:solidFill>
              <a:latin typeface="Century Gothic" panose="020B0502020202020204" pitchFamily="34" charset="0"/>
              <a:ea typeface="Arial Unicode MS" panose="020B0604020202020204" pitchFamily="34" charset="-128"/>
              <a:cs typeface="Arial Unicode MS" panose="020B0604020202020204" pitchFamily="34" charset="-128"/>
            </a:endParaRPr>
          </a:p>
        </p:txBody>
      </p:sp>
      <p:pic>
        <p:nvPicPr>
          <p:cNvPr id="17410" name="EF203A7A-1F39-41A7-A003-207EA57CFD04" descr="EF203A7A-1F39-41A7-A003-207EA57CFD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697749">
            <a:off x="5507791" y="1916579"/>
            <a:ext cx="3598954" cy="45163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17411" name="E4E05591-E20A-4E54-95A0-A46139345C22" descr="E4E05591-E20A-4E54-95A0-A46139345C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698523">
            <a:off x="1727491" y="1889628"/>
            <a:ext cx="3333216" cy="45582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634427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0557" y="306492"/>
            <a:ext cx="8549640" cy="1428441"/>
          </a:xfrm>
        </p:spPr>
        <p:txBody>
          <a:bodyPr/>
          <a:lstStyle/>
          <a:p>
            <a:endParaRPr lang="en-US" dirty="0"/>
          </a:p>
        </p:txBody>
      </p:sp>
      <p:sp>
        <p:nvSpPr>
          <p:cNvPr id="3" name="Content Placeholder 2"/>
          <p:cNvSpPr>
            <a:spLocks noGrp="1"/>
          </p:cNvSpPr>
          <p:nvPr>
            <p:ph sz="quarter" idx="1"/>
          </p:nvPr>
        </p:nvSpPr>
        <p:spPr/>
        <p:txBody>
          <a:bodyPr/>
          <a:lstStyle/>
          <a:p>
            <a:endParaRPr lang="en-US"/>
          </a:p>
        </p:txBody>
      </p:sp>
      <p:pic>
        <p:nvPicPr>
          <p:cNvPr id="3074" name="4aa9e253-9553-486f-8cc5-018e9b83fd4f" descr="C1B93A8B-6D29-4D3D-98C9-7D609F85875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79" y="0"/>
            <a:ext cx="10475236" cy="777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2488652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16200000">
            <a:off x="-3471491" y="609600"/>
            <a:ext cx="8549640" cy="997056"/>
          </a:xfrm>
        </p:spPr>
        <p:txBody>
          <a:bodyPr/>
          <a:lstStyle/>
          <a:p>
            <a:r>
              <a:rPr lang="en-US" dirty="0" smtClean="0">
                <a:solidFill>
                  <a:schemeClr val="bg1">
                    <a:lumMod val="50000"/>
                    <a:lumOff val="50000"/>
                  </a:schemeClr>
                </a:solidFill>
                <a:latin typeface="Arial" panose="020B0604020202020204" pitchFamily="34" charset="0"/>
                <a:cs typeface="Arial" panose="020B0604020202020204" pitchFamily="34" charset="0"/>
              </a:rPr>
              <a:t>Direction 4</a:t>
            </a:r>
            <a:endParaRPr lang="en-US" dirty="0">
              <a:solidFill>
                <a:schemeClr val="bg1">
                  <a:lumMod val="50000"/>
                  <a:lumOff val="50000"/>
                </a:schemeClr>
              </a:solidFill>
              <a:latin typeface="Arial" panose="020B0604020202020204" pitchFamily="34" charset="0"/>
              <a:cs typeface="Arial" panose="020B0604020202020204" pitchFamily="34" charset="0"/>
            </a:endParaRPr>
          </a:p>
        </p:txBody>
      </p:sp>
      <p:sp>
        <p:nvSpPr>
          <p:cNvPr id="3" name="TextBox 2"/>
          <p:cNvSpPr txBox="1"/>
          <p:nvPr/>
        </p:nvSpPr>
        <p:spPr>
          <a:xfrm>
            <a:off x="5882640" y="228600"/>
            <a:ext cx="8138160" cy="461665"/>
          </a:xfrm>
          <a:prstGeom prst="rect">
            <a:avLst/>
          </a:prstGeom>
          <a:noFill/>
        </p:spPr>
        <p:txBody>
          <a:bodyPr wrap="square" rtlCol="0">
            <a:spAutoFit/>
          </a:bodyPr>
          <a:lstStyle/>
          <a:p>
            <a:r>
              <a:rPr lang="en-US" sz="2400" dirty="0">
                <a:solidFill>
                  <a:schemeClr val="bg1">
                    <a:lumMod val="50000"/>
                    <a:lumOff val="50000"/>
                  </a:schemeClr>
                </a:solidFill>
                <a:latin typeface="Century Gothic" panose="020B0502020202020204" pitchFamily="34" charset="0"/>
                <a:ea typeface="Arial Unicode MS" panose="020B0604020202020204" pitchFamily="34" charset="-128"/>
                <a:cs typeface="Arial Unicode MS" panose="020B0604020202020204" pitchFamily="34" charset="-128"/>
              </a:rPr>
              <a:t>i</a:t>
            </a:r>
            <a:r>
              <a:rPr lang="en-US" sz="2400" dirty="0" smtClean="0">
                <a:solidFill>
                  <a:schemeClr val="bg1">
                    <a:lumMod val="50000"/>
                    <a:lumOff val="50000"/>
                  </a:schemeClr>
                </a:solidFill>
                <a:latin typeface="Century Gothic" panose="020B0502020202020204" pitchFamily="34" charset="0"/>
                <a:ea typeface="Arial Unicode MS" panose="020B0604020202020204" pitchFamily="34" charset="-128"/>
                <a:cs typeface="Arial Unicode MS" panose="020B0604020202020204" pitchFamily="34" charset="-128"/>
              </a:rPr>
              <a:t>nspired by Accessorize </a:t>
            </a:r>
            <a:endParaRPr lang="en-US" sz="2400" dirty="0">
              <a:solidFill>
                <a:schemeClr val="bg1">
                  <a:lumMod val="50000"/>
                  <a:lumOff val="50000"/>
                </a:schemeClr>
              </a:solidFill>
              <a:latin typeface="Century Gothic" panose="020B0502020202020204" pitchFamily="34" charset="0"/>
              <a:ea typeface="Arial Unicode MS" panose="020B0604020202020204" pitchFamily="34" charset="-128"/>
              <a:cs typeface="Arial Unicode MS" panose="020B0604020202020204" pitchFamily="34" charset="-128"/>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6192237">
            <a:off x="3554573" y="1946926"/>
            <a:ext cx="5641771" cy="410310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21261023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2050" name="83f1c272-01ce-45a1-a30b-5e3f12b3a51e" descr="A6827355-8B3C-453E-BC7B-1A52204A17A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28600"/>
            <a:ext cx="10287000" cy="8294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3"/>
          <a:stretch>
            <a:fillRect/>
          </a:stretch>
        </p:blipFill>
        <p:spPr>
          <a:xfrm>
            <a:off x="609599" y="-145486"/>
            <a:ext cx="4556455" cy="8211825"/>
          </a:xfrm>
          <a:prstGeom prst="rect">
            <a:avLst/>
          </a:prstGeom>
        </p:spPr>
      </p:pic>
    </p:spTree>
    <p:extLst>
      <p:ext uri="{BB962C8B-B14F-4D97-AF65-F5344CB8AC3E}">
        <p14:creationId xmlns:p14="http://schemas.microsoft.com/office/powerpoint/2010/main" val="243907610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16200000">
            <a:off x="-3471491" y="609600"/>
            <a:ext cx="8549640" cy="997056"/>
          </a:xfrm>
        </p:spPr>
        <p:txBody>
          <a:bodyPr/>
          <a:lstStyle/>
          <a:p>
            <a:r>
              <a:rPr lang="en-US" dirty="0" smtClean="0">
                <a:solidFill>
                  <a:schemeClr val="bg1">
                    <a:lumMod val="50000"/>
                    <a:lumOff val="50000"/>
                  </a:schemeClr>
                </a:solidFill>
                <a:latin typeface="Arial" panose="020B0604020202020204" pitchFamily="34" charset="0"/>
                <a:cs typeface="Arial" panose="020B0604020202020204" pitchFamily="34" charset="0"/>
              </a:rPr>
              <a:t>Direction 5</a:t>
            </a:r>
            <a:endParaRPr lang="en-US" dirty="0">
              <a:solidFill>
                <a:schemeClr val="bg1">
                  <a:lumMod val="50000"/>
                  <a:lumOff val="50000"/>
                </a:schemeClr>
              </a:solidFill>
              <a:latin typeface="Arial" panose="020B0604020202020204" pitchFamily="34" charset="0"/>
              <a:cs typeface="Arial" panose="020B0604020202020204" pitchFamily="34" charset="0"/>
            </a:endParaRPr>
          </a:p>
        </p:txBody>
      </p:sp>
      <p:sp>
        <p:nvSpPr>
          <p:cNvPr id="3" name="TextBox 2"/>
          <p:cNvSpPr txBox="1"/>
          <p:nvPr/>
        </p:nvSpPr>
        <p:spPr>
          <a:xfrm>
            <a:off x="5654040" y="311504"/>
            <a:ext cx="8138160" cy="461665"/>
          </a:xfrm>
          <a:prstGeom prst="rect">
            <a:avLst/>
          </a:prstGeom>
          <a:noFill/>
        </p:spPr>
        <p:txBody>
          <a:bodyPr wrap="square" rtlCol="0">
            <a:spAutoFit/>
          </a:bodyPr>
          <a:lstStyle/>
          <a:p>
            <a:r>
              <a:rPr lang="en-US" sz="2400" dirty="0">
                <a:solidFill>
                  <a:schemeClr val="bg1">
                    <a:lumMod val="50000"/>
                    <a:lumOff val="50000"/>
                  </a:schemeClr>
                </a:solidFill>
                <a:latin typeface="Century Gothic" panose="020B0502020202020204" pitchFamily="34" charset="0"/>
                <a:ea typeface="Arial Unicode MS" panose="020B0604020202020204" pitchFamily="34" charset="-128"/>
                <a:cs typeface="Arial Unicode MS" panose="020B0604020202020204" pitchFamily="34" charset="-128"/>
              </a:rPr>
              <a:t>i</a:t>
            </a:r>
            <a:r>
              <a:rPr lang="en-US" sz="2400" dirty="0" smtClean="0">
                <a:solidFill>
                  <a:schemeClr val="bg1">
                    <a:lumMod val="50000"/>
                    <a:lumOff val="50000"/>
                  </a:schemeClr>
                </a:solidFill>
                <a:latin typeface="Century Gothic" panose="020B0502020202020204" pitchFamily="34" charset="0"/>
                <a:ea typeface="Arial Unicode MS" panose="020B0604020202020204" pitchFamily="34" charset="-128"/>
                <a:cs typeface="Arial Unicode MS" panose="020B0604020202020204" pitchFamily="34" charset="-128"/>
              </a:rPr>
              <a:t>nspired by Target &amp; Primark </a:t>
            </a:r>
            <a:endParaRPr lang="en-US" sz="2400" dirty="0">
              <a:solidFill>
                <a:schemeClr val="bg1">
                  <a:lumMod val="50000"/>
                  <a:lumOff val="50000"/>
                </a:schemeClr>
              </a:solidFill>
              <a:latin typeface="Century Gothic" panose="020B0502020202020204" pitchFamily="34" charset="0"/>
              <a:ea typeface="Arial Unicode MS" panose="020B0604020202020204" pitchFamily="34" charset="-128"/>
              <a:cs typeface="Arial Unicode MS" panose="020B0604020202020204" pitchFamily="34" charset="-12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781426">
            <a:off x="4765663" y="2156795"/>
            <a:ext cx="5462983" cy="38153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8434" name="A1A214E8-743A-4715-B75A-726D4FC62583" descr="A1A214E8-743A-4715-B75A-726D4FC6258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433325">
            <a:off x="1579760" y="913344"/>
            <a:ext cx="3469134" cy="546858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260275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endParaRPr lang="en-US"/>
          </a:p>
        </p:txBody>
      </p:sp>
      <p:pic>
        <p:nvPicPr>
          <p:cNvPr id="5123" name="e75beac8-5060-4246-b99e-9f520e744542" descr="732F20CB-AB86-4B6C-80E8-6077517D92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80" y="0"/>
            <a:ext cx="10002520" cy="7661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24359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16200000">
            <a:off x="-3471492" y="880692"/>
            <a:ext cx="8549640" cy="997056"/>
          </a:xfrm>
        </p:spPr>
        <p:txBody>
          <a:bodyPr/>
          <a:lstStyle/>
          <a:p>
            <a:r>
              <a:rPr lang="en-US" dirty="0" smtClean="0">
                <a:solidFill>
                  <a:schemeClr val="bg1">
                    <a:lumMod val="50000"/>
                    <a:lumOff val="50000"/>
                  </a:schemeClr>
                </a:solidFill>
                <a:latin typeface="Arial" panose="020B0604020202020204" pitchFamily="34" charset="0"/>
                <a:cs typeface="Arial" panose="020B0604020202020204" pitchFamily="34" charset="0"/>
              </a:rPr>
              <a:t>Direction 6</a:t>
            </a:r>
            <a:endParaRPr lang="en-US" dirty="0">
              <a:solidFill>
                <a:schemeClr val="bg1">
                  <a:lumMod val="50000"/>
                  <a:lumOff val="50000"/>
                </a:schemeClr>
              </a:solidFill>
              <a:latin typeface="Arial" panose="020B0604020202020204" pitchFamily="34" charset="0"/>
              <a:cs typeface="Arial" panose="020B0604020202020204" pitchFamily="34" charset="0"/>
            </a:endParaRPr>
          </a:p>
        </p:txBody>
      </p:sp>
      <p:sp>
        <p:nvSpPr>
          <p:cNvPr id="3" name="TextBox 2"/>
          <p:cNvSpPr txBox="1"/>
          <p:nvPr/>
        </p:nvSpPr>
        <p:spPr>
          <a:xfrm>
            <a:off x="6705600" y="381000"/>
            <a:ext cx="8077200" cy="457200"/>
          </a:xfrm>
          <a:prstGeom prst="rect">
            <a:avLst/>
          </a:prstGeom>
          <a:noFill/>
        </p:spPr>
        <p:txBody>
          <a:bodyPr wrap="square" rtlCol="0">
            <a:spAutoFit/>
          </a:bodyPr>
          <a:lstStyle/>
          <a:p>
            <a:r>
              <a:rPr lang="en-US" sz="2400" dirty="0">
                <a:solidFill>
                  <a:schemeClr val="bg1">
                    <a:lumMod val="50000"/>
                    <a:lumOff val="50000"/>
                  </a:schemeClr>
                </a:solidFill>
                <a:latin typeface="Century Gothic" panose="020B0502020202020204" pitchFamily="34" charset="0"/>
                <a:ea typeface="Arial Unicode MS" panose="020B0604020202020204" pitchFamily="34" charset="-128"/>
                <a:cs typeface="Arial Unicode MS" panose="020B0604020202020204" pitchFamily="34" charset="-128"/>
              </a:rPr>
              <a:t>i</a:t>
            </a:r>
            <a:r>
              <a:rPr lang="en-US" sz="2400" dirty="0" smtClean="0">
                <a:solidFill>
                  <a:schemeClr val="bg1">
                    <a:lumMod val="50000"/>
                    <a:lumOff val="50000"/>
                  </a:schemeClr>
                </a:solidFill>
                <a:latin typeface="Century Gothic" panose="020B0502020202020204" pitchFamily="34" charset="0"/>
                <a:ea typeface="Arial Unicode MS" panose="020B0604020202020204" pitchFamily="34" charset="-128"/>
                <a:cs typeface="Arial Unicode MS" panose="020B0604020202020204" pitchFamily="34" charset="-128"/>
              </a:rPr>
              <a:t>nspired by </a:t>
            </a:r>
            <a:r>
              <a:rPr lang="en-US" sz="2400" dirty="0" err="1" smtClean="0">
                <a:solidFill>
                  <a:schemeClr val="bg1">
                    <a:lumMod val="50000"/>
                    <a:lumOff val="50000"/>
                  </a:schemeClr>
                </a:solidFill>
                <a:latin typeface="Century Gothic" panose="020B0502020202020204" pitchFamily="34" charset="0"/>
                <a:ea typeface="Arial Unicode MS" panose="020B0604020202020204" pitchFamily="34" charset="-128"/>
                <a:cs typeface="Arial Unicode MS" panose="020B0604020202020204" pitchFamily="34" charset="-128"/>
              </a:rPr>
              <a:t>Giannini</a:t>
            </a:r>
            <a:endParaRPr lang="en-US" sz="2400" dirty="0">
              <a:solidFill>
                <a:schemeClr val="bg1">
                  <a:lumMod val="50000"/>
                  <a:lumOff val="50000"/>
                </a:schemeClr>
              </a:solidFill>
              <a:latin typeface="Century Gothic" panose="020B0502020202020204" pitchFamily="34" charset="0"/>
              <a:ea typeface="Arial Unicode MS" panose="020B0604020202020204" pitchFamily="34" charset="-128"/>
              <a:cs typeface="Arial Unicode MS" panose="020B0604020202020204" pitchFamily="34" charset="-128"/>
            </a:endParaRPr>
          </a:p>
        </p:txBody>
      </p:sp>
      <p:pic>
        <p:nvPicPr>
          <p:cNvPr id="19458" name="8B1BA223-5AC6-4EB7-8697-C2F1ECFB06A7" descr="8B1BA223-5AC6-4EB7-8697-C2F1ECFB06A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75096">
            <a:off x="3376548" y="990527"/>
            <a:ext cx="4173850" cy="61267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283565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endParaRPr lang="en-US"/>
          </a:p>
        </p:txBody>
      </p:sp>
      <p:pic>
        <p:nvPicPr>
          <p:cNvPr id="10242" name="3b96235f-0335-44de-853e-4a1358c0e15a" descr="70687636-67F7-4E3D-9C0C-814FC0EFF9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058400" cy="777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29458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quarter" idx="1"/>
          </p:nvPr>
        </p:nvPicPr>
        <p:blipFill>
          <a:blip r:embed="rId2"/>
          <a:stretch>
            <a:fillRect/>
          </a:stretch>
        </p:blipFill>
        <p:spPr>
          <a:xfrm>
            <a:off x="0" y="914400"/>
            <a:ext cx="10058400" cy="5943600"/>
          </a:xfrm>
          <a:prstGeom prst="rect">
            <a:avLst/>
          </a:prstGeom>
        </p:spPr>
      </p:pic>
    </p:spTree>
    <p:extLst>
      <p:ext uri="{BB962C8B-B14F-4D97-AF65-F5344CB8AC3E}">
        <p14:creationId xmlns:p14="http://schemas.microsoft.com/office/powerpoint/2010/main" val="251731423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16200000">
            <a:off x="-3471491" y="609600"/>
            <a:ext cx="8549640" cy="997056"/>
          </a:xfrm>
        </p:spPr>
        <p:txBody>
          <a:bodyPr/>
          <a:lstStyle/>
          <a:p>
            <a:r>
              <a:rPr lang="en-US" dirty="0" smtClean="0">
                <a:solidFill>
                  <a:schemeClr val="bg1">
                    <a:lumMod val="50000"/>
                    <a:lumOff val="50000"/>
                  </a:schemeClr>
                </a:solidFill>
                <a:latin typeface="Arial" panose="020B0604020202020204" pitchFamily="34" charset="0"/>
                <a:cs typeface="Arial" panose="020B0604020202020204" pitchFamily="34" charset="0"/>
              </a:rPr>
              <a:t>Direction 7</a:t>
            </a:r>
            <a:endParaRPr lang="en-US" dirty="0">
              <a:solidFill>
                <a:schemeClr val="bg1">
                  <a:lumMod val="50000"/>
                  <a:lumOff val="50000"/>
                </a:schemeClr>
              </a:solidFill>
              <a:latin typeface="Arial" panose="020B0604020202020204" pitchFamily="34" charset="0"/>
              <a:cs typeface="Arial" panose="020B0604020202020204" pitchFamily="34" charset="0"/>
            </a:endParaRPr>
          </a:p>
        </p:txBody>
      </p:sp>
      <p:sp>
        <p:nvSpPr>
          <p:cNvPr id="3" name="TextBox 2"/>
          <p:cNvSpPr txBox="1"/>
          <p:nvPr/>
        </p:nvSpPr>
        <p:spPr>
          <a:xfrm>
            <a:off x="5334000" y="310261"/>
            <a:ext cx="8686800" cy="461665"/>
          </a:xfrm>
          <a:prstGeom prst="rect">
            <a:avLst/>
          </a:prstGeom>
          <a:noFill/>
        </p:spPr>
        <p:txBody>
          <a:bodyPr wrap="square" rtlCol="0">
            <a:spAutoFit/>
          </a:bodyPr>
          <a:lstStyle/>
          <a:p>
            <a:r>
              <a:rPr lang="en-US" sz="2400" dirty="0">
                <a:solidFill>
                  <a:schemeClr val="bg1">
                    <a:lumMod val="50000"/>
                    <a:lumOff val="50000"/>
                  </a:schemeClr>
                </a:solidFill>
                <a:latin typeface="Century Gothic" panose="020B0502020202020204" pitchFamily="34" charset="0"/>
                <a:ea typeface="Arial Unicode MS" panose="020B0604020202020204" pitchFamily="34" charset="-128"/>
                <a:cs typeface="Arial Unicode MS" panose="020B0604020202020204" pitchFamily="34" charset="-128"/>
              </a:rPr>
              <a:t>i</a:t>
            </a:r>
            <a:r>
              <a:rPr lang="en-US" sz="2400" dirty="0" smtClean="0">
                <a:solidFill>
                  <a:schemeClr val="bg1">
                    <a:lumMod val="50000"/>
                    <a:lumOff val="50000"/>
                  </a:schemeClr>
                </a:solidFill>
                <a:latin typeface="Century Gothic" panose="020B0502020202020204" pitchFamily="34" charset="0"/>
                <a:ea typeface="Arial Unicode MS" panose="020B0604020202020204" pitchFamily="34" charset="-128"/>
                <a:cs typeface="Arial Unicode MS" panose="020B0604020202020204" pitchFamily="34" charset="-128"/>
              </a:rPr>
              <a:t>nspired by </a:t>
            </a:r>
            <a:r>
              <a:rPr lang="en-US" sz="2400" dirty="0" err="1" smtClean="0">
                <a:solidFill>
                  <a:schemeClr val="bg1">
                    <a:lumMod val="50000"/>
                    <a:lumOff val="50000"/>
                  </a:schemeClr>
                </a:solidFill>
                <a:latin typeface="Century Gothic" panose="020B0502020202020204" pitchFamily="34" charset="0"/>
                <a:ea typeface="Arial Unicode MS" panose="020B0604020202020204" pitchFamily="34" charset="-128"/>
                <a:cs typeface="Arial Unicode MS" panose="020B0604020202020204" pitchFamily="34" charset="-128"/>
              </a:rPr>
              <a:t>Sc</a:t>
            </a:r>
            <a:r>
              <a:rPr lang="hu-HU" sz="2400" dirty="0" smtClean="0">
                <a:solidFill>
                  <a:schemeClr val="bg1">
                    <a:lumMod val="50000"/>
                    <a:lumOff val="50000"/>
                  </a:schemeClr>
                </a:solidFill>
                <a:latin typeface="Century Gothic" panose="020B0502020202020204" pitchFamily="34" charset="0"/>
                <a:ea typeface="Arial Unicode MS" panose="020B0604020202020204" pitchFamily="34" charset="-128"/>
                <a:cs typeface="Arial Unicode MS" panose="020B0604020202020204" pitchFamily="34" charset="-128"/>
              </a:rPr>
              <a:t>ű</a:t>
            </a:r>
            <a:r>
              <a:rPr lang="en-US" sz="2400" dirty="0" err="1" smtClean="0">
                <a:solidFill>
                  <a:schemeClr val="bg1">
                    <a:lumMod val="50000"/>
                    <a:lumOff val="50000"/>
                  </a:schemeClr>
                </a:solidFill>
                <a:latin typeface="Century Gothic" panose="020B0502020202020204" pitchFamily="34" charset="0"/>
                <a:ea typeface="Arial Unicode MS" panose="020B0604020202020204" pitchFamily="34" charset="-128"/>
                <a:cs typeface="Arial Unicode MS" panose="020B0604020202020204" pitchFamily="34" charset="-128"/>
              </a:rPr>
              <a:t>nci</a:t>
            </a:r>
            <a:r>
              <a:rPr lang="en-US" sz="2400" dirty="0" smtClean="0">
                <a:solidFill>
                  <a:schemeClr val="bg1">
                    <a:lumMod val="50000"/>
                    <a:lumOff val="50000"/>
                  </a:schemeClr>
                </a:solidFill>
                <a:latin typeface="Century Gothic" panose="020B0502020202020204" pitchFamily="34" charset="0"/>
                <a:ea typeface="Arial Unicode MS" panose="020B0604020202020204" pitchFamily="34" charset="-128"/>
                <a:cs typeface="Arial Unicode MS" panose="020B0604020202020204" pitchFamily="34" charset="-128"/>
              </a:rPr>
              <a:t> &amp; belle girls</a:t>
            </a:r>
            <a:endParaRPr lang="en-US" sz="2400" dirty="0">
              <a:solidFill>
                <a:schemeClr val="bg1">
                  <a:lumMod val="50000"/>
                  <a:lumOff val="50000"/>
                </a:schemeClr>
              </a:solidFill>
              <a:latin typeface="Century Gothic" panose="020B0502020202020204" pitchFamily="34" charset="0"/>
              <a:ea typeface="Arial Unicode MS" panose="020B0604020202020204" pitchFamily="34" charset="-128"/>
              <a:cs typeface="Arial Unicode MS" panose="020B0604020202020204" pitchFamily="34" charset="-128"/>
            </a:endParaRPr>
          </a:p>
        </p:txBody>
      </p:sp>
      <p:pic>
        <p:nvPicPr>
          <p:cNvPr id="20482" name="2609E7CE-6ECF-4F46-9A8E-B21356A003F1" descr="2609E7CE-6ECF-4F46-9A8E-B21356A003F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779515">
            <a:off x="2648155" y="1191952"/>
            <a:ext cx="5168279" cy="58439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652385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sz="quarter" idx="1"/>
          </p:nvPr>
        </p:nvPicPr>
        <p:blipFill>
          <a:blip r:embed="rId2"/>
          <a:stretch>
            <a:fillRect/>
          </a:stretch>
        </p:blipFill>
        <p:spPr>
          <a:xfrm>
            <a:off x="-257472" y="76201"/>
            <a:ext cx="10315872" cy="7609826"/>
          </a:xfrm>
          <a:prstGeom prst="rect">
            <a:avLst/>
          </a:prstGeom>
        </p:spPr>
      </p:pic>
    </p:spTree>
    <p:extLst>
      <p:ext uri="{BB962C8B-B14F-4D97-AF65-F5344CB8AC3E}">
        <p14:creationId xmlns:p14="http://schemas.microsoft.com/office/powerpoint/2010/main" val="237515540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8760" y="-381000"/>
            <a:ext cx="8549640" cy="1295400"/>
          </a:xfrm>
        </p:spPr>
        <p:txBody>
          <a:bodyPr>
            <a:normAutofit/>
          </a:bodyPr>
          <a:lstStyle/>
          <a:p>
            <a:r>
              <a:rPr lang="en-US" sz="3200" dirty="0" smtClean="0">
                <a:solidFill>
                  <a:schemeClr val="bg1">
                    <a:lumMod val="50000"/>
                    <a:lumOff val="50000"/>
                  </a:schemeClr>
                </a:solidFill>
                <a:latin typeface="Century Gothic" panose="020B0502020202020204" pitchFamily="34" charset="0"/>
              </a:rPr>
              <a:t>2015 will look like ……</a:t>
            </a:r>
            <a:endParaRPr lang="en-US" sz="3200" dirty="0">
              <a:solidFill>
                <a:schemeClr val="bg1">
                  <a:lumMod val="50000"/>
                  <a:lumOff val="50000"/>
                </a:schemeClr>
              </a:solidFill>
              <a:latin typeface="Century Gothic" panose="020B0502020202020204" pitchFamily="34" charset="0"/>
            </a:endParaRPr>
          </a:p>
        </p:txBody>
      </p:sp>
      <p:pic>
        <p:nvPicPr>
          <p:cNvPr id="5" name="Content Placeholder 4"/>
          <p:cNvPicPr>
            <a:picLocks noGrp="1" noChangeAspect="1"/>
          </p:cNvPicPr>
          <p:nvPr>
            <p:ph sz="quarter" idx="1"/>
          </p:nvPr>
        </p:nvPicPr>
        <p:blipFill>
          <a:blip r:embed="rId2"/>
          <a:stretch>
            <a:fillRect/>
          </a:stretch>
        </p:blipFill>
        <p:spPr>
          <a:xfrm>
            <a:off x="1066800" y="1066800"/>
            <a:ext cx="8153400" cy="629704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828343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7760" y="-457200"/>
            <a:ext cx="8549640" cy="1295400"/>
          </a:xfrm>
        </p:spPr>
        <p:txBody>
          <a:bodyPr>
            <a:normAutofit/>
          </a:bodyPr>
          <a:lstStyle/>
          <a:p>
            <a:r>
              <a:rPr lang="en-US" sz="3200" dirty="0" smtClean="0">
                <a:solidFill>
                  <a:schemeClr val="bg1">
                    <a:lumMod val="50000"/>
                    <a:lumOff val="50000"/>
                  </a:schemeClr>
                </a:solidFill>
                <a:latin typeface="Century Gothic" panose="020B0502020202020204" pitchFamily="34" charset="0"/>
              </a:rPr>
              <a:t>WOW…. </a:t>
            </a:r>
            <a:r>
              <a:rPr lang="en-US" sz="3200" dirty="0">
                <a:solidFill>
                  <a:schemeClr val="bg1">
                    <a:lumMod val="50000"/>
                    <a:lumOff val="50000"/>
                  </a:schemeClr>
                </a:solidFill>
                <a:latin typeface="Century Gothic" panose="020B0502020202020204" pitchFamily="34" charset="0"/>
              </a:rPr>
              <a:t>w</a:t>
            </a:r>
            <a:r>
              <a:rPr lang="en-US" sz="3200" dirty="0" smtClean="0">
                <a:solidFill>
                  <a:schemeClr val="bg1">
                    <a:lumMod val="50000"/>
                    <a:lumOff val="50000"/>
                  </a:schemeClr>
                </a:solidFill>
                <a:latin typeface="Century Gothic" panose="020B0502020202020204" pitchFamily="34" charset="0"/>
              </a:rPr>
              <a:t>hat now</a:t>
            </a:r>
            <a:endParaRPr lang="en-US" sz="3200" dirty="0">
              <a:solidFill>
                <a:schemeClr val="bg1">
                  <a:lumMod val="50000"/>
                  <a:lumOff val="50000"/>
                </a:schemeClr>
              </a:solidFill>
              <a:latin typeface="Century Gothic" panose="020B0502020202020204" pitchFamily="34" charset="0"/>
            </a:endParaRPr>
          </a:p>
        </p:txBody>
      </p:sp>
      <p:sp>
        <p:nvSpPr>
          <p:cNvPr id="3" name="Content Placeholder 2"/>
          <p:cNvSpPr>
            <a:spLocks noGrp="1"/>
          </p:cNvSpPr>
          <p:nvPr>
            <p:ph sz="quarter" idx="1"/>
          </p:nvPr>
        </p:nvSpPr>
        <p:spPr>
          <a:xfrm>
            <a:off x="609600" y="1066800"/>
            <a:ext cx="9220200" cy="6705600"/>
          </a:xfrm>
        </p:spPr>
        <p:txBody>
          <a:bodyPr>
            <a:normAutofit fontScale="55000" lnSpcReduction="20000"/>
          </a:bodyPr>
          <a:lstStyle/>
          <a:p>
            <a:pPr lvl="0"/>
            <a:r>
              <a:rPr lang="en-US" sz="4000" dirty="0">
                <a:solidFill>
                  <a:schemeClr val="bg1">
                    <a:lumMod val="50000"/>
                    <a:lumOff val="50000"/>
                  </a:schemeClr>
                </a:solidFill>
                <a:latin typeface="Century Gothic" panose="020B0502020202020204" pitchFamily="34" charset="0"/>
              </a:rPr>
              <a:t>b</a:t>
            </a:r>
            <a:r>
              <a:rPr lang="en-US" sz="4000" dirty="0" smtClean="0">
                <a:solidFill>
                  <a:schemeClr val="bg1">
                    <a:lumMod val="50000"/>
                    <a:lumOff val="50000"/>
                  </a:schemeClr>
                </a:solidFill>
                <a:latin typeface="Century Gothic" panose="020B0502020202020204" pitchFamily="34" charset="0"/>
              </a:rPr>
              <a:t>rought </a:t>
            </a:r>
            <a:r>
              <a:rPr lang="en-US" sz="4000" dirty="0">
                <a:solidFill>
                  <a:schemeClr val="bg1">
                    <a:lumMod val="50000"/>
                    <a:lumOff val="50000"/>
                  </a:schemeClr>
                </a:solidFill>
                <a:latin typeface="Century Gothic" panose="020B0502020202020204" pitchFamily="34" charset="0"/>
              </a:rPr>
              <a:t>an average of 75 IMU points to a US$ 15 billion US dollar </a:t>
            </a:r>
            <a:r>
              <a:rPr lang="en-US" sz="4000" dirty="0" smtClean="0">
                <a:solidFill>
                  <a:schemeClr val="bg1">
                    <a:lumMod val="50000"/>
                    <a:lumOff val="50000"/>
                  </a:schemeClr>
                </a:solidFill>
                <a:latin typeface="Century Gothic" panose="020B0502020202020204" pitchFamily="34" charset="0"/>
              </a:rPr>
              <a:t>store’s highly profitable </a:t>
            </a:r>
            <a:r>
              <a:rPr lang="en-US" sz="4000" dirty="0">
                <a:solidFill>
                  <a:schemeClr val="bg1">
                    <a:lumMod val="50000"/>
                    <a:lumOff val="50000"/>
                  </a:schemeClr>
                </a:solidFill>
                <a:latin typeface="Century Gothic" panose="020B0502020202020204" pitchFamily="34" charset="0"/>
              </a:rPr>
              <a:t>P</a:t>
            </a:r>
            <a:r>
              <a:rPr lang="en-US" sz="4000" dirty="0" smtClean="0">
                <a:solidFill>
                  <a:schemeClr val="bg1">
                    <a:lumMod val="50000"/>
                    <a:lumOff val="50000"/>
                  </a:schemeClr>
                </a:solidFill>
                <a:latin typeface="Century Gothic" panose="020B0502020202020204" pitchFamily="34" charset="0"/>
              </a:rPr>
              <a:t>rivate </a:t>
            </a:r>
            <a:r>
              <a:rPr lang="en-US" sz="4000" dirty="0">
                <a:solidFill>
                  <a:schemeClr val="bg1">
                    <a:lumMod val="50000"/>
                    <a:lumOff val="50000"/>
                  </a:schemeClr>
                </a:solidFill>
                <a:latin typeface="Century Gothic" panose="020B0502020202020204" pitchFamily="34" charset="0"/>
              </a:rPr>
              <a:t>L</a:t>
            </a:r>
            <a:r>
              <a:rPr lang="en-US" sz="4000" dirty="0" smtClean="0">
                <a:solidFill>
                  <a:schemeClr val="bg1">
                    <a:lumMod val="50000"/>
                    <a:lumOff val="50000"/>
                  </a:schemeClr>
                </a:solidFill>
                <a:latin typeface="Century Gothic" panose="020B0502020202020204" pitchFamily="34" charset="0"/>
              </a:rPr>
              <a:t>abel program </a:t>
            </a:r>
          </a:p>
          <a:p>
            <a:pPr lvl="0"/>
            <a:r>
              <a:rPr lang="en-US" sz="4000" dirty="0" smtClean="0">
                <a:solidFill>
                  <a:schemeClr val="bg1">
                    <a:lumMod val="50000"/>
                    <a:lumOff val="50000"/>
                  </a:schemeClr>
                </a:solidFill>
                <a:latin typeface="Century Gothic" panose="020B0502020202020204" pitchFamily="34" charset="0"/>
              </a:rPr>
              <a:t>there are over 140 hard working, profit-generating </a:t>
            </a:r>
            <a:r>
              <a:rPr lang="en-US" sz="4000" dirty="0" err="1" smtClean="0">
                <a:solidFill>
                  <a:schemeClr val="bg1">
                    <a:lumMod val="50000"/>
                    <a:lumOff val="50000"/>
                  </a:schemeClr>
                </a:solidFill>
                <a:latin typeface="Century Gothic" panose="020B0502020202020204" pitchFamily="34" charset="0"/>
              </a:rPr>
              <a:t>skus</a:t>
            </a:r>
            <a:r>
              <a:rPr lang="en-US" sz="4000" dirty="0" smtClean="0">
                <a:solidFill>
                  <a:schemeClr val="bg1">
                    <a:lumMod val="50000"/>
                    <a:lumOff val="50000"/>
                  </a:schemeClr>
                </a:solidFill>
                <a:latin typeface="Century Gothic" panose="020B0502020202020204" pitchFamily="34" charset="0"/>
              </a:rPr>
              <a:t>, refreshed twice a year </a:t>
            </a:r>
            <a:endParaRPr lang="en-US" sz="4000" dirty="0">
              <a:solidFill>
                <a:schemeClr val="bg1">
                  <a:lumMod val="50000"/>
                  <a:lumOff val="50000"/>
                </a:schemeClr>
              </a:solidFill>
              <a:latin typeface="Century Gothic" panose="020B0502020202020204" pitchFamily="34" charset="0"/>
            </a:endParaRPr>
          </a:p>
          <a:p>
            <a:pPr lvl="0"/>
            <a:r>
              <a:rPr lang="en-US" sz="4000" dirty="0">
                <a:solidFill>
                  <a:schemeClr val="bg1">
                    <a:lumMod val="50000"/>
                    <a:lumOff val="50000"/>
                  </a:schemeClr>
                </a:solidFill>
                <a:latin typeface="Century Gothic" panose="020B0502020202020204" pitchFamily="34" charset="0"/>
              </a:rPr>
              <a:t>c</a:t>
            </a:r>
            <a:r>
              <a:rPr lang="en-US" sz="4000" dirty="0" smtClean="0">
                <a:solidFill>
                  <a:schemeClr val="bg1">
                    <a:lumMod val="50000"/>
                    <a:lumOff val="50000"/>
                  </a:schemeClr>
                </a:solidFill>
                <a:latin typeface="Century Gothic" panose="020B0502020202020204" pitchFamily="34" charset="0"/>
              </a:rPr>
              <a:t>ool esthetic market driver trends relevant to the audience are </a:t>
            </a:r>
            <a:r>
              <a:rPr lang="en-US" sz="4000" dirty="0">
                <a:solidFill>
                  <a:schemeClr val="bg1">
                    <a:lumMod val="50000"/>
                    <a:lumOff val="50000"/>
                  </a:schemeClr>
                </a:solidFill>
                <a:latin typeface="Century Gothic" panose="020B0502020202020204" pitchFamily="34" charset="0"/>
              </a:rPr>
              <a:t>integrated into brand refreshment and replenishment </a:t>
            </a:r>
            <a:r>
              <a:rPr lang="en-US" sz="4000" dirty="0" smtClean="0">
                <a:solidFill>
                  <a:schemeClr val="bg1">
                    <a:lumMod val="50000"/>
                    <a:lumOff val="50000"/>
                  </a:schemeClr>
                </a:solidFill>
                <a:latin typeface="Century Gothic" panose="020B0502020202020204" pitchFamily="34" charset="0"/>
              </a:rPr>
              <a:t>plan seasonally, spring/summer and autumn/winter</a:t>
            </a:r>
          </a:p>
          <a:p>
            <a:pPr lvl="0"/>
            <a:r>
              <a:rPr lang="en-US" sz="4000" dirty="0" smtClean="0">
                <a:solidFill>
                  <a:schemeClr val="bg1">
                    <a:lumMod val="50000"/>
                    <a:lumOff val="50000"/>
                  </a:schemeClr>
                </a:solidFill>
                <a:latin typeface="Century Gothic" panose="020B0502020202020204" pitchFamily="34" charset="0"/>
              </a:rPr>
              <a:t>product </a:t>
            </a:r>
            <a:r>
              <a:rPr lang="en-US" sz="4000" dirty="0">
                <a:solidFill>
                  <a:schemeClr val="bg1">
                    <a:lumMod val="50000"/>
                    <a:lumOff val="50000"/>
                  </a:schemeClr>
                </a:solidFill>
                <a:latin typeface="Century Gothic" panose="020B0502020202020204" pitchFamily="34" charset="0"/>
              </a:rPr>
              <a:t>development </a:t>
            </a:r>
            <a:r>
              <a:rPr lang="en-US" sz="4000" dirty="0" smtClean="0">
                <a:solidFill>
                  <a:schemeClr val="bg1">
                    <a:lumMod val="50000"/>
                    <a:lumOff val="50000"/>
                  </a:schemeClr>
                </a:solidFill>
                <a:latin typeface="Century Gothic" panose="020B0502020202020204" pitchFamily="34" charset="0"/>
              </a:rPr>
              <a:t>with </a:t>
            </a:r>
            <a:r>
              <a:rPr lang="en-US" sz="4000" dirty="0">
                <a:solidFill>
                  <a:schemeClr val="bg1">
                    <a:lumMod val="50000"/>
                    <a:lumOff val="50000"/>
                  </a:schemeClr>
                </a:solidFill>
                <a:latin typeface="Century Gothic" panose="020B0502020202020204" pitchFamily="34" charset="0"/>
              </a:rPr>
              <a:t>merchandisers and </a:t>
            </a:r>
            <a:r>
              <a:rPr lang="en-US" sz="4000" dirty="0" smtClean="0">
                <a:solidFill>
                  <a:schemeClr val="bg1">
                    <a:lumMod val="50000"/>
                    <a:lumOff val="50000"/>
                  </a:schemeClr>
                </a:solidFill>
                <a:latin typeface="Century Gothic" panose="020B0502020202020204" pitchFamily="34" charset="0"/>
              </a:rPr>
              <a:t>factories handled with 95% on-time shipping rate through trusted partners</a:t>
            </a:r>
          </a:p>
          <a:p>
            <a:pPr lvl="0"/>
            <a:r>
              <a:rPr lang="en-US" sz="4000" dirty="0" smtClean="0">
                <a:solidFill>
                  <a:schemeClr val="bg1">
                    <a:lumMod val="50000"/>
                    <a:lumOff val="50000"/>
                  </a:schemeClr>
                </a:solidFill>
                <a:latin typeface="Century Gothic" panose="020B0502020202020204" pitchFamily="34" charset="0"/>
              </a:rPr>
              <a:t>value and product quality has been maintained and IMU increased despite retailers squeezing suppliers like lemons for improved FOB pricing</a:t>
            </a:r>
          </a:p>
          <a:p>
            <a:pPr lvl="0"/>
            <a:r>
              <a:rPr lang="en-US" sz="4000" dirty="0" smtClean="0">
                <a:solidFill>
                  <a:schemeClr val="bg1">
                    <a:lumMod val="50000"/>
                    <a:lumOff val="50000"/>
                  </a:schemeClr>
                </a:solidFill>
                <a:latin typeface="Century Gothic" panose="020B0502020202020204" pitchFamily="34" charset="0"/>
              </a:rPr>
              <a:t>client chased down and recruited original product and brand development team and begged </a:t>
            </a:r>
            <a:r>
              <a:rPr lang="en-US" sz="4000" dirty="0" smtClean="0">
                <a:solidFill>
                  <a:schemeClr val="bg1">
                    <a:lumMod val="50000"/>
                    <a:lumOff val="50000"/>
                  </a:schemeClr>
                </a:solidFill>
                <a:latin typeface="Century Gothic" panose="020B0502020202020204" pitchFamily="34" charset="0"/>
              </a:rPr>
              <a:t>to be rescued from </a:t>
            </a:r>
            <a:r>
              <a:rPr lang="en-US" sz="4000" dirty="0">
                <a:solidFill>
                  <a:schemeClr val="bg1">
                    <a:lumMod val="50000"/>
                    <a:lumOff val="50000"/>
                  </a:schemeClr>
                </a:solidFill>
                <a:latin typeface="Century Gothic" panose="020B0502020202020204" pitchFamily="34" charset="0"/>
              </a:rPr>
              <a:t>Li &amp; </a:t>
            </a:r>
            <a:r>
              <a:rPr lang="en-US" sz="4000" dirty="0" smtClean="0">
                <a:solidFill>
                  <a:schemeClr val="bg1">
                    <a:lumMod val="50000"/>
                    <a:lumOff val="50000"/>
                  </a:schemeClr>
                </a:solidFill>
                <a:latin typeface="Century Gothic" panose="020B0502020202020204" pitchFamily="34" charset="0"/>
              </a:rPr>
              <a:t>Fung in an attempt to resurrect the </a:t>
            </a:r>
            <a:r>
              <a:rPr lang="en-US" sz="4000" dirty="0">
                <a:solidFill>
                  <a:schemeClr val="bg1">
                    <a:lumMod val="50000"/>
                    <a:lumOff val="50000"/>
                  </a:schemeClr>
                </a:solidFill>
                <a:latin typeface="Century Gothic" panose="020B0502020202020204" pitchFamily="34" charset="0"/>
              </a:rPr>
              <a:t>brand equity in </a:t>
            </a:r>
            <a:r>
              <a:rPr lang="en-US" sz="4000" dirty="0" smtClean="0">
                <a:solidFill>
                  <a:schemeClr val="bg1">
                    <a:lumMod val="50000"/>
                    <a:lumOff val="50000"/>
                  </a:schemeClr>
                </a:solidFill>
                <a:latin typeface="Century Gothic" panose="020B0502020202020204" pitchFamily="34" charset="0"/>
              </a:rPr>
              <a:t>2012</a:t>
            </a:r>
          </a:p>
          <a:p>
            <a:pPr lvl="0"/>
            <a:r>
              <a:rPr lang="en-US" sz="4000" dirty="0">
                <a:solidFill>
                  <a:schemeClr val="bg1">
                    <a:lumMod val="50000"/>
                    <a:lumOff val="50000"/>
                  </a:schemeClr>
                </a:solidFill>
                <a:latin typeface="Century Gothic" panose="020B0502020202020204" pitchFamily="34" charset="0"/>
              </a:rPr>
              <a:t>p</a:t>
            </a:r>
            <a:r>
              <a:rPr lang="en-US" sz="4000" dirty="0" smtClean="0">
                <a:solidFill>
                  <a:schemeClr val="bg1">
                    <a:lumMod val="50000"/>
                    <a:lumOff val="50000"/>
                  </a:schemeClr>
                </a:solidFill>
                <a:latin typeface="Century Gothic" panose="020B0502020202020204" pitchFamily="34" charset="0"/>
              </a:rPr>
              <a:t>eriodic </a:t>
            </a:r>
            <a:r>
              <a:rPr lang="en-US" sz="4000" dirty="0">
                <a:solidFill>
                  <a:schemeClr val="bg1">
                    <a:lumMod val="50000"/>
                    <a:lumOff val="50000"/>
                  </a:schemeClr>
                </a:solidFill>
                <a:latin typeface="Century Gothic" panose="020B0502020202020204" pitchFamily="34" charset="0"/>
              </a:rPr>
              <a:t>logo refreshment </a:t>
            </a:r>
            <a:r>
              <a:rPr lang="en-US" sz="4000" dirty="0" smtClean="0">
                <a:solidFill>
                  <a:schemeClr val="bg1">
                    <a:lumMod val="50000"/>
                    <a:lumOff val="50000"/>
                  </a:schemeClr>
                </a:solidFill>
                <a:latin typeface="Century Gothic" panose="020B0502020202020204" pitchFamily="34" charset="0"/>
              </a:rPr>
              <a:t>is done to </a:t>
            </a:r>
            <a:r>
              <a:rPr lang="en-US" sz="4000" dirty="0">
                <a:solidFill>
                  <a:schemeClr val="bg1">
                    <a:lumMod val="50000"/>
                    <a:lumOff val="50000"/>
                  </a:schemeClr>
                </a:solidFill>
                <a:latin typeface="Century Gothic" panose="020B0502020202020204" pitchFamily="34" charset="0"/>
              </a:rPr>
              <a:t>maintain the brand impact as consumer tastes </a:t>
            </a:r>
            <a:r>
              <a:rPr lang="en-US" sz="4000" dirty="0" smtClean="0">
                <a:solidFill>
                  <a:schemeClr val="bg1">
                    <a:lumMod val="50000"/>
                    <a:lumOff val="50000"/>
                  </a:schemeClr>
                </a:solidFill>
                <a:latin typeface="Century Gothic" panose="020B0502020202020204" pitchFamily="34" charset="0"/>
              </a:rPr>
              <a:t>evolve &amp; purses </a:t>
            </a:r>
            <a:r>
              <a:rPr lang="en-US" sz="4000" dirty="0" smtClean="0">
                <a:solidFill>
                  <a:schemeClr val="bg1">
                    <a:lumMod val="50000"/>
                    <a:lumOff val="50000"/>
                  </a:schemeClr>
                </a:solidFill>
                <a:latin typeface="Century Gothic" panose="020B0502020202020204" pitchFamily="34" charset="0"/>
              </a:rPr>
              <a:t>shrink </a:t>
            </a:r>
            <a:r>
              <a:rPr lang="en-US" sz="4000" dirty="0" smtClean="0">
                <a:solidFill>
                  <a:schemeClr val="bg1">
                    <a:lumMod val="50000"/>
                    <a:lumOff val="50000"/>
                  </a:schemeClr>
                </a:solidFill>
                <a:latin typeface="Century Gothic" panose="020B0502020202020204" pitchFamily="34" charset="0"/>
              </a:rPr>
              <a:t>or </a:t>
            </a:r>
            <a:r>
              <a:rPr lang="en-US" sz="4000" dirty="0" smtClean="0">
                <a:solidFill>
                  <a:schemeClr val="bg1">
                    <a:lumMod val="50000"/>
                    <a:lumOff val="50000"/>
                  </a:schemeClr>
                </a:solidFill>
                <a:latin typeface="Century Gothic" panose="020B0502020202020204" pitchFamily="34" charset="0"/>
              </a:rPr>
              <a:t>expand</a:t>
            </a:r>
            <a:endParaRPr lang="en-US" sz="4000" dirty="0" smtClean="0">
              <a:solidFill>
                <a:schemeClr val="bg1">
                  <a:lumMod val="50000"/>
                  <a:lumOff val="50000"/>
                </a:schemeClr>
              </a:solidFill>
              <a:latin typeface="Century Gothic" panose="020B0502020202020204" pitchFamily="34" charset="0"/>
            </a:endParaRPr>
          </a:p>
          <a:p>
            <a:pPr lvl="0"/>
            <a:r>
              <a:rPr lang="en-US" sz="4000" dirty="0">
                <a:solidFill>
                  <a:schemeClr val="bg1">
                    <a:lumMod val="50000"/>
                    <a:lumOff val="50000"/>
                  </a:schemeClr>
                </a:solidFill>
                <a:latin typeface="Century Gothic" panose="020B0502020202020204" pitchFamily="34" charset="0"/>
              </a:rPr>
              <a:t>r</a:t>
            </a:r>
            <a:r>
              <a:rPr lang="en-US" sz="4000" dirty="0" smtClean="0">
                <a:solidFill>
                  <a:schemeClr val="bg1">
                    <a:lumMod val="50000"/>
                    <a:lumOff val="50000"/>
                  </a:schemeClr>
                </a:solidFill>
                <a:latin typeface="Century Gothic" panose="020B0502020202020204" pitchFamily="34" charset="0"/>
              </a:rPr>
              <a:t>etailer expanded its </a:t>
            </a:r>
            <a:r>
              <a:rPr lang="en-US" sz="4000" dirty="0">
                <a:solidFill>
                  <a:schemeClr val="bg1">
                    <a:lumMod val="50000"/>
                    <a:lumOff val="50000"/>
                  </a:schemeClr>
                </a:solidFill>
                <a:latin typeface="Century Gothic" panose="020B0502020202020204" pitchFamily="34" charset="0"/>
              </a:rPr>
              <a:t>Private Label </a:t>
            </a:r>
            <a:r>
              <a:rPr lang="en-US" sz="4000" dirty="0" smtClean="0">
                <a:solidFill>
                  <a:schemeClr val="bg1">
                    <a:lumMod val="50000"/>
                    <a:lumOff val="50000"/>
                  </a:schemeClr>
                </a:solidFill>
                <a:latin typeface="Century Gothic" panose="020B0502020202020204" pitchFamily="34" charset="0"/>
              </a:rPr>
              <a:t>penetration </a:t>
            </a:r>
            <a:r>
              <a:rPr lang="en-US" sz="4000" dirty="0">
                <a:solidFill>
                  <a:schemeClr val="bg1">
                    <a:lumMod val="50000"/>
                    <a:lumOff val="50000"/>
                  </a:schemeClr>
                </a:solidFill>
                <a:latin typeface="Century Gothic" panose="020B0502020202020204" pitchFamily="34" charset="0"/>
              </a:rPr>
              <a:t>strategy with significantly improved performance by the own brand </a:t>
            </a:r>
            <a:r>
              <a:rPr lang="en-US" sz="4000" dirty="0" smtClean="0">
                <a:solidFill>
                  <a:schemeClr val="bg1">
                    <a:lumMod val="50000"/>
                    <a:lumOff val="50000"/>
                  </a:schemeClr>
                </a:solidFill>
                <a:latin typeface="Century Gothic" panose="020B0502020202020204" pitchFamily="34" charset="0"/>
              </a:rPr>
              <a:t>…so….. </a:t>
            </a:r>
          </a:p>
          <a:p>
            <a:pPr lvl="0"/>
            <a:r>
              <a:rPr lang="en-US" sz="4000" dirty="0">
                <a:solidFill>
                  <a:schemeClr val="bg1">
                    <a:lumMod val="50000"/>
                    <a:lumOff val="50000"/>
                  </a:schemeClr>
                </a:solidFill>
                <a:latin typeface="Century Gothic" panose="020B0502020202020204" pitchFamily="34" charset="0"/>
              </a:rPr>
              <a:t>i</a:t>
            </a:r>
            <a:r>
              <a:rPr lang="en-US" sz="4000" dirty="0" smtClean="0">
                <a:solidFill>
                  <a:schemeClr val="bg1">
                    <a:lumMod val="50000"/>
                    <a:lumOff val="50000"/>
                  </a:schemeClr>
                </a:solidFill>
                <a:latin typeface="Century Gothic" panose="020B0502020202020204" pitchFamily="34" charset="0"/>
              </a:rPr>
              <a:t>t dropped Goody, a  </a:t>
            </a:r>
            <a:r>
              <a:rPr lang="en-US" sz="4000" dirty="0">
                <a:solidFill>
                  <a:schemeClr val="bg1">
                    <a:lumMod val="50000"/>
                    <a:lumOff val="50000"/>
                  </a:schemeClr>
                </a:solidFill>
                <a:latin typeface="Century Gothic" panose="020B0502020202020204" pitchFamily="34" charset="0"/>
              </a:rPr>
              <a:t>major national brand and </a:t>
            </a:r>
            <a:r>
              <a:rPr lang="en-US" sz="4000" dirty="0" smtClean="0">
                <a:solidFill>
                  <a:schemeClr val="bg1">
                    <a:lumMod val="50000"/>
                    <a:lumOff val="50000"/>
                  </a:schemeClr>
                </a:solidFill>
                <a:latin typeface="Century Gothic" panose="020B0502020202020204" pitchFamily="34" charset="0"/>
              </a:rPr>
              <a:t>has significantly reduced </a:t>
            </a:r>
            <a:r>
              <a:rPr lang="en-US" sz="4000" dirty="0" err="1" smtClean="0">
                <a:solidFill>
                  <a:schemeClr val="bg1">
                    <a:lumMod val="50000"/>
                    <a:lumOff val="50000"/>
                  </a:schemeClr>
                </a:solidFill>
                <a:latin typeface="Century Gothic" panose="020B0502020202020204" pitchFamily="34" charset="0"/>
              </a:rPr>
              <a:t>Connair</a:t>
            </a:r>
            <a:r>
              <a:rPr lang="en-US" sz="4000" dirty="0" smtClean="0">
                <a:solidFill>
                  <a:schemeClr val="bg1">
                    <a:lumMod val="50000"/>
                    <a:lumOff val="50000"/>
                  </a:schemeClr>
                </a:solidFill>
                <a:latin typeface="Century Gothic" panose="020B0502020202020204" pitchFamily="34" charset="0"/>
              </a:rPr>
              <a:t>/</a:t>
            </a:r>
            <a:r>
              <a:rPr lang="en-US" sz="4000" dirty="0" err="1" smtClean="0">
                <a:solidFill>
                  <a:schemeClr val="bg1">
                    <a:lumMod val="50000"/>
                    <a:lumOff val="50000"/>
                  </a:schemeClr>
                </a:solidFill>
                <a:latin typeface="Century Gothic" panose="020B0502020202020204" pitchFamily="34" charset="0"/>
              </a:rPr>
              <a:t>Scunci</a:t>
            </a:r>
            <a:r>
              <a:rPr lang="en-US" sz="4000" dirty="0" smtClean="0">
                <a:solidFill>
                  <a:schemeClr val="bg1">
                    <a:lumMod val="50000"/>
                    <a:lumOff val="50000"/>
                  </a:schemeClr>
                </a:solidFill>
                <a:latin typeface="Century Gothic" panose="020B0502020202020204" pitchFamily="34" charset="0"/>
              </a:rPr>
              <a:t> on </a:t>
            </a:r>
            <a:r>
              <a:rPr lang="en-US" sz="4000" dirty="0">
                <a:solidFill>
                  <a:schemeClr val="bg1">
                    <a:lumMod val="50000"/>
                    <a:lumOff val="50000"/>
                  </a:schemeClr>
                </a:solidFill>
                <a:latin typeface="Century Gothic" panose="020B0502020202020204" pitchFamily="34" charset="0"/>
              </a:rPr>
              <a:t>shelf to make way for more </a:t>
            </a:r>
            <a:r>
              <a:rPr lang="en-US" sz="4000" dirty="0" smtClean="0">
                <a:solidFill>
                  <a:schemeClr val="bg1">
                    <a:lumMod val="50000"/>
                    <a:lumOff val="50000"/>
                  </a:schemeClr>
                </a:solidFill>
                <a:latin typeface="Century Gothic" panose="020B0502020202020204" pitchFamily="34" charset="0"/>
              </a:rPr>
              <a:t>of its more </a:t>
            </a:r>
            <a:r>
              <a:rPr lang="en-US" sz="4000" dirty="0">
                <a:solidFill>
                  <a:schemeClr val="bg1">
                    <a:lumMod val="50000"/>
                    <a:lumOff val="50000"/>
                  </a:schemeClr>
                </a:solidFill>
                <a:latin typeface="Century Gothic" panose="020B0502020202020204" pitchFamily="34" charset="0"/>
              </a:rPr>
              <a:t>profitable Private Label baby</a:t>
            </a:r>
            <a:r>
              <a:rPr lang="en-US" sz="4000" dirty="0" smtClean="0">
                <a:solidFill>
                  <a:schemeClr val="bg1">
                    <a:lumMod val="50000"/>
                    <a:lumOff val="50000"/>
                  </a:schemeClr>
                </a:solidFill>
                <a:latin typeface="Century Gothic" panose="020B0502020202020204" pitchFamily="34" charset="0"/>
              </a:rPr>
              <a:t>….“belle”</a:t>
            </a:r>
            <a:endParaRPr lang="en-US" sz="1547" dirty="0">
              <a:solidFill>
                <a:schemeClr val="bg1">
                  <a:lumMod val="50000"/>
                  <a:lumOff val="50000"/>
                </a:schemeClr>
              </a:solidFill>
              <a:latin typeface="Century Gothic" panose="020B0502020202020204" pitchFamily="34" charset="0"/>
            </a:endParaRPr>
          </a:p>
          <a:p>
            <a:pPr marL="0" lvl="0" indent="0">
              <a:buNone/>
            </a:pPr>
            <a:endParaRPr lang="en-US" sz="1547" dirty="0">
              <a:solidFill>
                <a:schemeClr val="bg1">
                  <a:lumMod val="50000"/>
                  <a:lumOff val="50000"/>
                </a:schemeClr>
              </a:solidFill>
              <a:latin typeface="Century Gothic" panose="020B0502020202020204" pitchFamily="34" charset="0"/>
            </a:endParaRPr>
          </a:p>
          <a:p>
            <a:pPr marL="0" indent="0">
              <a:buNone/>
            </a:pPr>
            <a:endParaRPr lang="en-US" dirty="0"/>
          </a:p>
        </p:txBody>
      </p:sp>
    </p:spTree>
    <p:extLst>
      <p:ext uri="{BB962C8B-B14F-4D97-AF65-F5344CB8AC3E}">
        <p14:creationId xmlns:p14="http://schemas.microsoft.com/office/powerpoint/2010/main" val="225696869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048000" y="685800"/>
            <a:ext cx="4876800" cy="6131560"/>
          </a:xfrm>
        </p:spPr>
        <p:txBody>
          <a:bodyPr>
            <a:normAutofit/>
          </a:bodyPr>
          <a:lstStyle/>
          <a:p>
            <a:pPr marL="0" lvl="0" indent="0">
              <a:buNone/>
            </a:pPr>
            <a:endParaRPr lang="en-US" sz="1547" dirty="0">
              <a:solidFill>
                <a:schemeClr val="bg1">
                  <a:lumMod val="50000"/>
                  <a:lumOff val="50000"/>
                </a:schemeClr>
              </a:solidFill>
              <a:latin typeface="Century Gothic" panose="020B0502020202020204" pitchFamily="34" charset="0"/>
            </a:endParaRPr>
          </a:p>
          <a:p>
            <a:pPr marL="0" lvl="0" indent="0">
              <a:buNone/>
            </a:pPr>
            <a:endParaRPr lang="en-US" sz="1547" dirty="0">
              <a:solidFill>
                <a:schemeClr val="bg1">
                  <a:lumMod val="50000"/>
                  <a:lumOff val="50000"/>
                </a:schemeClr>
              </a:solidFill>
              <a:latin typeface="Century Gothic" panose="020B0502020202020204" pitchFamily="34" charset="0"/>
            </a:endParaRPr>
          </a:p>
          <a:p>
            <a:pPr marL="0" indent="0">
              <a:buNone/>
            </a:pPr>
            <a:r>
              <a:rPr lang="en-US" sz="2000" b="1" dirty="0">
                <a:solidFill>
                  <a:schemeClr val="bg1">
                    <a:lumMod val="50000"/>
                    <a:lumOff val="50000"/>
                  </a:schemeClr>
                </a:solidFill>
                <a:latin typeface="Century Gothic" panose="020B0502020202020204" pitchFamily="34" charset="0"/>
              </a:rPr>
              <a:t>Private Label Outpaces Overall </a:t>
            </a:r>
            <a:r>
              <a:rPr lang="en-US" sz="2000" b="1" dirty="0" smtClean="0">
                <a:solidFill>
                  <a:schemeClr val="bg1">
                    <a:lumMod val="50000"/>
                    <a:lumOff val="50000"/>
                  </a:schemeClr>
                </a:solidFill>
                <a:latin typeface="Century Gothic" panose="020B0502020202020204" pitchFamily="34" charset="0"/>
              </a:rPr>
              <a:t>Sales </a:t>
            </a:r>
          </a:p>
          <a:p>
            <a:pPr marL="0" indent="0">
              <a:buNone/>
            </a:pPr>
            <a:endParaRPr lang="en-US" sz="2000" b="1" i="1" dirty="0">
              <a:solidFill>
                <a:schemeClr val="bg1">
                  <a:lumMod val="50000"/>
                  <a:lumOff val="50000"/>
                </a:schemeClr>
              </a:solidFill>
              <a:latin typeface="Century Gothic" panose="020B0502020202020204" pitchFamily="34" charset="0"/>
            </a:endParaRPr>
          </a:p>
          <a:p>
            <a:pPr marL="0" indent="0">
              <a:buNone/>
            </a:pPr>
            <a:r>
              <a:rPr lang="en-US" sz="2000" i="1" dirty="0" smtClean="0">
                <a:solidFill>
                  <a:schemeClr val="bg1">
                    <a:lumMod val="50000"/>
                    <a:lumOff val="50000"/>
                  </a:schemeClr>
                </a:solidFill>
                <a:latin typeface="Century Gothic" panose="020B0502020202020204" pitchFamily="34" charset="0"/>
              </a:rPr>
              <a:t>The </a:t>
            </a:r>
            <a:r>
              <a:rPr lang="en-US" sz="2000" i="1" dirty="0">
                <a:solidFill>
                  <a:schemeClr val="bg1">
                    <a:lumMod val="50000"/>
                    <a:lumOff val="50000"/>
                  </a:schemeClr>
                </a:solidFill>
                <a:latin typeface="Century Gothic" panose="020B0502020202020204" pitchFamily="34" charset="0"/>
              </a:rPr>
              <a:t>company’s gross profit as a percentage of sales increased 34 basis points. “As part of our ongoing efforts to increase our gross margin rate, we added more than 200 private brand items in 2012 and continue to expand other private and proprietary brands in consumables</a:t>
            </a:r>
            <a:r>
              <a:rPr lang="en-US" sz="2000" dirty="0">
                <a:solidFill>
                  <a:schemeClr val="bg1">
                    <a:lumMod val="50000"/>
                    <a:lumOff val="50000"/>
                  </a:schemeClr>
                </a:solidFill>
                <a:latin typeface="Century Gothic" panose="020B0502020202020204" pitchFamily="34" charset="0"/>
              </a:rPr>
              <a:t>,” said Richard </a:t>
            </a:r>
            <a:r>
              <a:rPr lang="en-US" sz="2000" dirty="0" err="1">
                <a:solidFill>
                  <a:schemeClr val="bg1">
                    <a:lumMod val="50000"/>
                    <a:lumOff val="50000"/>
                  </a:schemeClr>
                </a:solidFill>
                <a:latin typeface="Century Gothic" panose="020B0502020202020204" pitchFamily="34" charset="0"/>
              </a:rPr>
              <a:t>Dreiling</a:t>
            </a:r>
            <a:r>
              <a:rPr lang="en-US" sz="2000" dirty="0">
                <a:solidFill>
                  <a:schemeClr val="bg1">
                    <a:lumMod val="50000"/>
                    <a:lumOff val="50000"/>
                  </a:schemeClr>
                </a:solidFill>
                <a:latin typeface="Century Gothic" panose="020B0502020202020204" pitchFamily="34" charset="0"/>
              </a:rPr>
              <a:t>, CEO, Dollar General</a:t>
            </a:r>
            <a:r>
              <a:rPr lang="en-US" sz="2000" dirty="0" smtClean="0">
                <a:solidFill>
                  <a:schemeClr val="bg1">
                    <a:lumMod val="50000"/>
                    <a:lumOff val="50000"/>
                  </a:schemeClr>
                </a:solidFill>
                <a:latin typeface="Century Gothic" panose="020B0502020202020204" pitchFamily="34" charset="0"/>
              </a:rPr>
              <a:t>.</a:t>
            </a:r>
          </a:p>
          <a:p>
            <a:pPr marL="0" indent="0">
              <a:buNone/>
            </a:pPr>
            <a:endParaRPr lang="en-US" sz="1547" dirty="0">
              <a:solidFill>
                <a:schemeClr val="bg1">
                  <a:lumMod val="50000"/>
                  <a:lumOff val="50000"/>
                </a:schemeClr>
              </a:solidFill>
              <a:latin typeface="Century Gothic" panose="020B0502020202020204" pitchFamily="34" charset="0"/>
            </a:endParaRPr>
          </a:p>
          <a:p>
            <a:pPr marL="0" indent="0">
              <a:buNone/>
            </a:pPr>
            <a:endParaRPr lang="en-US" sz="1547" dirty="0" smtClean="0">
              <a:solidFill>
                <a:schemeClr val="bg1">
                  <a:lumMod val="50000"/>
                  <a:lumOff val="50000"/>
                </a:schemeClr>
              </a:solidFill>
              <a:latin typeface="Century Gothic" panose="020B0502020202020204" pitchFamily="34" charset="0"/>
            </a:endParaRPr>
          </a:p>
          <a:p>
            <a:pPr marL="0" indent="0">
              <a:buNone/>
            </a:pPr>
            <a:endParaRPr lang="en-US" sz="1547" dirty="0" smtClean="0">
              <a:solidFill>
                <a:schemeClr val="bg1">
                  <a:lumMod val="50000"/>
                  <a:lumOff val="50000"/>
                </a:schemeClr>
              </a:solidFill>
              <a:latin typeface="Century Gothic" panose="020B0502020202020204" pitchFamily="34" charset="0"/>
            </a:endParaRPr>
          </a:p>
          <a:p>
            <a:pPr marL="0" indent="0">
              <a:buNone/>
            </a:pPr>
            <a:endParaRPr lang="en-US" sz="1547" dirty="0">
              <a:solidFill>
                <a:schemeClr val="bg1">
                  <a:lumMod val="50000"/>
                  <a:lumOff val="50000"/>
                </a:schemeClr>
              </a:solidFill>
              <a:latin typeface="Century Gothic" panose="020B0502020202020204" pitchFamily="34" charset="0"/>
            </a:endParaRPr>
          </a:p>
          <a:p>
            <a:pPr marL="0" indent="0">
              <a:buNone/>
            </a:pPr>
            <a:r>
              <a:rPr lang="en-US" sz="1547" dirty="0" smtClean="0">
                <a:solidFill>
                  <a:schemeClr val="bg1">
                    <a:lumMod val="50000"/>
                    <a:lumOff val="50000"/>
                  </a:schemeClr>
                </a:solidFill>
                <a:latin typeface="Century Gothic" panose="020B0502020202020204" pitchFamily="34" charset="0"/>
              </a:rPr>
              <a:t>		11,500+ stores in 40 US states</a:t>
            </a:r>
          </a:p>
          <a:p>
            <a:endParaRPr lang="en-US" sz="1547" dirty="0" smtClean="0">
              <a:solidFill>
                <a:schemeClr val="bg1">
                  <a:lumMod val="50000"/>
                  <a:lumOff val="50000"/>
                </a:schemeClr>
              </a:solidFill>
              <a:latin typeface="Century Gothic" panose="020B0502020202020204" pitchFamily="34" charset="0"/>
            </a:endParaRPr>
          </a:p>
          <a:p>
            <a:pPr marL="0" indent="0">
              <a:buNone/>
            </a:pPr>
            <a:endParaRPr lang="en-US" sz="1547" dirty="0" smtClean="0">
              <a:solidFill>
                <a:schemeClr val="bg1">
                  <a:lumMod val="50000"/>
                  <a:lumOff val="50000"/>
                </a:schemeClr>
              </a:solidFill>
              <a:latin typeface="Century Gothic" panose="020B0502020202020204" pitchFamily="34" charset="0"/>
            </a:endParaRPr>
          </a:p>
          <a:p>
            <a:pPr marL="0" indent="0">
              <a:buNone/>
            </a:pPr>
            <a:endParaRPr lang="en-US" sz="1547" dirty="0">
              <a:solidFill>
                <a:schemeClr val="bg1">
                  <a:lumMod val="50000"/>
                  <a:lumOff val="50000"/>
                </a:schemeClr>
              </a:solidFill>
              <a:latin typeface="Century Gothic" panose="020B0502020202020204" pitchFamily="34" charset="0"/>
            </a:endParaRPr>
          </a:p>
          <a:p>
            <a:pPr marL="0" indent="0">
              <a:buNone/>
            </a:pPr>
            <a:endParaRPr lang="en-US" sz="1547" b="1" dirty="0" smtClean="0">
              <a:solidFill>
                <a:schemeClr val="bg1"/>
              </a:solidFill>
              <a:latin typeface="Century Gothic" panose="020B0502020202020204" pitchFamily="34" charset="0"/>
            </a:endParaRPr>
          </a:p>
          <a:p>
            <a:pPr marL="0" indent="0">
              <a:buNone/>
            </a:pPr>
            <a:endParaRPr lang="en-US" sz="1547" dirty="0">
              <a:solidFill>
                <a:schemeClr val="tx2">
                  <a:lumMod val="75000"/>
                </a:schemeClr>
              </a:solidFill>
              <a:latin typeface="Century Gothic" panose="020B0502020202020204" pitchFamily="34" charset="0"/>
            </a:endParaRPr>
          </a:p>
          <a:p>
            <a:pPr marL="0" indent="0">
              <a:buNone/>
            </a:pPr>
            <a:endParaRPr lang="en-US" dirty="0"/>
          </a:p>
        </p:txBody>
      </p:sp>
      <p:sp>
        <p:nvSpPr>
          <p:cNvPr id="4" name="Rounded Rectangular Callout 3"/>
          <p:cNvSpPr/>
          <p:nvPr/>
        </p:nvSpPr>
        <p:spPr>
          <a:xfrm>
            <a:off x="2819400" y="914400"/>
            <a:ext cx="4953000" cy="4419600"/>
          </a:xfrm>
          <a:prstGeom prst="wedgeRoundRectCallout">
            <a:avLst/>
          </a:prstGeom>
          <a:no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77928" y="5562600"/>
            <a:ext cx="489672" cy="276835"/>
          </a:xfrm>
          <a:prstGeom prst="rect">
            <a:avLst/>
          </a:prstGeom>
        </p:spPr>
      </p:pic>
    </p:spTree>
    <p:extLst>
      <p:ext uri="{BB962C8B-B14F-4D97-AF65-F5344CB8AC3E}">
        <p14:creationId xmlns:p14="http://schemas.microsoft.com/office/powerpoint/2010/main" val="361644821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
          </p:nvPr>
        </p:nvSpPr>
        <p:spPr>
          <a:xfrm>
            <a:off x="1005840" y="609600"/>
            <a:ext cx="8549640" cy="5181600"/>
          </a:xfrm>
        </p:spPr>
        <p:txBody>
          <a:bodyPr>
            <a:normAutofit/>
          </a:bodyPr>
          <a:lstStyle/>
          <a:p>
            <a:pPr marL="0" indent="0">
              <a:buNone/>
            </a:pPr>
            <a:r>
              <a:rPr lang="en-US" dirty="0">
                <a:solidFill>
                  <a:schemeClr val="bg1">
                    <a:lumMod val="50000"/>
                    <a:lumOff val="50000"/>
                  </a:schemeClr>
                </a:solidFill>
                <a:latin typeface="Century Gothic" panose="020B0502020202020204" pitchFamily="34" charset="0"/>
              </a:rPr>
              <a:t>“Above all, you want to create something you are proud </a:t>
            </a:r>
            <a:r>
              <a:rPr lang="en-US" dirty="0" smtClean="0">
                <a:solidFill>
                  <a:schemeClr val="bg1">
                    <a:lumMod val="50000"/>
                    <a:lumOff val="50000"/>
                  </a:schemeClr>
                </a:solidFill>
                <a:latin typeface="Century Gothic" panose="020B0502020202020204" pitchFamily="34" charset="0"/>
              </a:rPr>
              <a:t>of….” </a:t>
            </a:r>
            <a:r>
              <a:rPr lang="en-US" dirty="0">
                <a:solidFill>
                  <a:schemeClr val="bg1">
                    <a:lumMod val="50000"/>
                    <a:lumOff val="50000"/>
                  </a:schemeClr>
                </a:solidFill>
                <a:latin typeface="Century Gothic" panose="020B0502020202020204" pitchFamily="34" charset="0"/>
              </a:rPr>
              <a:t>– Richard </a:t>
            </a:r>
            <a:r>
              <a:rPr lang="en-US" dirty="0" smtClean="0">
                <a:solidFill>
                  <a:schemeClr val="bg1">
                    <a:lumMod val="50000"/>
                    <a:lumOff val="50000"/>
                  </a:schemeClr>
                </a:solidFill>
                <a:latin typeface="Century Gothic" panose="020B0502020202020204" pitchFamily="34" charset="0"/>
              </a:rPr>
              <a:t>Branson</a:t>
            </a:r>
          </a:p>
          <a:p>
            <a:pPr marL="0" indent="0">
              <a:buNone/>
            </a:pPr>
            <a:r>
              <a:rPr lang="en-US" dirty="0"/>
              <a:t/>
            </a:r>
            <a:br>
              <a:rPr lang="en-US" dirty="0"/>
            </a:br>
            <a:r>
              <a:rPr lang="en-US" dirty="0" smtClean="0">
                <a:solidFill>
                  <a:schemeClr val="bg1">
                    <a:lumMod val="50000"/>
                    <a:lumOff val="50000"/>
                  </a:schemeClr>
                </a:solidFill>
                <a:latin typeface="Century Gothic" panose="020B0502020202020204" pitchFamily="34" charset="0"/>
              </a:rPr>
              <a:t>Since no </a:t>
            </a:r>
            <a:r>
              <a:rPr lang="en-US" dirty="0">
                <a:solidFill>
                  <a:schemeClr val="bg1">
                    <a:lumMod val="50000"/>
                    <a:lumOff val="50000"/>
                  </a:schemeClr>
                </a:solidFill>
                <a:latin typeface="Century Gothic" panose="020B0502020202020204" pitchFamily="34" charset="0"/>
              </a:rPr>
              <a:t>person will make a great business who wants to do it all himself or get all the credit.</a:t>
            </a:r>
            <a:r>
              <a:rPr lang="en-US" u="sng" dirty="0">
                <a:solidFill>
                  <a:schemeClr val="bg1">
                    <a:lumMod val="50000"/>
                    <a:lumOff val="50000"/>
                  </a:schemeClr>
                </a:solidFill>
                <a:latin typeface="Century Gothic" panose="020B0502020202020204" pitchFamily="34" charset="0"/>
              </a:rPr>
              <a:t/>
            </a:r>
            <a:br>
              <a:rPr lang="en-US" u="sng" dirty="0">
                <a:solidFill>
                  <a:schemeClr val="bg1">
                    <a:lumMod val="50000"/>
                    <a:lumOff val="50000"/>
                  </a:schemeClr>
                </a:solidFill>
                <a:latin typeface="Century Gothic" panose="020B0502020202020204" pitchFamily="34" charset="0"/>
              </a:rPr>
            </a:br>
            <a:endParaRPr lang="en-US" u="sng" dirty="0">
              <a:solidFill>
                <a:schemeClr val="bg1">
                  <a:lumMod val="50000"/>
                  <a:lumOff val="50000"/>
                </a:schemeClr>
              </a:solidFill>
              <a:latin typeface="Century Gothic" panose="020B0502020202020204" pitchFamily="34" charset="0"/>
            </a:endParaRPr>
          </a:p>
          <a:p>
            <a:pPr marL="0" indent="0">
              <a:buNone/>
            </a:pPr>
            <a:r>
              <a:rPr lang="en-US" dirty="0" smtClean="0">
                <a:solidFill>
                  <a:schemeClr val="bg1">
                    <a:lumMod val="50000"/>
                    <a:lumOff val="50000"/>
                  </a:schemeClr>
                </a:solidFill>
                <a:latin typeface="Century Gothic" panose="020B0502020202020204" pitchFamily="34" charset="0"/>
              </a:rPr>
              <a:t>Chose the right partner.</a:t>
            </a:r>
            <a:r>
              <a:rPr lang="en-US" dirty="0"/>
              <a:t/>
            </a:r>
            <a:br>
              <a:rPr lang="en-US" dirty="0"/>
            </a:br>
            <a:r>
              <a:rPr lang="en-US" dirty="0"/>
              <a:t>Read more at http://www.brainyquote.com/quotes/topics/topic_business3.html#bxpxjr1r2AktXVP1.99</a:t>
            </a:r>
          </a:p>
          <a:p>
            <a:pPr marL="0" indent="0">
              <a:buNone/>
            </a:pPr>
            <a:endParaRPr lang="en-US" dirty="0">
              <a:solidFill>
                <a:schemeClr val="bg1">
                  <a:lumMod val="50000"/>
                  <a:lumOff val="50000"/>
                </a:schemeClr>
              </a:solidFill>
              <a:latin typeface="Century Gothic" panose="020B0502020202020204" pitchFamily="34" charset="0"/>
            </a:endParaRPr>
          </a:p>
        </p:txBody>
      </p:sp>
      <p:pic>
        <p:nvPicPr>
          <p:cNvPr id="6" name="Content Placeholder 4" descr="C:\Users\michelle\Desktop\Back Up May 24, 2014\Esthetic logo.png"/>
          <p:cNvPicPr>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7391400" y="6248400"/>
            <a:ext cx="2667000" cy="1524000"/>
          </a:xfrm>
          <a:prstGeom prst="rect">
            <a:avLst/>
          </a:prstGeom>
          <a:noFill/>
          <a:ln>
            <a:noFill/>
          </a:ln>
        </p:spPr>
      </p:pic>
    </p:spTree>
    <p:extLst>
      <p:ext uri="{BB962C8B-B14F-4D97-AF65-F5344CB8AC3E}">
        <p14:creationId xmlns:p14="http://schemas.microsoft.com/office/powerpoint/2010/main" val="35954064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017" y="685800"/>
            <a:ext cx="10049219" cy="5899044"/>
          </a:xfrm>
        </p:spPr>
      </p:pic>
      <p:sp>
        <p:nvSpPr>
          <p:cNvPr id="3" name="TextBox 2"/>
          <p:cNvSpPr txBox="1"/>
          <p:nvPr/>
        </p:nvSpPr>
        <p:spPr>
          <a:xfrm>
            <a:off x="685800" y="5791200"/>
            <a:ext cx="2743200" cy="369332"/>
          </a:xfrm>
          <a:prstGeom prst="rect">
            <a:avLst/>
          </a:prstGeom>
          <a:solidFill>
            <a:schemeClr val="tx1"/>
          </a:solidFill>
        </p:spPr>
        <p:txBody>
          <a:bodyPr wrap="square" rtlCol="0">
            <a:spAutoFit/>
          </a:bodyPr>
          <a:lstStyle/>
          <a:p>
            <a:endParaRPr lang="en-US" dirty="0"/>
          </a:p>
        </p:txBody>
      </p:sp>
      <p:sp>
        <p:nvSpPr>
          <p:cNvPr id="5" name="TextBox 4"/>
          <p:cNvSpPr txBox="1"/>
          <p:nvPr/>
        </p:nvSpPr>
        <p:spPr>
          <a:xfrm>
            <a:off x="533400" y="2514600"/>
            <a:ext cx="4800600" cy="381000"/>
          </a:xfrm>
          <a:prstGeom prst="rect">
            <a:avLst/>
          </a:prstGeom>
          <a:solidFill>
            <a:schemeClr val="tx1"/>
          </a:solidFill>
          <a:ln>
            <a:noFill/>
          </a:ln>
        </p:spPr>
        <p:txBody>
          <a:bodyPr wrap="square" rtlCol="0">
            <a:spAutoFit/>
          </a:bodyPr>
          <a:lstStyle/>
          <a:p>
            <a:endParaRPr lang="en-US" dirty="0"/>
          </a:p>
        </p:txBody>
      </p:sp>
      <p:sp>
        <p:nvSpPr>
          <p:cNvPr id="2" name="TextBox 1"/>
          <p:cNvSpPr txBox="1"/>
          <p:nvPr/>
        </p:nvSpPr>
        <p:spPr>
          <a:xfrm>
            <a:off x="5867400" y="3429000"/>
            <a:ext cx="2362200" cy="461665"/>
          </a:xfrm>
          <a:prstGeom prst="rect">
            <a:avLst/>
          </a:prstGeom>
          <a:noFill/>
        </p:spPr>
        <p:txBody>
          <a:bodyPr wrap="square" rtlCol="0">
            <a:spAutoFit/>
          </a:bodyPr>
          <a:lstStyle/>
          <a:p>
            <a:r>
              <a:rPr lang="en-US" sz="2400" dirty="0" smtClean="0">
                <a:solidFill>
                  <a:schemeClr val="bg1">
                    <a:lumMod val="50000"/>
                    <a:lumOff val="50000"/>
                  </a:schemeClr>
                </a:solidFill>
                <a:latin typeface="Century Gothic" panose="020B0502020202020204" pitchFamily="34" charset="0"/>
              </a:rPr>
              <a:t>(read on)</a:t>
            </a:r>
            <a:endParaRPr lang="en-US" sz="2400" dirty="0">
              <a:solidFill>
                <a:schemeClr val="bg1">
                  <a:lumMod val="50000"/>
                  <a:lumOff val="50000"/>
                </a:schemeClr>
              </a:solidFill>
              <a:latin typeface="Century Gothic" panose="020B0502020202020204" pitchFamily="34" charset="0"/>
            </a:endParaRPr>
          </a:p>
        </p:txBody>
      </p:sp>
    </p:spTree>
    <p:extLst>
      <p:ext uri="{BB962C8B-B14F-4D97-AF65-F5344CB8AC3E}">
        <p14:creationId xmlns:p14="http://schemas.microsoft.com/office/powerpoint/2010/main" val="3888008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sz="quarter" idx="1"/>
          </p:nvPr>
        </p:nvPicPr>
        <p:blipFill>
          <a:blip r:embed="rId2"/>
          <a:stretch>
            <a:fillRect/>
          </a:stretch>
        </p:blipFill>
        <p:spPr>
          <a:xfrm>
            <a:off x="25706" y="685800"/>
            <a:ext cx="9956494" cy="5890094"/>
          </a:xfrm>
          <a:prstGeom prst="rect">
            <a:avLst/>
          </a:prstGeom>
        </p:spPr>
      </p:pic>
      <p:pic>
        <p:nvPicPr>
          <p:cNvPr id="6" name="Picture 5"/>
          <p:cNvPicPr>
            <a:picLocks noChangeAspect="1"/>
          </p:cNvPicPr>
          <p:nvPr/>
        </p:nvPicPr>
        <p:blipFill>
          <a:blip r:embed="rId3"/>
          <a:stretch>
            <a:fillRect/>
          </a:stretch>
        </p:blipFill>
        <p:spPr>
          <a:xfrm>
            <a:off x="3962400" y="6629400"/>
            <a:ext cx="2133600" cy="96691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895917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quarter" idx="1"/>
          </p:nvPr>
        </p:nvPicPr>
        <p:blipFill>
          <a:blip r:embed="rId2"/>
          <a:stretch>
            <a:fillRect/>
          </a:stretch>
        </p:blipFill>
        <p:spPr>
          <a:xfrm>
            <a:off x="123022" y="1275765"/>
            <a:ext cx="9906000" cy="6011526"/>
          </a:xfrm>
          <a:prstGeom prst="rect">
            <a:avLst/>
          </a:prstGeom>
        </p:spPr>
      </p:pic>
    </p:spTree>
    <p:extLst>
      <p:ext uri="{BB962C8B-B14F-4D97-AF65-F5344CB8AC3E}">
        <p14:creationId xmlns:p14="http://schemas.microsoft.com/office/powerpoint/2010/main" val="30484308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76200" y="838200"/>
            <a:ext cx="9982200" cy="6080472"/>
          </a:xfrm>
          <a:prstGeom prst="rect">
            <a:avLst/>
          </a:prstGeom>
        </p:spPr>
      </p:pic>
    </p:spTree>
    <p:extLst>
      <p:ext uri="{BB962C8B-B14F-4D97-AF65-F5344CB8AC3E}">
        <p14:creationId xmlns:p14="http://schemas.microsoft.com/office/powerpoint/2010/main" val="203974724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LEXMETADATA" val="&lt;?xml version=&quot;1.0&quot; encoding=&quot;utf-16&quot;?&gt;&#10;&lt;PresentationMetadata xmlns:xsi=&quot;http://www.w3.org/2001/XMLSchema-instance&quot; xmlns:xsd=&quot;http://www.w3.org/2001/XMLSchema&quot;&gt;&#10;  &lt;TransitionType&gt;Direct&lt;/TransitionType&gt;&#10;  &lt;UniqueID&gt;0&lt;/UniqueID&gt;&#10;  &lt;ShowPreviews&gt;true&lt;/ShowPreviews&gt;&#10;  &lt;ShowReviews&gt;true&lt;/ShowReviews&gt;&#10;  &lt;ShowHeaderTitle xsi:nil=&quot;true&quot; /&gt;&#10;  &lt;ShowHeaderNumber xsi:nil=&quot;true&quot; /&gt;&#10;  &lt;SectionTemplate&gt;Template2&lt;/SectionTemplate&gt;&#10;  &lt;SectionTemplateColor&gt;&#10;    &lt;A&gt;255&lt;/A&gt;&#10;    &lt;R&gt;128&lt;/R&gt;&#10;    &lt;G&gt;128&lt;/G&gt;&#10;    &lt;B&gt;128&lt;/B&gt;&#10;    &lt;ScA&gt;1&lt;/ScA&gt;&#10;    &lt;ScR&gt;0.2158605&lt;/ScR&gt;&#10;    &lt;ScG&gt;0.2158605&lt;/ScG&gt;&#10;    &lt;ScB&gt;0.2158605&lt;/ScB&gt;&#10;  &lt;/SectionTemplateColor&gt;&#10;  &lt;SectionArrangement&gt;Simple&lt;/SectionArrangement&gt;&#10;&lt;/PresentationMetadata&gt;"/>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Custom 1">
      <a:dk1>
        <a:sysClr val="windowText" lastClr="000000"/>
      </a:dk1>
      <a:lt1>
        <a:sysClr val="window" lastClr="FFFFFF"/>
      </a:lt1>
      <a:dk2>
        <a:srgbClr val="D487C4"/>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3102</TotalTime>
  <Words>700</Words>
  <Application>Microsoft Office PowerPoint</Application>
  <PresentationFormat>Custom</PresentationFormat>
  <Paragraphs>115</Paragraphs>
  <Slides>55</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55</vt:i4>
      </vt:variant>
    </vt:vector>
  </HeadingPairs>
  <TitlesOfParts>
    <vt:vector size="64" baseType="lpstr">
      <vt:lpstr>Arial Unicode MS</vt:lpstr>
      <vt:lpstr>SimSun</vt:lpstr>
      <vt:lpstr>Arial</vt:lpstr>
      <vt:lpstr>Calibri</vt:lpstr>
      <vt:lpstr>Century Gothic</vt:lpstr>
      <vt:lpstr>Kunstler Script</vt:lpstr>
      <vt:lpstr>Times New Roman</vt:lpstr>
      <vt:lpstr>Wingdings 2</vt:lpstr>
      <vt:lpstr>Equity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challenge</vt:lpstr>
      <vt:lpstr>specifics from the buyer</vt:lpstr>
      <vt:lpstr>brand message</vt:lpstr>
      <vt:lpstr>brand positioning</vt:lpstr>
      <vt:lpstr>belle · the history · 2007</vt:lpstr>
      <vt:lpstr>belle · 2013 ·  confusion on the shelf </vt:lpstr>
      <vt:lpstr>`</vt:lpstr>
      <vt:lpstr>concept # 1 “feminine florals” - inspired by  </vt:lpstr>
      <vt:lpstr>PowerPoint Presentation</vt:lpstr>
      <vt:lpstr>PowerPoint Presentation</vt:lpstr>
      <vt:lpstr>concept # 2 “Club  belle” - inspired by  </vt:lpstr>
      <vt:lpstr>PowerPoint Presentation</vt:lpstr>
      <vt:lpstr>PowerPoint Presentation</vt:lpstr>
      <vt:lpstr>the world of belle … introducing the Club belle line</vt:lpstr>
      <vt:lpstr>concept # 3 “Elle” -  inspired by  </vt:lpstr>
      <vt:lpstr>PowerPoint Presentation</vt:lpstr>
      <vt:lpstr>PowerPoint Presentation</vt:lpstr>
      <vt:lpstr>PowerPoint Presentation</vt:lpstr>
      <vt:lpstr>PowerPoint Presentation</vt:lpstr>
      <vt:lpstr>PowerPoint Presentation</vt:lpstr>
      <vt:lpstr>PowerPoint Presentation</vt:lpstr>
      <vt:lpstr>Direction 1</vt:lpstr>
      <vt:lpstr>PowerPoint Presentation</vt:lpstr>
      <vt:lpstr>Direction 2</vt:lpstr>
      <vt:lpstr>PowerPoint Presentation</vt:lpstr>
      <vt:lpstr>Direction 3</vt:lpstr>
      <vt:lpstr>PowerPoint Presentation</vt:lpstr>
      <vt:lpstr>Direction 4</vt:lpstr>
      <vt:lpstr>PowerPoint Presentation</vt:lpstr>
      <vt:lpstr>Direction 5</vt:lpstr>
      <vt:lpstr>PowerPoint Presentation</vt:lpstr>
      <vt:lpstr>Direction 6</vt:lpstr>
      <vt:lpstr>PowerPoint Presentation</vt:lpstr>
      <vt:lpstr>Direction 7</vt:lpstr>
      <vt:lpstr>PowerPoint Presentation</vt:lpstr>
      <vt:lpstr>2015 will look like ……</vt:lpstr>
      <vt:lpstr>WOW…. what now</vt:lpstr>
      <vt:lpstr>PowerPoint Presentation</vt:lpstr>
      <vt:lpstr>PowerPoint Presentation</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TRENDS</dc:title>
  <dc:creator>User</dc:creator>
  <cp:lastModifiedBy>michelle comrie</cp:lastModifiedBy>
  <cp:revision>582</cp:revision>
  <cp:lastPrinted>1601-01-01T00:00:00Z</cp:lastPrinted>
  <dcterms:created xsi:type="dcterms:W3CDTF">2011-12-03T21:32:28Z</dcterms:created>
  <dcterms:modified xsi:type="dcterms:W3CDTF">2014-11-02T12:40:47Z</dcterms:modified>
</cp:coreProperties>
</file>