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9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7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3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3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5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5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0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5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852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4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1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CFE01-7F14-4366-9B92-E4D3986B5A5B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F56AD-279B-4703-AFB9-B54F7735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5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93448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66353" y="1365593"/>
            <a:ext cx="3028950" cy="683657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What is Noah’s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Rule?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800" dirty="0"/>
              <a:t>“Predicting rain doesn’t count; building arks does”.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ctr">
              <a:buNone/>
            </a:pP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486150" y="1331640"/>
            <a:ext cx="3028950" cy="68365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Whatever </a:t>
            </a:r>
            <a:r>
              <a:rPr lang="en-US" sz="1800" dirty="0" smtClean="0"/>
              <a:t>the</a:t>
            </a:r>
          </a:p>
          <a:p>
            <a:pPr marL="0" indent="0" algn="ctr">
              <a:buNone/>
            </a:pPr>
            <a:r>
              <a:rPr lang="en-US" sz="1800" dirty="0" smtClean="0"/>
              <a:t>Financial</a:t>
            </a:r>
          </a:p>
          <a:p>
            <a:pPr marL="0" indent="0" algn="ctr">
              <a:buNone/>
            </a:pPr>
            <a:r>
              <a:rPr lang="en-US" sz="1800" dirty="0" smtClean="0"/>
              <a:t>Forecast…</a:t>
            </a:r>
          </a:p>
          <a:p>
            <a:pPr marL="0" indent="0" algn="ctr">
              <a:buNone/>
            </a:pPr>
            <a:r>
              <a:rPr lang="en-US" sz="1800" dirty="0" smtClean="0"/>
              <a:t>It pays to</a:t>
            </a:r>
          </a:p>
          <a:p>
            <a:pPr marL="0" indent="0" algn="ctr">
              <a:buNone/>
            </a:pPr>
            <a:r>
              <a:rPr lang="en-US" sz="1800" dirty="0" smtClean="0"/>
              <a:t>be prepared!</a:t>
            </a:r>
          </a:p>
          <a:p>
            <a:pPr marL="0" indent="0" algn="ctr">
              <a:buNone/>
            </a:pP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FINANCIAL </a:t>
            </a:r>
            <a:r>
              <a:rPr lang="en-US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RISK ADVISORY</a:t>
            </a:r>
          </a:p>
          <a:p>
            <a:pPr marL="0" indent="0" algn="ctr">
              <a:buNone/>
            </a:pPr>
            <a:endParaRPr lang="en-US" sz="1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DEBT &amp; FUNDING</a:t>
            </a:r>
          </a:p>
          <a:p>
            <a:pPr marL="0" indent="0" algn="ctr">
              <a:buNone/>
            </a:pPr>
            <a:endParaRPr lang="en-US" sz="1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MARKET RISK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ACTIVE ENGAGEMENT</a:t>
            </a:r>
            <a:endParaRPr lang="en-US" sz="1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1475656"/>
            <a:ext cx="2664296" cy="661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schenery\AppData\Local\Microsoft\Windows\Temporary Internet Files\Content.Outlook\QE44T8OR\NoahsRuleLogoOE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08" y="203591"/>
            <a:ext cx="3091443" cy="128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8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93448"/>
          </a:xfrm>
        </p:spPr>
        <p:txBody>
          <a:bodyPr>
            <a:normAutofit fontScale="90000"/>
          </a:bodyPr>
          <a:lstStyle/>
          <a:p>
            <a:r>
              <a:rPr lang="en-US" sz="24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YOU CAN’T OUTSOURCE YOUR RISK</a:t>
            </a:r>
            <a:r>
              <a:rPr lang="en-US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</a:t>
            </a:r>
            <a:br>
              <a:rPr lang="en-US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BUT YOU CAN INSOURCE EXPERTISE</a:t>
            </a:r>
            <a:br>
              <a:rPr lang="en-US" sz="24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42900" y="1331640"/>
            <a:ext cx="3028950" cy="68365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 IS  NOAH’S RULE?</a:t>
            </a:r>
          </a:p>
          <a:p>
            <a:pPr marL="0" indent="0" algn="just">
              <a:buNone/>
            </a:pPr>
            <a:r>
              <a:rPr lang="en-US" sz="1100" dirty="0" smtClean="0"/>
              <a:t>A team of independent, passionate risk advisors with over 200 years combined experience in financial market risk management, funding &amp; debt advisory. </a:t>
            </a:r>
          </a:p>
          <a:p>
            <a:pPr marL="0" indent="0" algn="just">
              <a:buNone/>
            </a:pPr>
            <a:endParaRPr lang="en-US" sz="11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 CAN WE DO FOR  YOU?</a:t>
            </a:r>
          </a:p>
          <a:p>
            <a:pPr marL="0" lvl="0" indent="0" algn="just">
              <a:buNone/>
            </a:pPr>
            <a:r>
              <a:rPr lang="en-US" sz="1100" dirty="0" smtClean="0">
                <a:solidFill>
                  <a:prstClr val="black"/>
                </a:solidFill>
              </a:rPr>
              <a:t>We </a:t>
            </a:r>
            <a:r>
              <a:rPr lang="en-US" sz="1100" dirty="0">
                <a:solidFill>
                  <a:prstClr val="black"/>
                </a:solidFill>
              </a:rPr>
              <a:t>partner with clients to </a:t>
            </a:r>
            <a:r>
              <a:rPr lang="en-US" sz="1100" dirty="0" smtClean="0">
                <a:solidFill>
                  <a:prstClr val="black"/>
                </a:solidFill>
              </a:rPr>
              <a:t>gain a deep understanding of </a:t>
            </a:r>
            <a:r>
              <a:rPr lang="en-US" sz="1100" dirty="0">
                <a:solidFill>
                  <a:prstClr val="black"/>
                </a:solidFill>
              </a:rPr>
              <a:t>their </a:t>
            </a:r>
            <a:r>
              <a:rPr lang="en-US" sz="1100" dirty="0" smtClean="0">
                <a:solidFill>
                  <a:prstClr val="black"/>
                </a:solidFill>
              </a:rPr>
              <a:t>needs. We then help them </a:t>
            </a:r>
            <a:r>
              <a:rPr lang="en-US" sz="1100" u="sng" dirty="0" smtClean="0">
                <a:solidFill>
                  <a:prstClr val="black"/>
                </a:solidFill>
              </a:rPr>
              <a:t>solve </a:t>
            </a:r>
            <a:r>
              <a:rPr lang="en-US" sz="1100" u="sng" dirty="0">
                <a:solidFill>
                  <a:prstClr val="black"/>
                </a:solidFill>
              </a:rPr>
              <a:t>their risk </a:t>
            </a:r>
            <a:r>
              <a:rPr lang="en-US" sz="1100" u="sng" dirty="0" smtClean="0">
                <a:solidFill>
                  <a:prstClr val="black"/>
                </a:solidFill>
              </a:rPr>
              <a:t>and funding issues by creating and explaining sustainable </a:t>
            </a:r>
            <a:r>
              <a:rPr lang="en-US" sz="1100" u="sng" dirty="0">
                <a:solidFill>
                  <a:prstClr val="black"/>
                </a:solidFill>
              </a:rPr>
              <a:t>treasury policy</a:t>
            </a:r>
            <a:r>
              <a:rPr lang="en-US" sz="1100" dirty="0" smtClean="0">
                <a:solidFill>
                  <a:prstClr val="black"/>
                </a:solidFill>
              </a:rPr>
              <a:t>. </a:t>
            </a:r>
            <a:endParaRPr lang="en-US" sz="11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en-US" sz="1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Debt Advisory</a:t>
            </a:r>
          </a:p>
          <a:p>
            <a:pPr marL="0" indent="0" algn="just">
              <a:buNone/>
            </a:pPr>
            <a:r>
              <a:rPr lang="en-US" sz="1100" dirty="0" smtClean="0"/>
              <a:t>Design &amp; Execution of  debt funding strategies.</a:t>
            </a:r>
          </a:p>
          <a:p>
            <a:pPr marL="0" indent="0" algn="just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Market Risk Advisory</a:t>
            </a:r>
          </a:p>
          <a:p>
            <a:pPr marL="0" indent="0" algn="just">
              <a:buNone/>
            </a:pPr>
            <a:r>
              <a:rPr lang="en-US" sz="1100" dirty="0" smtClean="0"/>
              <a:t>Design &amp; Execution of  hedging strategies</a:t>
            </a:r>
          </a:p>
          <a:p>
            <a:pPr marL="0" indent="0" algn="just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Active Engagement</a:t>
            </a:r>
          </a:p>
          <a:p>
            <a:pPr marL="0" indent="0" algn="just">
              <a:buNone/>
            </a:pPr>
            <a:r>
              <a:rPr lang="en-US" sz="1100" dirty="0" smtClean="0"/>
              <a:t>Fully engaged risk review, reporting, strategy development  and execution enhancement.</a:t>
            </a:r>
            <a:endParaRPr lang="en-US" sz="1100" dirty="0"/>
          </a:p>
          <a:p>
            <a:pPr marL="0" indent="0" algn="just">
              <a:buNone/>
            </a:pPr>
            <a:endParaRPr lang="en-US" sz="1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IS OUR MEASURE OF SUCCESS?</a:t>
            </a:r>
            <a:endParaRPr lang="en-US" sz="1400" dirty="0"/>
          </a:p>
          <a:p>
            <a:pPr marL="0" indent="0" algn="just">
              <a:buNone/>
            </a:pPr>
            <a:r>
              <a:rPr lang="en-US" sz="1100" dirty="0"/>
              <a:t>Our only true measure of success is </a:t>
            </a:r>
            <a:r>
              <a:rPr lang="en-US" sz="1100" dirty="0" smtClean="0"/>
              <a:t>successful, sustainable </a:t>
            </a:r>
            <a:r>
              <a:rPr lang="en-US" sz="1100" dirty="0"/>
              <a:t>clients that stand out from their </a:t>
            </a:r>
            <a:r>
              <a:rPr lang="en-US" sz="1100" dirty="0" smtClean="0"/>
              <a:t>peers. </a:t>
            </a: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ctr">
              <a:buNone/>
            </a:pPr>
            <a:r>
              <a:rPr lang="en-US" sz="1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1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NTEGRATION </a:t>
            </a:r>
            <a:r>
              <a:rPr lang="en-US" sz="12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OF MARKET RISK STRATEGY &amp; CORPORATE </a:t>
            </a:r>
            <a:r>
              <a:rPr lang="en-US" sz="1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STRATEGY IS </a:t>
            </a:r>
            <a:r>
              <a:rPr lang="en-US" sz="12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ESSENTIAL </a:t>
            </a:r>
          </a:p>
          <a:p>
            <a:pPr marL="0" indent="0" algn="just">
              <a:buNone/>
            </a:pPr>
            <a:endParaRPr lang="en-US" sz="11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486150" y="1331640"/>
            <a:ext cx="3028950" cy="683657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IT MEANS FOR OUR CLIENTS</a:t>
            </a:r>
          </a:p>
          <a:p>
            <a:pPr marL="0" indent="0" algn="just">
              <a:buNone/>
            </a:pPr>
            <a:r>
              <a:rPr lang="en-US" sz="1100" dirty="0" smtClean="0"/>
              <a:t>Our market experience means our clients receive well considered, completely independent advice and solutions  covering: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Commodities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Foreign Exchange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Interest Rates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Project Finance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Treasury Software Solutions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Market Valuations incl. CVA / DVA 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Hedge Effectiveness </a:t>
            </a:r>
            <a:r>
              <a:rPr lang="en-US" sz="1100" dirty="0"/>
              <a:t>T</a:t>
            </a:r>
            <a:r>
              <a:rPr lang="en-US" sz="1100" dirty="0" smtClean="0"/>
              <a:t>esting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Compliance Reporting</a:t>
            </a:r>
          </a:p>
          <a:p>
            <a:pPr marL="0" indent="0" algn="just">
              <a:buNone/>
            </a:pPr>
            <a:endParaRPr lang="en-US" sz="1100" dirty="0" smtClean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OUR PRINCIPLES</a:t>
            </a: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Aspire to always deliver value to our clients.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Always provide frank, robust advice.</a:t>
            </a:r>
          </a:p>
          <a:p>
            <a:pPr algn="just">
              <a:buFont typeface="Arial" charset="0"/>
              <a:buChar char="•"/>
            </a:pPr>
            <a:r>
              <a:rPr lang="en-US" sz="1100" dirty="0" smtClean="0"/>
              <a:t>Be fierce but commercial client advocates.</a:t>
            </a:r>
          </a:p>
          <a:p>
            <a:pPr algn="just">
              <a:buFont typeface="Arial" charset="0"/>
              <a:buChar char="•"/>
            </a:pPr>
            <a:endParaRPr lang="en-US" sz="1100" dirty="0"/>
          </a:p>
          <a:p>
            <a:pPr marL="0" indent="0" algn="just">
              <a:buNone/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WHAT’S </a:t>
            </a: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OUR PHILOSOPHY?</a:t>
            </a:r>
          </a:p>
          <a:p>
            <a:pPr marL="0" indent="0" algn="just">
              <a:buNone/>
            </a:pPr>
            <a:r>
              <a:rPr lang="en-US" sz="1100" dirty="0"/>
              <a:t>Markets are dynamic, so proper Risk Management must also be a dynamic and on-going process. Risk Management is not about “beating the market”, its about “not taking a beating” from adverse market conditions.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100" dirty="0"/>
              <a:t>When your bottom line is exposed to volatile markets, appropriate preparation is the key to a sustainable business. We help our clients to integrate their risk management objectives with their overall corporate strategy.</a:t>
            </a:r>
          </a:p>
          <a:p>
            <a:pPr marL="0" indent="0" algn="ctr">
              <a:buNone/>
            </a:pP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3" descr="C:\Users\schenery\AppData\Local\Microsoft\Windows\Temporary Internet Files\Content.Outlook\QE44T8OR\NoahsRuleLogoOEY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048" y="7862794"/>
            <a:ext cx="2443371" cy="9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21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319</Words>
  <Application>Microsoft Office PowerPoint</Application>
  <PresentationFormat>On-screen Show (4:3)</PresentationFormat>
  <Paragraphs>105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YOU CAN’T OUTSOURCE YOUR RISK,  BUT YOU CAN INSOURCE EXPERTISE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Noah’s rule is: predicting rain doesn’t count; building arks does.</dc:title>
  <dc:creator>Shane Chenery</dc:creator>
  <cp:lastModifiedBy>Shane Chenery</cp:lastModifiedBy>
  <cp:revision>21</cp:revision>
  <cp:lastPrinted>2014-09-17T22:48:44Z</cp:lastPrinted>
  <dcterms:created xsi:type="dcterms:W3CDTF">2014-09-17T06:50:17Z</dcterms:created>
  <dcterms:modified xsi:type="dcterms:W3CDTF">2014-09-22T05:37:04Z</dcterms:modified>
</cp:coreProperties>
</file>