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5"/>
  </p:notesMasterIdLst>
  <p:sldIdLst>
    <p:sldId id="256" r:id="rId2"/>
    <p:sldId id="259" r:id="rId3"/>
    <p:sldId id="300" r:id="rId4"/>
    <p:sldId id="297" r:id="rId5"/>
    <p:sldId id="276" r:id="rId6"/>
    <p:sldId id="299" r:id="rId7"/>
    <p:sldId id="295" r:id="rId8"/>
    <p:sldId id="277" r:id="rId9"/>
    <p:sldId id="302" r:id="rId10"/>
    <p:sldId id="291" r:id="rId11"/>
    <p:sldId id="287" r:id="rId12"/>
    <p:sldId id="286" r:id="rId13"/>
    <p:sldId id="285" r:id="rId14"/>
    <p:sldId id="284" r:id="rId15"/>
    <p:sldId id="292" r:id="rId16"/>
    <p:sldId id="293" r:id="rId17"/>
    <p:sldId id="269" r:id="rId18"/>
    <p:sldId id="270" r:id="rId19"/>
    <p:sldId id="271" r:id="rId20"/>
    <p:sldId id="272" r:id="rId21"/>
    <p:sldId id="273" r:id="rId22"/>
    <p:sldId id="274" r:id="rId23"/>
    <p:sldId id="301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647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37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FA344-0BDF-4044-91A7-FBB1938E1E62}" type="datetimeFigureOut">
              <a:rPr lang="en-US" smtClean="0"/>
              <a:t>19-Jun-13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8B752-ABFA-4355-80D8-BDD93A040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1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590800"/>
            <a:ext cx="8686800" cy="1371600"/>
          </a:xfrm>
        </p:spPr>
        <p:txBody>
          <a:bodyPr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1" y="4343400"/>
            <a:ext cx="8686800" cy="1143000"/>
          </a:xfrm>
        </p:spPr>
        <p:txBody>
          <a:bodyPr/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D7F750D-81B6-4F8F-9B8C-4C920371C30A}" type="datetime1">
              <a:rPr lang="en-US" smtClean="0"/>
              <a:t>19-Jun-13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BB84B86-29D8-4272-AC58-881A9504B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480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63A76-F163-42DB-82A1-23B7E24EB527}" type="datetime1">
              <a:rPr lang="en-US" smtClean="0"/>
              <a:t>19-Jun-13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7A29E-71A7-4B1D-A035-38D05F17A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0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457200"/>
            <a:ext cx="2171700" cy="57832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457200"/>
            <a:ext cx="6362700" cy="57832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3F4E5-E9FE-4A4B-B6DE-6C1B48A65237}" type="datetime1">
              <a:rPr lang="en-US" smtClean="0"/>
              <a:t>19-Jun-13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8532B-4F48-436A-AEBD-AE3EF8ECEB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25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DC976-14E4-463B-88B0-5641CC53B9CB}" type="datetime1">
              <a:rPr lang="en-US" smtClean="0"/>
              <a:t>19-Jun-13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4F3A7-E0F2-4D1B-9823-8107EB8E5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050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0498C-C533-46E8-9458-AD4B7D14B79B}" type="datetime1">
              <a:rPr lang="en-US" smtClean="0"/>
              <a:t>19-Jun-13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78F41-1080-4F8C-8AA4-D12BADD64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4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640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640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1F3AD-B0DD-4C14-A325-BF46B66002CE}" type="datetime1">
              <a:rPr lang="en-US" smtClean="0"/>
              <a:t>19-Jun-13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3CDCF-8D14-436E-8DEF-70DA0A32C1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75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C52D7-FB28-4BF5-9737-7AB0C9D793AC}" type="datetime1">
              <a:rPr lang="en-US" smtClean="0"/>
              <a:t>19-Jun-13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2C48E-BD11-4027-A2B8-61129686B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0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5B876-E9FA-4705-BA74-07F5701D935A}" type="datetime1">
              <a:rPr lang="en-US" smtClean="0"/>
              <a:t>19-Jun-13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A670D-9072-486D-AE64-026976CEF9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5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62488-6A3C-4DB2-B936-061198C65D1C}" type="datetime1">
              <a:rPr lang="en-US" smtClean="0"/>
              <a:t>19-Jun-13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71E2A-0868-4635-AEEB-64F380C5E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35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2AC4C-BB42-496B-A578-32E9E53ECD78}" type="datetime1">
              <a:rPr lang="en-US" smtClean="0"/>
              <a:t>19-Jun-13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E0499-AC01-437E-B18B-2E47AF9E3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46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42789-129E-4A73-95FE-A4EE39E03BCB}" type="datetime1">
              <a:rPr lang="en-US" smtClean="0"/>
              <a:t>19-Jun-13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7063E-140F-4898-8CC4-B96456422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46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225"/>
            <a:ext cx="868680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E11641-753D-4867-8B75-71CE4F96AF67}" type="datetime1">
              <a:rPr lang="en-US" smtClean="0"/>
              <a:t>19-Jun-13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Abu Dhabi Global Camp / ABU DHABI 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9DEC04-F4AF-40D2-A0E0-7DB7A06737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3.jpeg"/><Relationship Id="rId7" Type="http://schemas.openxmlformats.org/officeDocument/2006/relationships/image" Target="../media/image31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jpeg"/><Relationship Id="rId4" Type="http://schemas.openxmlformats.org/officeDocument/2006/relationships/image" Target="../media/image4.jpe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.jpeg"/><Relationship Id="rId7" Type="http://schemas.openxmlformats.org/officeDocument/2006/relationships/image" Target="../media/image3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0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981200"/>
            <a:ext cx="8839200" cy="2209800"/>
          </a:xfrm>
          <a:blipFill>
            <a:blip r:embed="rId2"/>
            <a:tile tx="0" ty="0" sx="100000" sy="100000" flip="none" algn="tl"/>
          </a:blipFill>
          <a:ln w="28575">
            <a:solidFill>
              <a:srgbClr val="7030A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TriangleInverted">
              <a:avLst/>
            </a:prstTxWarp>
          </a:bodyPr>
          <a:lstStyle/>
          <a:p>
            <a:r>
              <a:rPr lang="en-US" sz="5400" dirty="0" smtClean="0">
                <a:ln w="12700">
                  <a:solidFill>
                    <a:srgbClr val="FFFF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 HERMANN" pitchFamily="2" charset="0"/>
              </a:rPr>
              <a:t>Abu Dhabi </a:t>
            </a:r>
            <a:r>
              <a:rPr lang="en-US" dirty="0" smtClean="0">
                <a:ln w="12700">
                  <a:solidFill>
                    <a:srgbClr val="FFFF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 HERMANN" pitchFamily="2" charset="0"/>
              </a:rPr>
              <a:t>Global Camp </a:t>
            </a:r>
            <a:r>
              <a:rPr lang="en-US" dirty="0" smtClean="0">
                <a:ln w="19050">
                  <a:solidFill>
                    <a:srgbClr val="FFFF00"/>
                  </a:solidFill>
                  <a:prstDash val="dash"/>
                </a:ln>
                <a:blipFill>
                  <a:blip r:embed="rId3"/>
                  <a:tile tx="0" ty="0" sx="100000" sy="100000" flip="none" algn="tl"/>
                </a:blipFill>
                <a:latin typeface="AR HERMANN" pitchFamily="2" charset="0"/>
              </a:rPr>
              <a:t>ADGC</a:t>
            </a:r>
            <a:r>
              <a:rPr lang="en-US" dirty="0" smtClean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/>
            </a:r>
            <a:br>
              <a:rPr lang="en-US" dirty="0" smtClean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</a:br>
            <a:r>
              <a:rPr lang="ar-AE" sz="6000" dirty="0" smtClean="0">
                <a:ln>
                  <a:solidFill>
                    <a:srgbClr val="FFCC99"/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GA Granada غرناطة V2" pitchFamily="2" charset="-78"/>
                <a:cs typeface="AGA Granada غرناطة V2" pitchFamily="2" charset="-78"/>
              </a:rPr>
              <a:t>أبوظبي عاصمة عالمية للسياحة الطلابية </a:t>
            </a:r>
            <a:r>
              <a:rPr lang="ar-AE" dirty="0" smtClean="0">
                <a:blipFill>
                  <a:blip r:embed="rId3"/>
                  <a:tile tx="0" ty="0" sx="100000" sy="100000" flip="none" algn="tl"/>
                </a:blipFill>
                <a:latin typeface="AGA Granada غرناطة V2" pitchFamily="2" charset="-78"/>
                <a:cs typeface="AGA Granada غرناطة V2" pitchFamily="2" charset="-78"/>
              </a:rPr>
              <a:t/>
            </a:r>
            <a:br>
              <a:rPr lang="ar-AE" dirty="0" smtClean="0">
                <a:blipFill>
                  <a:blip r:embed="rId3"/>
                  <a:tile tx="0" ty="0" sx="100000" sy="100000" flip="none" algn="tl"/>
                </a:blipFill>
                <a:latin typeface="AGA Granada غرناطة V2" pitchFamily="2" charset="-78"/>
                <a:cs typeface="AGA Granada غرناطة V2" pitchFamily="2" charset="-78"/>
              </a:rPr>
            </a:br>
            <a:endParaRPr lang="en-US" sz="3200" dirty="0">
              <a:blipFill>
                <a:blip r:embed="rId3"/>
                <a:tile tx="0" ty="0" sx="100000" sy="100000" flip="none" algn="tl"/>
              </a:blipFill>
              <a:latin typeface="GE Modern Bold" pitchFamily="18" charset="-78"/>
              <a:ea typeface="GE Modern Bold" pitchFamily="18" charset="-78"/>
              <a:cs typeface="GE Modern Bold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4419600"/>
            <a:ext cx="8991599" cy="1828800"/>
          </a:xfrm>
          <a:blipFill>
            <a:blip r:embed="rId3"/>
            <a:tile tx="0" ty="0" sx="100000" sy="100000" flip="none" algn="tl"/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ar-AE" sz="5400" b="1" dirty="0" smtClean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GA Granada غرناطة V2" pitchFamily="2" charset="-78"/>
                <a:cs typeface="AGA Granada غرناطة V2" pitchFamily="2" charset="-78"/>
              </a:rPr>
              <a:t>مشروع « المعسكر الطلابي العالمي «</a:t>
            </a:r>
          </a:p>
          <a:p>
            <a:r>
              <a:rPr lang="en-US" sz="4000" b="1" dirty="0" smtClean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ABU DHABI / UAE </a:t>
            </a:r>
            <a:endParaRPr lang="en-US" sz="4000" dirty="0">
              <a:ln>
                <a:solidFill>
                  <a:srgbClr val="FFFF00"/>
                </a:solidFill>
              </a:ln>
              <a:blipFill>
                <a:blip r:embed="rId4"/>
                <a:tile tx="0" ty="0" sx="100000" sy="100000" flip="none" algn="tl"/>
              </a:blip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19601"/>
            <a:ext cx="1981200" cy="1740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19602"/>
            <a:ext cx="1782271" cy="1740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199"/>
            <a:ext cx="8839200" cy="931933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AE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تابع)</a:t>
            </a:r>
            <a:r>
              <a:rPr lang="en-US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) </a:t>
            </a:r>
            <a:r>
              <a:rPr lang="ar-AE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ar-SA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ثالثا</a:t>
            </a:r>
            <a:r>
              <a:rPr lang="ar-AE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ً: الوضع الحالي</a:t>
            </a: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تكلفة الطالب في المعسكرات الأوربية </a:t>
            </a:r>
            <a:endParaRPr lang="en-US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947482"/>
              </p:ext>
            </p:extLst>
          </p:nvPr>
        </p:nvGraphicFramePr>
        <p:xfrm>
          <a:off x="228600" y="1066801"/>
          <a:ext cx="8001000" cy="546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0"/>
                <a:gridCol w="666750"/>
                <a:gridCol w="666750"/>
                <a:gridCol w="666750"/>
                <a:gridCol w="666750"/>
                <a:gridCol w="552450"/>
                <a:gridCol w="781050"/>
                <a:gridCol w="666750"/>
                <a:gridCol w="666750"/>
                <a:gridCol w="666750"/>
                <a:gridCol w="666750"/>
                <a:gridCol w="666750"/>
              </a:tblGrid>
              <a:tr h="270329">
                <a:tc gridSpan="3"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المدارس في فرنسا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المدارس في أسبانيا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المدارس في إنجلترا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المدارس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في سويسرا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307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الأسبوعية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المدة &amp; 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باليورو </a:t>
                      </a:r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المدرسة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الأسبوعية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المدة &amp; 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باليورو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المدرسة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الأسبوعية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المدة &amp; التكلفة بالأسترليني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المدرسة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التكلفة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الأسبوعية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المدة &amp; التكلفة بالفرنك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kern="120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المدرسة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Hacen Beirut Light" pitchFamily="2" charset="-78"/>
                        <a:ea typeface="+mn-ea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1098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800 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 Weeks</a:t>
                      </a:r>
                    </a:p>
                    <a:p>
                      <a:pPr algn="ctr"/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2,400</a:t>
                      </a:r>
                    </a:p>
                    <a:p>
                      <a:pPr algn="ctr"/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baseline="0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CMEF 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NICE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1,000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</a:p>
                    <a:p>
                      <a:pPr algn="ctr"/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 weeks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3,000</a:t>
                      </a:r>
                      <a:endParaRPr lang="ar-SA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Quality courses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Barcelona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1,000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إسترليني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 Weeks</a:t>
                      </a:r>
                      <a:endParaRPr lang="ar-SA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2,000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latin typeface="Hacen Beirut Light" pitchFamily="2" charset="-78"/>
                          <a:cs typeface="Hacen Beirut Light" pitchFamily="2" charset="-78"/>
                        </a:rPr>
                        <a:t>Dulwich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College </a:t>
                      </a:r>
                    </a:p>
                    <a:p>
                      <a:pPr algn="ctr"/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London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2,750 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فرنك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4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weeks</a:t>
                      </a: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.</a:t>
                      </a:r>
                    </a:p>
                    <a:p>
                      <a:pPr algn="ctr"/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11,000</a:t>
                      </a:r>
                    </a:p>
                    <a:p>
                      <a:pPr algn="ctr"/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فرنك  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Le </a:t>
                      </a:r>
                      <a:r>
                        <a:rPr lang="en-US" sz="1200" b="1" i="0" u="none" strike="noStrike" kern="1200" baseline="0" dirty="0" err="1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Rosey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Summer Camps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1098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1,000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</a:p>
                    <a:p>
                      <a:pPr algn="ctr"/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 weeks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3,000</a:t>
                      </a:r>
                      <a:endParaRPr lang="ar-SA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Quality courses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Paris</a:t>
                      </a: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1,100 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weeks</a:t>
                      </a:r>
                    </a:p>
                    <a:p>
                      <a:pPr algn="ctr"/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2,200 </a:t>
                      </a:r>
                    </a:p>
                    <a:p>
                      <a:pPr algn="ctr"/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يورو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Quality courses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Madrid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1,000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إسترليني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 Weeks</a:t>
                      </a:r>
                      <a:endParaRPr lang="ar-SA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2,000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latin typeface="Hacen Beirut Light" pitchFamily="2" charset="-78"/>
                          <a:cs typeface="Hacen Beirut Light" pitchFamily="2" charset="-78"/>
                        </a:rPr>
                        <a:t>Caterham</a:t>
                      </a:r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School.</a:t>
                      </a:r>
                    </a:p>
                    <a:p>
                      <a:pPr algn="ctr"/>
                      <a:r>
                        <a:rPr lang="en-US" sz="1200" b="1" dirty="0" err="1" smtClean="0">
                          <a:latin typeface="Hacen Beirut Light" pitchFamily="2" charset="-78"/>
                          <a:cs typeface="Hacen Beirut Light" pitchFamily="2" charset="-78"/>
                        </a:rPr>
                        <a:t>Sorrey</a:t>
                      </a:r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.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3,000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فرنك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3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</a:t>
                      </a: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weeks</a:t>
                      </a:r>
                      <a:endParaRPr lang="ar-SA" sz="1200" b="1" i="0" u="none" strike="noStrike" kern="1200" baseline="0" dirty="0" smtClean="0">
                        <a:solidFill>
                          <a:schemeClr val="dk1"/>
                        </a:solidFill>
                        <a:latin typeface="Hacen Beirut Light" pitchFamily="2" charset="-78"/>
                        <a:ea typeface="+mn-ea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9,000</a:t>
                      </a:r>
                      <a:endParaRPr lang="ar-SA" sz="1200" b="1" i="0" u="none" strike="noStrike" kern="1200" baseline="0" dirty="0" smtClean="0">
                        <a:solidFill>
                          <a:schemeClr val="dk1"/>
                        </a:solidFill>
                        <a:latin typeface="Hacen Beirut Light" pitchFamily="2" charset="-78"/>
                        <a:ea typeface="+mn-ea"/>
                        <a:cs typeface="Hacen Beirut Light" pitchFamily="2" charset="-78"/>
                      </a:endParaRPr>
                    </a:p>
                    <a:p>
                      <a:pPr algn="ctr"/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فرنك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Le </a:t>
                      </a:r>
                      <a:r>
                        <a:rPr lang="en-US" sz="1200" b="1" i="0" u="none" strike="noStrike" kern="1200" baseline="0" dirty="0" err="1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Rosey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Summer Camps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30767"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1,050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 Weeks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2,100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Oxford 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Summer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camp.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2,300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فرنك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3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</a:t>
                      </a: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weeks</a:t>
                      </a:r>
                      <a:endParaRPr lang="ar-SA" sz="1200" b="1" i="0" u="none" strike="noStrike" kern="1200" baseline="0" dirty="0" smtClean="0">
                        <a:solidFill>
                          <a:schemeClr val="dk1"/>
                        </a:solidFill>
                        <a:latin typeface="Hacen Beirut Light" pitchFamily="2" charset="-78"/>
                        <a:ea typeface="+mn-ea"/>
                        <a:cs typeface="Hacen Beirut Light" pitchFamily="2" charset="-78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7,000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فرنك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Montana</a:t>
                      </a:r>
                      <a:r>
                        <a:rPr lang="en-US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Camp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10987"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1,200 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 Weeks </a:t>
                      </a:r>
                    </a:p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3,600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استرليني 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Cambridge summer school</a:t>
                      </a: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2,350</a:t>
                      </a:r>
                    </a:p>
                    <a:p>
                      <a:pPr algn="ctr"/>
                      <a:r>
                        <a:rPr lang="ar-SA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فرنك</a:t>
                      </a:r>
                      <a:r>
                        <a:rPr lang="ar-SA" sz="1200" b="1" baseline="0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</a:t>
                      </a:r>
                      <a:endParaRPr lang="en-US" sz="1200" b="1" dirty="0" smtClean="0">
                        <a:latin typeface="Hacen Beirut Light" pitchFamily="2" charset="-78"/>
                        <a:cs typeface="Hacen Beirut Light" pitchFamily="2" charset="-78"/>
                      </a:endParaRPr>
                    </a:p>
                    <a:p>
                      <a:pPr algn="ctr"/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2 weeks 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4,700 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ar-SA" sz="1200" b="1" i="0" u="none" strike="noStrike" kern="1200" baseline="0" dirty="0" smtClean="0">
                          <a:solidFill>
                            <a:schemeClr val="dk1"/>
                          </a:solidFill>
                          <a:latin typeface="Hacen Beirut Light" pitchFamily="2" charset="-78"/>
                          <a:ea typeface="+mn-ea"/>
                          <a:cs typeface="Hacen Beirut Light" pitchFamily="2" charset="-78"/>
                        </a:rPr>
                        <a:t>فرنك </a:t>
                      </a:r>
                      <a:endParaRPr lang="en-US" sz="1200" b="1" i="0" u="none" strike="noStrike" kern="1200" baseline="0" dirty="0">
                        <a:solidFill>
                          <a:schemeClr val="dk1"/>
                        </a:solidFill>
                        <a:latin typeface="Hacen Beirut Light" pitchFamily="2" charset="-78"/>
                        <a:ea typeface="+mn-ea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latin typeface="Hacen Beirut Light" pitchFamily="2" charset="-78"/>
                          <a:cs typeface="Hacen Beirut Light" pitchFamily="2" charset="-78"/>
                        </a:rPr>
                        <a:t>Leysin</a:t>
                      </a:r>
                      <a:r>
                        <a:rPr lang="en-US" sz="1200" b="1" dirty="0" smtClean="0">
                          <a:latin typeface="Hacen Beirut Light" pitchFamily="2" charset="-78"/>
                          <a:cs typeface="Hacen Beirut Light" pitchFamily="2" charset="-78"/>
                        </a:rPr>
                        <a:t> Camp</a:t>
                      </a:r>
                      <a:endParaRPr lang="en-US" sz="1200" b="1" dirty="0">
                        <a:latin typeface="Hacen Beirut Light" pitchFamily="2" charset="-78"/>
                        <a:cs typeface="Hacen Beirut Light" pitchFamily="2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369177">
                <a:tc gridSpan="12">
                  <a:txBody>
                    <a:bodyPr/>
                    <a:lstStyle/>
                    <a:p>
                      <a:pPr marL="342900" indent="-342900" algn="r" defTabSz="914400" rtl="1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v"/>
                      </a:pPr>
                      <a:r>
                        <a:rPr lang="ar-SA" sz="1200" b="1" kern="1200" dirty="0" smtClean="0">
                          <a:solidFill>
                            <a:srgbClr val="002060"/>
                          </a:solidFill>
                          <a:latin typeface="GE SS Two Light" pitchFamily="18" charset="-78"/>
                          <a:ea typeface="GE SS Two Light" pitchFamily="18" charset="-78"/>
                          <a:cs typeface="GE SS Two Light" pitchFamily="18" charset="-78"/>
                        </a:rPr>
                        <a:t>ملاحظات هامة:  هذة تكلفة المعسكرات للطلاب من عمر 10 – 18 سنة ( نهاية المرحلة الثانوية). </a:t>
                      </a:r>
                    </a:p>
                    <a:p>
                      <a:pPr marL="342900" indent="-342900" algn="r" defTabSz="914400" rtl="1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v"/>
                      </a:pPr>
                      <a:r>
                        <a:rPr lang="ar-SA" sz="1200" b="1" kern="1200" dirty="0" smtClean="0">
                          <a:solidFill>
                            <a:srgbClr val="002060"/>
                          </a:solidFill>
                          <a:latin typeface="GE SS Two Light" pitchFamily="18" charset="-78"/>
                          <a:ea typeface="GE SS Two Light" pitchFamily="18" charset="-78"/>
                          <a:cs typeface="GE SS Two Light" pitchFamily="18" charset="-78"/>
                        </a:rPr>
                        <a:t>تشتمل هذة المعسكرات علي الأتي فقط:  توفير السكن في غرف تضم من عدد 2 او 3 او 4 بالغرفة/ 3 وجبات  يوميا / مرة غسيل كل أسبوع  مع تغيير ملايات السرائر/ مجموعة محددة من الأنشطة الرياضية / رحلتين ترفيهيتين خلال عطلة نهاية الأسبوع/ كورسات لغة واحدة بمعدل 3 ساعات يوميا لمدة 5 أيام/ حفلة سمر كل أسبوع/ بعض المدارس توفر خدمة الأنتقال من و إلي المطار.</a:t>
                      </a:r>
                    </a:p>
                    <a:p>
                      <a:pPr marL="342900" indent="-342900" algn="r" defTabSz="914400" rtl="1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v"/>
                      </a:pPr>
                      <a:r>
                        <a:rPr lang="ar-SA" sz="1200" b="1" kern="1200" dirty="0" smtClean="0">
                          <a:solidFill>
                            <a:srgbClr val="002060"/>
                          </a:solidFill>
                          <a:latin typeface="GE SS Two Light" pitchFamily="18" charset="-78"/>
                          <a:ea typeface="GE SS Two Light" pitchFamily="18" charset="-78"/>
                          <a:cs typeface="GE SS Two Light" pitchFamily="18" charset="-78"/>
                        </a:rPr>
                        <a:t>لا تشتمل التكلفة علي : تذاكر الطيران/ الفيزا / الأنشطة الرياضية الإختيارية / مصروف الجيب/ الصور الجماعية / الغسيل الإضافي/ بعض المدارس لا تغطي الإنتقال من و إلي المطار/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87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763000" cy="1001713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رابعاً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فوائد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</a:t>
            </a:r>
            <a:r>
              <a:rPr lang="ar-SA" sz="4400" dirty="0">
                <a:latin typeface="Andalus" pitchFamily="18" charset="-78"/>
                <a:cs typeface="Andalus" pitchFamily="18" charset="-78"/>
              </a:rPr>
              <a:t/>
            </a:r>
            <a:br>
              <a:rPr lang="ar-SA" sz="4400" dirty="0">
                <a:latin typeface="Andalus" pitchFamily="18" charset="-78"/>
                <a:cs typeface="Andalus" pitchFamily="18" charset="-78"/>
              </a:rPr>
            </a:br>
            <a:r>
              <a:rPr lang="ar-AE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1- 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الفوائد </a:t>
            </a:r>
            <a:r>
              <a:rPr lang="ar-AE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الثقافية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219200"/>
            <a:ext cx="8229600" cy="49530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تقديم صورة ثقافية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و حضارية رائعة عن ابوظبي كمدينة رائدة في المنطقة بإقامة مثل هذا المشروع الثقافي التعليمي.</a:t>
            </a: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تغيير أي صورة سلبية أو غير حقيقية عن ثقافة المنطقة في عقول هؤلاء الطلبة الأجانب و الذين سيصبحون قادة دولهم لاحقاً.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en-US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إحداث نوع من الحراك الثقافي بين الطلاب الأجانب و طلبة دولة الأمارات.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إتاحة الفرصة لطلاب دول العالم المختلفة للتعرف علي ثقافات المنطقة عن قرب و نقل خبراتهم المتميزة إلي عائلتهم و أصدقائهم و مجتمعهم مما يدفع بالمزيد من نشر الوعي الثقافي عن المنطقة.</a:t>
            </a:r>
          </a:p>
          <a:p>
            <a:pPr marL="0" indent="0" algn="r" rtl="1">
              <a:buNone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استغلال المعسكر للترتيب للمئات من الفعاليات الثقافية طوال العام للاستفادة من إمكانيات المعسكر.</a:t>
            </a: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/>
            <a:endParaRPr lang="en-US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رابعاً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فوائد المشروع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2- الفوائد السياحية</a:t>
            </a:r>
            <a:endParaRPr lang="en-US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371600"/>
            <a:ext cx="8229600" cy="48006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جذب أعداد كبيرة من طلبة المدارس حول العالم لزيارة </a:t>
            </a:r>
            <a:r>
              <a:rPr lang="ar-SA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ابوظبي</a:t>
            </a:r>
            <a:r>
              <a:rPr lang="ar-AE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مدارسهم.</a:t>
            </a: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تعريف هؤلاء الطلبة بإمكانيات الأمارات السياحية المذهلة و بذلك يتحولون إلي سفراء حقيقين عن السياحة في دولة الأمارات.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تشجيع السياحة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العائلية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خلال تنظيم رحلات لأولياء أمور هؤلاء الطلاب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الأجانب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في نفس توقيت حضور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أولادهم للمعسكر في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ابو ظبي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تشجيع السياحة الداخلية مع توفير فرص إقامة معسكرات عائلية.</a:t>
            </a: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زيادة الوعي بالسياحة الطلابية.</a:t>
            </a:r>
          </a:p>
          <a:p>
            <a:pPr marL="0" indent="0" algn="r" rtl="1">
              <a:buNone/>
            </a:pPr>
            <a:endParaRPr lang="en-US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10000"/>
            <a:ext cx="2438400" cy="220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رابعاً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فوائد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3-</a:t>
            </a:r>
            <a:r>
              <a:rPr lang="ar-AE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الفوائد </a:t>
            </a:r>
            <a:r>
              <a:rPr lang="ar-AE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التعليمية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295400"/>
            <a:ext cx="8153400" cy="4953000"/>
          </a:xfrm>
          <a:blipFill>
            <a:blip r:embed="rId3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تحول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هذا المعسكر العالمي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إلي منارة تعليمية تجذب إليها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الألاف من طلبة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المدارس الكبرى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الجامعات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حول العالم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للحضور إلي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ابوظبي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و التعرف علي دولة الأمارات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منطقة الخليج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عن قرب و نقل صورة جديدة عن ثقافة و شعب الأمارات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المنطقة.</a:t>
            </a: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استخدام هذا المقر الجديد ليحتضن جميع الأنشطة الطلابية حول العالم و ذلك من خلال التواصل مع كبريات الكيانات العالمية التي تنظم هذه اللقاءات الطلابية طوال العام.</a:t>
            </a: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الاستفادة من المعسكر ليصبح مقرا لأنشطة تعليمية طوال العام يستفيد منها كل طلبة الدولة.</a:t>
            </a: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استفادة الطلاب الإماراتيين من المشاركة في مثل هذه الفعاليات و تطوير و تفتيح أفاق جديدة أمامهم.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إشراك بعض الكوادر الوطنية في التنظيم و اكتساب مهارات تعليمية جديدة.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التعرف علي أساليب هذه المدارس الكبرى في إدارة مثل هذه المعسكرات.</a:t>
            </a:r>
          </a:p>
          <a:p>
            <a:pPr algn="r" rtl="1"/>
            <a:endParaRPr lang="en-US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رابعا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فوائد المشروع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4- الفوائد المادية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7918" y="1277886"/>
            <a:ext cx="8081682" cy="4970514"/>
          </a:xfrm>
          <a:blipFill>
            <a:blip r:embed="rId3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ستعتمد آلية إدارة المشروع علي :</a:t>
            </a:r>
          </a:p>
          <a:p>
            <a:pPr algn="r" rtl="1"/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الاستفادة و استغلال إمكانات المعسكر علي مدار السنة.</a:t>
            </a:r>
          </a:p>
          <a:p>
            <a:pPr algn="r" rtl="1"/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الاعتماد بنسبة 70% علي المتطوعين من خارج و داخل الدولة.</a:t>
            </a:r>
          </a:p>
          <a:p>
            <a:pPr algn="r" rtl="1"/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توافر أنواع مختلفة من المعسكرات لتلبية جميع الاهتمامات مثل </a:t>
            </a:r>
            <a:r>
              <a:rPr lang="ar-SA" sz="1600" dirty="0">
                <a:latin typeface="Hacen Beirut" pitchFamily="2" charset="-78"/>
                <a:cs typeface="Hacen Beirut" pitchFamily="2" charset="-78"/>
              </a:rPr>
              <a:t>: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المعسكرات الدولية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 طلاب من دول أجنبية): حيث سيقدم المعسكر ( تعليم اللغات مثل العربية و الإنجليزية و الفرنسية و الإسبانية ...) &amp; أنشطة رياضية متميزة (ركوب خيل و سباحة و تنس و رماية و سفاري و كشافة و........)و رحلات أسبوعية مميزة لزيارة ( ابوظبي و العين و الشارقة و جزر الإمارات الشهيرة &amp; جولات التسوق </a:t>
            </a:r>
            <a:r>
              <a:rPr lang="ar-SA" sz="1600" dirty="0">
                <a:latin typeface="Hacen Beirut" pitchFamily="2" charset="-78"/>
                <a:cs typeface="Hacen Beirut" pitchFamily="2" charset="-78"/>
              </a:rPr>
              <a:t>)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المعسكرات المحلية (بمشاركة مدارس الدولة و علي مدار العام)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Hacen Beirut" pitchFamily="2" charset="-78"/>
                <a:cs typeface="Hacen Beirut" pitchFamily="2" charset="-78"/>
              </a:rPr>
              <a:t>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المخترعين الصغار 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المواهب الجد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فنون الرسم.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الفروسية 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العلوم الحديثة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 الفنون القتالية.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اللقاءات و المؤتمرات الشبابية الدولية</a:t>
            </a:r>
            <a:r>
              <a:rPr lang="ar-SA" sz="16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  <a:endParaRPr lang="ar-SA" sz="1600" dirty="0">
              <a:latin typeface="Hacen Beirut" pitchFamily="2" charset="-78"/>
              <a:cs typeface="Hacen Beirut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أنشطة و فاعليات جديدة بالمعسكر.</a:t>
            </a:r>
          </a:p>
          <a:p>
            <a:pPr algn="r" rtl="1"/>
            <a:endParaRPr lang="en-US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44" y="4731424"/>
            <a:ext cx="1467971" cy="144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89" y="1277886"/>
            <a:ext cx="1752600" cy="1084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44" y="3185160"/>
            <a:ext cx="1668556" cy="1299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860" y="3924301"/>
            <a:ext cx="2214282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534400" cy="9144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ar-S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خامساً: البرنامج السنوي للمعسكر</a:t>
            </a:r>
            <a:endParaRPr lang="en-US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229600" cy="51054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sz="1600" b="1" dirty="0">
                <a:solidFill>
                  <a:srgbClr val="002060"/>
                </a:solidFill>
                <a:latin typeface="Hacen Beirut Heading" pitchFamily="2" charset="-78"/>
                <a:cs typeface="Hacen Beirut Heading" pitchFamily="2" charset="-78"/>
              </a:rPr>
              <a:t>سيتم عمل برنامج سنوي للمعسكر بحيث يعمل علي مدار العام حسب البرنامج التالي :</a:t>
            </a:r>
          </a:p>
          <a:p>
            <a:pPr marL="0" indent="0" algn="r" rtl="1">
              <a:buNone/>
            </a:pPr>
            <a:endParaRPr lang="en-US" sz="1600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168274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825580"/>
              </p:ext>
            </p:extLst>
          </p:nvPr>
        </p:nvGraphicFramePr>
        <p:xfrm>
          <a:off x="457200" y="1828800"/>
          <a:ext cx="7924800" cy="422511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81739"/>
                <a:gridCol w="1554480"/>
                <a:gridCol w="1636294"/>
                <a:gridCol w="1881739"/>
                <a:gridCol w="970548"/>
              </a:tblGrid>
              <a:tr h="216998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4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3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2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1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الشهر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603642">
                <a:tc>
                  <a:txBody>
                    <a:bodyPr/>
                    <a:lstStyle/>
                    <a:p>
                      <a:pPr marL="0" marR="0" indent="-17145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marR="0" indent="-17145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(إجازات الخريف)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خلال نفس الأجازة.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أكتوبر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569148"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نوفمبر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569148">
                <a:tc gridSpan="2"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(إجازات الكريسماس 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خلال نفس الأجازة.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ديسمبر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569148"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(إجازات الكريسماس)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خلال نفس الأجازة.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يناير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569148"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(نصف العام)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مجموعة من المؤتمرات الدولية الطلابية ( شباب جامعات / شباب العالم العربي / الطفل العربي ).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نشاطات طلابية مع المدارس و الجامعات الدولية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فبراير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431173">
                <a:tc gridSpan="3"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مجموعة من المؤتمرات الرياضية الفنية ( البطل الأوليمبي / المبتكر الصغير / الكشافة الجدد/ الفنون السينمائية )   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رياضية مع مدارس دولية و مدارس الدولة .    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(نصف العام)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مارس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696713"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معسكرات دولية (إجازات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Easter </a:t>
                      </a: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)</a:t>
                      </a:r>
                    </a:p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فعاليات دولية كبري خلال نفس الأجازة. 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171450" algn="ctr" defTabSz="914400" rtl="1" eaLnBrk="1" latinLnBrk="0" hangingPunct="1">
                        <a:buFont typeface="Wingdings" pitchFamily="2" charset="2"/>
                        <a:buChar char="q"/>
                      </a:pPr>
                      <a:r>
                        <a:rPr lang="ar-SA" sz="8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ابريل 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93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8382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خامساً: البرنامج السنوي للمعسكر(تابع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)</a:t>
            </a:r>
            <a:endParaRPr lang="en-US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077200" cy="51054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ar-SA" sz="1600" dirty="0" smtClean="0"/>
          </a:p>
          <a:p>
            <a:pPr marL="0" indent="0" algn="r" rtl="1">
              <a:buNone/>
            </a:pP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28600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11812"/>
              </p:ext>
            </p:extLst>
          </p:nvPr>
        </p:nvGraphicFramePr>
        <p:xfrm>
          <a:off x="762000" y="1371600"/>
          <a:ext cx="7543800" cy="454496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7945"/>
                <a:gridCol w="1493520"/>
                <a:gridCol w="1572126"/>
                <a:gridCol w="1807945"/>
                <a:gridCol w="862264"/>
              </a:tblGrid>
              <a:tr h="317132">
                <a:tc>
                  <a:txBody>
                    <a:bodyPr/>
                    <a:lstStyle/>
                    <a:p>
                      <a:pPr algn="ctr"/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4 </a:t>
                      </a:r>
                      <a:endParaRPr lang="en-US" sz="1100" i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3</a:t>
                      </a:r>
                      <a:endParaRPr lang="en-US" sz="1100" i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2</a:t>
                      </a:r>
                      <a:endParaRPr lang="en-US" sz="1100" i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الأسبوع 1</a:t>
                      </a:r>
                      <a:endParaRPr lang="en-US" sz="1100" i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bg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الشهر </a:t>
                      </a:r>
                      <a:endParaRPr lang="en-US" sz="1100" kern="1200" dirty="0">
                        <a:solidFill>
                          <a:schemeClr val="bg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22334">
                <a:tc>
                  <a:txBody>
                    <a:bodyPr/>
                    <a:lstStyle/>
                    <a:p>
                      <a:pPr marL="171450" marR="0" indent="-17145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ar-SA" sz="900" b="1" kern="12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تعليمية مع مدارس دولية</a:t>
                      </a:r>
                    </a:p>
                    <a:p>
                      <a:pPr marL="171450" marR="0" indent="-17145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ar-SA" sz="900" b="1" kern="12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</a:t>
                      </a:r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مؤتمر « حصاد العام « لطلبة المدارس الدولية بالدولة مع تنظيم بطولة أبو ظبي للمدارس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.</a:t>
                      </a:r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endParaRPr lang="en-US" sz="9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rtl="1">
                        <a:buFont typeface="Wingdings" pitchFamily="2" charset="2"/>
                        <a:buChar char="§"/>
                      </a:pPr>
                      <a:r>
                        <a:rPr lang="ar-SA" sz="105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</a:t>
                      </a:r>
                      <a:r>
                        <a:rPr lang="ar-SA" sz="105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تعليمية مع مدارس دولية</a:t>
                      </a:r>
                    </a:p>
                    <a:p>
                      <a:pPr marL="171450" indent="-171450" algn="l" rtl="1">
                        <a:buFont typeface="Wingdings" pitchFamily="2" charset="2"/>
                        <a:buChar char="§"/>
                      </a:pPr>
                      <a:r>
                        <a:rPr lang="ar-SA" sz="105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105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مايو 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951393">
                <a:tc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تعليمية مع مدارس دولية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algn="r"/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تعليمية مع مدارس دولية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algn="r"/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تعليمية مع مدارس دولية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</a:t>
                      </a:r>
                      <a:r>
                        <a:rPr lang="ar-SA" sz="9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تعليمية مع مدارس دولية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§"/>
                      </a:pPr>
                      <a:r>
                        <a:rPr lang="ar-SA" sz="9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برامج داخلية مع مدارس الدولة  </a:t>
                      </a:r>
                      <a:endParaRPr lang="en-US" sz="900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endParaRPr lang="en-US" sz="900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يونيو  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615607">
                <a:tc gridSpan="2"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 الطلابي الثاني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</a:t>
                      </a: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لطلبة المدارس الإبتدائية لمدارس أبو ظبي 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الطلابي الثاني لطلبة المدارس الإعدادية  لمدارس أبو ظبي </a:t>
                      </a: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0" indent="0" algn="ctr" defTabSz="914400" rtl="1" eaLnBrk="1" latinLnBrk="0" hangingPunct="1">
                        <a:buFont typeface="Wingdings" pitchFamily="2" charset="2"/>
                        <a:buNone/>
                      </a:pPr>
                      <a:endParaRPr lang="en-US" sz="900" b="1" kern="1200" dirty="0" smtClean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 الطلابي الأول لطلبة المدارس الإبتدائية لمدارس أبو ظبي 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الطلابي الأول لطلبة المدارس الإعدادية  لمدارس أبو ظبي </a:t>
                      </a:r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يوليو  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951393">
                <a:tc gridSpan="2">
                  <a:txBody>
                    <a:bodyPr/>
                    <a:lstStyle/>
                    <a:p>
                      <a:pPr marL="0" indent="0" algn="ctr" rtl="1">
                        <a:buFont typeface="Wingdings" pitchFamily="2" charset="2"/>
                        <a:buNone/>
                      </a:pP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171450" indent="-171450" algn="ct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معسكر « المخترعين الصغار» لطلبة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الإبتدائي و الإعدادي </a:t>
                      </a:r>
                    </a:p>
                    <a:p>
                      <a:pPr marL="0" indent="0" algn="ctr" rtl="1">
                        <a:buFont typeface="Wingdings" pitchFamily="2" charset="2"/>
                        <a:buNone/>
                      </a:pP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«</a:t>
                      </a:r>
                      <a:r>
                        <a:rPr lang="en-US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INVENTORS  SUMMER CAMP </a:t>
                      </a:r>
                      <a:endParaRPr lang="ar-SA" sz="900" b="1" baseline="0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  <a:p>
                      <a:pPr marL="171450" indent="-171450" algn="ctr" rtl="1">
                        <a:buFont typeface="Wingdings" pitchFamily="2" charset="2"/>
                        <a:buChar char="q"/>
                      </a:pP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معسكر « الفنون القتالية « </a:t>
                      </a:r>
                    </a:p>
                    <a:p>
                      <a:pPr marL="0" indent="0" algn="ctr" rtl="1">
                        <a:buFont typeface="Wingdings" pitchFamily="2" charset="2"/>
                        <a:buNone/>
                      </a:pPr>
                      <a:r>
                        <a:rPr lang="en-US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Marital Arts Summer Camp. </a:t>
                      </a:r>
                      <a:endParaRPr lang="en-US" sz="900" b="1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 الطلابي الأول لطلبة المدارس الثانوية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</a:t>
                      </a: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لمدارس أبو ظبي </a:t>
                      </a:r>
                    </a:p>
                    <a:p>
                      <a:pPr marL="171450" indent="-171450" algn="r" rtl="1">
                        <a:buFont typeface="Wingdings" pitchFamily="2" charset="2"/>
                        <a:buChar char="q"/>
                      </a:pPr>
                      <a:r>
                        <a:rPr lang="ar-SA" sz="900" b="1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</a:t>
                      </a:r>
                      <a:r>
                        <a:rPr lang="ar-SA" sz="900" b="1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الطلابي الأول لطلبة المدارس الفنية  لمدارس أبو ظبي </a:t>
                      </a:r>
                      <a:endParaRPr lang="en-US" sz="900" b="1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اغسطس 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  <a:tr h="1137941">
                <a:tc gridSpan="3">
                  <a:txBody>
                    <a:bodyPr/>
                    <a:lstStyle/>
                    <a:p>
                      <a:pPr marL="171450" indent="-171450" algn="ctr" defTabSz="914400" rtl="1" eaLnBrk="1" latinLnBrk="0" hangingPunct="1">
                        <a:buFont typeface="Wingdings" pitchFamily="2" charset="2"/>
                        <a:buChar char="§"/>
                      </a:pPr>
                      <a:r>
                        <a:rPr lang="ar-SA" sz="900" b="1" kern="12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بداية</a:t>
                      </a:r>
                      <a:r>
                        <a:rPr lang="ar-SA" sz="900" b="1" kern="12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المعسكرات التعليمية مع المدارس الدولية حيث تبدأ الدراسة مع الأسبوع الأخير من أغسطس كل عام.</a:t>
                      </a:r>
                    </a:p>
                    <a:p>
                      <a:pPr marL="171450" indent="-171450" algn="ctr" defTabSz="914400" rtl="1" eaLnBrk="1" latinLnBrk="0" hangingPunct="1">
                        <a:buFont typeface="Wingdings" pitchFamily="2" charset="2"/>
                        <a:buChar char="§"/>
                      </a:pPr>
                      <a:r>
                        <a:rPr lang="ar-SA" sz="900" b="1" kern="12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تتميز أبو ظبي بطقس جيد في نهاية سبتمبر    </a:t>
                      </a:r>
                      <a:endParaRPr lang="ar-SA" sz="900" b="1" kern="1200" dirty="0" smtClean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Wingdings" pitchFamily="2" charset="2"/>
                        <a:buChar char="q"/>
                      </a:pPr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المعسكر الأول لفتيات الكشافة </a:t>
                      </a:r>
                    </a:p>
                    <a:p>
                      <a:pPr marL="0" indent="0" algn="ctr" rtl="1">
                        <a:buFont typeface="Wingdings" pitchFamily="2" charset="2"/>
                        <a:buNone/>
                      </a:pPr>
                      <a:r>
                        <a:rPr lang="en-US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 UAE</a:t>
                      </a:r>
                      <a:r>
                        <a:rPr lang="en-US" sz="11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Girl scouts  camp </a:t>
                      </a:r>
                    </a:p>
                    <a:p>
                      <a:pPr marL="285750" indent="-285750" algn="r" rtl="1">
                        <a:buFont typeface="Wingdings" pitchFamily="2" charset="2"/>
                        <a:buChar char="q"/>
                      </a:pPr>
                      <a:r>
                        <a:rPr lang="ar-SA" sz="110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معسكر</a:t>
                      </a:r>
                      <a:r>
                        <a:rPr lang="ar-SA" sz="11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العائلة الأول </a:t>
                      </a:r>
                    </a:p>
                    <a:p>
                      <a:pPr marL="0" indent="0" algn="ctr" rtl="1">
                        <a:buFont typeface="Wingdings" pitchFamily="2" charset="2"/>
                        <a:buNone/>
                      </a:pPr>
                      <a:r>
                        <a:rPr lang="en-US" sz="11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Summer family camp</a:t>
                      </a:r>
                    </a:p>
                    <a:p>
                      <a:pPr marL="0" indent="0" algn="r" rtl="1">
                        <a:buFont typeface="Wingdings" pitchFamily="2" charset="2"/>
                        <a:buNone/>
                      </a:pPr>
                      <a:r>
                        <a:rPr lang="en-US" sz="11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  “ </a:t>
                      </a:r>
                      <a:r>
                        <a:rPr lang="ar-SA" sz="1100" baseline="0" dirty="0" smtClean="0"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عام دراسي جديد و مثمر ؟؟؟»</a:t>
                      </a:r>
                      <a:endParaRPr lang="en-US" sz="1100" dirty="0"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1" eaLnBrk="1" latinLnBrk="0" hangingPunct="1">
                        <a:buFont typeface="Wingdings" pitchFamily="2" charset="2"/>
                      </a:pPr>
                      <a:r>
                        <a:rPr lang="ar-SA" sz="1100" kern="1200" dirty="0" smtClean="0">
                          <a:solidFill>
                            <a:schemeClr val="dk1"/>
                          </a:solidFill>
                          <a:latin typeface="GE SS TV Bold" pitchFamily="18" charset="-78"/>
                          <a:ea typeface="GE SS TV Bold" pitchFamily="18" charset="-78"/>
                          <a:cs typeface="GE SS TV Bold" pitchFamily="18" charset="-78"/>
                        </a:rPr>
                        <a:t>سبتمبر 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GE SS TV Bold" pitchFamily="18" charset="-78"/>
                        <a:ea typeface="GE SS TV Bold" pitchFamily="18" charset="-78"/>
                        <a:cs typeface="GE SS TV Bold" pitchFamily="18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88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763000" cy="10668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900" dirty="0" smtClean="0">
                <a:latin typeface="Andalus" pitchFamily="18" charset="-78"/>
                <a:cs typeface="Andalus" pitchFamily="18" charset="-78"/>
              </a:rPr>
              <a:t/>
            </a:r>
            <a:br>
              <a:rPr lang="ar-SA" sz="900" dirty="0" smtClean="0">
                <a:latin typeface="Andalus" pitchFamily="18" charset="-78"/>
                <a:cs typeface="Andalus" pitchFamily="18" charset="-78"/>
              </a:rPr>
            </a:b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1- الشكل القانوني </a:t>
            </a:r>
            <a:r>
              <a:rPr lang="ar-AE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447800"/>
            <a:ext cx="8077200" cy="48006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b="1" dirty="0">
                <a:solidFill>
                  <a:srgbClr val="002060"/>
                </a:solidFill>
                <a:latin typeface="Hacen Beirut Heading" pitchFamily="2" charset="-78"/>
                <a:cs typeface="Hacen Beirut Heading" pitchFamily="2" charset="-78"/>
              </a:rPr>
              <a:t>1-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إنشاء كيان جديد يقدم « الخدمات التعليمية»  تحت اسم 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en-US" b="1" dirty="0" smtClean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ABU </a:t>
            </a:r>
            <a:r>
              <a:rPr lang="en-US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DHABI Global Student </a:t>
            </a:r>
            <a:r>
              <a:rPr lang="en-US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Camp</a:t>
            </a:r>
            <a:r>
              <a:rPr lang="en-US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 GS</a:t>
            </a:r>
            <a:r>
              <a:rPr lang="en-US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</a:t>
            </a:r>
            <a:endParaRPr lang="ar-SA" b="1" i="1" dirty="0">
              <a:blipFill>
                <a:blip r:embed="rId4"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يصبح </a:t>
            </a:r>
            <a:r>
              <a:rPr lang="ar-SA" sz="1600" dirty="0" smtClean="0"/>
              <a:t>  </a:t>
            </a:r>
            <a:r>
              <a:rPr lang="en-US" sz="2400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ABU DHABI Global Student </a:t>
            </a:r>
            <a:r>
              <a:rPr lang="en-US" sz="2400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Camp</a:t>
            </a:r>
            <a:r>
              <a:rPr lang="en-US" sz="2400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 </a:t>
            </a:r>
            <a:r>
              <a:rPr lang="en-US" sz="2400" b="1" dirty="0" smtClean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GS</a:t>
            </a:r>
            <a:r>
              <a:rPr lang="en-US" sz="2400" b="1" dirty="0" smtClean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</a:t>
            </a:r>
            <a:r>
              <a:rPr lang="ar-SA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مخولاً بتقديم أوراق المشروع و الحصول علي جميع الموافقات الحكومية اللازمة و التواصل مع المدارس و الجامعات و الكيانات الطلابية العالمية حول العالم</a:t>
            </a:r>
          </a:p>
          <a:p>
            <a:pPr algn="r" rtl="1">
              <a:buFont typeface="Wingdings" pitchFamily="2" charset="2"/>
              <a:buChar char="Ø"/>
            </a:pPr>
            <a:endParaRPr lang="ar-SA" sz="1600" dirty="0">
              <a:latin typeface="AR CARTER" pitchFamily="2" charset="0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يتخذ مركز </a:t>
            </a:r>
            <a:r>
              <a:rPr lang="en-US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ABU DHABI Global Student </a:t>
            </a:r>
            <a:r>
              <a:rPr lang="en-US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Camp</a:t>
            </a:r>
            <a:r>
              <a:rPr lang="en-US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 GS</a:t>
            </a:r>
            <a:r>
              <a:rPr lang="en-US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</a:t>
            </a:r>
            <a:r>
              <a:rPr lang="ar-SA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المعسكر الجديد مقراً إدارياً للمشروع للتمكن من متابعة و الإشراف  كل ما يحدث داخل المعسكر.</a:t>
            </a:r>
          </a:p>
          <a:p>
            <a:pPr marL="0" indent="0" algn="r" rtl="1">
              <a:buNone/>
            </a:pPr>
            <a:endParaRPr lang="ar-SA" sz="1600" dirty="0">
              <a:latin typeface="AR CARTER" pitchFamily="2" charset="0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تتم كل المعاملات الرسمية و المالية و التحويلات بأسم المركز الجديد.</a:t>
            </a:r>
          </a:p>
          <a:p>
            <a:pPr marL="0" indent="0" algn="ctr" rtl="1">
              <a:buNone/>
            </a:pPr>
            <a:r>
              <a:rPr lang="en-US" sz="3200" b="1" dirty="0" smtClean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ABU DHABI Global </a:t>
            </a:r>
            <a:r>
              <a:rPr lang="en-US" sz="3200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Student 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Camp</a:t>
            </a:r>
            <a:r>
              <a:rPr lang="en-US" sz="3200" b="1" dirty="0"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 GS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AR HERMANN" pitchFamily="2" charset="0"/>
              </a:rPr>
              <a:t>C</a:t>
            </a:r>
            <a:endParaRPr lang="ar-SA" sz="3200" b="1" i="1" dirty="0">
              <a:blipFill>
                <a:blip r:embed="rId4"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rtl="1">
              <a:buNone/>
            </a:pPr>
            <a:endParaRPr lang="ar-SA" sz="16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 CARTER" pitchFamily="2" charset="0"/>
            </a:endParaRPr>
          </a:p>
          <a:p>
            <a:pPr marL="0" indent="0" algn="r" rtl="1">
              <a:buNone/>
            </a:pPr>
            <a:endParaRPr lang="ar-SA" b="1" dirty="0">
              <a:blipFill>
                <a:blip r:embed="rId4"/>
                <a:tile tx="0" ty="0" sx="100000" sy="100000" flip="none" algn="tl"/>
              </a:blipFill>
              <a:latin typeface="AR HERMANN" pitchFamily="2" charset="0"/>
            </a:endParaRPr>
          </a:p>
          <a:p>
            <a:pPr marL="0" indent="0" algn="ctr" rtl="1"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algn="r" rtl="1">
              <a:buFont typeface="Wingdings" pitchFamily="2" charset="2"/>
              <a:buChar char="§"/>
            </a:pPr>
            <a:endParaRPr lang="ar-SA" sz="1400" dirty="0"/>
          </a:p>
          <a:p>
            <a:pPr algn="r" rtl="1">
              <a:buFont typeface="Wingdings" pitchFamily="2" charset="2"/>
              <a:buChar char="Ø"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199"/>
            <a:ext cx="2895600" cy="1682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03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565445" cy="9144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2- موقع المشروع و الأنشطة  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7924800" cy="50292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 fontScale="85000" lnSpcReduction="10000"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1- تحديد موقع إنشاء المعسكر علي ان تتوفر فيه المقومات الآتية: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الموقع المتميز (جزيرة / شاطيء/ بحر/ مساحات خضراء / ...............)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شكل جديد وفريد ( معسكر حديث يعكس عمق و أصالة الحياة الصحراوية في الشكل و الأنشطة و صديق للبيئة 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مواصفات معمارية مميزه تميز شكل المعسكرحول العالم 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قاعات وغرف النوم بمواصفات صديقة للبيئة (شكل حديث وجديد للقاعات و غرف النوم).</a:t>
            </a:r>
            <a:endParaRPr lang="en-US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ar-SA" sz="1400" dirty="0"/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2- البرامج و الأنشطة الرياضية و التعليمية و الثقافية  التي ستميز المعسكر: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أولاً : الأنشطة الرياضية: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أنشطة متميزة ( ركوب الخيل / الصقور/ رحلات السفاري / معسكرات الخيام/ العاب مائية و بحرية 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ملاعب عالمية (ملاعب تنس/ كرة قدم / بادل / كرة سلة/ حمام سباحة مغلق/ صالة جيم حديثة)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عالم الفيراري و مناطق الألعاب </a:t>
            </a:r>
            <a:endParaRPr lang="en-US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ar-SA" sz="1400" dirty="0" smtClean="0"/>
          </a:p>
          <a:p>
            <a:pPr algn="r" rtl="1">
              <a:buFont typeface="Wingdings" pitchFamily="2" charset="2"/>
              <a:buChar char="q"/>
            </a:pPr>
            <a:r>
              <a:rPr lang="ar-AE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ثانياً: </a:t>
            </a: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البرامج التعليمية و الثقافية :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برامج تعليمية متفردة ( تدريس اللغة العربية / لغات الشرق الأقصي/ أعمال يدوية / أبحاث ..)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زيارات ميدانية لأشهر معالم و مدن المنطقة (ابوظبي &amp; العين &amp; الشارقة &amp; مسقط 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جزيرة السعديات و بوطينة و صير بني ياس </a:t>
            </a:r>
          </a:p>
          <a:p>
            <a:pPr algn="r" rtl="1">
              <a:buFont typeface="Wingdings" pitchFamily="2" charset="2"/>
              <a:buChar char="§"/>
            </a:pPr>
            <a:endParaRPr lang="ar-SA" sz="1600" dirty="0"/>
          </a:p>
          <a:p>
            <a:pPr algn="r" rtl="1">
              <a:buFont typeface="Wingdings" pitchFamily="2" charset="2"/>
              <a:buChar char="Ø"/>
            </a:pPr>
            <a:endParaRPr lang="en-US" sz="1600" b="1" i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199"/>
            <a:ext cx="2895600" cy="1682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97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2999" cy="1066799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  <a:prstDash val="solid"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3- فريق العمل 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077200" cy="49530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 fontScale="85000" lnSpcReduction="20000"/>
          </a:bodyPr>
          <a:lstStyle/>
          <a:p>
            <a:pPr algn="r" rtl="1">
              <a:buFont typeface="Wingdings" pitchFamily="2" charset="2"/>
              <a:buChar char="q"/>
            </a:pPr>
            <a:endParaRPr lang="ar-SA" sz="1600" b="1" dirty="0" smtClean="0">
              <a:solidFill>
                <a:srgbClr val="002060"/>
              </a:solidFill>
              <a:latin typeface="Hacen Beirut Heading" pitchFamily="2" charset="-78"/>
              <a:cs typeface="Hacen Beirut Heading" pitchFamily="2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اختيار فريق العمل الذي سيكون مسئول عن وضع التصور الكامل لفكرة المشروع و سيتكون من: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رئيس مجلس الإدارة                (</a:t>
            </a:r>
            <a:r>
              <a:rPr lang="en-US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……………………………………</a:t>
            </a: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نائب رئيس مجلس الإدارة و المدير العام        (.....................)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المدير التنفيذي للمشروع و مدير المعسكر     ( </a:t>
            </a:r>
            <a:r>
              <a:rPr lang="ar-SA" sz="15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..........................)</a:t>
            </a:r>
            <a:endParaRPr lang="ar-SA" sz="1500" dirty="0">
              <a:blipFill>
                <a:blip r:embed="rId4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مساعدي المدير التنفيذي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 عدد من الشباب المواطنين المتطوعين </a:t>
            </a:r>
            <a:r>
              <a:rPr lang="en-US" sz="15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</a:t>
            </a:r>
            <a:endParaRPr lang="ar-SA" sz="15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مدير الموارد البشرية    </a:t>
            </a:r>
            <a:r>
              <a:rPr lang="ar-SA" sz="1600" dirty="0">
                <a:latin typeface="Hacen Beirut" pitchFamily="2" charset="-78"/>
                <a:cs typeface="Hacen Beirut" pitchFamily="2" charset="-78"/>
              </a:rPr>
              <a:t>: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مختص في إختيار المشرفين و المتطوعيين للعمل من كل دول العالم و متابعة أدائهم و سيكون عليه تكوين شبكة واسعة من الشباب المتطوعين من حول العالم للعمل في المعسكر.(تكوين شبكة أصدقاء المعسكر)</a:t>
            </a:r>
          </a:p>
          <a:p>
            <a:pPr algn="r" rtl="1">
              <a:buFont typeface="Wingdings" pitchFamily="2" charset="2"/>
              <a:buChar char="q"/>
            </a:pPr>
            <a:endParaRPr lang="ar-SA" sz="1600" dirty="0">
              <a:latin typeface="Hacen Beirut" pitchFamily="2" charset="-78"/>
              <a:cs typeface="Hacen Beirut" pitchFamily="2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مساعدي مدير الموارد البشرية: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 عدد 4 من المواطنين الشباب لتولي مسئولية إعداد المتطوعين </a:t>
            </a:r>
            <a:r>
              <a:rPr lang="en-US" sz="15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</a:t>
            </a:r>
            <a:endParaRPr lang="ar-SA" sz="15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q"/>
            </a:pPr>
            <a:endParaRPr lang="ar-SA" sz="1600" dirty="0">
              <a:latin typeface="Hacen Beirut" pitchFamily="2" charset="-78"/>
              <a:cs typeface="Hacen Beirut" pitchFamily="2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مدير العلاقات العامة و التسويق :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مختص بالتواصل مع كل المدارس الدولية حول العالم و داخل الدولة و الهيئات العالمية الطلابية و الشبابية من أجل التعرف علي كل إحتياجاتهم و عرض خدمات المعسكر عليهم و التسويق </a:t>
            </a:r>
            <a:r>
              <a:rPr lang="ar-SA" sz="1500" dirty="0" err="1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لة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</a:p>
          <a:p>
            <a:pPr algn="r" rtl="1">
              <a:buFont typeface="Wingdings" pitchFamily="2" charset="2"/>
              <a:buChar char="q"/>
            </a:pPr>
            <a:endParaRPr lang="ar-SA" sz="1600" dirty="0">
              <a:latin typeface="Hacen Beirut" pitchFamily="2" charset="-78"/>
              <a:cs typeface="Hacen Beirut" pitchFamily="2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مساعدي مدير العلاقات العامة و التسويق :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 عدد 4 من المواطنين الشباب </a:t>
            </a:r>
            <a:r>
              <a:rPr lang="en-US" sz="15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</a:t>
            </a:r>
            <a:endParaRPr lang="ar-SA" sz="15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سكرتارية المشروع :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خبيرة في هذا النوع من النشاط الطلابي و في التواصل مع المدارس&amp;2  مواطنات  متطوعات 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محاسب : 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SA" sz="15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مساعد إداري: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عدد من الشباب المواطنين المتطوعين حسب إحتياجات المشروع </a:t>
            </a:r>
          </a:p>
          <a:p>
            <a:pPr algn="r" rtl="1">
              <a:buFont typeface="Wingdings" pitchFamily="2" charset="2"/>
              <a:buChar char="§"/>
            </a:pPr>
            <a:endParaRPr lang="ar-SA" sz="1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r" rtl="1">
              <a:buFont typeface="Wingdings" pitchFamily="2" charset="2"/>
              <a:buChar char="§"/>
            </a:pPr>
            <a:endParaRPr lang="ar-SA" sz="1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r" rtl="1">
              <a:buFont typeface="Wingdings" pitchFamily="2" charset="2"/>
              <a:buChar char="§"/>
            </a:pPr>
            <a:endParaRPr lang="ar-SA" sz="1400" dirty="0">
              <a:solidFill>
                <a:schemeClr val="bg2">
                  <a:lumMod val="50000"/>
                </a:schemeClr>
              </a:solidFill>
            </a:endParaRPr>
          </a:p>
          <a:p>
            <a:pPr algn="r" rtl="1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5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0916"/>
            <a:ext cx="8991600" cy="914399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أولاً: فكرة المشروع </a:t>
            </a:r>
            <a:r>
              <a:rPr lang="en-US" sz="3600" dirty="0" smtClean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en-US" sz="3600" dirty="0" smtClean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229600" cy="5181600"/>
          </a:xfrm>
          <a:blipFill>
            <a:blip r:embed="rId5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إنشاء معسكر طلابي عالمي علي ارض ابوظبي يجذب اليه الاف الطلاب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و الطالبات </a:t>
            </a:r>
            <a:r>
              <a:rPr lang="ar-AE" sz="18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</a:t>
            </a:r>
            <a:r>
              <a:rPr lang="ar-AE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كل المراحل العمريه </a:t>
            </a:r>
            <a:r>
              <a:rPr lang="ar-AE" sz="18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&amp; </a:t>
            </a:r>
            <a:r>
              <a:rPr lang="ar-SA" sz="18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</a:t>
            </a:r>
            <a:r>
              <a:rPr lang="ar-SA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كل دول العالم </a:t>
            </a:r>
            <a:r>
              <a:rPr lang="en-US" sz="18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8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و الخليج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للحضور الي ابوظبي</a:t>
            </a:r>
            <a:r>
              <a:rPr lang="en-US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كجزء من برامجهم الدراسية والثقافية و الترفيهية </a:t>
            </a:r>
            <a:r>
              <a:rPr lang="ar-AE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على مدار العام </a:t>
            </a:r>
            <a:endParaRPr lang="ar-SA" sz="1800" dirty="0">
              <a:blipFill>
                <a:blip r:embed="rId4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ar-SA" sz="1800" dirty="0"/>
          </a:p>
          <a:p>
            <a:pPr marL="0" indent="0" algn="r" rtl="1">
              <a:buNone/>
            </a:pPr>
            <a:endParaRPr lang="ar-SA" sz="1800" dirty="0" smtClean="0"/>
          </a:p>
          <a:p>
            <a:pPr marL="0" indent="0" algn="r" rtl="1">
              <a:buNone/>
            </a:pPr>
            <a:endParaRPr lang="ar-SA" sz="1800" dirty="0"/>
          </a:p>
          <a:p>
            <a:pPr marL="0" indent="0" algn="r" rtl="1">
              <a:buNone/>
            </a:pPr>
            <a:endParaRPr lang="ar-SA" sz="1800" dirty="0" smtClean="0"/>
          </a:p>
          <a:p>
            <a:pPr marL="0" indent="0" algn="r" rtl="1">
              <a:buNone/>
            </a:pPr>
            <a:endParaRPr lang="ar-SA" sz="1800" dirty="0" smtClean="0"/>
          </a:p>
          <a:p>
            <a:pPr algn="r" rtl="1">
              <a:buFont typeface="Wingdings" pitchFamily="2" charset="2"/>
              <a:buChar char="v"/>
            </a:pPr>
            <a:endParaRPr lang="ar-SA" sz="1800" dirty="0" smtClean="0"/>
          </a:p>
          <a:p>
            <a:pPr algn="r" rtl="1">
              <a:buFont typeface="Wingdings" pitchFamily="2" charset="2"/>
              <a:buChar char="v"/>
            </a:pPr>
            <a:r>
              <a:rPr lang="ar-SA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الاستفادة</a:t>
            </a:r>
            <a:r>
              <a:rPr lang="ar-AE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من الموقع المتميز و الأمكانيات </a:t>
            </a:r>
            <a:r>
              <a:rPr lang="ar-SA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السياحية الهائلة و الثقة العالمية في ابوظبي بشكل خاص و الامارات بشكل عام من اجل </a:t>
            </a:r>
            <a:r>
              <a:rPr lang="ar-AE" sz="18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:</a:t>
            </a:r>
          </a:p>
          <a:p>
            <a:pPr algn="r" rtl="1">
              <a:buFont typeface="Wingdings" pitchFamily="2" charset="2"/>
              <a:buChar char="§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تشجيع المدارس و الهيئات الطلابية الدولية و العربية و الإسلامية علي إتخاذ أبوظبي مقرا للأنشطة الطلابية الخاصة بها  و مقرا لجميع المؤتمرات الدولية الطلابية </a:t>
            </a:r>
          </a:p>
          <a:p>
            <a:pPr algn="r" rtl="1">
              <a:buFont typeface="Wingdings" pitchFamily="2" charset="2"/>
              <a:buChar char="§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تشجيع سياحة المجموعات الطلابية و التجمعات الدولية الطلابية و سياحة المعسكرات العائلية </a:t>
            </a:r>
          </a:p>
          <a:p>
            <a:pPr algn="r" rtl="1">
              <a:buFont typeface="Wingdings" pitchFamily="2" charset="2"/>
              <a:buChar char="§"/>
            </a:pP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تشجيع السياحة الطلابية الداخلية ( من الإمارات الآخرى ) و المدارس المحلية في أبوظبي  على مدار العام للإستمتاع بإمكانيات المعسكر و أنشطته </a:t>
            </a:r>
            <a:endParaRPr lang="ar-AE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r>
              <a:rPr lang="en-US" sz="10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0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5582"/>
            <a:ext cx="2335306" cy="10340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2" y="2226796"/>
            <a:ext cx="3823447" cy="1749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44725"/>
            <a:ext cx="3886200" cy="1689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10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9144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ar-S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4- الخطة الزمنية </a:t>
            </a:r>
            <a:endParaRPr lang="en-US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93622"/>
              </p:ext>
            </p:extLst>
          </p:nvPr>
        </p:nvGraphicFramePr>
        <p:xfrm>
          <a:off x="304800" y="1295401"/>
          <a:ext cx="8029611" cy="484415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47320"/>
                <a:gridCol w="1171426"/>
                <a:gridCol w="121450"/>
                <a:gridCol w="987443"/>
                <a:gridCol w="1108893"/>
                <a:gridCol w="1693079"/>
              </a:tblGrid>
              <a:tr h="624096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ملاحظات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تاريخ الإنتهاء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تاريخ البدء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المدة المتوقعة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الخطوة المقترحة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431933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تحديد عدد 3 أماكن للإختيار بينهم فقط.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01/02/12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01/012/12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3 months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1- إختيار الموقع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يمكن تقديم أوراق إنشاء المركز خلال فترة إختيار الموقع.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01/03/12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01/01/13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2 months</a:t>
                      </a: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2- إنشاء كيان قانوني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أفضل فترة للتعاقدات هي خلال فترة الصيف.</a:t>
                      </a:r>
                    </a:p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تبدأ أول اجتماعات فريق العمل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01/05/12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01/01/13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4 شهور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3- تكوين فريق العمل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إجتماعات يومية لوضع التصور الكامل لخطة عمل المشروع 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01/02/12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01/12/12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defTabSz="914400" rtl="1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شهرين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defTabSz="914400" rtl="1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4- وضع خطة عمل المشروع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إما بناء مقر جديد /أو تجديد و تطوير مقرموجود فعلياً مع إضافة ملاعب و قاعات.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01/05/14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01/04/13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1 year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5- تنفيذ المشروع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مع إجازة الخريف أو الكريسماس حسب تنفيذ خطوات المشروع.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01/12/14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400" b="1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defTabSz="914400" rtl="1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6- بدء المشروع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550672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تبدأ الدعاية قبل 6 شهور كاملة من بدء اول معسكر.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01/ 12/13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6 شهور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400" b="1" dirty="0" smtClean="0">
                          <a:solidFill>
                            <a:schemeClr val="tx1"/>
                          </a:solidFill>
                          <a:latin typeface="AGA Rasheeq V.2 رشيق" pitchFamily="2" charset="-78"/>
                          <a:ea typeface="AGA Rasheeq V.2 رشيق" pitchFamily="2" charset="-78"/>
                          <a:cs typeface="AGA Rasheeq V.2 رشيق" pitchFamily="2" charset="-78"/>
                        </a:rPr>
                        <a:t>7- الدعاية و الإعلان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GA Rasheeq V.2 رشيق" pitchFamily="2" charset="-78"/>
                        <a:ea typeface="AGA Rasheeq V.2 رشيق" pitchFamily="2" charset="-78"/>
                        <a:cs typeface="AGA Rasheeq V.2 رشيق" pitchFamily="2" charset="-78"/>
                      </a:endParaRPr>
                    </a:p>
                  </a:txBody>
                  <a:tcPr/>
                </a:tc>
              </a:tr>
              <a:tr h="440537"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Hacen Beirut" pitchFamily="2" charset="-78"/>
                          <a:ea typeface="+mn-ea"/>
                          <a:cs typeface="Hacen Beirut" pitchFamily="2" charset="-78"/>
                        </a:rPr>
                        <a:t>15/12/2014</a:t>
                      </a: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r" rtl="1" eaLnBrk="1" fontAlgn="base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itchFamily="2" charset="2"/>
                        <a:buChar char="q"/>
                      </a:pPr>
                      <a:r>
                        <a:rPr lang="ar-SA" sz="1200" dirty="0" smtClean="0">
                          <a:solidFill>
                            <a:schemeClr val="tx1"/>
                          </a:solidFill>
                          <a:latin typeface="Hacen Beirut" pitchFamily="2" charset="-78"/>
                          <a:ea typeface="+mn-ea"/>
                          <a:cs typeface="Hacen Beirut" pitchFamily="2" charset="-78"/>
                        </a:rPr>
                        <a:t>8- بداية المعسكرات </a:t>
                      </a:r>
                      <a:endParaRPr lang="en-US" sz="1200" dirty="0">
                        <a:solidFill>
                          <a:schemeClr val="tx1"/>
                        </a:solidFill>
                        <a:latin typeface="Hacen Beirut" pitchFamily="2" charset="-78"/>
                        <a:ea typeface="+mn-ea"/>
                        <a:cs typeface="Hacen Beirut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32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914399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5- مقترحات لمقر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 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846"/>
            <a:ext cx="8153400" cy="49530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§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الإقتراح الأول:</a:t>
            </a:r>
          </a:p>
          <a:p>
            <a:pPr algn="ctr" rtl="1">
              <a:buFont typeface="Wingdings" pitchFamily="2" charset="2"/>
              <a:buChar char="v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24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بناء قرية طلابية عالمية صديقة للبيئة بخصوصية </a:t>
            </a:r>
            <a:r>
              <a:rPr lang="ar-AE" sz="24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إماراتية </a:t>
            </a:r>
            <a:r>
              <a:rPr lang="ar-SA" sz="2400" dirty="0" smtClean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</a:t>
            </a:r>
            <a:endParaRPr lang="ar-SA" sz="2400" dirty="0">
              <a:blipFill>
                <a:blip r:embed="rId4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3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يتم العمل علي إيجاد موقع متميز للمعسكر علي أحد الشواطئ الرائعة في ابوظبي و ذلك بهدف بناء معسكر جديد, عالمي المواصفات و صديق للبيئة و يعكس روح المنطقة الصحراوية و الهوية الإماراتية.</a:t>
            </a:r>
          </a:p>
          <a:p>
            <a:pPr algn="r" rtl="1">
              <a:lnSpc>
                <a:spcPct val="13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هذا مشروع طموح للمستقبل ليبني قاعدة سياحية طلابية جديدة و واعدة</a:t>
            </a:r>
          </a:p>
          <a:p>
            <a:pPr algn="r" rtl="1">
              <a:buFont typeface="Wingdings" pitchFamily="2" charset="2"/>
              <a:buChar char="§"/>
            </a:pPr>
            <a:endParaRPr lang="ar-SA" sz="1600" dirty="0"/>
          </a:p>
          <a:p>
            <a:pPr marL="0" indent="0" algn="r" rtl="1">
              <a:buNone/>
            </a:pPr>
            <a:endParaRPr lang="ar-SA" sz="1600" dirty="0" smtClean="0"/>
          </a:p>
          <a:p>
            <a:pPr marL="0" indent="0" algn="r" rtl="1">
              <a:buNone/>
            </a:pPr>
            <a:endParaRPr lang="ar-SA" sz="1600" dirty="0"/>
          </a:p>
          <a:p>
            <a:pPr algn="r" rtl="1">
              <a:buFont typeface="Wingdings" pitchFamily="2" charset="2"/>
              <a:buChar char="§"/>
            </a:pPr>
            <a:endParaRPr lang="ar-SA" sz="1600" dirty="0" smtClean="0"/>
          </a:p>
          <a:p>
            <a:pPr algn="r" rtl="1">
              <a:buFont typeface="Wingdings" pitchFamily="2" charset="2"/>
              <a:buChar char="§"/>
            </a:pPr>
            <a:endParaRPr lang="ar-SA" sz="1600" dirty="0" smtClean="0"/>
          </a:p>
          <a:p>
            <a:pPr marL="0" indent="0" algn="r" rtl="1">
              <a:buNone/>
            </a:pPr>
            <a:endParaRPr lang="ar-SA" dirty="0" smtClean="0"/>
          </a:p>
          <a:p>
            <a:pPr algn="r" rtl="1">
              <a:buFont typeface="Wingdings" pitchFamily="2" charset="2"/>
              <a:buChar char="§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الإقتراح الثاني: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إختيار أحد المواقع الموجودة فعليا و العمل علي تطويره مرحليا حتي يستخدم كمقر للمعسكر 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إحتمال وجود بعض الأماكن المتميزة و التي يمكن إعادة إستغلالها من جديد.</a:t>
            </a:r>
            <a:endParaRPr lang="en-US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00799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999181"/>
            <a:ext cx="2743200" cy="19264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124200"/>
            <a:ext cx="2667000" cy="18825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999181"/>
            <a:ext cx="2667000" cy="20076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32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91440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6- مقترحات أخري 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153400" cy="51054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>
            <a:normAutofit/>
            <a:scene3d>
              <a:camera prst="perspectiveFront"/>
              <a:lightRig rig="threePt" dir="t"/>
            </a:scene3d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b="1" dirty="0">
                <a:solidFill>
                  <a:srgbClr val="002060"/>
                </a:solidFill>
                <a:latin typeface="AGA Rasheeq V.2 رشيق" pitchFamily="2" charset="-78"/>
                <a:ea typeface="AGA Rasheeq V.2 رشيق" pitchFamily="2" charset="-78"/>
                <a:cs typeface="AGA Rasheeq V.2 رشيق" pitchFamily="2" charset="-78"/>
              </a:rPr>
              <a:t>إقامة مقر لمشروع </a:t>
            </a:r>
            <a:r>
              <a:rPr lang="ar-SA" b="1" dirty="0" smtClean="0">
                <a:solidFill>
                  <a:srgbClr val="002060"/>
                </a:solidFill>
                <a:latin typeface="AGA Rasheeq V.2 رشيق" pitchFamily="2" charset="-78"/>
                <a:ea typeface="AGA Rasheeq V.2 رشيق" pitchFamily="2" charset="-78"/>
                <a:cs typeface="AGA Rasheeq V.2 رشيق" pitchFamily="2" charset="-78"/>
              </a:rPr>
              <a:t>    </a:t>
            </a:r>
            <a:r>
              <a:rPr lang="ar-SA" b="1" dirty="0" smtClean="0">
                <a:ln w="1905">
                  <a:solidFill>
                    <a:srgbClr val="00B050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GA Rasheeq V.2 رشيق" pitchFamily="2" charset="-78"/>
                <a:ea typeface="AGA Rasheeq V.2 رشيق" pitchFamily="2" charset="-78"/>
                <a:cs typeface="AGA Rasheeq V.2 رشيق" pitchFamily="2" charset="-78"/>
              </a:rPr>
              <a:t>« </a:t>
            </a:r>
            <a:r>
              <a:rPr lang="ar-SA" b="1" dirty="0">
                <a:ln w="1905">
                  <a:solidFill>
                    <a:srgbClr val="00B050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GA Rasheeq V.2 رشيق" pitchFamily="2" charset="-78"/>
                <a:ea typeface="AGA Rasheeq V.2 رشيق" pitchFamily="2" charset="-78"/>
                <a:cs typeface="AGA Rasheeq V.2 رشيق" pitchFamily="2" charset="-78"/>
              </a:rPr>
              <a:t>جامعات العالم </a:t>
            </a:r>
            <a:r>
              <a:rPr lang="ar-SA" b="1" dirty="0" smtClean="0">
                <a:ln w="1905">
                  <a:solidFill>
                    <a:srgbClr val="00B050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GA Rasheeq V.2 رشيق" pitchFamily="2" charset="-78"/>
                <a:ea typeface="AGA Rasheeq V.2 رشيق" pitchFamily="2" charset="-78"/>
                <a:cs typeface="AGA Rasheeq V.2 رشيق" pitchFamily="2" charset="-78"/>
              </a:rPr>
              <a:t>المتحدة/ابوظبي»</a:t>
            </a:r>
            <a:endParaRPr lang="ar-SA" b="1" dirty="0">
              <a:ln w="1905">
                <a:solidFill>
                  <a:srgbClr val="00B050"/>
                </a:solidFill>
              </a:ln>
              <a:blipFill>
                <a:blip r:embed="rId4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GA Rasheeq V.2 رشيق" pitchFamily="2" charset="-78"/>
              <a:ea typeface="AGA Rasheeq V.2 رشيق" pitchFamily="2" charset="-78"/>
              <a:cs typeface="AGA Rasheeq V.2 رشيق" pitchFamily="2" charset="-78"/>
            </a:endParaRPr>
          </a:p>
          <a:p>
            <a:pPr marL="0" indent="0" algn="r" rtl="1">
              <a:buNone/>
            </a:pPr>
            <a:endParaRPr lang="ar-SA" sz="2000" b="1" i="1" dirty="0" smtClean="0">
              <a:solidFill>
                <a:srgbClr val="0070C0"/>
              </a:solidFill>
              <a:latin typeface="Hacen Samra" pitchFamily="2" charset="-78"/>
              <a:cs typeface="Hacen Samra" pitchFamily="2" charset="-78"/>
            </a:endParaRPr>
          </a:p>
          <a:p>
            <a:pPr marL="0" indent="0" algn="r" rtl="1">
              <a:buNone/>
            </a:pPr>
            <a:r>
              <a:rPr lang="ar-SA" sz="2000" b="1" i="1" dirty="0">
                <a:solidFill>
                  <a:srgbClr val="0070C0"/>
                </a:solidFill>
                <a:latin typeface="AGA Granada غرناطة V2" pitchFamily="2" charset="-78"/>
                <a:cs typeface="AGA Granada غرناطة V2" pitchFamily="2" charset="-78"/>
              </a:rPr>
              <a:t> </a:t>
            </a:r>
            <a:r>
              <a:rPr lang="ar-SA" sz="2000" b="1" i="1" dirty="0" smtClean="0">
                <a:solidFill>
                  <a:srgbClr val="0070C0"/>
                </a:solidFill>
                <a:latin typeface="AGA Granada غرناطة V2" pitchFamily="2" charset="-78"/>
                <a:cs typeface="AGA Granada غرناطة V2" pitchFamily="2" charset="-78"/>
              </a:rPr>
              <a:t> </a:t>
            </a: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كجزء من المشروع , حيث هناك رغبة شديدة من مجلس إدارة جامعات العالم المتحدة لإقامة مقر في المنطقة </a:t>
            </a:r>
          </a:p>
          <a:p>
            <a:pPr algn="r" rtl="1">
              <a:buFont typeface="Wingdings" pitchFamily="2" charset="2"/>
              <a:buChar char="Ø"/>
            </a:pPr>
            <a:endParaRPr lang="ar-SA" sz="2000" dirty="0"/>
          </a:p>
          <a:p>
            <a:pPr marL="0" indent="0" algn="r" rtl="1">
              <a:buNone/>
            </a:pPr>
            <a:endParaRPr lang="ar-SA" sz="2000" dirty="0" smtClean="0"/>
          </a:p>
          <a:p>
            <a:pPr marL="0" indent="0" algn="r" rtl="1">
              <a:buNone/>
            </a:pPr>
            <a:endParaRPr lang="ar-SA" sz="2000" dirty="0"/>
          </a:p>
          <a:p>
            <a:pPr marL="0" indent="0" algn="r" rtl="1">
              <a:buNone/>
            </a:pPr>
            <a:endParaRPr lang="ar-SA" sz="2000" dirty="0" smtClean="0"/>
          </a:p>
          <a:p>
            <a:pPr algn="r" rtl="1">
              <a:buFont typeface="Wingdings" pitchFamily="2" charset="2"/>
              <a:buChar char="Ø"/>
            </a:pPr>
            <a:endParaRPr lang="ar-SA" sz="2000" dirty="0"/>
          </a:p>
          <a:p>
            <a:pPr marL="0" indent="0" algn="r" rtl="1">
              <a:buNone/>
            </a:pPr>
            <a:endParaRPr lang="ar-SA" sz="2000" dirty="0" smtClean="0"/>
          </a:p>
          <a:p>
            <a:pPr marL="0" indent="0" algn="r" rtl="1">
              <a:buNone/>
            </a:pPr>
            <a:endParaRPr lang="ar-SA" sz="2000" dirty="0" smtClean="0"/>
          </a:p>
          <a:p>
            <a:pPr marL="0" indent="0" algn="r" rtl="1">
              <a:buNone/>
            </a:pPr>
            <a:endParaRPr lang="en-US" sz="2000" dirty="0" smtClean="0"/>
          </a:p>
          <a:p>
            <a:pPr marL="0" indent="0" algn="r" rtl="1">
              <a:buNone/>
            </a:pPr>
            <a:endParaRPr lang="ar-SA" sz="2000" dirty="0" smtClean="0"/>
          </a:p>
          <a:p>
            <a:pPr algn="r" rtl="1">
              <a:buFont typeface="Wingdings" pitchFamily="2" charset="2"/>
              <a:buChar char="q"/>
            </a:pPr>
            <a:r>
              <a:rPr lang="ar-SA" sz="15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يمكن أن يصبح وجود مقر جامعات حول العالم في ابوظبي عامل جذب رائع للمئات من الطلاب للحضور و الدراسة</a:t>
            </a:r>
            <a:endParaRPr lang="en-US" sz="15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168274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2389094" cy="455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71" y="2743200"/>
            <a:ext cx="6781800" cy="259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0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914399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سادساً</a:t>
            </a:r>
            <a:r>
              <a:rPr lang="ar-AE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خطوات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5- مقترحات لمقر المشروع</a:t>
            </a:r>
            <a:r>
              <a:rPr lang="ar-SA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 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846"/>
            <a:ext cx="8153400" cy="49530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§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الإقتراح الأول:</a:t>
            </a:r>
          </a:p>
          <a:p>
            <a:pPr algn="ctr" rtl="1">
              <a:buFont typeface="Wingdings" pitchFamily="2" charset="2"/>
              <a:buChar char="v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بناء قرية طلابية عالمية صديقة للبيئة بخصوصية وطنية   </a:t>
            </a:r>
          </a:p>
          <a:p>
            <a:pPr algn="r" rtl="1">
              <a:lnSpc>
                <a:spcPct val="13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يتم العمل علي إيجاد موقع متميز للمعسكر علي أحد الشواطئ الرائعة في ابوظبي و ذلك بهدف بناء معسكر جديد, عالمي المواصفات و صديق للبيئة و يعكس روح المنطقة الصحراوية و الهوية الإماراتية.</a:t>
            </a:r>
          </a:p>
          <a:p>
            <a:pPr algn="r" rtl="1">
              <a:lnSpc>
                <a:spcPct val="130000"/>
              </a:lnSpc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هذا مشروع طموح للمستقبل ليبني قاعدة سياحية طلابية جديدة و واعدة</a:t>
            </a:r>
          </a:p>
          <a:p>
            <a:pPr algn="r" rtl="1">
              <a:buFont typeface="Wingdings" pitchFamily="2" charset="2"/>
              <a:buChar char="§"/>
            </a:pPr>
            <a:endParaRPr lang="ar-SA" sz="1600" dirty="0"/>
          </a:p>
          <a:p>
            <a:pPr marL="0" indent="0" algn="r" rtl="1">
              <a:buNone/>
            </a:pPr>
            <a:endParaRPr lang="ar-SA" sz="1600" dirty="0" smtClean="0"/>
          </a:p>
          <a:p>
            <a:pPr marL="0" indent="0" algn="r" rtl="1">
              <a:buNone/>
            </a:pPr>
            <a:endParaRPr lang="ar-SA" sz="1600" dirty="0"/>
          </a:p>
          <a:p>
            <a:pPr algn="r" rtl="1">
              <a:buFont typeface="Wingdings" pitchFamily="2" charset="2"/>
              <a:buChar char="§"/>
            </a:pPr>
            <a:endParaRPr lang="ar-SA" sz="1600" dirty="0" smtClean="0"/>
          </a:p>
          <a:p>
            <a:pPr algn="r" rtl="1">
              <a:buFont typeface="Wingdings" pitchFamily="2" charset="2"/>
              <a:buChar char="§"/>
            </a:pPr>
            <a:endParaRPr lang="ar-SA" sz="1600" dirty="0" smtClean="0"/>
          </a:p>
          <a:p>
            <a:pPr marL="0" indent="0" algn="r" rtl="1">
              <a:buNone/>
            </a:pPr>
            <a:endParaRPr lang="ar-SA" dirty="0" smtClean="0"/>
          </a:p>
          <a:p>
            <a:pPr algn="r" rtl="1">
              <a:buFont typeface="Wingdings" pitchFamily="2" charset="2"/>
              <a:buChar char="§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الإقتراح الثاني: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إختيار أحد المواقع الموجودة فعليا و العمل علي تطويره مرحليا حتي يستخدم كمقر للمعسكر </a:t>
            </a: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إحتمال وجود بعض الأماكن المتميزة و التي يمكن إعادة إستغلالها من جديد.</a:t>
            </a:r>
            <a:endParaRPr lang="en-US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00799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048000"/>
            <a:ext cx="3151173" cy="16317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20872"/>
            <a:ext cx="3352800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25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أولاً: فكرة </a:t>
            </a:r>
            <a:r>
              <a:rPr lang="ar-SA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(تابع)</a:t>
            </a:r>
            <a:b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</a:t>
            </a:r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blipFill>
                <a:blip r:embed="rId3"/>
                <a:tile tx="0" ty="0" sx="100000" sy="100000" flip="none" algn="tl"/>
              </a:blip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00799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1371600"/>
            <a:ext cx="8001000" cy="4953000"/>
          </a:xfrm>
          <a:blipFill>
            <a:blip r:embed="rId4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lvl="0" algn="r" rtl="1">
              <a:buFont typeface="Wingdings" pitchFamily="2" charset="2"/>
              <a:buChar char="Ø"/>
            </a:pPr>
            <a:r>
              <a:rPr lang="ar-AE" sz="1800" dirty="0" smtClean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      </a:t>
            </a:r>
            <a:r>
              <a:rPr lang="ar-SA" sz="1800" dirty="0" smtClean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24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السياحة الطلابية الدولية </a:t>
            </a:r>
          </a:p>
          <a:p>
            <a:pPr lvl="0" algn="r" rtl="1">
              <a:buFont typeface="Wingdings" pitchFamily="2" charset="2"/>
              <a:buChar char="v"/>
            </a:pP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يستخدم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هذا المقر العالمي في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تنظيم معسكرات بشكل منتظم مع العديد من كبريات المدارس حول العالم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(أوربا &amp; أمريكا &amp; شرق اسيا &amp; الخليج ) طوال العام كجزء من برامجهم الدراسية و التعليمية و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خلال فترات الإجازات في فصل الشتاء و الربيع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كجزء من برامجهم الترفيهية و الثقافية و التعليمية ايضا.</a:t>
            </a:r>
          </a:p>
          <a:p>
            <a:pPr marL="0" lvl="0" indent="0" algn="r" rtl="1">
              <a:buNone/>
            </a:pPr>
            <a:endParaRPr lang="en-US" sz="1800" dirty="0" smtClean="0">
              <a:solidFill>
                <a:srgbClr val="000000"/>
              </a:solidFill>
            </a:endParaRPr>
          </a:p>
          <a:p>
            <a:pPr marL="0" lvl="0" indent="0" algn="r" rtl="1"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0" lvl="0" indent="0" algn="r" rtl="1">
              <a:buNone/>
            </a:pPr>
            <a:endParaRPr lang="en-US" sz="1800" dirty="0" smtClean="0">
              <a:solidFill>
                <a:srgbClr val="000000"/>
              </a:solidFill>
            </a:endParaRPr>
          </a:p>
          <a:p>
            <a:pPr marL="0" lvl="0" indent="0" algn="r" rtl="1">
              <a:buNone/>
            </a:pPr>
            <a:endParaRPr lang="en-US" sz="1800" dirty="0" smtClean="0">
              <a:solidFill>
                <a:srgbClr val="000000"/>
              </a:solidFill>
            </a:endParaRPr>
          </a:p>
          <a:p>
            <a:pPr lvl="0" algn="r" rtl="1">
              <a:buFont typeface="Wingdings" pitchFamily="2" charset="2"/>
              <a:buChar char="v"/>
            </a:pP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يساعد وجود هذا المعسكر علي ارض الأمارات في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تعريف هؤلاء الطلاب بدولة الأمارات و ثقافتها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منطقة الخليج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ليكونوا سفراء عن الإمارات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  <a:endParaRPr lang="ar-SA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2743200"/>
            <a:ext cx="3047999" cy="15212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5" y="4729119"/>
            <a:ext cx="2828925" cy="15881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53" y="2895600"/>
            <a:ext cx="2895600" cy="14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User\Desktop\traveltours-al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876800"/>
            <a:ext cx="3810000" cy="14404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90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7930"/>
            <a:ext cx="8686800" cy="1201270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en-US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en-US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أولاً</a:t>
            </a:r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فكرة المشروع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(تابع)</a:t>
            </a:r>
            <a:b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24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6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4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1371600"/>
            <a:ext cx="8089005" cy="4953000"/>
          </a:xfrm>
          <a:blipFill>
            <a:blip r:embed="rId4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Ø"/>
            </a:pPr>
            <a:r>
              <a:rPr lang="ar-AE" sz="24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   السياحة الطلابية الداخلية </a:t>
            </a:r>
          </a:p>
          <a:p>
            <a:pPr lvl="0" algn="r" rtl="1">
              <a:buFont typeface="Wingdings" pitchFamily="2" charset="2"/>
              <a:buChar char="v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سوف يوفر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هذا المعسكر  فرصة رائعة لطلاب مدارسنا في الأمارات للمشاركة في إدارة المشروع كمشاركين و متطوعين و تعرفهم علي ثقافات جديدة.</a:t>
            </a:r>
            <a:endParaRPr lang="en-US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lvl="0" indent="0" algn="r" rtl="1">
              <a:buNone/>
            </a:pPr>
            <a:endParaRPr lang="en-US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التنسيق مع كل مدارس الدولة من أجل الاستفادة من الإمكانات العالمية للمعسكر بغرض تنظيم أنشطة و فاعليات لهذه المدارس طوال العام .( معسكرات أسبوعية/ أنشطة طلابية / مسابقات رياضية و تعليمية / رحلات ميدانية / ....)</a:t>
            </a:r>
            <a:endParaRPr lang="ar-AE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78624"/>
            <a:ext cx="2815354" cy="2133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837" y="3733800"/>
            <a:ext cx="2819400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799" y="3845859"/>
            <a:ext cx="2297805" cy="19812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42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ثانياً: رؤية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</a:t>
            </a:r>
            <a:b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  </a:t>
            </a:r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blipFill>
                <a:blip r:embed="rId3"/>
                <a:tile tx="0" ty="0" sx="100000" sy="100000" flip="none" algn="tl"/>
              </a:blip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199"/>
            <a:ext cx="2895600" cy="1682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245225"/>
            <a:ext cx="914400" cy="476250"/>
          </a:xfrm>
        </p:spPr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7918" y="1219200"/>
            <a:ext cx="8234082" cy="5257800"/>
          </a:xfrm>
          <a:blipFill>
            <a:blip r:embed="rId4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Ø"/>
            </a:pPr>
            <a:r>
              <a:rPr lang="ar-AE" sz="1800" dirty="0" smtClean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إنشاء </a:t>
            </a:r>
            <a:r>
              <a:rPr lang="ar-AE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معسكر</a:t>
            </a:r>
            <a:r>
              <a:rPr lang="ar-SA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طلابي</a:t>
            </a:r>
            <a:r>
              <a:rPr lang="ar-AE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عالمي </a:t>
            </a:r>
            <a:r>
              <a:rPr lang="ar-SA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في ابوظبي في أحد المواقع البحرية المتميزة ( تجمع بين الصحراء و البحر )</a:t>
            </a:r>
            <a:r>
              <a:rPr lang="ar-AE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بهدف </a:t>
            </a:r>
            <a:r>
              <a:rPr lang="ar-SA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:</a:t>
            </a:r>
            <a:endParaRPr lang="en-US" sz="1800" dirty="0">
              <a:blipFill>
                <a:blip r:embed="rId3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/>
            <a:endParaRPr lang="en-US" sz="1600" b="1" dirty="0">
              <a:solidFill>
                <a:srgbClr val="002060"/>
              </a:solidFill>
              <a:latin typeface="Hacen Beirut Heading" pitchFamily="2" charset="-78"/>
              <a:cs typeface="Hacen Beirut Heading" pitchFamily="2" charset="-78"/>
            </a:endParaRPr>
          </a:p>
          <a:p>
            <a:pPr algn="r" rtl="1"/>
            <a:endParaRPr lang="en-US" sz="1600" b="1" dirty="0" smtClean="0">
              <a:solidFill>
                <a:srgbClr val="002060"/>
              </a:solidFill>
              <a:latin typeface="Hacen Beirut Heading" pitchFamily="2" charset="-78"/>
              <a:cs typeface="Hacen Beirut Heading" pitchFamily="2" charset="-78"/>
            </a:endParaRPr>
          </a:p>
          <a:p>
            <a:pPr algn="r" rtl="1"/>
            <a:endParaRPr lang="en-US" sz="1600" b="1" dirty="0">
              <a:solidFill>
                <a:srgbClr val="002060"/>
              </a:solidFill>
              <a:latin typeface="Hacen Beirut Heading" pitchFamily="2" charset="-78"/>
              <a:cs typeface="Hacen Beirut Heading" pitchFamily="2" charset="-78"/>
            </a:endParaRPr>
          </a:p>
          <a:p>
            <a:pPr algn="r" rtl="1"/>
            <a:endParaRPr lang="en-US" sz="1600" b="1" dirty="0" smtClean="0">
              <a:solidFill>
                <a:srgbClr val="002060"/>
              </a:solidFill>
              <a:latin typeface="Hacen Beirut Heading" pitchFamily="2" charset="-78"/>
              <a:cs typeface="Hacen Beirut Heading" pitchFamily="2" charset="-78"/>
            </a:endParaRPr>
          </a:p>
          <a:p>
            <a:pPr marL="0" indent="0" algn="r" rtl="1">
              <a:buNone/>
            </a:pPr>
            <a:endParaRPr lang="ar-SA" sz="1600" b="1" dirty="0"/>
          </a:p>
          <a:p>
            <a:pPr algn="r" rtl="1">
              <a:buFont typeface="Wingdings" pitchFamily="2" charset="2"/>
              <a:buChar char="v"/>
            </a:pP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اجتذاب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الألاف من طلبة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المدارس الكبرى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الجامعات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حول العالم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(أوربا &amp; أمريكا &amp; شرق اسيا &amp; الخليج )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للحضور إلي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ابوظبي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من خلال توفير معسكر طلابي بمستوي عالمي و برنامج معسكرات يلبي الإحتياجات الطلابية المختلفة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ويتيح لهؤلاء الطلاب فرصة 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التعرف علي دولة الأمارات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منطقة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الخليج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عن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قرب و الإستمتاع بما تتمتع به الإمارات من مزايا سياحية </a:t>
            </a:r>
            <a:endParaRPr lang="en-US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endParaRPr lang="en-US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نقل صورة جديدة عن ثقافة و شعب الأمارات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المنطقة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و ذلك كجزء من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المناهج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الدراسية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لهؤلاء الطلاب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خلال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العام الدراسي (من سبتمبر إلي يونيو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)</a:t>
            </a:r>
            <a:endParaRPr lang="en-US" sz="1800" dirty="0" smtClean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en-US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او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كجزء من برامجهم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الترفيهية و الثقافية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خلال العطلات الدراسية (الخريف &amp; الكريسماس و الشتاء &amp; اجازة الربيع &amp; الصيف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)</a:t>
            </a:r>
            <a:endParaRPr lang="ar-SA" sz="1600" dirty="0"/>
          </a:p>
          <a:p>
            <a:pPr marL="0" indent="0" algn="r" rtl="1">
              <a:buNone/>
            </a:pPr>
            <a:endParaRPr lang="ar-SA" sz="1600" dirty="0" smtClean="0">
              <a:latin typeface="Hacen Beirut" pitchFamily="2" charset="-78"/>
              <a:cs typeface="Hacen Beirut" pitchFamily="2" charset="-78"/>
            </a:endParaRPr>
          </a:p>
          <a:p>
            <a:pPr marL="0" indent="0" algn="r" rtl="1">
              <a:buNone/>
            </a:pPr>
            <a:endParaRPr lang="ar-SA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3648"/>
            <a:ext cx="2133600" cy="16205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00200"/>
            <a:ext cx="2341070" cy="1676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752600"/>
            <a:ext cx="2590800" cy="1524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58" y="76200"/>
            <a:ext cx="8719842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ثانياً: رؤية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 (</a:t>
            </a:r>
            <a:r>
              <a:rPr lang="ar-AE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تابع)</a:t>
            </a:r>
            <a:br>
              <a:rPr lang="ar-AE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ar-AE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</a:t>
            </a:r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blipFill>
                <a:blip r:embed="rId3"/>
                <a:tile tx="0" ty="0" sx="100000" sy="100000" flip="none" algn="tl"/>
              </a:blip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295400"/>
            <a:ext cx="8153400" cy="4876800"/>
          </a:xfrm>
          <a:blipFill>
            <a:blip r:embed="rId4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marL="0" indent="0" algn="r" rtl="1">
              <a:buNone/>
            </a:pPr>
            <a:endParaRPr lang="ar-SA" sz="1600" dirty="0"/>
          </a:p>
          <a:p>
            <a:pPr algn="r" rtl="1">
              <a:buFont typeface="Wingdings" pitchFamily="2" charset="2"/>
              <a:buChar char="Ø"/>
            </a:pPr>
            <a:r>
              <a:rPr lang="ar-SA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استخدام هذا المقر الجديد ليكون </a:t>
            </a:r>
            <a:endParaRPr lang="ar-AE" sz="1800" dirty="0">
              <a:blipFill>
                <a:blip r:embed="rId3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ctr" rtl="1">
              <a:buNone/>
            </a:pPr>
            <a:r>
              <a:rPr lang="ar-SA" sz="4400" dirty="0" smtClean="0">
                <a:ln>
                  <a:solidFill>
                    <a:srgbClr val="FFFF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(</a:t>
            </a:r>
            <a:r>
              <a:rPr lang="ar-SA" sz="4400" dirty="0">
                <a:ln>
                  <a:solidFill>
                    <a:srgbClr val="FFFF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القرية الطلابية العالمية</a:t>
            </a:r>
            <a:r>
              <a:rPr lang="ar-SA" sz="4400" dirty="0" smtClean="0">
                <a:ln>
                  <a:solidFill>
                    <a:srgbClr val="FFFF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)</a:t>
            </a:r>
            <a:endParaRPr lang="ar-SA" sz="4400" b="1" dirty="0" smtClean="0">
              <a:ln>
                <a:solidFill>
                  <a:srgbClr val="FFFF00"/>
                </a:solidFill>
              </a:ln>
              <a:blipFill>
                <a:blip r:embed="rId3"/>
                <a:tile tx="0" ty="0" sx="100000" sy="100000" flip="none" algn="tl"/>
              </a:blipFill>
              <a:latin typeface="Hacen Dalal St" pitchFamily="2" charset="-78"/>
              <a:cs typeface="Hacen Dalal St" pitchFamily="2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يحتضن المعسكر  جميع الأنشطة الطلابية حول العالم و ذلك من خلال التواصل مع كبريات الكيانات العالمية التي تنظم هذه اللقاءات الطلابية طوال العام ( الأمم المتحدة/ اليونيسكو / جامعات العالم المتحدة /الاتحاد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الأوربي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/ جامعة الدول العربية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)</a:t>
            </a:r>
          </a:p>
          <a:p>
            <a:pPr marL="0" indent="0" algn="r" rtl="1">
              <a:buNone/>
            </a:pPr>
            <a:endParaRPr lang="ar-SA" sz="1600" dirty="0" smtClean="0">
              <a:latin typeface="Hacen Beirut" pitchFamily="2" charset="-78"/>
              <a:cs typeface="Hacen Beirut" pitchFamily="2" charset="-78"/>
            </a:endParaRPr>
          </a:p>
          <a:p>
            <a:pPr marL="0" indent="0" algn="r" rtl="1">
              <a:buNone/>
            </a:pPr>
            <a:endParaRPr lang="ar-SA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58" y="3352800"/>
            <a:ext cx="2776242" cy="1981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871" y="4114800"/>
            <a:ext cx="2743200" cy="19988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579159"/>
            <a:ext cx="2667000" cy="1905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2" y="0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7929"/>
            <a:ext cx="8686800" cy="1082209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ثانياً: رؤية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المشروع (تابع)</a:t>
            </a:r>
            <a:b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</a:b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ar-AE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أبوظبي عاصمة عالمية للسياحة الطلابية</a:t>
            </a:r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blipFill>
                <a:blip r:embed="rId3"/>
                <a:tile tx="0" ty="0" sx="100000" sy="100000" flip="none" algn="tl"/>
              </a:blip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95600" y="6476999"/>
            <a:ext cx="31242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6200" y="1219200"/>
            <a:ext cx="8305800" cy="5029200"/>
          </a:xfrm>
          <a:blipFill>
            <a:blip r:embed="rId4"/>
            <a:tile tx="0" ty="0" sx="100000" sy="100000" flip="none" algn="tl"/>
          </a:blipFill>
          <a:ln w="19050">
            <a:solidFill>
              <a:srgbClr val="00B0F0"/>
            </a:solidFill>
          </a:ln>
        </p:spPr>
        <p:txBody>
          <a:bodyPr/>
          <a:lstStyle/>
          <a:p>
            <a:pPr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SA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الاستفادة من السمعة المتميزة لدولة الأمارات و حالة الاستقرار التي نتميز بها عن باقي دول المنطقة</a:t>
            </a:r>
            <a:r>
              <a:rPr lang="ar-AE" sz="1800" dirty="0">
                <a:blipFill>
                  <a:blip r:embed="rId3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السعي إلى جعل أبوظبي عاصمة عالمية للسياحة الطلابية من خلال:</a:t>
            </a:r>
            <a:endParaRPr lang="ar-SA" sz="1800" dirty="0">
              <a:blipFill>
                <a:blip r:embed="rId3"/>
                <a:tile tx="0" ty="0" sx="100000" sy="100000" flip="none" algn="tl"/>
              </a:blipFill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ابتكار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العديد من المسابقات و الأنشطة الطلابية العالمية و التي تهدف إلي اجتذاب ألاف الطلاب و مئات المدارس و الجامعات للحضور الي ابوظبي من أجل الحضور و المشاركة و مما سيؤدي الي إكساب المعسكر سمعة عالمية.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الاعتماد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علي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مجموع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ات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شباب الأمارات بتولي إدارة المشروع مع إتاحة فرصة متميزة لمجموعات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أخري 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من طلاب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مدارس و جامعات</a:t>
            </a: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دولة الأمارات للمشاركة في هذه البرامج و تعريف زملائهم من هذه الدول بثقافة المنطقة بصورة فعالة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  <a:endParaRPr lang="ar-SA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يدعم المعسكر و ينشر رسالة السلام و التآخي و المحبة </a:t>
            </a:r>
            <a:endParaRPr lang="ar-AE" sz="1800" dirty="0" smtClean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AE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       </a:t>
            </a:r>
            <a:r>
              <a:rPr lang="ar-SA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التي </a:t>
            </a:r>
            <a:r>
              <a:rPr lang="ar-SA" sz="18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تدعو اليها دولة الامارات العربية المتحدة </a:t>
            </a:r>
            <a:endParaRPr lang="ar-AE" sz="18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5" y="4679576"/>
            <a:ext cx="3222648" cy="15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62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ثالثاً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الوضع الحالي </a:t>
            </a:r>
            <a:endParaRPr lang="en-US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7918" y="1219200"/>
            <a:ext cx="8234082" cy="51816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lnSpc>
                <a:spcPct val="200000"/>
              </a:lnSpc>
              <a:buFont typeface="Wingdings" pitchFamily="2" charset="2"/>
              <a:buChar char="v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على المستوى الدولي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تتركز</a:t>
            </a:r>
            <a:r>
              <a:rPr lang="ar-AE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معظم المعسكرات الطلابية المميزة فى سويسر و إنجلترا و عدد قليل من الدول الاوربية و تمتلك سويسرا  أفضل المعسكرات الطلابية فى العالم </a:t>
            </a:r>
            <a:r>
              <a:rPr lang="ar-AE" sz="1600" b="1" dirty="0" smtClean="0">
                <a:latin typeface="GE Flow" pitchFamily="18" charset="-78"/>
                <a:ea typeface="GE Flow" pitchFamily="18" charset="-78"/>
                <a:cs typeface="GE Flow" pitchFamily="18" charset="-78"/>
              </a:rPr>
              <a:t>( </a:t>
            </a:r>
            <a:r>
              <a:rPr lang="en-US" sz="1600" b="1" dirty="0" smtClean="0">
                <a:latin typeface="GE Flow" pitchFamily="18" charset="-78"/>
                <a:ea typeface="GE Flow" pitchFamily="18" charset="-78"/>
                <a:cs typeface="GE Flow" pitchFamily="18" charset="-78"/>
              </a:rPr>
              <a:t>Montana Camp &amp; La Rose &amp; CDL </a:t>
            </a:r>
            <a:r>
              <a:rPr lang="ar-AE" sz="1600" b="1" dirty="0" smtClean="0">
                <a:latin typeface="GE Flow" pitchFamily="18" charset="-78"/>
                <a:ea typeface="GE Flow" pitchFamily="18" charset="-78"/>
                <a:cs typeface="GE Flow" pitchFamily="18" charset="-78"/>
              </a:rPr>
              <a:t> )</a:t>
            </a:r>
            <a:endParaRPr lang="ar-AE" sz="1600" b="1" dirty="0">
              <a:latin typeface="GE Flow" pitchFamily="18" charset="-78"/>
              <a:ea typeface="GE Flow" pitchFamily="18" charset="-78"/>
              <a:cs typeface="GE Flow" pitchFamily="18" charset="-78"/>
            </a:endParaRPr>
          </a:p>
          <a:p>
            <a:pPr algn="r" rtl="1">
              <a:lnSpc>
                <a:spcPct val="200000"/>
              </a:lnSpc>
              <a:buFont typeface="Wingdings" pitchFamily="2" charset="2"/>
              <a:buChar char="v"/>
            </a:pPr>
            <a:r>
              <a:rPr lang="ar-AE" sz="18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على مستوى منطقة الخليج   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ar-AE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لا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يوجد في الوقت الحالي أي معسكرات طلابية في منطقة الخليج  بهذا المفهوم الذي يهدف إلي جذب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آلاف من طلاب المدارس و الجامعات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كل دول العالم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طوال العام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للمجيء الي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منطقة الخليج  للتعرف و التمتع بثقافة و تاريخ هذه المنطقة </a:t>
            </a:r>
            <a:endParaRPr lang="ar-AE" sz="1600" dirty="0" smtClean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ar-SA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تعتبر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دول الخليج و الشرق الأوسط و شرق أسيا و روسيا صاحبة النصيب الأكبر من مشاركة الطلاب في المعسكرات الصيفية و الشتوية في المعسكرات الطلابية في أوربا</a:t>
            </a:r>
            <a:r>
              <a:rPr lang="ar-SA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.</a:t>
            </a:r>
            <a:endParaRPr lang="ar-AE" sz="1600" dirty="0" smtClean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ar-AE" sz="1600" dirty="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على المستوى المحلي </a:t>
            </a:r>
          </a:p>
          <a:p>
            <a:pPr algn="r" rtl="1">
              <a:lnSpc>
                <a:spcPct val="150000"/>
              </a:lnSpc>
              <a:buFont typeface="Wingdings" pitchFamily="2" charset="2"/>
              <a:buChar char="§"/>
            </a:pPr>
            <a:r>
              <a:rPr lang="ar-AE" sz="160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</a:t>
            </a:r>
            <a:r>
              <a:rPr lang="ar-AE" sz="1600" smtClean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كل ما يوجد على ارض الإمارات </a:t>
            </a: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marL="0" indent="0" algn="r" rtl="1">
              <a:buNone/>
            </a:pPr>
            <a:endParaRPr lang="en-US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023938"/>
          </a:xfrm>
          <a:blipFill>
            <a:blip r:embed="rId2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ar-SA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ثالثاً</a:t>
            </a:r>
            <a:r>
              <a:rPr lang="ar-AE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: الوضع الحالي </a:t>
            </a:r>
            <a:r>
              <a:rPr lang="ar-AE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(تابع)</a:t>
            </a:r>
            <a:endParaRPr lang="en-US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6999"/>
            <a:ext cx="2895600" cy="244475"/>
          </a:xfrm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rgbClr val="0070C0"/>
                </a:solidFill>
                <a:latin typeface="AR HERMANN" pitchFamily="2" charset="0"/>
              </a:rPr>
              <a:t>Abu Dhabi Global Camp / ABU DHABI </a:t>
            </a:r>
            <a:endParaRPr lang="en-US" sz="1100" dirty="0">
              <a:solidFill>
                <a:srgbClr val="0070C0"/>
              </a:solidFill>
              <a:latin typeface="AR HERMANN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4F3A7-E0F2-4D1B-9823-8107EB8E530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219200"/>
            <a:ext cx="8153400" cy="5029200"/>
          </a:xfrm>
          <a:blipFill>
            <a:blip r:embed="rId3"/>
            <a:tile tx="0" ty="0" sx="100000" sy="100000" flip="none" algn="tl"/>
          </a:blipFill>
          <a:ln w="28575">
            <a:solidFill>
              <a:srgbClr val="00B0F0"/>
            </a:solidFill>
          </a:ln>
        </p:spPr>
        <p:txBody>
          <a:bodyPr/>
          <a:lstStyle/>
          <a:p>
            <a:pPr algn="r" rtl="1">
              <a:buFont typeface="Wingdings" pitchFamily="2" charset="2"/>
              <a:buChar char="v"/>
            </a:pP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لا يوجد في الوقت الحالي أي معسكرات طلابية في منطقة الخليج  بهذا المفهوم الذي يهدف إلي جذب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آلاف من طلاب المدارس و الجامعات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 كل دول العالم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طوال العام </a:t>
            </a:r>
            <a:r>
              <a:rPr lang="ar-AE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للمجيء الي 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منطقة الخليج  للتعرف و التمتع بثقافة و تاريخ هذه المنطقة و ذلك كجزء من مناهجهم و برامجهم الدراسية أو كجزء من برامجهم الثقافية و الترفيهية و أحيانا الفعاليات الدولية.</a:t>
            </a:r>
            <a:endParaRPr lang="ar-AE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تعتبر دول الخليج و الشرق الأوسط و شرق أسيا و روسيا صاحبة النصيب الأكبر من مشاركة الطلاب في المعسكرات الصيفية و الشتوية في المعسكرات الطلابية في أوربا.</a:t>
            </a:r>
          </a:p>
          <a:p>
            <a:pPr marL="0" indent="0" algn="r" rtl="1">
              <a:buNone/>
            </a:pPr>
            <a:endParaRPr lang="ar-SA" sz="1600" dirty="0">
              <a:latin typeface="GE SS TV Bold" pitchFamily="18" charset="-78"/>
              <a:ea typeface="GE SS TV Bold" pitchFamily="18" charset="-78"/>
              <a:cs typeface="GE SS TV Bold" pitchFamily="18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ar-SA" sz="1600" dirty="0">
                <a:blipFill>
                  <a:blip r:embed="rId4"/>
                  <a:tile tx="0" ty="0" sx="100000" sy="100000" flip="none" algn="tl"/>
                </a:blipFill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تتمتع ابوظبي حاليا بمكانة متميزة علي الخريطة السياحية للشباب و الطلاب لعدة أسباب منها: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الإمكانات السياحية الهائلة للدولة.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الوجهات السياحية الشبابية الجديدة (برج خليفة/ ميدان /  </a:t>
            </a:r>
            <a:r>
              <a:rPr lang="ar-SA" sz="1600" dirty="0" err="1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اتلانتس</a:t>
            </a: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 /عالم الفيراري / الشواطئ/ الجزر..)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الأنشطة الرياضية المتميزة.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الفعاليات الدولية المتتالية.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التسوق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الأمن و الأمان ( اطمئنان أولياء الأمور علي سلامة أولادهم).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الموقع المتميز و سهولة زيارة عدة دول مجاورة. 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التنوع التاريخي و الثقافي المتميز.</a:t>
            </a:r>
          </a:p>
          <a:p>
            <a:pPr algn="r" rtl="1">
              <a:buFont typeface="Wingdings" pitchFamily="2" charset="2"/>
              <a:buChar char="v"/>
            </a:pPr>
            <a:r>
              <a:rPr lang="ar-SA" sz="1600" dirty="0">
                <a:latin typeface="GE SS TV Bold" pitchFamily="18" charset="-78"/>
                <a:ea typeface="GE SS TV Bold" pitchFamily="18" charset="-78"/>
                <a:cs typeface="GE SS TV Bold" pitchFamily="18" charset="-78"/>
              </a:rPr>
              <a:t>السمعة الطيبة عن شعب دولة الأمارات. </a:t>
            </a:r>
          </a:p>
          <a:p>
            <a:pPr algn="r" rtl="1"/>
            <a:endParaRPr lang="en-US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17929"/>
            <a:ext cx="2209800" cy="1116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53" y="4038600"/>
            <a:ext cx="28194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P_STOUR_PRT_World_Travel_Destination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PPP_STOUR_PRT_World_Travel_Destinations</Template>
  <TotalTime>788</TotalTime>
  <Words>3182</Words>
  <Application>Microsoft Office PowerPoint</Application>
  <PresentationFormat>On-screen Show (4:3)</PresentationFormat>
  <Paragraphs>502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PPP_STOUR_PRT_World_Travel_Destinations</vt:lpstr>
      <vt:lpstr>Abu Dhabi Global Camp ADGC أبوظبي عاصمة عالمية للسياحة الطلابية  </vt:lpstr>
      <vt:lpstr>أولاً: فكرة المشروع  أبوظبي عاصمة عالمية للسياحة الطلابية</vt:lpstr>
      <vt:lpstr>أولاً: فكرة المشروع (تابع) أبوظبي عاصمة عالمية للسياحة الطلابية</vt:lpstr>
      <vt:lpstr>  أولاً: فكرة المشروع (تابع) أبوظبي عاصمة عالمية للسياحة الطلابية  </vt:lpstr>
      <vt:lpstr>ثانياً: رؤية المشروع أبوظبي عاصمة عالمية للسياحة الطلابية  </vt:lpstr>
      <vt:lpstr>ثانياً: رؤية المشروع (تابع)  أبوظبي عاصمة عالمية للسياحة الطلابية</vt:lpstr>
      <vt:lpstr>ثانياً: رؤية المشروع (تابع)  أبوظبي عاصمة عالمية للسياحة الطلابية</vt:lpstr>
      <vt:lpstr>ثالثاً: الوضع الحالي </vt:lpstr>
      <vt:lpstr>ثالثاً: الوضع الحالي (تابع)</vt:lpstr>
      <vt:lpstr>تابع))  ثالثاً: الوضع الحالي تكلفة الطالب في المعسكرات الأوربية </vt:lpstr>
      <vt:lpstr>رابعاً: فوائد المشروع 1- الفوائد الثقافية</vt:lpstr>
      <vt:lpstr>رابعاً: فوائد المشروع 2- الفوائد السياحية</vt:lpstr>
      <vt:lpstr>رابعاً: فوائد المشروع 3- الفوائد التعليمية</vt:lpstr>
      <vt:lpstr>رابعا: فوائد المشروع 4- الفوائد المادية</vt:lpstr>
      <vt:lpstr>خامساً: البرنامج السنوي للمعسكر</vt:lpstr>
      <vt:lpstr>خامساً: البرنامج السنوي للمعسكر(تابع)</vt:lpstr>
      <vt:lpstr> سادساً: خطوات المشروع 1- الشكل القانوني  </vt:lpstr>
      <vt:lpstr>سادساً: خطوات المشروع 2- موقع المشروع و الأنشطة  </vt:lpstr>
      <vt:lpstr>سادساً: خطوات المشروع 3- فريق العمل  </vt:lpstr>
      <vt:lpstr>سادساً: خطوات المشروع 4- الخطة الزمنية </vt:lpstr>
      <vt:lpstr>سادساً: خطوات المشروع 5- مقترحات لمقر المشروع  </vt:lpstr>
      <vt:lpstr>سادساً: خطوات المشروع 6- مقترحات أخري </vt:lpstr>
      <vt:lpstr>سادساً: خطوات المشروع 5- مقترحات لمقر المشروع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Student Camp GSC</dc:title>
  <dc:creator>User</dc:creator>
  <cp:lastModifiedBy>Hany</cp:lastModifiedBy>
  <cp:revision>74</cp:revision>
  <cp:lastPrinted>2013-06-19T08:40:55Z</cp:lastPrinted>
  <dcterms:created xsi:type="dcterms:W3CDTF">2012-10-09T17:09:24Z</dcterms:created>
  <dcterms:modified xsi:type="dcterms:W3CDTF">2013-06-19T09:00:06Z</dcterms:modified>
</cp:coreProperties>
</file>