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419" r:id="rId2"/>
    <p:sldId id="810" r:id="rId3"/>
    <p:sldId id="427" r:id="rId4"/>
    <p:sldId id="422" r:id="rId5"/>
    <p:sldId id="423" r:id="rId6"/>
    <p:sldId id="459" r:id="rId7"/>
    <p:sldId id="428" r:id="rId8"/>
    <p:sldId id="426" r:id="rId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1" autoAdjust="0"/>
    <p:restoredTop sz="87206" autoAdjust="0"/>
  </p:normalViewPr>
  <p:slideViewPr>
    <p:cSldViewPr snapToGrid="0" snapToObjects="1">
      <p:cViewPr varScale="1">
        <p:scale>
          <a:sx n="191" d="100"/>
          <a:sy n="191" d="100"/>
        </p:scale>
        <p:origin x="-3680" y="-112"/>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3104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7E1268-595A-4444-8484-178C6CD2B5B9}" type="datetimeFigureOut">
              <a:rPr kumimoji="1" lang="ja-JP" altLang="en-US" smtClean="0"/>
              <a:t>12/12/10</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EB1823E-CED8-A249-AC1C-1D8E320DA594}" type="slidenum">
              <a:rPr kumimoji="1" lang="ja-JP" altLang="en-US" smtClean="0"/>
              <a:t>‹#›</a:t>
            </a:fld>
            <a:endParaRPr kumimoji="1" lang="ja-JP" altLang="en-US"/>
          </a:p>
        </p:txBody>
      </p:sp>
    </p:spTree>
    <p:extLst>
      <p:ext uri="{BB962C8B-B14F-4D97-AF65-F5344CB8AC3E}">
        <p14:creationId xmlns:p14="http://schemas.microsoft.com/office/powerpoint/2010/main" val="1291664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0EF89-E143-F948-92D7-57EE1188D0DE}" type="datetimeFigureOut">
              <a:rPr kumimoji="1" lang="ja-JP" altLang="en-US" smtClean="0"/>
              <a:t>12/12/10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778B99-280F-B54B-AC12-4C324E441286}" type="slidenum">
              <a:rPr kumimoji="1" lang="ja-JP" altLang="en-US" smtClean="0"/>
              <a:t>‹#›</a:t>
            </a:fld>
            <a:endParaRPr kumimoji="1" lang="ja-JP" altLang="en-US"/>
          </a:p>
        </p:txBody>
      </p:sp>
    </p:spTree>
    <p:extLst>
      <p:ext uri="{BB962C8B-B14F-4D97-AF65-F5344CB8AC3E}">
        <p14:creationId xmlns:p14="http://schemas.microsoft.com/office/powerpoint/2010/main" val="2648968965"/>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1</a:t>
            </a:fld>
            <a:endParaRPr kumimoji="1" lang="ja-JP" altLang="en-US"/>
          </a:p>
        </p:txBody>
      </p:sp>
    </p:spTree>
    <p:extLst>
      <p:ext uri="{BB962C8B-B14F-4D97-AF65-F5344CB8AC3E}">
        <p14:creationId xmlns:p14="http://schemas.microsoft.com/office/powerpoint/2010/main" val="28630333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2</a:t>
            </a:fld>
            <a:endParaRPr kumimoji="1" lang="ja-JP" altLang="en-US"/>
          </a:p>
        </p:txBody>
      </p:sp>
    </p:spTree>
    <p:extLst>
      <p:ext uri="{BB962C8B-B14F-4D97-AF65-F5344CB8AC3E}">
        <p14:creationId xmlns:p14="http://schemas.microsoft.com/office/powerpoint/2010/main" val="3510141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・教えるというより、僕の考えを伝えるので、それで自分でも考えてほしい。考えが会っているなら残って</a:t>
            </a:r>
            <a:endParaRPr kumimoji="1" lang="ja-JP" altLang="en-US" dirty="0"/>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3</a:t>
            </a:fld>
            <a:endParaRPr kumimoji="1" lang="ja-JP" altLang="en-US"/>
          </a:p>
        </p:txBody>
      </p:sp>
    </p:spTree>
    <p:extLst>
      <p:ext uri="{BB962C8B-B14F-4D97-AF65-F5344CB8AC3E}">
        <p14:creationId xmlns:p14="http://schemas.microsoft.com/office/powerpoint/2010/main" val="2444748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・技能だから、「読めるかどうか、聞けるかどうか」しか問題にされない</a:t>
            </a:r>
            <a:endParaRPr kumimoji="1" lang="en-US" altLang="ja-JP" dirty="0" smtClean="0"/>
          </a:p>
          <a:p>
            <a:r>
              <a:rPr kumimoji="1" lang="ja-JP" altLang="ja-JP" dirty="0" smtClean="0"/>
              <a:t>　</a:t>
            </a:r>
            <a:r>
              <a:rPr kumimoji="1" lang="ja-JP" altLang="en-US" dirty="0" smtClean="0"/>
              <a:t>ーだからさっきの問題は日本語にするとものすごく簡単に見える</a:t>
            </a:r>
            <a:endParaRPr kumimoji="1" lang="en-US" altLang="ja-JP" dirty="0" smtClean="0"/>
          </a:p>
          <a:p>
            <a:r>
              <a:rPr kumimoji="1" lang="ja-JP" altLang="ja-JP" dirty="0" smtClean="0"/>
              <a:t>　</a:t>
            </a:r>
            <a:r>
              <a:rPr kumimoji="1" lang="ja-JP" altLang="en-US" dirty="0" smtClean="0"/>
              <a:t>ー実際は、受験英語では論理的思考能力も必要となる（いいのか悪いのかは分からないが、それは論理の授業で対応する）</a:t>
            </a:r>
            <a:endParaRPr kumimoji="1" lang="en-US" altLang="ja-JP" dirty="0" smtClean="0"/>
          </a:p>
          <a:p>
            <a:r>
              <a:rPr kumimoji="1" lang="ja-JP" altLang="ja-JP" dirty="0" smtClean="0"/>
              <a:t>　</a:t>
            </a:r>
            <a:r>
              <a:rPr kumimoji="1" lang="ja-JP" altLang="en-US" dirty="0" smtClean="0"/>
              <a:t>ーこのコースでは、英語を技能と位置づけて、</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4</a:t>
            </a:fld>
            <a:endParaRPr kumimoji="1" lang="ja-JP" altLang="en-US"/>
          </a:p>
        </p:txBody>
      </p:sp>
    </p:spTree>
    <p:extLst>
      <p:ext uri="{BB962C8B-B14F-4D97-AF65-F5344CB8AC3E}">
        <p14:creationId xmlns:p14="http://schemas.microsoft.com/office/powerpoint/2010/main" val="377253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・みんな、お笑い芸人のいう大阪弁は理解できるでしょ</a:t>
            </a:r>
            <a:endParaRPr kumimoji="1" lang="en-US" altLang="ja-JP" dirty="0" smtClean="0"/>
          </a:p>
          <a:p>
            <a:r>
              <a:rPr kumimoji="1" lang="ja-JP" altLang="en-US" dirty="0" smtClean="0"/>
              <a:t>・英語に中級はないとよく言うが、中級英語の使い道がないということ</a:t>
            </a:r>
            <a:endParaRPr kumimoji="1" lang="en-US" altLang="ja-JP" dirty="0" smtClean="0"/>
          </a:p>
          <a:p>
            <a:r>
              <a:rPr kumimoji="1" lang="ja-JP" altLang="en-US" dirty="0" smtClean="0"/>
              <a:t>・君の英語力は段階的にしか上がらないが、英語を使うシーンと求められる英語力というのは非連続に変化する</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5</a:t>
            </a:fld>
            <a:endParaRPr kumimoji="1" lang="ja-JP" altLang="en-US"/>
          </a:p>
        </p:txBody>
      </p:sp>
    </p:spTree>
    <p:extLst>
      <p:ext uri="{BB962C8B-B14F-4D97-AF65-F5344CB8AC3E}">
        <p14:creationId xmlns:p14="http://schemas.microsoft.com/office/powerpoint/2010/main" val="3328206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・英語は情報入手にしか使わないから読めれば大丈夫、という人もいるかも</a:t>
            </a:r>
            <a:endParaRPr kumimoji="1" lang="en-US" altLang="ja-JP" dirty="0" smtClean="0"/>
          </a:p>
          <a:p>
            <a:r>
              <a:rPr kumimoji="1" lang="ja-JP" altLang="en-US" dirty="0" smtClean="0"/>
              <a:t>・とりあえず高校生はやっとけ</a:t>
            </a:r>
            <a:endParaRPr kumimoji="1" lang="ja-JP" altLang="en-US" dirty="0"/>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6</a:t>
            </a:fld>
            <a:endParaRPr kumimoji="1" lang="ja-JP" altLang="en-US"/>
          </a:p>
        </p:txBody>
      </p:sp>
    </p:spTree>
    <p:extLst>
      <p:ext uri="{BB962C8B-B14F-4D97-AF65-F5344CB8AC3E}">
        <p14:creationId xmlns:p14="http://schemas.microsoft.com/office/powerpoint/2010/main" val="399847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・このビデオはどんな人にも見てもらいたいと思っているけど、もし今あなたが大学生以上で、自分が英語を仕事で使う可能性はすごく低いと思っていたり、</a:t>
            </a:r>
            <a:r>
              <a:rPr kumimoji="1" lang="en-US" altLang="ja-JP" dirty="0" smtClean="0"/>
              <a:t>2000</a:t>
            </a:r>
            <a:r>
              <a:rPr kumimoji="1" lang="ja-JP" altLang="en-US" dirty="0" smtClean="0"/>
              <a:t>時間はとても投資できないと感じるなら、このあとの話はあんまり参考にならないかもしれないです。</a:t>
            </a:r>
            <a:endParaRPr kumimoji="1" lang="ja-JP" altLang="en-US" dirty="0"/>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7</a:t>
            </a:fld>
            <a:endParaRPr kumimoji="1" lang="ja-JP" altLang="en-US"/>
          </a:p>
        </p:txBody>
      </p:sp>
    </p:spTree>
    <p:extLst>
      <p:ext uri="{BB962C8B-B14F-4D97-AF65-F5344CB8AC3E}">
        <p14:creationId xmlns:p14="http://schemas.microsoft.com/office/powerpoint/2010/main" val="3489439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B778B99-280F-B54B-AC12-4C324E441286}" type="slidenum">
              <a:rPr kumimoji="1" lang="ja-JP" altLang="en-US" smtClean="0"/>
              <a:t>8</a:t>
            </a:fld>
            <a:endParaRPr kumimoji="1" lang="ja-JP" altLang="en-US"/>
          </a:p>
        </p:txBody>
      </p:sp>
    </p:spTree>
    <p:extLst>
      <p:ext uri="{BB962C8B-B14F-4D97-AF65-F5344CB8AC3E}">
        <p14:creationId xmlns:p14="http://schemas.microsoft.com/office/powerpoint/2010/main" val="195324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8" name="直角三角形 7"/>
          <p:cNvSpPr/>
          <p:nvPr userDrawn="1"/>
        </p:nvSpPr>
        <p:spPr>
          <a:xfrm>
            <a:off x="-1" y="4101110"/>
            <a:ext cx="3728382" cy="2756890"/>
          </a:xfrm>
          <a:prstGeom prst="rtTriangle">
            <a:avLst/>
          </a:prstGeom>
          <a:gradFill flip="none" rotWithShape="1">
            <a:gsLst>
              <a:gs pos="0">
                <a:schemeClr val="accent3"/>
              </a:gs>
              <a:gs pos="48000">
                <a:srgbClr val="FFFFFF"/>
              </a:gs>
            </a:gsLst>
            <a:lin ang="18900000" scaled="0"/>
            <a:tileRect/>
          </a:gra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sz="2000" dirty="0" smtClean="0">
              <a:latin typeface="メイリオ"/>
              <a:ea typeface="メイリオ"/>
              <a:cs typeface="メイリオ"/>
            </a:endParaRPr>
          </a:p>
        </p:txBody>
      </p:sp>
      <p:sp>
        <p:nvSpPr>
          <p:cNvPr id="3" name="テキスト ボックス 2"/>
          <p:cNvSpPr txBox="1"/>
          <p:nvPr userDrawn="1"/>
        </p:nvSpPr>
        <p:spPr>
          <a:xfrm>
            <a:off x="198070" y="198065"/>
            <a:ext cx="3273985" cy="400110"/>
          </a:xfrm>
          <a:prstGeom prst="rect">
            <a:avLst/>
          </a:prstGeom>
          <a:noFill/>
        </p:spPr>
        <p:txBody>
          <a:bodyPr wrap="square" rtlCol="0">
            <a:spAutoFit/>
          </a:bodyPr>
          <a:lstStyle/>
          <a:p>
            <a:r>
              <a:rPr kumimoji="1" lang="ja-JP" altLang="en-US" sz="2000" dirty="0" smtClean="0">
                <a:solidFill>
                  <a:schemeClr val="accent3"/>
                </a:solidFill>
                <a:latin typeface="メイリオ"/>
                <a:ea typeface="メイリオ"/>
                <a:cs typeface="メイリオ"/>
              </a:rPr>
              <a:t>英語</a:t>
            </a:r>
            <a:r>
              <a:rPr kumimoji="1" lang="en-US" altLang="ja-JP" sz="2000" dirty="0" smtClean="0">
                <a:solidFill>
                  <a:schemeClr val="accent3"/>
                </a:solidFill>
                <a:latin typeface="メイリオ"/>
                <a:ea typeface="メイリオ"/>
                <a:cs typeface="メイリオ"/>
              </a:rPr>
              <a:t> </a:t>
            </a:r>
            <a:r>
              <a:rPr kumimoji="1" lang="ja-JP" altLang="en-US" sz="2000" dirty="0" smtClean="0">
                <a:solidFill>
                  <a:schemeClr val="accent3"/>
                </a:solidFill>
                <a:latin typeface="メイリオ"/>
                <a:ea typeface="メイリオ"/>
                <a:cs typeface="メイリオ"/>
              </a:rPr>
              <a:t>＞英語の勉強法</a:t>
            </a:r>
            <a:endParaRPr kumimoji="1" lang="ja-JP" altLang="en-US" sz="2000" dirty="0">
              <a:solidFill>
                <a:schemeClr val="accent3"/>
              </a:solidFill>
              <a:latin typeface="メイリオ"/>
              <a:ea typeface="メイリオ"/>
              <a:cs typeface="メイリオ"/>
            </a:endParaRPr>
          </a:p>
        </p:txBody>
      </p:sp>
      <p:sp>
        <p:nvSpPr>
          <p:cNvPr id="12" name="タイトル 1"/>
          <p:cNvSpPr>
            <a:spLocks noGrp="1"/>
          </p:cNvSpPr>
          <p:nvPr>
            <p:ph type="title"/>
          </p:nvPr>
        </p:nvSpPr>
        <p:spPr>
          <a:xfrm>
            <a:off x="1205898" y="3162336"/>
            <a:ext cx="7223738" cy="533329"/>
          </a:xfrm>
        </p:spPr>
        <p:txBody>
          <a:bodyPr>
            <a:noAutofit/>
          </a:bodyPr>
          <a:lstStyle>
            <a:lvl1pPr algn="l">
              <a:defRPr sz="3600" b="0" i="0">
                <a:solidFill>
                  <a:schemeClr val="tx1">
                    <a:lumMod val="65000"/>
                    <a:lumOff val="35000"/>
                  </a:schemeClr>
                </a:solidFill>
                <a:latin typeface="メイリオ"/>
                <a:ea typeface="メイリオ"/>
                <a:cs typeface="メイリオ"/>
              </a:defRPr>
            </a:lvl1pPr>
          </a:lstStyle>
          <a:p>
            <a:r>
              <a:rPr kumimoji="1" lang="ja-JP" altLang="en-US" dirty="0" smtClean="0"/>
              <a:t>マスター タイトルの書式設定</a:t>
            </a:r>
            <a:endParaRPr kumimoji="1" lang="ja-JP" altLang="en-US" dirty="0"/>
          </a:p>
        </p:txBody>
      </p:sp>
      <p:sp>
        <p:nvSpPr>
          <p:cNvPr id="15" name="直角三角形 14"/>
          <p:cNvSpPr/>
          <p:nvPr userDrawn="1"/>
        </p:nvSpPr>
        <p:spPr>
          <a:xfrm rot="10800000">
            <a:off x="5415618" y="0"/>
            <a:ext cx="3728382" cy="2756890"/>
          </a:xfrm>
          <a:prstGeom prst="rtTriangle">
            <a:avLst/>
          </a:prstGeom>
          <a:gradFill flip="none" rotWithShape="1">
            <a:gsLst>
              <a:gs pos="0">
                <a:schemeClr val="accent3"/>
              </a:gs>
              <a:gs pos="48000">
                <a:srgbClr val="FFFFFF"/>
              </a:gs>
            </a:gsLst>
            <a:lin ang="18900000" scaled="0"/>
            <a:tileRect/>
          </a:gra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sz="2000" dirty="0" smtClean="0">
              <a:latin typeface="メイリオ"/>
              <a:ea typeface="メイリオ"/>
              <a:cs typeface="メイリオ"/>
            </a:endParaRPr>
          </a:p>
        </p:txBody>
      </p:sp>
      <p:sp>
        <p:nvSpPr>
          <p:cNvPr id="17" name="テキスト ボックス 16"/>
          <p:cNvSpPr txBox="1"/>
          <p:nvPr userDrawn="1"/>
        </p:nvSpPr>
        <p:spPr>
          <a:xfrm>
            <a:off x="1205898" y="2457267"/>
            <a:ext cx="4064080" cy="523220"/>
          </a:xfrm>
          <a:prstGeom prst="rect">
            <a:avLst/>
          </a:prstGeom>
        </p:spPr>
        <p:txBody>
          <a:bodyPr vert="horz" lIns="91440" tIns="45720" rIns="91440" bIns="45720" rtlCol="0" anchor="ctr">
            <a:normAutofit/>
          </a:bodyPr>
          <a:lstStyle>
            <a:defPPr>
              <a:defRPr lang="ja-JP"/>
            </a:defPPr>
            <a:lvl1pPr>
              <a:spcBef>
                <a:spcPct val="0"/>
              </a:spcBef>
              <a:buNone/>
              <a:defRPr sz="2800" b="0" i="0">
                <a:solidFill>
                  <a:schemeClr val="tx1">
                    <a:lumMod val="65000"/>
                    <a:lumOff val="35000"/>
                  </a:schemeClr>
                </a:solidFill>
                <a:latin typeface="メイリオ"/>
                <a:ea typeface="メイリオ"/>
                <a:cs typeface="メイリオ"/>
              </a:defRPr>
            </a:lvl1pPr>
          </a:lstStyle>
          <a:p>
            <a:pPr lvl="0"/>
            <a:endParaRPr lang="ja-JP" altLang="en-US" dirty="0"/>
          </a:p>
        </p:txBody>
      </p:sp>
      <p:pic>
        <p:nvPicPr>
          <p:cNvPr id="2" name="図 1" descr="logicadia_large.jpg"/>
          <p:cNvPicPr>
            <a:picLocks noChangeAspect="1"/>
          </p:cNvPicPr>
          <p:nvPr userDrawn="1"/>
        </p:nvPicPr>
        <p:blipFill rotWithShape="1">
          <a:blip r:embed="rId2">
            <a:extLst>
              <a:ext uri="{28A0092B-C50C-407E-A947-70E740481C1C}">
                <a14:useLocalDpi xmlns:a14="http://schemas.microsoft.com/office/drawing/2010/main" val="0"/>
              </a:ext>
            </a:extLst>
          </a:blip>
          <a:srcRect l="13913" t="35028" r="14160" b="34066"/>
          <a:stretch/>
        </p:blipFill>
        <p:spPr>
          <a:xfrm>
            <a:off x="7031488" y="6099233"/>
            <a:ext cx="1864190" cy="640798"/>
          </a:xfrm>
          <a:prstGeom prst="rect">
            <a:avLst/>
          </a:prstGeom>
        </p:spPr>
      </p:pic>
    </p:spTree>
    <p:extLst>
      <p:ext uri="{BB962C8B-B14F-4D97-AF65-F5344CB8AC3E}">
        <p14:creationId xmlns:p14="http://schemas.microsoft.com/office/powerpoint/2010/main" val="412185830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0527"/>
            <a:ext cx="8229600" cy="651511"/>
          </a:xfrm>
        </p:spPr>
        <p:txBody>
          <a:bodyPr>
            <a:normAutofit/>
          </a:bodyPr>
          <a:lstStyle>
            <a:lvl1pPr>
              <a:defRPr sz="2800" b="0" i="0">
                <a:solidFill>
                  <a:schemeClr val="accent3"/>
                </a:solidFill>
                <a:latin typeface="メイリオ"/>
                <a:ea typeface="メイリオ"/>
                <a:cs typeface="メイリオ"/>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a:xfrm>
            <a:off x="457200" y="1036730"/>
            <a:ext cx="8229600" cy="5394556"/>
          </a:xfrm>
        </p:spPr>
        <p:txBody>
          <a:bodyPr>
            <a:normAutofit/>
          </a:bodyPr>
          <a:lstStyle>
            <a:lvl1pPr marL="180975" indent="-180975">
              <a:defRPr sz="2000">
                <a:solidFill>
                  <a:schemeClr val="tx1">
                    <a:lumMod val="75000"/>
                    <a:lumOff val="25000"/>
                  </a:schemeClr>
                </a:solidFill>
                <a:latin typeface="メイリオ"/>
                <a:ea typeface="メイリオ"/>
                <a:cs typeface="メイリオ"/>
              </a:defRPr>
            </a:lvl1pPr>
            <a:lvl2pPr marL="476250" indent="-209550">
              <a:defRPr sz="1800">
                <a:solidFill>
                  <a:schemeClr val="tx1">
                    <a:lumMod val="75000"/>
                    <a:lumOff val="25000"/>
                  </a:schemeClr>
                </a:solidFill>
                <a:latin typeface="メイリオ"/>
                <a:ea typeface="メイリオ"/>
                <a:cs typeface="メイリオ"/>
              </a:defRPr>
            </a:lvl2pPr>
            <a:lvl3pPr marL="720725" indent="-182563">
              <a:defRPr sz="1800">
                <a:solidFill>
                  <a:schemeClr val="tx1">
                    <a:lumMod val="75000"/>
                    <a:lumOff val="25000"/>
                  </a:schemeClr>
                </a:solidFill>
                <a:latin typeface="メイリオ"/>
                <a:ea typeface="メイリオ"/>
                <a:cs typeface="メイリオ"/>
              </a:defRPr>
            </a:lvl3pPr>
            <a:lvl4pPr>
              <a:defRPr sz="1400"/>
            </a:lvl4pPr>
            <a:lvl5pPr>
              <a:defRPr sz="1400"/>
            </a:lvl5p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p:txBody>
      </p:sp>
      <p:cxnSp>
        <p:nvCxnSpPr>
          <p:cNvPr id="8" name="直線コネクタ 7"/>
          <p:cNvCxnSpPr/>
          <p:nvPr userDrawn="1"/>
        </p:nvCxnSpPr>
        <p:spPr>
          <a:xfrm>
            <a:off x="0" y="819083"/>
            <a:ext cx="9144000" cy="0"/>
          </a:xfrm>
          <a:prstGeom prst="line">
            <a:avLst/>
          </a:prstGeom>
          <a:ln>
            <a:solidFill>
              <a:schemeClr val="accent3"/>
            </a:solidFill>
          </a:ln>
        </p:spPr>
        <p:style>
          <a:lnRef idx="2">
            <a:schemeClr val="accent1"/>
          </a:lnRef>
          <a:fillRef idx="0">
            <a:schemeClr val="accent1"/>
          </a:fillRef>
          <a:effectRef idx="1">
            <a:schemeClr val="accent1"/>
          </a:effectRef>
          <a:fontRef idx="minor">
            <a:schemeClr val="tx1"/>
          </a:fontRef>
        </p:style>
      </p:cxnSp>
      <p:pic>
        <p:nvPicPr>
          <p:cNvPr id="7" name="図 6" descr="by-nc-sa (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76341" y="6641618"/>
            <a:ext cx="813843" cy="152405"/>
          </a:xfrm>
          <a:prstGeom prst="rect">
            <a:avLst/>
          </a:prstGeom>
        </p:spPr>
      </p:pic>
      <p:sp>
        <p:nvSpPr>
          <p:cNvPr id="4" name="正方形/長方形 3"/>
          <p:cNvSpPr/>
          <p:nvPr userDrawn="1"/>
        </p:nvSpPr>
        <p:spPr>
          <a:xfrm>
            <a:off x="4176341" y="6641618"/>
            <a:ext cx="813843" cy="152405"/>
          </a:xfrm>
          <a:prstGeom prst="rect">
            <a:avLst/>
          </a:prstGeom>
          <a:solidFill>
            <a:schemeClr val="bg1">
              <a:alpha val="35000"/>
            </a:schemeClr>
          </a:solidFill>
          <a:ln w="19050">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sz="2000" dirty="0" smtClean="0">
              <a:solidFill>
                <a:schemeClr val="tx1">
                  <a:lumMod val="75000"/>
                  <a:lumOff val="25000"/>
                </a:schemeClr>
              </a:solidFill>
              <a:latin typeface="メイリオ"/>
              <a:ea typeface="メイリオ"/>
              <a:cs typeface="メイリオ"/>
            </a:endParaRPr>
          </a:p>
        </p:txBody>
      </p:sp>
      <p:pic>
        <p:nvPicPr>
          <p:cNvPr id="10" name="図 9" descr="logicadia_large.jpg"/>
          <p:cNvPicPr>
            <a:picLocks noChangeAspect="1"/>
          </p:cNvPicPr>
          <p:nvPr userDrawn="1"/>
        </p:nvPicPr>
        <p:blipFill rotWithShape="1">
          <a:blip r:embed="rId3">
            <a:extLst>
              <a:ext uri="{28A0092B-C50C-407E-A947-70E740481C1C}">
                <a14:useLocalDpi xmlns:a14="http://schemas.microsoft.com/office/drawing/2010/main" val="0"/>
              </a:ext>
            </a:extLst>
          </a:blip>
          <a:srcRect l="13913" t="35028" r="14160" b="34066"/>
          <a:stretch/>
        </p:blipFill>
        <p:spPr>
          <a:xfrm>
            <a:off x="8014436" y="6473526"/>
            <a:ext cx="1067662" cy="366999"/>
          </a:xfrm>
          <a:prstGeom prst="rect">
            <a:avLst/>
          </a:prstGeom>
        </p:spPr>
      </p:pic>
    </p:spTree>
    <p:extLst>
      <p:ext uri="{BB962C8B-B14F-4D97-AF65-F5344CB8AC3E}">
        <p14:creationId xmlns:p14="http://schemas.microsoft.com/office/powerpoint/2010/main" val="2401314862"/>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80527"/>
            <a:ext cx="8229600" cy="878885"/>
          </a:xfrm>
          <a:prstGeom prst="rect">
            <a:avLst/>
          </a:prstGeom>
        </p:spPr>
        <p:txBody>
          <a:bodyPr vert="horz" lIns="91440" tIns="45720" rIns="91440" bIns="45720" rtlCol="0" anchor="ctr">
            <a:normAutofit/>
          </a:bodyPr>
          <a:lstStyle/>
          <a:p>
            <a:r>
              <a:rPr kumimoji="1" lang="ja-JP" altLang="en-US" dirty="0" smtClean="0"/>
              <a:t>メッセージ</a:t>
            </a:r>
            <a:endParaRPr kumimoji="1" lang="ja-JP" altLang="en-US" dirty="0"/>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Tree>
    <p:extLst>
      <p:ext uri="{BB962C8B-B14F-4D97-AF65-F5344CB8AC3E}">
        <p14:creationId xmlns:p14="http://schemas.microsoft.com/office/powerpoint/2010/main" val="1749731881"/>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xmlns:p14="http://schemas.microsoft.com/office/powerpoint/2010/main" id="1" dur="indefinite" restart="never" nodeType="tmRoot"/>
      </p:par>
    </p:tnLst>
  </p:timing>
  <p:txStyles>
    <p:titleStyle>
      <a:lvl1pPr algn="l" defTabSz="457200" rtl="0" eaLnBrk="1" latinLnBrk="0" hangingPunct="1">
        <a:spcBef>
          <a:spcPct val="0"/>
        </a:spcBef>
        <a:buNone/>
        <a:defRPr kumimoji="1" sz="2400" kern="1200">
          <a:solidFill>
            <a:schemeClr val="tx1">
              <a:lumMod val="75000"/>
              <a:lumOff val="2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英語学習のゴール</a:t>
            </a:r>
            <a:endParaRPr kumimoji="1" lang="ja-JP" altLang="en-US" dirty="0"/>
          </a:p>
        </p:txBody>
      </p:sp>
    </p:spTree>
    <p:extLst>
      <p:ext uri="{BB962C8B-B14F-4D97-AF65-F5344CB8AC3E}">
        <p14:creationId xmlns:p14="http://schemas.microsoft.com/office/powerpoint/2010/main" val="36665749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457201" y="2958673"/>
            <a:ext cx="1903184" cy="1396659"/>
          </a:xfrm>
          <a:prstGeom prst="roundRect">
            <a:avLst/>
          </a:prstGeom>
          <a:solidFill>
            <a:schemeClr val="accent6"/>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2000" dirty="0" smtClean="0">
                <a:latin typeface="メイリオ"/>
                <a:ea typeface="メイリオ"/>
                <a:cs typeface="メイリオ"/>
              </a:rPr>
              <a:t>最も効率的に</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英語学習のゴールに</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到達したい</a:t>
            </a:r>
            <a:endParaRPr lang="en-US" altLang="ja-JP" sz="2000" dirty="0">
              <a:latin typeface="メイリオ"/>
              <a:ea typeface="メイリオ"/>
              <a:cs typeface="メイリオ"/>
            </a:endParaRPr>
          </a:p>
        </p:txBody>
      </p:sp>
      <p:sp>
        <p:nvSpPr>
          <p:cNvPr id="16" name="正方形/長方形 15"/>
          <p:cNvSpPr/>
          <p:nvPr/>
        </p:nvSpPr>
        <p:spPr>
          <a:xfrm>
            <a:off x="2711201" y="1382078"/>
            <a:ext cx="1690419" cy="141701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英語学習の</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ゴール</a:t>
            </a:r>
            <a:endParaRPr lang="en-US" altLang="ja-JP" sz="2000" dirty="0" smtClean="0">
              <a:latin typeface="メイリオ"/>
              <a:ea typeface="メイリオ"/>
              <a:cs typeface="メイリオ"/>
            </a:endParaRPr>
          </a:p>
        </p:txBody>
      </p:sp>
      <p:sp>
        <p:nvSpPr>
          <p:cNvPr id="19" name="正方形/長方形 18"/>
          <p:cNvSpPr/>
          <p:nvPr/>
        </p:nvSpPr>
        <p:spPr>
          <a:xfrm>
            <a:off x="2711202" y="2961305"/>
            <a:ext cx="467007" cy="2996246"/>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勉強</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方法</a:t>
            </a:r>
            <a:endParaRPr lang="en-US" altLang="ja-JP" sz="2000" dirty="0" smtClean="0">
              <a:latin typeface="メイリオ"/>
              <a:ea typeface="メイリオ"/>
              <a:cs typeface="メイリオ"/>
            </a:endParaRPr>
          </a:p>
        </p:txBody>
      </p:sp>
      <p:sp>
        <p:nvSpPr>
          <p:cNvPr id="20" name="正方形/長方形 19"/>
          <p:cNvSpPr/>
          <p:nvPr/>
        </p:nvSpPr>
        <p:spPr>
          <a:xfrm>
            <a:off x="3311187" y="2961305"/>
            <a:ext cx="1090433" cy="141701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何を</a:t>
            </a:r>
            <a:endParaRPr lang="en-US" altLang="ja-JP" sz="2000" dirty="0" smtClean="0">
              <a:latin typeface="メイリオ"/>
              <a:ea typeface="メイリオ"/>
              <a:cs typeface="メイリオ"/>
            </a:endParaRPr>
          </a:p>
        </p:txBody>
      </p:sp>
      <p:sp>
        <p:nvSpPr>
          <p:cNvPr id="21" name="正方形/長方形 20"/>
          <p:cNvSpPr/>
          <p:nvPr/>
        </p:nvSpPr>
        <p:spPr>
          <a:xfrm>
            <a:off x="3311187" y="4540532"/>
            <a:ext cx="1090433" cy="141701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どの</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ように</a:t>
            </a:r>
            <a:endParaRPr lang="en-US" altLang="ja-JP" sz="2000" dirty="0" smtClean="0">
              <a:latin typeface="メイリオ"/>
              <a:ea typeface="メイリオ"/>
              <a:cs typeface="メイリオ"/>
            </a:endParaRPr>
          </a:p>
        </p:txBody>
      </p:sp>
      <p:sp>
        <p:nvSpPr>
          <p:cNvPr id="22" name="テキスト ボックス 21"/>
          <p:cNvSpPr txBox="1"/>
          <p:nvPr/>
        </p:nvSpPr>
        <p:spPr>
          <a:xfrm>
            <a:off x="4534600" y="1382077"/>
            <a:ext cx="4152199" cy="1417019"/>
          </a:xfrm>
          <a:prstGeom prst="rect">
            <a:avLst/>
          </a:prstGeom>
        </p:spPr>
        <p:txBody>
          <a:bodyPr vert="horz" lIns="91440" tIns="45720" rIns="91440" bIns="45720" rtlCol="0">
            <a:noAutofit/>
          </a:bodyPr>
          <a:lstStyle>
            <a:lvl1pPr marL="180975" indent="-180975">
              <a:spcBef>
                <a:spcPct val="20000"/>
              </a:spcBef>
              <a:buFont typeface="Arial"/>
              <a:buChar char="•"/>
              <a:defRPr sz="2000">
                <a:solidFill>
                  <a:schemeClr val="tx1">
                    <a:lumMod val="75000"/>
                    <a:lumOff val="25000"/>
                  </a:schemeClr>
                </a:solidFill>
                <a:latin typeface="メイリオ"/>
                <a:ea typeface="メイリオ"/>
                <a:cs typeface="メイリオ"/>
              </a:defRPr>
            </a:lvl1pPr>
            <a:lvl2pPr marL="476250" lvl="1" indent="-209550">
              <a:spcBef>
                <a:spcPct val="20000"/>
              </a:spcBef>
              <a:buFont typeface="Arial"/>
              <a:buChar char="–"/>
              <a:defRPr>
                <a:solidFill>
                  <a:schemeClr val="tx1">
                    <a:lumMod val="75000"/>
                    <a:lumOff val="25000"/>
                  </a:schemeClr>
                </a:solidFill>
                <a:latin typeface="メイリオ"/>
                <a:ea typeface="メイリオ"/>
                <a:cs typeface="メイリオ"/>
              </a:defRPr>
            </a:lvl2pPr>
            <a:lvl3pPr marL="720725" indent="-182563">
              <a:spcBef>
                <a:spcPct val="20000"/>
              </a:spcBef>
              <a:buFont typeface="Arial"/>
              <a:buChar char="•"/>
              <a:defRPr>
                <a:solidFill>
                  <a:schemeClr val="tx1">
                    <a:lumMod val="75000"/>
                    <a:lumOff val="25000"/>
                  </a:schemeClr>
                </a:solidFill>
                <a:latin typeface="メイリオ"/>
                <a:ea typeface="メイリオ"/>
                <a:cs typeface="メイリオ"/>
              </a:defRPr>
            </a:lvl3pPr>
            <a:lvl4pPr marL="1600200" indent="-228600">
              <a:spcBef>
                <a:spcPct val="20000"/>
              </a:spcBef>
              <a:buFont typeface="Arial"/>
              <a:buChar char="–"/>
              <a:defRPr sz="1400">
                <a:solidFill>
                  <a:schemeClr val="tx1">
                    <a:lumMod val="75000"/>
                    <a:lumOff val="25000"/>
                  </a:schemeClr>
                </a:solidFill>
              </a:defRPr>
            </a:lvl4pPr>
            <a:lvl5pPr marL="2057400" indent="-228600">
              <a:spcBef>
                <a:spcPct val="20000"/>
              </a:spcBef>
              <a:buFont typeface="Arial"/>
              <a:buChar char="»"/>
              <a:defRPr sz="1400">
                <a:solidFill>
                  <a:schemeClr val="tx1">
                    <a:lumMod val="75000"/>
                    <a:lumOff val="25000"/>
                  </a:schemeClr>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ja-JP" altLang="en-US" dirty="0" smtClean="0"/>
              <a:t>英語学習のゴールはどこか？</a:t>
            </a:r>
            <a:endParaRPr lang="en-US" altLang="ja-JP" sz="2000" dirty="0" smtClean="0"/>
          </a:p>
          <a:p>
            <a:pPr lvl="1"/>
            <a:r>
              <a:rPr lang="ja-JP" altLang="en-US" sz="2000" dirty="0"/>
              <a:t>読む、聞く、書く、</a:t>
            </a:r>
            <a:r>
              <a:rPr lang="ja-JP" altLang="en-US" sz="2000" dirty="0" smtClean="0"/>
              <a:t>話すの</a:t>
            </a:r>
            <a:r>
              <a:rPr lang="en-US" altLang="ja-JP" sz="2000" dirty="0" smtClean="0"/>
              <a:t/>
            </a:r>
            <a:br>
              <a:rPr lang="en-US" altLang="ja-JP" sz="2000" dirty="0" smtClean="0"/>
            </a:br>
            <a:r>
              <a:rPr lang="ja-JP" altLang="en-US" sz="2000" dirty="0" smtClean="0"/>
              <a:t>目標レベルは？</a:t>
            </a:r>
            <a:endParaRPr lang="ja-JP" altLang="en-US" sz="2000" dirty="0"/>
          </a:p>
        </p:txBody>
      </p:sp>
      <p:sp>
        <p:nvSpPr>
          <p:cNvPr id="24" name="テキスト ボックス 23"/>
          <p:cNvSpPr txBox="1"/>
          <p:nvPr/>
        </p:nvSpPr>
        <p:spPr>
          <a:xfrm>
            <a:off x="4534600" y="2958673"/>
            <a:ext cx="4152199" cy="1417019"/>
          </a:xfrm>
          <a:prstGeom prst="rect">
            <a:avLst/>
          </a:prstGeom>
        </p:spPr>
        <p:txBody>
          <a:bodyPr vert="horz" lIns="91440" tIns="45720" rIns="91440" bIns="45720" rtlCol="0">
            <a:noAutofit/>
          </a:bodyPr>
          <a:lstStyle>
            <a:lvl1pPr marL="180975" indent="-180975">
              <a:spcBef>
                <a:spcPct val="20000"/>
              </a:spcBef>
              <a:buFont typeface="Arial"/>
              <a:buChar char="•"/>
              <a:defRPr sz="2000">
                <a:solidFill>
                  <a:schemeClr val="tx1">
                    <a:lumMod val="75000"/>
                    <a:lumOff val="25000"/>
                  </a:schemeClr>
                </a:solidFill>
                <a:latin typeface="メイリオ"/>
                <a:ea typeface="メイリオ"/>
                <a:cs typeface="メイリオ"/>
              </a:defRPr>
            </a:lvl1pPr>
            <a:lvl2pPr marL="476250" lvl="1" indent="-209550">
              <a:spcBef>
                <a:spcPct val="20000"/>
              </a:spcBef>
              <a:buFont typeface="Arial"/>
              <a:buChar char="–"/>
              <a:defRPr>
                <a:solidFill>
                  <a:schemeClr val="tx1">
                    <a:lumMod val="75000"/>
                    <a:lumOff val="25000"/>
                  </a:schemeClr>
                </a:solidFill>
                <a:latin typeface="メイリオ"/>
                <a:ea typeface="メイリオ"/>
                <a:cs typeface="メイリオ"/>
              </a:defRPr>
            </a:lvl2pPr>
            <a:lvl3pPr marL="720725" indent="-182563">
              <a:spcBef>
                <a:spcPct val="20000"/>
              </a:spcBef>
              <a:buFont typeface="Arial"/>
              <a:buChar char="•"/>
              <a:defRPr>
                <a:solidFill>
                  <a:schemeClr val="tx1">
                    <a:lumMod val="75000"/>
                    <a:lumOff val="25000"/>
                  </a:schemeClr>
                </a:solidFill>
                <a:latin typeface="メイリオ"/>
                <a:ea typeface="メイリオ"/>
                <a:cs typeface="メイリオ"/>
              </a:defRPr>
            </a:lvl3pPr>
            <a:lvl4pPr marL="1600200" indent="-228600">
              <a:spcBef>
                <a:spcPct val="20000"/>
              </a:spcBef>
              <a:buFont typeface="Arial"/>
              <a:buChar char="–"/>
              <a:defRPr sz="1400">
                <a:solidFill>
                  <a:schemeClr val="tx1">
                    <a:lumMod val="75000"/>
                    <a:lumOff val="25000"/>
                  </a:schemeClr>
                </a:solidFill>
              </a:defRPr>
            </a:lvl4pPr>
            <a:lvl5pPr marL="2057400" indent="-228600">
              <a:spcBef>
                <a:spcPct val="20000"/>
              </a:spcBef>
              <a:buFont typeface="Arial"/>
              <a:buChar char="»"/>
              <a:defRPr sz="1400">
                <a:solidFill>
                  <a:schemeClr val="tx1">
                    <a:lumMod val="75000"/>
                    <a:lumOff val="25000"/>
                  </a:schemeClr>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ja-JP" altLang="en-US" dirty="0" smtClean="0"/>
              <a:t>何の科目を、どういう順番で</a:t>
            </a:r>
            <a:r>
              <a:rPr lang="en-US" altLang="ja-JP" dirty="0" smtClean="0"/>
              <a:t/>
            </a:r>
            <a:br>
              <a:rPr lang="en-US" altLang="ja-JP" dirty="0" smtClean="0"/>
            </a:br>
            <a:r>
              <a:rPr lang="ja-JP" altLang="en-US" dirty="0" smtClean="0"/>
              <a:t>勉強すべきか？</a:t>
            </a:r>
            <a:endParaRPr lang="en-US" altLang="ja-JP" dirty="0" smtClean="0"/>
          </a:p>
          <a:p>
            <a:r>
              <a:rPr lang="ja-JP" altLang="en-US" sz="2000" dirty="0" smtClean="0"/>
              <a:t>どの段階で次の科目</a:t>
            </a:r>
            <a:r>
              <a:rPr lang="ja-JP" altLang="en-US" dirty="0" smtClean="0"/>
              <a:t>の勉強</a:t>
            </a:r>
            <a:r>
              <a:rPr lang="ja-JP" altLang="en-US" sz="2000" dirty="0" smtClean="0"/>
              <a:t>に</a:t>
            </a:r>
            <a:r>
              <a:rPr lang="en-US" altLang="ja-JP" sz="2000" dirty="0" smtClean="0"/>
              <a:t/>
            </a:r>
            <a:br>
              <a:rPr lang="en-US" altLang="ja-JP" sz="2000" dirty="0" smtClean="0"/>
            </a:br>
            <a:r>
              <a:rPr lang="ja-JP" altLang="en-US" sz="2000" dirty="0" smtClean="0"/>
              <a:t>進むべきか？</a:t>
            </a:r>
            <a:endParaRPr lang="ja-JP" altLang="en-US" sz="2000" dirty="0"/>
          </a:p>
        </p:txBody>
      </p:sp>
      <p:sp>
        <p:nvSpPr>
          <p:cNvPr id="25" name="テキスト ボックス 24"/>
          <p:cNvSpPr txBox="1"/>
          <p:nvPr/>
        </p:nvSpPr>
        <p:spPr>
          <a:xfrm>
            <a:off x="4534600" y="4540532"/>
            <a:ext cx="4152199" cy="1417019"/>
          </a:xfrm>
          <a:prstGeom prst="rect">
            <a:avLst/>
          </a:prstGeom>
        </p:spPr>
        <p:txBody>
          <a:bodyPr vert="horz" lIns="91440" tIns="45720" rIns="91440" bIns="45720" rtlCol="0">
            <a:noAutofit/>
          </a:bodyPr>
          <a:lstStyle>
            <a:lvl1pPr marL="180975" indent="-180975">
              <a:spcBef>
                <a:spcPct val="20000"/>
              </a:spcBef>
              <a:buFont typeface="Arial"/>
              <a:buChar char="•"/>
              <a:defRPr sz="2000">
                <a:solidFill>
                  <a:schemeClr val="tx1">
                    <a:lumMod val="75000"/>
                    <a:lumOff val="25000"/>
                  </a:schemeClr>
                </a:solidFill>
                <a:latin typeface="メイリオ"/>
                <a:ea typeface="メイリオ"/>
                <a:cs typeface="メイリオ"/>
              </a:defRPr>
            </a:lvl1pPr>
            <a:lvl2pPr marL="476250" lvl="1" indent="-209550">
              <a:spcBef>
                <a:spcPct val="20000"/>
              </a:spcBef>
              <a:buFont typeface="Arial"/>
              <a:buChar char="–"/>
              <a:defRPr>
                <a:solidFill>
                  <a:schemeClr val="tx1">
                    <a:lumMod val="75000"/>
                    <a:lumOff val="25000"/>
                  </a:schemeClr>
                </a:solidFill>
                <a:latin typeface="メイリオ"/>
                <a:ea typeface="メイリオ"/>
                <a:cs typeface="メイリオ"/>
              </a:defRPr>
            </a:lvl2pPr>
            <a:lvl3pPr marL="720725" indent="-182563">
              <a:spcBef>
                <a:spcPct val="20000"/>
              </a:spcBef>
              <a:buFont typeface="Arial"/>
              <a:buChar char="•"/>
              <a:defRPr>
                <a:solidFill>
                  <a:schemeClr val="tx1">
                    <a:lumMod val="75000"/>
                    <a:lumOff val="25000"/>
                  </a:schemeClr>
                </a:solidFill>
                <a:latin typeface="メイリオ"/>
                <a:ea typeface="メイリオ"/>
                <a:cs typeface="メイリオ"/>
              </a:defRPr>
            </a:lvl3pPr>
            <a:lvl4pPr marL="1600200" indent="-228600">
              <a:spcBef>
                <a:spcPct val="20000"/>
              </a:spcBef>
              <a:buFont typeface="Arial"/>
              <a:buChar char="–"/>
              <a:defRPr sz="1400">
                <a:solidFill>
                  <a:schemeClr val="tx1">
                    <a:lumMod val="75000"/>
                    <a:lumOff val="25000"/>
                  </a:schemeClr>
                </a:solidFill>
              </a:defRPr>
            </a:lvl4pPr>
            <a:lvl5pPr marL="2057400" indent="-228600">
              <a:spcBef>
                <a:spcPct val="20000"/>
              </a:spcBef>
              <a:buFont typeface="Arial"/>
              <a:buChar char="»"/>
              <a:defRPr sz="1400">
                <a:solidFill>
                  <a:schemeClr val="tx1">
                    <a:lumMod val="75000"/>
                    <a:lumOff val="25000"/>
                  </a:schemeClr>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ja-JP" altLang="en-US" dirty="0"/>
              <a:t>どれくらいの勉強時間が必要で、それをどう生み出すか？</a:t>
            </a:r>
          </a:p>
          <a:p>
            <a:r>
              <a:rPr lang="ja-JP" altLang="en-US" dirty="0" smtClean="0"/>
              <a:t>何の教材を使って、どのように勉強すべきか？</a:t>
            </a:r>
            <a:endParaRPr lang="en-US" altLang="ja-JP" dirty="0" smtClean="0"/>
          </a:p>
        </p:txBody>
      </p:sp>
      <p:cxnSp>
        <p:nvCxnSpPr>
          <p:cNvPr id="26" name="直線コネクタ 25"/>
          <p:cNvCxnSpPr/>
          <p:nvPr/>
        </p:nvCxnSpPr>
        <p:spPr>
          <a:xfrm>
            <a:off x="2711202" y="2880201"/>
            <a:ext cx="5975598"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3311187" y="4459428"/>
            <a:ext cx="5375613"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カギ線コネクタ 27"/>
          <p:cNvCxnSpPr>
            <a:stCxn id="11" idx="3"/>
            <a:endCxn id="16" idx="1"/>
          </p:cNvCxnSpPr>
          <p:nvPr/>
        </p:nvCxnSpPr>
        <p:spPr>
          <a:xfrm flipV="1">
            <a:off x="2360385" y="2090588"/>
            <a:ext cx="350816" cy="1566415"/>
          </a:xfrm>
          <a:prstGeom prst="bentConnector3">
            <a:avLst>
              <a:gd name="adj1" fmla="val 50000"/>
            </a:avLst>
          </a:prstGeom>
          <a:ln>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2" name="カギ線コネクタ 31"/>
          <p:cNvCxnSpPr>
            <a:stCxn id="11" idx="3"/>
            <a:endCxn id="19" idx="1"/>
          </p:cNvCxnSpPr>
          <p:nvPr/>
        </p:nvCxnSpPr>
        <p:spPr>
          <a:xfrm>
            <a:off x="2360385" y="3657003"/>
            <a:ext cx="350817" cy="802425"/>
          </a:xfrm>
          <a:prstGeom prst="bentConnector3">
            <a:avLst>
              <a:gd name="adj1" fmla="val 50000"/>
            </a:avLst>
          </a:prstGeom>
          <a:ln>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sp>
        <p:nvSpPr>
          <p:cNvPr id="42" name="角丸四角形 41"/>
          <p:cNvSpPr/>
          <p:nvPr/>
        </p:nvSpPr>
        <p:spPr>
          <a:xfrm>
            <a:off x="2360385" y="1336508"/>
            <a:ext cx="6326416" cy="1508159"/>
          </a:xfrm>
          <a:prstGeom prst="roundRect">
            <a:avLst/>
          </a:prstGeom>
          <a:noFill/>
          <a:ln w="38100">
            <a:solidFill>
              <a:schemeClr val="accent6"/>
            </a:solidFill>
            <a:prstDash val="dash"/>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ja-JP" altLang="en-US" sz="2000" dirty="0">
              <a:latin typeface="メイリオ"/>
              <a:ea typeface="メイリオ"/>
              <a:cs typeface="メイリオ"/>
            </a:endParaRPr>
          </a:p>
        </p:txBody>
      </p:sp>
      <p:sp>
        <p:nvSpPr>
          <p:cNvPr id="17" name="タイトル 1"/>
          <p:cNvSpPr>
            <a:spLocks noGrp="1"/>
          </p:cNvSpPr>
          <p:nvPr>
            <p:ph type="title"/>
          </p:nvPr>
        </p:nvSpPr>
        <p:spPr>
          <a:xfrm>
            <a:off x="457200" y="80527"/>
            <a:ext cx="8229600" cy="651511"/>
          </a:xfrm>
        </p:spPr>
        <p:txBody>
          <a:bodyPr>
            <a:normAutofit/>
          </a:bodyPr>
          <a:lstStyle/>
          <a:p>
            <a:r>
              <a:rPr kumimoji="1" lang="ja-JP" altLang="en-US" dirty="0" smtClean="0"/>
              <a:t>今回のレッスンで勉強すること</a:t>
            </a:r>
            <a:endParaRPr kumimoji="1" lang="ja-JP" altLang="en-US" dirty="0"/>
          </a:p>
        </p:txBody>
      </p:sp>
      <p:sp>
        <p:nvSpPr>
          <p:cNvPr id="18" name="タイトル 1"/>
          <p:cNvSpPr txBox="1">
            <a:spLocks/>
          </p:cNvSpPr>
          <p:nvPr/>
        </p:nvSpPr>
        <p:spPr>
          <a:xfrm>
            <a:off x="5565190" y="80527"/>
            <a:ext cx="3101663" cy="651511"/>
          </a:xfrm>
          <a:prstGeom prst="rect">
            <a:avLst/>
          </a:prstGeom>
        </p:spPr>
        <p:txBody>
          <a:bodyPr vert="horz" lIns="91440" tIns="45720" rIns="91440" bIns="45720" rtlCol="0" anchor="ctr">
            <a:normAutofit/>
          </a:bodyPr>
          <a:lstStyle>
            <a:lvl1pPr algn="l" defTabSz="457200" rtl="0" eaLnBrk="1" latinLnBrk="0" hangingPunct="1">
              <a:spcBef>
                <a:spcPct val="0"/>
              </a:spcBef>
              <a:buNone/>
              <a:defRPr kumimoji="1" sz="2800" b="0" i="0" kern="1200">
                <a:solidFill>
                  <a:schemeClr val="accent3"/>
                </a:solidFill>
                <a:latin typeface="メイリオ"/>
                <a:ea typeface="メイリオ"/>
                <a:cs typeface="メイリオ"/>
              </a:defRPr>
            </a:lvl1pPr>
          </a:lstStyle>
          <a:p>
            <a:r>
              <a:rPr lang="ja-JP" altLang="en-US" dirty="0" smtClean="0"/>
              <a:t>決めること</a:t>
            </a:r>
            <a:endParaRPr lang="en-US" altLang="ja-JP" dirty="0" smtClean="0"/>
          </a:p>
        </p:txBody>
      </p:sp>
      <p:cxnSp>
        <p:nvCxnSpPr>
          <p:cNvPr id="23" name="直線コネクタ 22"/>
          <p:cNvCxnSpPr/>
          <p:nvPr/>
        </p:nvCxnSpPr>
        <p:spPr>
          <a:xfrm>
            <a:off x="3377678" y="365716"/>
            <a:ext cx="2160916"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3377678" y="478755"/>
            <a:ext cx="2160916"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674718"/>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500"/>
                                        <p:tgtEl>
                                          <p:spTgt spid="26"/>
                                        </p:tgtEl>
                                      </p:cBhvr>
                                    </p:animEffect>
                                  </p:childTnLst>
                                </p:cTn>
                              </p:par>
                              <p:par>
                                <p:cTn id="40" presetID="10" presetClass="entr" presetSubtype="0"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500"/>
                                        <p:tgtEl>
                                          <p:spTgt spid="2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animBg="1"/>
      <p:bldP spid="19" grpId="0" animBg="1"/>
      <p:bldP spid="20" grpId="0" animBg="1"/>
      <p:bldP spid="21" grpId="0" animBg="1"/>
      <p:bldP spid="22" grpId="0"/>
      <p:bldP spid="24" grpId="0"/>
      <p:bldP spid="25" grpId="0"/>
      <p:bldP spid="42"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457200" y="1677202"/>
            <a:ext cx="1667448" cy="141701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英語学習の</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ゴール</a:t>
            </a:r>
            <a:endParaRPr lang="en-US" altLang="ja-JP" sz="2000" dirty="0" smtClean="0">
              <a:latin typeface="メイリオ"/>
              <a:ea typeface="メイリオ"/>
              <a:cs typeface="メイリオ"/>
            </a:endParaRPr>
          </a:p>
        </p:txBody>
      </p:sp>
      <p:sp>
        <p:nvSpPr>
          <p:cNvPr id="7" name="テキスト ボックス 6"/>
          <p:cNvSpPr txBox="1"/>
          <p:nvPr/>
        </p:nvSpPr>
        <p:spPr>
          <a:xfrm>
            <a:off x="2255212" y="1677202"/>
            <a:ext cx="6431587" cy="1370970"/>
          </a:xfrm>
          <a:prstGeom prst="rect">
            <a:avLst/>
          </a:prstGeom>
        </p:spPr>
        <p:txBody>
          <a:bodyPr vert="horz" lIns="91440" tIns="45720" rIns="91440" bIns="45720" rtlCol="0">
            <a:noAutofit/>
          </a:bodyPr>
          <a:lstStyle>
            <a:lvl1pPr marL="180975" indent="-180975">
              <a:spcBef>
                <a:spcPct val="20000"/>
              </a:spcBef>
              <a:buFont typeface="Arial"/>
              <a:buChar char="•"/>
              <a:defRPr sz="2000">
                <a:solidFill>
                  <a:schemeClr val="tx1">
                    <a:lumMod val="75000"/>
                    <a:lumOff val="25000"/>
                  </a:schemeClr>
                </a:solidFill>
                <a:latin typeface="メイリオ"/>
                <a:ea typeface="メイリオ"/>
                <a:cs typeface="メイリオ"/>
              </a:defRPr>
            </a:lvl1pPr>
            <a:lvl2pPr marL="476250" lvl="1" indent="-209550">
              <a:spcBef>
                <a:spcPct val="20000"/>
              </a:spcBef>
              <a:buFont typeface="Arial"/>
              <a:buChar char="–"/>
              <a:defRPr>
                <a:solidFill>
                  <a:schemeClr val="tx1">
                    <a:lumMod val="75000"/>
                    <a:lumOff val="25000"/>
                  </a:schemeClr>
                </a:solidFill>
                <a:latin typeface="メイリオ"/>
                <a:ea typeface="メイリオ"/>
                <a:cs typeface="メイリオ"/>
              </a:defRPr>
            </a:lvl2pPr>
            <a:lvl3pPr marL="720725" indent="-182563">
              <a:spcBef>
                <a:spcPct val="20000"/>
              </a:spcBef>
              <a:buFont typeface="Arial"/>
              <a:buChar char="•"/>
              <a:defRPr>
                <a:solidFill>
                  <a:schemeClr val="tx1">
                    <a:lumMod val="75000"/>
                    <a:lumOff val="25000"/>
                  </a:schemeClr>
                </a:solidFill>
                <a:latin typeface="メイリオ"/>
                <a:ea typeface="メイリオ"/>
                <a:cs typeface="メイリオ"/>
              </a:defRPr>
            </a:lvl3pPr>
            <a:lvl4pPr marL="1600200" indent="-228600">
              <a:spcBef>
                <a:spcPct val="20000"/>
              </a:spcBef>
              <a:buFont typeface="Arial"/>
              <a:buChar char="–"/>
              <a:defRPr sz="1400">
                <a:solidFill>
                  <a:schemeClr val="tx1">
                    <a:lumMod val="75000"/>
                    <a:lumOff val="25000"/>
                  </a:schemeClr>
                </a:solidFill>
              </a:defRPr>
            </a:lvl4pPr>
            <a:lvl5pPr marL="2057400" indent="-228600">
              <a:spcBef>
                <a:spcPct val="20000"/>
              </a:spcBef>
              <a:buFont typeface="Arial"/>
              <a:buChar char="»"/>
              <a:defRPr sz="1400">
                <a:solidFill>
                  <a:schemeClr val="tx1">
                    <a:lumMod val="75000"/>
                    <a:lumOff val="25000"/>
                  </a:schemeClr>
                </a:solidFill>
              </a:defRPr>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ja-JP" altLang="en-US" sz="2400" dirty="0" smtClean="0"/>
              <a:t>英語学習のゴールをどこにするか？</a:t>
            </a:r>
            <a:endParaRPr lang="en-US" altLang="ja-JP" sz="2400" dirty="0"/>
          </a:p>
          <a:p>
            <a:pPr lvl="1"/>
            <a:r>
              <a:rPr lang="ja-JP" altLang="en-US" sz="2200" dirty="0" smtClean="0"/>
              <a:t>英語とは何か？なぜ勉強しているのか？</a:t>
            </a:r>
            <a:endParaRPr lang="en-US" altLang="ja-JP" sz="2200" dirty="0" smtClean="0"/>
          </a:p>
          <a:p>
            <a:pPr lvl="1"/>
            <a:r>
              <a:rPr lang="ja-JP" altLang="en-US" sz="2200" dirty="0"/>
              <a:t>読む、聞く、書く、話す、</a:t>
            </a:r>
            <a:r>
              <a:rPr lang="ja-JP" altLang="en-US" sz="2200" dirty="0" smtClean="0"/>
              <a:t>の目標レベルは？</a:t>
            </a:r>
            <a:endParaRPr lang="ja-JP" altLang="en-US" sz="2200" dirty="0"/>
          </a:p>
        </p:txBody>
      </p:sp>
      <p:sp>
        <p:nvSpPr>
          <p:cNvPr id="2" name="タイトル 1"/>
          <p:cNvSpPr>
            <a:spLocks noGrp="1"/>
          </p:cNvSpPr>
          <p:nvPr>
            <p:ph type="title"/>
          </p:nvPr>
        </p:nvSpPr>
        <p:spPr/>
        <p:txBody>
          <a:bodyPr>
            <a:normAutofit/>
          </a:bodyPr>
          <a:lstStyle/>
          <a:p>
            <a:r>
              <a:rPr kumimoji="1" lang="ja-JP" altLang="en-US" dirty="0" smtClean="0"/>
              <a:t>今回のレッスンで勉強すること</a:t>
            </a:r>
            <a:endParaRPr kumimoji="1" lang="ja-JP" altLang="en-US" dirty="0"/>
          </a:p>
        </p:txBody>
      </p:sp>
      <p:sp>
        <p:nvSpPr>
          <p:cNvPr id="4" name="正方形/長方形 3"/>
          <p:cNvSpPr/>
          <p:nvPr/>
        </p:nvSpPr>
        <p:spPr>
          <a:xfrm>
            <a:off x="457200" y="3266605"/>
            <a:ext cx="1667448" cy="138426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動機づけ</a:t>
            </a:r>
            <a:endParaRPr lang="en-US" altLang="ja-JP" sz="2000" dirty="0" smtClean="0">
              <a:latin typeface="メイリオ"/>
              <a:ea typeface="メイリオ"/>
              <a:cs typeface="メイリオ"/>
            </a:endParaRPr>
          </a:p>
          <a:p>
            <a:pPr algn="ctr"/>
            <a:r>
              <a:rPr kumimoji="1" lang="ja-JP" altLang="en-US" sz="2000" dirty="0" smtClean="0">
                <a:latin typeface="メイリオ"/>
                <a:ea typeface="メイリオ"/>
                <a:cs typeface="メイリオ"/>
              </a:rPr>
              <a:t>（やる気）</a:t>
            </a:r>
            <a:endParaRPr kumimoji="1" lang="ja-JP" altLang="en-US" sz="2000" dirty="0">
              <a:latin typeface="メイリオ"/>
              <a:ea typeface="メイリオ"/>
              <a:cs typeface="メイリオ"/>
            </a:endParaRPr>
          </a:p>
        </p:txBody>
      </p:sp>
      <p:cxnSp>
        <p:nvCxnSpPr>
          <p:cNvPr id="8" name="直線コネクタ 7"/>
          <p:cNvCxnSpPr/>
          <p:nvPr/>
        </p:nvCxnSpPr>
        <p:spPr>
          <a:xfrm>
            <a:off x="457200" y="3180413"/>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0" name="円/楕円 9"/>
          <p:cNvSpPr/>
          <p:nvPr/>
        </p:nvSpPr>
        <p:spPr>
          <a:xfrm>
            <a:off x="457200" y="1677202"/>
            <a:ext cx="273000" cy="273000"/>
          </a:xfrm>
          <a:prstGeom prst="ellipse">
            <a:avLst/>
          </a:prstGeom>
          <a:solidFill>
            <a:schemeClr val="accent6"/>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600" dirty="0" smtClean="0">
                <a:latin typeface="メイリオ"/>
                <a:ea typeface="メイリオ"/>
                <a:cs typeface="メイリオ"/>
              </a:rPr>
              <a:t>1</a:t>
            </a:r>
            <a:endParaRPr kumimoji="1" lang="ja-JP" altLang="en-US" sz="1600" dirty="0" smtClean="0">
              <a:latin typeface="メイリオ"/>
              <a:ea typeface="メイリオ"/>
              <a:cs typeface="メイリオ"/>
            </a:endParaRPr>
          </a:p>
        </p:txBody>
      </p:sp>
      <p:sp>
        <p:nvSpPr>
          <p:cNvPr id="11" name="円/楕円 10"/>
          <p:cNvSpPr/>
          <p:nvPr/>
        </p:nvSpPr>
        <p:spPr>
          <a:xfrm>
            <a:off x="457200" y="3266605"/>
            <a:ext cx="273000" cy="273000"/>
          </a:xfrm>
          <a:prstGeom prst="ellipse">
            <a:avLst/>
          </a:prstGeom>
          <a:solidFill>
            <a:schemeClr val="accent6"/>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ja-JP" sz="1600" dirty="0">
                <a:latin typeface="メイリオ"/>
                <a:ea typeface="メイリオ"/>
                <a:cs typeface="メイリオ"/>
              </a:rPr>
              <a:t>2</a:t>
            </a:r>
            <a:endParaRPr kumimoji="1" lang="ja-JP" altLang="en-US" sz="1600" dirty="0" smtClean="0">
              <a:latin typeface="メイリオ"/>
              <a:ea typeface="メイリオ"/>
              <a:cs typeface="メイリオ"/>
            </a:endParaRPr>
          </a:p>
        </p:txBody>
      </p:sp>
      <p:sp>
        <p:nvSpPr>
          <p:cNvPr id="16" name="コンテンツ プレースホルダー 2"/>
          <p:cNvSpPr txBox="1">
            <a:spLocks/>
          </p:cNvSpPr>
          <p:nvPr/>
        </p:nvSpPr>
        <p:spPr>
          <a:xfrm>
            <a:off x="2255212" y="3260981"/>
            <a:ext cx="6431587" cy="1406267"/>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400" dirty="0" smtClean="0">
                <a:solidFill>
                  <a:srgbClr val="404040"/>
                </a:solidFill>
              </a:rPr>
              <a:t>どうしたら英語学習に対する動機を高めることができるか？</a:t>
            </a:r>
            <a:endParaRPr lang="en-US" altLang="ja-JP" dirty="0">
              <a:solidFill>
                <a:srgbClr val="404040"/>
              </a:solidFill>
            </a:endParaRPr>
          </a:p>
          <a:p>
            <a:r>
              <a:rPr lang="ja-JP" altLang="en-US" sz="2400" dirty="0">
                <a:solidFill>
                  <a:srgbClr val="404040"/>
                </a:solidFill>
              </a:rPr>
              <a:t>どのような</a:t>
            </a:r>
            <a:r>
              <a:rPr lang="ja-JP" altLang="en-US" sz="2400" dirty="0" smtClean="0">
                <a:solidFill>
                  <a:srgbClr val="404040"/>
                </a:solidFill>
              </a:rPr>
              <a:t>動機が成果に結びつくのか？</a:t>
            </a:r>
            <a:endParaRPr lang="en-US" altLang="ja-JP" sz="2400" dirty="0" smtClean="0">
              <a:solidFill>
                <a:srgbClr val="404040"/>
              </a:solidFill>
            </a:endParaRPr>
          </a:p>
        </p:txBody>
      </p:sp>
      <p:sp>
        <p:nvSpPr>
          <p:cNvPr id="19" name="正方形/長方形 18"/>
          <p:cNvSpPr/>
          <p:nvPr/>
        </p:nvSpPr>
        <p:spPr>
          <a:xfrm>
            <a:off x="457200" y="4823256"/>
            <a:ext cx="1667448" cy="1417019"/>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効率的な</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英語勉強法</a:t>
            </a:r>
            <a:endParaRPr lang="en-US" altLang="ja-JP" sz="2000" dirty="0" smtClean="0">
              <a:latin typeface="メイリオ"/>
              <a:ea typeface="メイリオ"/>
              <a:cs typeface="メイリオ"/>
            </a:endParaRPr>
          </a:p>
        </p:txBody>
      </p:sp>
      <p:cxnSp>
        <p:nvCxnSpPr>
          <p:cNvPr id="20" name="直線コネクタ 19"/>
          <p:cNvCxnSpPr/>
          <p:nvPr/>
        </p:nvCxnSpPr>
        <p:spPr>
          <a:xfrm>
            <a:off x="457200" y="4737065"/>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3" name="円/楕円 22"/>
          <p:cNvSpPr/>
          <p:nvPr/>
        </p:nvSpPr>
        <p:spPr>
          <a:xfrm>
            <a:off x="457200" y="4823256"/>
            <a:ext cx="273000" cy="273000"/>
          </a:xfrm>
          <a:prstGeom prst="ellipse">
            <a:avLst/>
          </a:prstGeom>
          <a:solidFill>
            <a:schemeClr val="accent6"/>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ja-JP" sz="1600" dirty="0">
                <a:latin typeface="メイリオ"/>
                <a:ea typeface="メイリオ"/>
                <a:cs typeface="メイリオ"/>
              </a:rPr>
              <a:t>3</a:t>
            </a:r>
            <a:endParaRPr kumimoji="1" lang="ja-JP" altLang="en-US" sz="1600" dirty="0" smtClean="0">
              <a:latin typeface="メイリオ"/>
              <a:ea typeface="メイリオ"/>
              <a:cs typeface="メイリオ"/>
            </a:endParaRPr>
          </a:p>
        </p:txBody>
      </p:sp>
      <p:sp>
        <p:nvSpPr>
          <p:cNvPr id="24" name="コンテンツ プレースホルダー 2"/>
          <p:cNvSpPr txBox="1">
            <a:spLocks/>
          </p:cNvSpPr>
          <p:nvPr/>
        </p:nvSpPr>
        <p:spPr>
          <a:xfrm>
            <a:off x="2255212" y="4823256"/>
            <a:ext cx="6431587" cy="1204694"/>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sz="2400" dirty="0" smtClean="0">
                <a:solidFill>
                  <a:srgbClr val="404040"/>
                </a:solidFill>
              </a:rPr>
              <a:t>ゴールを達成するには、何</a:t>
            </a:r>
            <a:r>
              <a:rPr lang="ja-JP" altLang="en-US" sz="2400" dirty="0">
                <a:solidFill>
                  <a:srgbClr val="404040"/>
                </a:solidFill>
              </a:rPr>
              <a:t>を、どう</a:t>
            </a:r>
            <a:r>
              <a:rPr lang="ja-JP" altLang="en-US" sz="2400" dirty="0" smtClean="0">
                <a:solidFill>
                  <a:srgbClr val="404040"/>
                </a:solidFill>
              </a:rPr>
              <a:t>いう</a:t>
            </a:r>
            <a:r>
              <a:rPr lang="en-US" altLang="ja-JP" sz="2400" dirty="0" smtClean="0">
                <a:solidFill>
                  <a:srgbClr val="404040"/>
                </a:solidFill>
              </a:rPr>
              <a:t/>
            </a:r>
            <a:br>
              <a:rPr lang="en-US" altLang="ja-JP" sz="2400" dirty="0" smtClean="0">
                <a:solidFill>
                  <a:srgbClr val="404040"/>
                </a:solidFill>
              </a:rPr>
            </a:br>
            <a:r>
              <a:rPr lang="ja-JP" altLang="en-US" sz="2400" dirty="0" smtClean="0">
                <a:solidFill>
                  <a:srgbClr val="404040"/>
                </a:solidFill>
              </a:rPr>
              <a:t>順番</a:t>
            </a:r>
            <a:r>
              <a:rPr lang="ja-JP" altLang="en-US" sz="2400" dirty="0">
                <a:solidFill>
                  <a:srgbClr val="404040"/>
                </a:solidFill>
              </a:rPr>
              <a:t>で</a:t>
            </a:r>
            <a:r>
              <a:rPr lang="ja-JP" altLang="en-US" sz="2400" dirty="0" smtClean="0">
                <a:solidFill>
                  <a:srgbClr val="404040"/>
                </a:solidFill>
              </a:rPr>
              <a:t>、どんな</a:t>
            </a:r>
            <a:r>
              <a:rPr lang="ja-JP" altLang="en-US" sz="2400" dirty="0">
                <a:solidFill>
                  <a:srgbClr val="404040"/>
                </a:solidFill>
              </a:rPr>
              <a:t>方法で勉強するの</a:t>
            </a:r>
            <a:r>
              <a:rPr lang="ja-JP" altLang="en-US" sz="2400" dirty="0" smtClean="0">
                <a:solidFill>
                  <a:srgbClr val="404040"/>
                </a:solidFill>
              </a:rPr>
              <a:t>が</a:t>
            </a:r>
            <a:r>
              <a:rPr lang="en-US" altLang="en-US" sz="2400" dirty="0" smtClean="0">
                <a:solidFill>
                  <a:srgbClr val="404040"/>
                </a:solidFill>
              </a:rPr>
              <a:t>効率</a:t>
            </a:r>
            <a:r>
              <a:rPr lang="ja-JP" altLang="en-US" sz="2400" dirty="0" smtClean="0">
                <a:solidFill>
                  <a:srgbClr val="404040"/>
                </a:solidFill>
              </a:rPr>
              <a:t>的</a:t>
            </a:r>
            <a:r>
              <a:rPr lang="ja-JP" altLang="en-US" sz="2400" dirty="0">
                <a:solidFill>
                  <a:srgbClr val="404040"/>
                </a:solidFill>
              </a:rPr>
              <a:t>なのか</a:t>
            </a:r>
            <a:r>
              <a:rPr lang="ja-JP" altLang="en-US" sz="2400" dirty="0" smtClean="0">
                <a:solidFill>
                  <a:srgbClr val="404040"/>
                </a:solidFill>
              </a:rPr>
              <a:t>？</a:t>
            </a:r>
            <a:endParaRPr lang="en-US" altLang="ja-JP" sz="2400" dirty="0" smtClean="0">
              <a:solidFill>
                <a:srgbClr val="404040"/>
              </a:solidFill>
            </a:endParaRPr>
          </a:p>
        </p:txBody>
      </p:sp>
      <p:sp>
        <p:nvSpPr>
          <p:cNvPr id="14" name="角丸四角形 13"/>
          <p:cNvSpPr/>
          <p:nvPr/>
        </p:nvSpPr>
        <p:spPr>
          <a:xfrm>
            <a:off x="285906" y="1624643"/>
            <a:ext cx="8514278" cy="1508159"/>
          </a:xfrm>
          <a:prstGeom prst="roundRect">
            <a:avLst/>
          </a:prstGeom>
          <a:noFill/>
          <a:ln w="19050">
            <a:solidFill>
              <a:schemeClr val="accent6"/>
            </a:solidFill>
            <a:prstDash val="dash"/>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sz="2000" dirty="0" smtClean="0">
              <a:latin typeface="メイリオ"/>
              <a:ea typeface="メイリオ"/>
              <a:cs typeface="メイリオ"/>
            </a:endParaRPr>
          </a:p>
        </p:txBody>
      </p:sp>
      <p:sp>
        <p:nvSpPr>
          <p:cNvPr id="15" name="タイトル 1"/>
          <p:cNvSpPr txBox="1">
            <a:spLocks/>
          </p:cNvSpPr>
          <p:nvPr/>
        </p:nvSpPr>
        <p:spPr>
          <a:xfrm>
            <a:off x="5565190" y="80527"/>
            <a:ext cx="3101663" cy="651511"/>
          </a:xfrm>
          <a:prstGeom prst="rect">
            <a:avLst/>
          </a:prstGeom>
        </p:spPr>
        <p:txBody>
          <a:bodyPr vert="horz" lIns="91440" tIns="45720" rIns="91440" bIns="45720" rtlCol="0" anchor="ctr">
            <a:normAutofit/>
          </a:bodyPr>
          <a:lstStyle>
            <a:lvl1pPr algn="l" defTabSz="457200" rtl="0" eaLnBrk="1" latinLnBrk="0" hangingPunct="1">
              <a:spcBef>
                <a:spcPct val="0"/>
              </a:spcBef>
              <a:buNone/>
              <a:defRPr kumimoji="1" sz="2800" b="0" i="0" kern="1200">
                <a:solidFill>
                  <a:schemeClr val="accent3"/>
                </a:solidFill>
                <a:latin typeface="メイリオ"/>
                <a:ea typeface="メイリオ"/>
                <a:cs typeface="メイリオ"/>
              </a:defRPr>
            </a:lvl1pPr>
          </a:lstStyle>
          <a:p>
            <a:r>
              <a:rPr lang="ja-JP" altLang="en-US" dirty="0" smtClean="0"/>
              <a:t>決めること</a:t>
            </a:r>
            <a:endParaRPr lang="en-US" altLang="ja-JP" dirty="0" smtClean="0"/>
          </a:p>
        </p:txBody>
      </p:sp>
      <p:cxnSp>
        <p:nvCxnSpPr>
          <p:cNvPr id="17" name="直線コネクタ 16"/>
          <p:cNvCxnSpPr/>
          <p:nvPr/>
        </p:nvCxnSpPr>
        <p:spPr>
          <a:xfrm>
            <a:off x="3377678" y="365716"/>
            <a:ext cx="2160916"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3377678" y="478755"/>
            <a:ext cx="2160916" cy="0"/>
          </a:xfrm>
          <a:prstGeom prst="line">
            <a:avLst/>
          </a:prstGeom>
          <a:ln>
            <a:solidFill>
              <a:schemeClr val="accent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2481323"/>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par>
                                <p:cTn id="13" presetID="1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勉強</a:t>
            </a:r>
            <a:r>
              <a:rPr lang="ja-JP" altLang="en-US" dirty="0" smtClean="0"/>
              <a:t>で鍛える能力</a:t>
            </a:r>
            <a:r>
              <a:rPr kumimoji="1" lang="ja-JP" altLang="en-US" dirty="0" smtClean="0"/>
              <a:t>と、その中での英語の位置づけ</a:t>
            </a:r>
            <a:endParaRPr kumimoji="1" lang="ja-JP" altLang="en-US" dirty="0"/>
          </a:p>
        </p:txBody>
      </p:sp>
      <p:sp>
        <p:nvSpPr>
          <p:cNvPr id="11" name="コンテンツ プレースホルダー 2"/>
          <p:cNvSpPr>
            <a:spLocks noGrp="1"/>
          </p:cNvSpPr>
          <p:nvPr>
            <p:ph idx="1"/>
          </p:nvPr>
        </p:nvSpPr>
        <p:spPr>
          <a:xfrm>
            <a:off x="2041791" y="1698988"/>
            <a:ext cx="3921226" cy="1061573"/>
          </a:xfrm>
        </p:spPr>
        <p:txBody>
          <a:bodyPr>
            <a:noAutofit/>
          </a:bodyPr>
          <a:lstStyle/>
          <a:p>
            <a:r>
              <a:rPr lang="ja-JP" altLang="en-US" dirty="0" smtClean="0"/>
              <a:t>「主張と根拠」を理解したり、それを自分で組み立てる力</a:t>
            </a:r>
            <a:endParaRPr lang="en-US" altLang="ja-JP" dirty="0" smtClean="0"/>
          </a:p>
          <a:p>
            <a:pPr lvl="1"/>
            <a:r>
              <a:rPr kumimoji="1" lang="ja-JP" altLang="en-US" dirty="0" smtClean="0"/>
              <a:t>「話の通じる人」になる</a:t>
            </a:r>
            <a:endParaRPr kumimoji="1" lang="ja-JP" altLang="en-US" dirty="0"/>
          </a:p>
        </p:txBody>
      </p:sp>
      <p:cxnSp>
        <p:nvCxnSpPr>
          <p:cNvPr id="14" name="直線コネクタ 13"/>
          <p:cNvCxnSpPr/>
          <p:nvPr/>
        </p:nvCxnSpPr>
        <p:spPr>
          <a:xfrm>
            <a:off x="457200" y="2812950"/>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grpSp>
        <p:nvGrpSpPr>
          <p:cNvPr id="17" name="図形グループ 16"/>
          <p:cNvGrpSpPr/>
          <p:nvPr/>
        </p:nvGrpSpPr>
        <p:grpSpPr>
          <a:xfrm>
            <a:off x="2041791" y="1113729"/>
            <a:ext cx="3935080" cy="480691"/>
            <a:chOff x="2255213" y="1253358"/>
            <a:chExt cx="3721102" cy="480691"/>
          </a:xfrm>
        </p:grpSpPr>
        <p:sp>
          <p:nvSpPr>
            <p:cNvPr id="18" name="正方形/長方形 17"/>
            <p:cNvSpPr/>
            <p:nvPr/>
          </p:nvSpPr>
          <p:spPr>
            <a:xfrm>
              <a:off x="2255213" y="1253358"/>
              <a:ext cx="3721102" cy="480691"/>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solidFill>
                    <a:schemeClr val="tx1">
                      <a:lumMod val="75000"/>
                      <a:lumOff val="25000"/>
                    </a:schemeClr>
                  </a:solidFill>
                  <a:latin typeface="メイリオ"/>
                  <a:ea typeface="メイリオ"/>
                  <a:cs typeface="メイリオ"/>
                </a:rPr>
                <a:t>説明</a:t>
              </a:r>
            </a:p>
          </p:txBody>
        </p:sp>
        <p:cxnSp>
          <p:nvCxnSpPr>
            <p:cNvPr id="19" name="直線コネクタ 18"/>
            <p:cNvCxnSpPr/>
            <p:nvPr/>
          </p:nvCxnSpPr>
          <p:spPr>
            <a:xfrm>
              <a:off x="2255213" y="1734049"/>
              <a:ext cx="3721102"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grpSp>
      <p:sp>
        <p:nvSpPr>
          <p:cNvPr id="20" name="コンテンツ プレースホルダー 2"/>
          <p:cNvSpPr txBox="1">
            <a:spLocks/>
          </p:cNvSpPr>
          <p:nvPr/>
        </p:nvSpPr>
        <p:spPr>
          <a:xfrm>
            <a:off x="2041791" y="2865339"/>
            <a:ext cx="3921226" cy="108668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人間として知っておくべき事、考えておくべき事</a:t>
            </a:r>
            <a:endParaRPr lang="en-US" altLang="ja-JP" dirty="0" smtClean="0">
              <a:solidFill>
                <a:srgbClr val="404040"/>
              </a:solidFill>
            </a:endParaRPr>
          </a:p>
          <a:p>
            <a:pPr lvl="1"/>
            <a:r>
              <a:rPr lang="ja-JP" altLang="en-US" dirty="0" smtClean="0">
                <a:solidFill>
                  <a:srgbClr val="404040"/>
                </a:solidFill>
              </a:rPr>
              <a:t>実生活で直接使う機会は限定的</a:t>
            </a:r>
            <a:endParaRPr lang="en-US" altLang="ja-JP" dirty="0" smtClean="0">
              <a:solidFill>
                <a:srgbClr val="404040"/>
              </a:solidFill>
            </a:endParaRPr>
          </a:p>
        </p:txBody>
      </p:sp>
      <p:cxnSp>
        <p:nvCxnSpPr>
          <p:cNvPr id="28" name="直線コネクタ 27"/>
          <p:cNvCxnSpPr/>
          <p:nvPr/>
        </p:nvCxnSpPr>
        <p:spPr>
          <a:xfrm>
            <a:off x="1023942" y="4004416"/>
            <a:ext cx="7662858"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0" name="コンテンツ プレースホルダー 2"/>
          <p:cNvSpPr txBox="1">
            <a:spLocks/>
          </p:cNvSpPr>
          <p:nvPr/>
        </p:nvSpPr>
        <p:spPr>
          <a:xfrm>
            <a:off x="2041790" y="4056805"/>
            <a:ext cx="4108510" cy="108668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実生活で実際に使う可能性が</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高い知識</a:t>
            </a:r>
            <a:endParaRPr lang="en-US" altLang="ja-JP" dirty="0" smtClean="0">
              <a:solidFill>
                <a:srgbClr val="404040"/>
              </a:solidFill>
            </a:endParaRPr>
          </a:p>
          <a:p>
            <a:pPr lvl="1"/>
            <a:r>
              <a:rPr lang="ja-JP" altLang="en-US" dirty="0" smtClean="0">
                <a:solidFill>
                  <a:srgbClr val="404040"/>
                </a:solidFill>
              </a:rPr>
              <a:t>社会に出た後で生活や仕事で使う</a:t>
            </a:r>
            <a:endParaRPr lang="en-US" altLang="ja-JP" dirty="0" smtClean="0">
              <a:solidFill>
                <a:srgbClr val="404040"/>
              </a:solidFill>
            </a:endParaRPr>
          </a:p>
          <a:p>
            <a:pPr lvl="1"/>
            <a:endParaRPr lang="en-US" altLang="ja-JP" dirty="0" smtClean="0">
              <a:solidFill>
                <a:srgbClr val="404040"/>
              </a:solidFill>
            </a:endParaRPr>
          </a:p>
        </p:txBody>
      </p:sp>
      <p:sp>
        <p:nvSpPr>
          <p:cNvPr id="12" name="正方形/長方形 11"/>
          <p:cNvSpPr/>
          <p:nvPr/>
        </p:nvSpPr>
        <p:spPr>
          <a:xfrm>
            <a:off x="457200" y="1698988"/>
            <a:ext cx="1411161" cy="1061573"/>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論理的</a:t>
            </a:r>
            <a:endParaRPr lang="en-US" altLang="ja-JP" sz="2000" dirty="0" smtClean="0">
              <a:latin typeface="メイリオ"/>
              <a:ea typeface="メイリオ"/>
              <a:cs typeface="メイリオ"/>
            </a:endParaRPr>
          </a:p>
          <a:p>
            <a:pPr algn="ctr"/>
            <a:r>
              <a:rPr lang="ja-JP" altLang="en-US" sz="2000" dirty="0" smtClean="0">
                <a:latin typeface="メイリオ"/>
                <a:ea typeface="メイリオ"/>
                <a:cs typeface="メイリオ"/>
              </a:rPr>
              <a:t>思考能力</a:t>
            </a:r>
            <a:endParaRPr kumimoji="1" lang="ja-JP" altLang="en-US" sz="2000" dirty="0">
              <a:latin typeface="メイリオ"/>
              <a:ea typeface="メイリオ"/>
              <a:cs typeface="メイリオ"/>
            </a:endParaRPr>
          </a:p>
        </p:txBody>
      </p:sp>
      <p:sp>
        <p:nvSpPr>
          <p:cNvPr id="13" name="正方形/長方形 12"/>
          <p:cNvSpPr/>
          <p:nvPr/>
        </p:nvSpPr>
        <p:spPr>
          <a:xfrm>
            <a:off x="1023942" y="2865339"/>
            <a:ext cx="844419" cy="1086688"/>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教養</a:t>
            </a:r>
            <a:endParaRPr lang="en-US" altLang="ja-JP" sz="2000" dirty="0" smtClean="0">
              <a:latin typeface="メイリオ"/>
              <a:ea typeface="メイリオ"/>
              <a:cs typeface="メイリオ"/>
            </a:endParaRPr>
          </a:p>
        </p:txBody>
      </p:sp>
      <p:sp>
        <p:nvSpPr>
          <p:cNvPr id="27" name="正方形/長方形 26"/>
          <p:cNvSpPr/>
          <p:nvPr/>
        </p:nvSpPr>
        <p:spPr>
          <a:xfrm>
            <a:off x="1023942" y="4056805"/>
            <a:ext cx="844419" cy="1086688"/>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実用</a:t>
            </a:r>
            <a:endParaRPr lang="en-US" altLang="ja-JP" sz="2000" dirty="0" smtClean="0">
              <a:latin typeface="メイリオ"/>
              <a:ea typeface="メイリオ"/>
              <a:cs typeface="メイリオ"/>
            </a:endParaRPr>
          </a:p>
        </p:txBody>
      </p:sp>
      <p:sp>
        <p:nvSpPr>
          <p:cNvPr id="33" name="正方形/長方形 32"/>
          <p:cNvSpPr/>
          <p:nvPr/>
        </p:nvSpPr>
        <p:spPr>
          <a:xfrm>
            <a:off x="457200" y="2865339"/>
            <a:ext cx="460357" cy="2278154"/>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知識</a:t>
            </a:r>
            <a:endParaRPr lang="en-US" altLang="ja-JP" sz="2000" dirty="0" smtClean="0">
              <a:latin typeface="メイリオ"/>
              <a:ea typeface="メイリオ"/>
              <a:cs typeface="メイリオ"/>
            </a:endParaRPr>
          </a:p>
        </p:txBody>
      </p:sp>
      <p:grpSp>
        <p:nvGrpSpPr>
          <p:cNvPr id="36" name="図形グループ 35"/>
          <p:cNvGrpSpPr/>
          <p:nvPr/>
        </p:nvGrpSpPr>
        <p:grpSpPr>
          <a:xfrm>
            <a:off x="457200" y="1113729"/>
            <a:ext cx="1411161" cy="480691"/>
            <a:chOff x="2255213" y="1253358"/>
            <a:chExt cx="3721102" cy="480691"/>
          </a:xfrm>
        </p:grpSpPr>
        <p:sp>
          <p:nvSpPr>
            <p:cNvPr id="37" name="正方形/長方形 36"/>
            <p:cNvSpPr/>
            <p:nvPr/>
          </p:nvSpPr>
          <p:spPr>
            <a:xfrm>
              <a:off x="2255213" y="1253358"/>
              <a:ext cx="3721102" cy="480691"/>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solidFill>
                    <a:schemeClr val="tx1">
                      <a:lumMod val="75000"/>
                      <a:lumOff val="25000"/>
                    </a:schemeClr>
                  </a:solidFill>
                  <a:latin typeface="メイリオ"/>
                  <a:ea typeface="メイリオ"/>
                  <a:cs typeface="メイリオ"/>
                </a:rPr>
                <a:t>鍛える事</a:t>
              </a:r>
            </a:p>
          </p:txBody>
        </p:sp>
        <p:cxnSp>
          <p:nvCxnSpPr>
            <p:cNvPr id="38" name="直線コネクタ 37"/>
            <p:cNvCxnSpPr/>
            <p:nvPr/>
          </p:nvCxnSpPr>
          <p:spPr>
            <a:xfrm>
              <a:off x="2255213" y="1734049"/>
              <a:ext cx="3721102"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grpSp>
      <p:grpSp>
        <p:nvGrpSpPr>
          <p:cNvPr id="41" name="図形グループ 40"/>
          <p:cNvGrpSpPr/>
          <p:nvPr/>
        </p:nvGrpSpPr>
        <p:grpSpPr>
          <a:xfrm>
            <a:off x="6150300" y="1113729"/>
            <a:ext cx="2536499" cy="480691"/>
            <a:chOff x="2255213" y="1253358"/>
            <a:chExt cx="3721102" cy="480691"/>
          </a:xfrm>
        </p:grpSpPr>
        <p:sp>
          <p:nvSpPr>
            <p:cNvPr id="42" name="正方形/長方形 41"/>
            <p:cNvSpPr/>
            <p:nvPr/>
          </p:nvSpPr>
          <p:spPr>
            <a:xfrm>
              <a:off x="2255213" y="1253358"/>
              <a:ext cx="3721102" cy="480691"/>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2000" dirty="0" smtClean="0">
                  <a:solidFill>
                    <a:schemeClr val="tx1">
                      <a:lumMod val="75000"/>
                      <a:lumOff val="25000"/>
                    </a:schemeClr>
                  </a:solidFill>
                  <a:latin typeface="メイリオ"/>
                  <a:ea typeface="メイリオ"/>
                  <a:cs typeface="メイリオ"/>
                </a:rPr>
                <a:t>高校の科目（参考）</a:t>
              </a:r>
            </a:p>
          </p:txBody>
        </p:sp>
        <p:cxnSp>
          <p:nvCxnSpPr>
            <p:cNvPr id="43" name="直線コネクタ 42"/>
            <p:cNvCxnSpPr/>
            <p:nvPr/>
          </p:nvCxnSpPr>
          <p:spPr>
            <a:xfrm>
              <a:off x="2255213" y="1734049"/>
              <a:ext cx="3721102" cy="0"/>
            </a:xfrm>
            <a:prstGeom prst="line">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grpSp>
      <p:sp>
        <p:nvSpPr>
          <p:cNvPr id="48" name="正方形/長方形 47"/>
          <p:cNvSpPr/>
          <p:nvPr/>
        </p:nvSpPr>
        <p:spPr>
          <a:xfrm>
            <a:off x="457200" y="5248271"/>
            <a:ext cx="1411161" cy="1086688"/>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36000" rIns="36000" rtlCol="0" anchor="ctr"/>
          <a:lstStyle/>
          <a:p>
            <a:pPr algn="ctr"/>
            <a:r>
              <a:rPr lang="ja-JP" altLang="en-US" sz="2000" dirty="0" smtClean="0">
                <a:latin typeface="メイリオ"/>
                <a:ea typeface="メイリオ"/>
                <a:cs typeface="メイリオ"/>
              </a:rPr>
              <a:t>感性・肉体</a:t>
            </a:r>
            <a:endParaRPr lang="en-US" altLang="ja-JP" sz="2000" dirty="0" smtClean="0">
              <a:latin typeface="メイリオ"/>
              <a:ea typeface="メイリオ"/>
              <a:cs typeface="メイリオ"/>
            </a:endParaRPr>
          </a:p>
        </p:txBody>
      </p:sp>
      <p:cxnSp>
        <p:nvCxnSpPr>
          <p:cNvPr id="49" name="直線コネクタ 48"/>
          <p:cNvCxnSpPr/>
          <p:nvPr/>
        </p:nvCxnSpPr>
        <p:spPr>
          <a:xfrm>
            <a:off x="457200" y="5195882"/>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51" name="コンテンツ プレースホルダー 2"/>
          <p:cNvSpPr txBox="1">
            <a:spLocks/>
          </p:cNvSpPr>
          <p:nvPr/>
        </p:nvSpPr>
        <p:spPr>
          <a:xfrm>
            <a:off x="2041791" y="5248271"/>
            <a:ext cx="3921226" cy="108668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芸術的感性を磨く</a:t>
            </a:r>
            <a:endParaRPr lang="en-US" altLang="ja-JP" dirty="0" smtClean="0">
              <a:solidFill>
                <a:srgbClr val="404040"/>
              </a:solidFill>
            </a:endParaRPr>
          </a:p>
          <a:p>
            <a:r>
              <a:rPr lang="ja-JP" altLang="en-US" dirty="0" smtClean="0">
                <a:solidFill>
                  <a:srgbClr val="404040"/>
                </a:solidFill>
              </a:rPr>
              <a:t>体を鍛える</a:t>
            </a:r>
            <a:endParaRPr lang="en-US" altLang="ja-JP" dirty="0" smtClean="0">
              <a:solidFill>
                <a:srgbClr val="404040"/>
              </a:solidFill>
            </a:endParaRPr>
          </a:p>
        </p:txBody>
      </p:sp>
      <p:sp>
        <p:nvSpPr>
          <p:cNvPr id="52" name="角丸四角形 51"/>
          <p:cNvSpPr/>
          <p:nvPr/>
        </p:nvSpPr>
        <p:spPr>
          <a:xfrm>
            <a:off x="6416756" y="1762088"/>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数学</a:t>
            </a:r>
          </a:p>
        </p:txBody>
      </p:sp>
      <p:sp>
        <p:nvSpPr>
          <p:cNvPr id="53" name="角丸四角形 52"/>
          <p:cNvSpPr/>
          <p:nvPr/>
        </p:nvSpPr>
        <p:spPr>
          <a:xfrm>
            <a:off x="6416756" y="2184133"/>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solidFill>
                  <a:schemeClr val="bg1"/>
                </a:solidFill>
                <a:latin typeface="メイリオ"/>
                <a:ea typeface="メイリオ"/>
                <a:cs typeface="メイリオ"/>
              </a:rPr>
              <a:t>現代文</a:t>
            </a:r>
            <a:endParaRPr kumimoji="1" lang="ja-JP" altLang="en-US" sz="2000" dirty="0" smtClean="0">
              <a:solidFill>
                <a:schemeClr val="bg1"/>
              </a:solidFill>
              <a:latin typeface="メイリオ"/>
              <a:ea typeface="メイリオ"/>
              <a:cs typeface="メイリオ"/>
            </a:endParaRPr>
          </a:p>
        </p:txBody>
      </p:sp>
      <p:sp>
        <p:nvSpPr>
          <p:cNvPr id="54" name="角丸四角形 53"/>
          <p:cNvSpPr/>
          <p:nvPr/>
        </p:nvSpPr>
        <p:spPr>
          <a:xfrm>
            <a:off x="6416756" y="2606178"/>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物理</a:t>
            </a:r>
          </a:p>
        </p:txBody>
      </p:sp>
      <p:sp>
        <p:nvSpPr>
          <p:cNvPr id="55" name="角丸四角形 54"/>
          <p:cNvSpPr/>
          <p:nvPr/>
        </p:nvSpPr>
        <p:spPr>
          <a:xfrm>
            <a:off x="6416756" y="3028223"/>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化学・生物</a:t>
            </a:r>
          </a:p>
        </p:txBody>
      </p:sp>
      <p:sp>
        <p:nvSpPr>
          <p:cNvPr id="56" name="角丸四角形 55"/>
          <p:cNvSpPr/>
          <p:nvPr/>
        </p:nvSpPr>
        <p:spPr>
          <a:xfrm>
            <a:off x="6416756" y="4294361"/>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政治・経済</a:t>
            </a:r>
          </a:p>
        </p:txBody>
      </p:sp>
      <p:sp>
        <p:nvSpPr>
          <p:cNvPr id="57" name="角丸四角形 56"/>
          <p:cNvSpPr/>
          <p:nvPr/>
        </p:nvSpPr>
        <p:spPr>
          <a:xfrm>
            <a:off x="6416756" y="4716407"/>
            <a:ext cx="2003586" cy="339118"/>
          </a:xfrm>
          <a:prstGeom prst="roundRect">
            <a:avLst/>
          </a:prstGeom>
          <a:solidFill>
            <a:schemeClr val="accent6"/>
          </a:solidFill>
          <a:ln w="19050">
            <a:solidFill>
              <a:schemeClr val="accent6"/>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solidFill>
                  <a:schemeClr val="bg1"/>
                </a:solidFill>
                <a:latin typeface="メイリオ"/>
                <a:ea typeface="メイリオ"/>
                <a:cs typeface="メイリオ"/>
              </a:rPr>
              <a:t>英語</a:t>
            </a:r>
            <a:endParaRPr kumimoji="1" lang="ja-JP" altLang="en-US" sz="2000" dirty="0" smtClean="0">
              <a:solidFill>
                <a:schemeClr val="bg1"/>
              </a:solidFill>
              <a:latin typeface="メイリオ"/>
              <a:ea typeface="メイリオ"/>
              <a:cs typeface="メイリオ"/>
            </a:endParaRPr>
          </a:p>
        </p:txBody>
      </p:sp>
      <p:sp>
        <p:nvSpPr>
          <p:cNvPr id="58" name="角丸四角形 57"/>
          <p:cNvSpPr/>
          <p:nvPr/>
        </p:nvSpPr>
        <p:spPr>
          <a:xfrm>
            <a:off x="6416756" y="5138453"/>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体育</a:t>
            </a:r>
          </a:p>
        </p:txBody>
      </p:sp>
      <p:sp>
        <p:nvSpPr>
          <p:cNvPr id="59" name="角丸四角形 58"/>
          <p:cNvSpPr/>
          <p:nvPr/>
        </p:nvSpPr>
        <p:spPr>
          <a:xfrm>
            <a:off x="6416756" y="5560499"/>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solidFill>
                  <a:schemeClr val="bg1"/>
                </a:solidFill>
                <a:latin typeface="メイリオ"/>
                <a:ea typeface="メイリオ"/>
                <a:cs typeface="メイリオ"/>
              </a:rPr>
              <a:t>美術</a:t>
            </a:r>
            <a:endParaRPr kumimoji="1" lang="ja-JP" altLang="en-US" sz="2000" dirty="0" smtClean="0">
              <a:solidFill>
                <a:schemeClr val="bg1"/>
              </a:solidFill>
              <a:latin typeface="メイリオ"/>
              <a:ea typeface="メイリオ"/>
              <a:cs typeface="メイリオ"/>
            </a:endParaRPr>
          </a:p>
        </p:txBody>
      </p:sp>
      <p:sp>
        <p:nvSpPr>
          <p:cNvPr id="60" name="角丸四角形 59"/>
          <p:cNvSpPr/>
          <p:nvPr/>
        </p:nvSpPr>
        <p:spPr>
          <a:xfrm>
            <a:off x="6416756" y="5982543"/>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solidFill>
                  <a:schemeClr val="bg1"/>
                </a:solidFill>
                <a:latin typeface="メイリオ"/>
                <a:ea typeface="メイリオ"/>
                <a:cs typeface="メイリオ"/>
              </a:rPr>
              <a:t>音楽</a:t>
            </a:r>
            <a:endParaRPr kumimoji="1" lang="ja-JP" altLang="en-US" sz="2000" dirty="0" smtClean="0">
              <a:solidFill>
                <a:schemeClr val="bg1"/>
              </a:solidFill>
              <a:latin typeface="メイリオ"/>
              <a:ea typeface="メイリオ"/>
              <a:cs typeface="メイリオ"/>
            </a:endParaRPr>
          </a:p>
        </p:txBody>
      </p:sp>
      <p:sp>
        <p:nvSpPr>
          <p:cNvPr id="61" name="角丸四角形 60"/>
          <p:cNvSpPr/>
          <p:nvPr/>
        </p:nvSpPr>
        <p:spPr>
          <a:xfrm>
            <a:off x="6416756" y="3872315"/>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歴史・地理</a:t>
            </a:r>
          </a:p>
        </p:txBody>
      </p:sp>
      <p:sp>
        <p:nvSpPr>
          <p:cNvPr id="62" name="角丸四角形 61"/>
          <p:cNvSpPr/>
          <p:nvPr/>
        </p:nvSpPr>
        <p:spPr>
          <a:xfrm>
            <a:off x="6416756" y="3450269"/>
            <a:ext cx="2003586" cy="339118"/>
          </a:xfrm>
          <a:prstGeom prst="round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ja-JP" altLang="en-US" sz="2000" dirty="0" smtClean="0">
                <a:solidFill>
                  <a:schemeClr val="bg1"/>
                </a:solidFill>
                <a:latin typeface="メイリオ"/>
                <a:ea typeface="メイリオ"/>
                <a:cs typeface="メイリオ"/>
              </a:rPr>
              <a:t>古典・漢文</a:t>
            </a:r>
          </a:p>
        </p:txBody>
      </p:sp>
    </p:spTree>
    <p:extLst>
      <p:ext uri="{BB962C8B-B14F-4D97-AF65-F5344CB8AC3E}">
        <p14:creationId xmlns:p14="http://schemas.microsoft.com/office/powerpoint/2010/main" val="359183443"/>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Effect transition="in" filter="fade">
                                      <p:cBhvr>
                                        <p:cTn id="15" dur="500"/>
                                        <p:tgtEl>
                                          <p:spTgt spid="11">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1" end="1"/>
                                            </p:txEl>
                                          </p:spTgt>
                                        </p:tgtEl>
                                        <p:attrNameLst>
                                          <p:attrName>style.visibility</p:attrName>
                                        </p:attrNameLst>
                                      </p:cBhvr>
                                      <p:to>
                                        <p:strVal val="visible"/>
                                      </p:to>
                                    </p:set>
                                    <p:animEffect transition="in" filter="fade">
                                      <p:cBhvr>
                                        <p:cTn id="18" dur="500"/>
                                        <p:tgtEl>
                                          <p:spTgt spid="11">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500"/>
                                        <p:tgtEl>
                                          <p:spTgt spid="5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500"/>
                                        <p:tgtEl>
                                          <p:spTgt spid="5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500"/>
                                        <p:tgtEl>
                                          <p:spTgt spid="6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par>
                                <p:cTn id="66" presetID="10" presetClass="entr" presetSubtype="0" fill="hold"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500"/>
                                        <p:tgtEl>
                                          <p:spTgt spid="2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fade">
                                      <p:cBhvr>
                                        <p:cTn id="76" dur="500"/>
                                        <p:tgtEl>
                                          <p:spTgt spid="5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500"/>
                                        <p:tgtEl>
                                          <p:spTgt spid="58"/>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9"/>
                                        </p:tgtEl>
                                        <p:attrNameLst>
                                          <p:attrName>style.visibility</p:attrName>
                                        </p:attrNameLst>
                                      </p:cBhvr>
                                      <p:to>
                                        <p:strVal val="visible"/>
                                      </p:to>
                                    </p:set>
                                    <p:animEffect transition="in" filter="fade">
                                      <p:cBhvr>
                                        <p:cTn id="98" dur="500"/>
                                        <p:tgtEl>
                                          <p:spTgt spid="59"/>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fade">
                                      <p:cBhvr>
                                        <p:cTn id="10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20" grpId="0"/>
      <p:bldP spid="30" grpId="0"/>
      <p:bldP spid="12" grpId="0" animBg="1"/>
      <p:bldP spid="13" grpId="0" animBg="1"/>
      <p:bldP spid="27" grpId="0" animBg="1"/>
      <p:bldP spid="33" grpId="0" animBg="1"/>
      <p:bldP spid="48" grpId="0" animBg="1"/>
      <p:bldP spid="51"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リーフォーム 2"/>
          <p:cNvSpPr/>
          <p:nvPr/>
        </p:nvSpPr>
        <p:spPr>
          <a:xfrm>
            <a:off x="1300113" y="3509299"/>
            <a:ext cx="7312194" cy="1593092"/>
          </a:xfrm>
          <a:custGeom>
            <a:avLst/>
            <a:gdLst>
              <a:gd name="connsiteX0" fmla="*/ 0 w 7312194"/>
              <a:gd name="connsiteY0" fmla="*/ 1593092 h 1593092"/>
              <a:gd name="connsiteX1" fmla="*/ 2119258 w 7312194"/>
              <a:gd name="connsiteY1" fmla="*/ 1593092 h 1593092"/>
              <a:gd name="connsiteX2" fmla="*/ 2675376 w 7312194"/>
              <a:gd name="connsiteY2" fmla="*/ 556079 h 1593092"/>
              <a:gd name="connsiteX3" fmla="*/ 4561666 w 7312194"/>
              <a:gd name="connsiteY3" fmla="*/ 571108 h 1593092"/>
              <a:gd name="connsiteX4" fmla="*/ 5140329 w 7312194"/>
              <a:gd name="connsiteY4" fmla="*/ 0 h 1593092"/>
              <a:gd name="connsiteX5" fmla="*/ 7312194 w 7312194"/>
              <a:gd name="connsiteY5" fmla="*/ 0 h 1593092"/>
              <a:gd name="connsiteX0" fmla="*/ 0 w 7312194"/>
              <a:gd name="connsiteY0" fmla="*/ 1593092 h 1593092"/>
              <a:gd name="connsiteX1" fmla="*/ 2119258 w 7312194"/>
              <a:gd name="connsiteY1" fmla="*/ 1593092 h 1593092"/>
              <a:gd name="connsiteX2" fmla="*/ 2675376 w 7312194"/>
              <a:gd name="connsiteY2" fmla="*/ 556079 h 1593092"/>
              <a:gd name="connsiteX3" fmla="*/ 4548368 w 7312194"/>
              <a:gd name="connsiteY3" fmla="*/ 810486 h 1593092"/>
              <a:gd name="connsiteX4" fmla="*/ 5140329 w 7312194"/>
              <a:gd name="connsiteY4" fmla="*/ 0 h 1593092"/>
              <a:gd name="connsiteX5" fmla="*/ 7312194 w 7312194"/>
              <a:gd name="connsiteY5" fmla="*/ 0 h 1593092"/>
              <a:gd name="connsiteX0" fmla="*/ 0 w 7312194"/>
              <a:gd name="connsiteY0" fmla="*/ 1593092 h 1593092"/>
              <a:gd name="connsiteX1" fmla="*/ 2119258 w 7312194"/>
              <a:gd name="connsiteY1" fmla="*/ 1593092 h 1593092"/>
              <a:gd name="connsiteX2" fmla="*/ 2662078 w 7312194"/>
              <a:gd name="connsiteY2" fmla="*/ 788808 h 1593092"/>
              <a:gd name="connsiteX3" fmla="*/ 4548368 w 7312194"/>
              <a:gd name="connsiteY3" fmla="*/ 810486 h 1593092"/>
              <a:gd name="connsiteX4" fmla="*/ 5140329 w 7312194"/>
              <a:gd name="connsiteY4" fmla="*/ 0 h 1593092"/>
              <a:gd name="connsiteX5" fmla="*/ 7312194 w 7312194"/>
              <a:gd name="connsiteY5" fmla="*/ 0 h 1593092"/>
              <a:gd name="connsiteX0" fmla="*/ 0 w 7312194"/>
              <a:gd name="connsiteY0" fmla="*/ 1593092 h 1593092"/>
              <a:gd name="connsiteX1" fmla="*/ 2119258 w 7312194"/>
              <a:gd name="connsiteY1" fmla="*/ 1593092 h 1593092"/>
              <a:gd name="connsiteX2" fmla="*/ 2662078 w 7312194"/>
              <a:gd name="connsiteY2" fmla="*/ 788808 h 1593092"/>
              <a:gd name="connsiteX3" fmla="*/ 4555017 w 7312194"/>
              <a:gd name="connsiteY3" fmla="*/ 797187 h 1593092"/>
              <a:gd name="connsiteX4" fmla="*/ 5140329 w 7312194"/>
              <a:gd name="connsiteY4" fmla="*/ 0 h 1593092"/>
              <a:gd name="connsiteX5" fmla="*/ 7312194 w 7312194"/>
              <a:gd name="connsiteY5" fmla="*/ 0 h 1593092"/>
              <a:gd name="connsiteX0" fmla="*/ 0 w 7312194"/>
              <a:gd name="connsiteY0" fmla="*/ 1593092 h 1593092"/>
              <a:gd name="connsiteX1" fmla="*/ 2119258 w 7312194"/>
              <a:gd name="connsiteY1" fmla="*/ 1593092 h 1593092"/>
              <a:gd name="connsiteX2" fmla="*/ 2662078 w 7312194"/>
              <a:gd name="connsiteY2" fmla="*/ 795457 h 1593092"/>
              <a:gd name="connsiteX3" fmla="*/ 4555017 w 7312194"/>
              <a:gd name="connsiteY3" fmla="*/ 797187 h 1593092"/>
              <a:gd name="connsiteX4" fmla="*/ 5140329 w 7312194"/>
              <a:gd name="connsiteY4" fmla="*/ 0 h 1593092"/>
              <a:gd name="connsiteX5" fmla="*/ 7312194 w 7312194"/>
              <a:gd name="connsiteY5" fmla="*/ 0 h 159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194" h="1593092">
                <a:moveTo>
                  <a:pt x="0" y="1593092"/>
                </a:moveTo>
                <a:lnTo>
                  <a:pt x="2119258" y="1593092"/>
                </a:lnTo>
                <a:lnTo>
                  <a:pt x="2662078" y="795457"/>
                </a:lnTo>
                <a:lnTo>
                  <a:pt x="4555017" y="797187"/>
                </a:lnTo>
                <a:lnTo>
                  <a:pt x="5140329" y="0"/>
                </a:lnTo>
                <a:lnTo>
                  <a:pt x="7312194" y="0"/>
                </a:lnTo>
              </a:path>
            </a:pathLst>
          </a:custGeom>
          <a:ln w="53975">
            <a:solidFill>
              <a:schemeClr val="accent6">
                <a:alpha val="7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英語学習のゴールはどこか：英語を使うシーン</a:t>
            </a:r>
            <a:endParaRPr kumimoji="1" lang="ja-JP" altLang="en-US" dirty="0"/>
          </a:p>
        </p:txBody>
      </p:sp>
      <p:sp>
        <p:nvSpPr>
          <p:cNvPr id="9" name="ホームベース 8"/>
          <p:cNvSpPr/>
          <p:nvPr/>
        </p:nvSpPr>
        <p:spPr>
          <a:xfrm>
            <a:off x="6053102" y="1064778"/>
            <a:ext cx="2633697" cy="502519"/>
          </a:xfrm>
          <a:prstGeom prst="homePlate">
            <a:avLst/>
          </a:prstGeom>
          <a:solidFill>
            <a:srgbClr val="8064A2"/>
          </a:solidFill>
          <a:ln w="25400">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en-US" altLang="ja-JP" sz="2000" dirty="0" smtClean="0">
                <a:latin typeface="メイリオ"/>
                <a:ea typeface="メイリオ"/>
                <a:cs typeface="メイリオ"/>
              </a:rPr>
              <a:t>③ </a:t>
            </a:r>
            <a:r>
              <a:rPr kumimoji="1" lang="ja-JP" altLang="en-US" sz="2000" dirty="0" smtClean="0">
                <a:latin typeface="メイリオ"/>
                <a:ea typeface="メイリオ"/>
                <a:cs typeface="メイリオ"/>
              </a:rPr>
              <a:t>生活する</a:t>
            </a:r>
          </a:p>
        </p:txBody>
      </p:sp>
      <p:sp>
        <p:nvSpPr>
          <p:cNvPr id="8" name="ホームベース 7"/>
          <p:cNvSpPr/>
          <p:nvPr/>
        </p:nvSpPr>
        <p:spPr>
          <a:xfrm>
            <a:off x="3684380" y="1064778"/>
            <a:ext cx="2633697" cy="502519"/>
          </a:xfrm>
          <a:prstGeom prst="homePlate">
            <a:avLst/>
          </a:prstGeom>
          <a:solidFill>
            <a:srgbClr val="8064A2"/>
          </a:solidFill>
          <a:ln w="25400">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kumimoji="1" lang="en-US" altLang="ja-JP" sz="2000" dirty="0" smtClean="0">
                <a:latin typeface="メイリオ"/>
                <a:ea typeface="メイリオ"/>
                <a:cs typeface="メイリオ"/>
              </a:rPr>
              <a:t> ② </a:t>
            </a:r>
            <a:r>
              <a:rPr kumimoji="1" lang="ja-JP" altLang="en-US" sz="2000" dirty="0" smtClean="0">
                <a:latin typeface="メイリオ"/>
                <a:ea typeface="メイリオ"/>
                <a:cs typeface="メイリオ"/>
              </a:rPr>
              <a:t>仕事で使用</a:t>
            </a:r>
          </a:p>
        </p:txBody>
      </p:sp>
      <p:sp>
        <p:nvSpPr>
          <p:cNvPr id="4" name="ホームベース 3"/>
          <p:cNvSpPr/>
          <p:nvPr/>
        </p:nvSpPr>
        <p:spPr>
          <a:xfrm>
            <a:off x="1307629" y="1064778"/>
            <a:ext cx="2633697" cy="502519"/>
          </a:xfrm>
          <a:prstGeom prst="homePlate">
            <a:avLst/>
          </a:prstGeom>
          <a:solidFill>
            <a:srgbClr val="8064A2"/>
          </a:solidFill>
          <a:ln w="25400">
            <a:solidFill>
              <a:schemeClr val="bg1"/>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en-US" altLang="ja-JP" sz="2000" dirty="0" smtClean="0">
                <a:latin typeface="メイリオ"/>
                <a:ea typeface="メイリオ"/>
                <a:cs typeface="メイリオ"/>
              </a:rPr>
              <a:t>① </a:t>
            </a:r>
            <a:r>
              <a:rPr lang="ja-JP" altLang="en-US" sz="2000" dirty="0" smtClean="0">
                <a:latin typeface="メイリオ"/>
                <a:ea typeface="メイリオ"/>
                <a:cs typeface="メイリオ"/>
              </a:rPr>
              <a:t>海外旅行</a:t>
            </a:r>
            <a:endParaRPr kumimoji="1" lang="ja-JP" altLang="en-US" sz="2000" dirty="0" smtClean="0">
              <a:latin typeface="メイリオ"/>
              <a:ea typeface="メイリオ"/>
              <a:cs typeface="メイリオ"/>
            </a:endParaRPr>
          </a:p>
        </p:txBody>
      </p:sp>
      <p:sp>
        <p:nvSpPr>
          <p:cNvPr id="19" name="コンテンツ プレースホルダー 2"/>
          <p:cNvSpPr txBox="1">
            <a:spLocks/>
          </p:cNvSpPr>
          <p:nvPr/>
        </p:nvSpPr>
        <p:spPr>
          <a:xfrm>
            <a:off x="1307628" y="1683442"/>
            <a:ext cx="2633697" cy="160041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海外の空港・</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ホテル等での会話</a:t>
            </a:r>
            <a:endParaRPr lang="en-US" altLang="ja-JP" dirty="0" smtClean="0">
              <a:solidFill>
                <a:srgbClr val="404040"/>
              </a:solidFill>
            </a:endParaRPr>
          </a:p>
        </p:txBody>
      </p:sp>
      <p:sp>
        <p:nvSpPr>
          <p:cNvPr id="20" name="コンテンツ プレースホルダー 2"/>
          <p:cNvSpPr txBox="1">
            <a:spLocks/>
          </p:cNvSpPr>
          <p:nvPr/>
        </p:nvSpPr>
        <p:spPr>
          <a:xfrm>
            <a:off x="3941325" y="1683441"/>
            <a:ext cx="2376751" cy="1600419"/>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英語で業務を</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遂行し、成果を出す</a:t>
            </a:r>
            <a:endParaRPr lang="en-US" altLang="ja-JP" dirty="0" smtClean="0">
              <a:solidFill>
                <a:srgbClr val="404040"/>
              </a:solidFill>
            </a:endParaRPr>
          </a:p>
          <a:p>
            <a:pPr lvl="1"/>
            <a:r>
              <a:rPr lang="ja-JP" altLang="en-US" dirty="0" smtClean="0">
                <a:solidFill>
                  <a:srgbClr val="404040"/>
                </a:solidFill>
              </a:rPr>
              <a:t>海外大学（院）での勉強も含む</a:t>
            </a:r>
            <a:endParaRPr lang="en-US" altLang="ja-JP" dirty="0" smtClean="0">
              <a:solidFill>
                <a:srgbClr val="404040"/>
              </a:solidFill>
            </a:endParaRPr>
          </a:p>
        </p:txBody>
      </p:sp>
      <p:sp>
        <p:nvSpPr>
          <p:cNvPr id="21" name="コンテンツ プレースホルダー 2"/>
          <p:cNvSpPr txBox="1">
            <a:spLocks/>
          </p:cNvSpPr>
          <p:nvPr/>
        </p:nvSpPr>
        <p:spPr>
          <a:xfrm>
            <a:off x="6318076" y="1683442"/>
            <a:ext cx="2368723" cy="160041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ネイティブ並みの英語力</a:t>
            </a:r>
            <a:endParaRPr lang="en-US" altLang="ja-JP" dirty="0" smtClean="0">
              <a:solidFill>
                <a:srgbClr val="404040"/>
              </a:solidFill>
            </a:endParaRPr>
          </a:p>
          <a:p>
            <a:pPr lvl="1"/>
            <a:r>
              <a:rPr lang="en-US" altLang="ja-JP" dirty="0" smtClean="0">
                <a:solidFill>
                  <a:srgbClr val="404040"/>
                </a:solidFill>
              </a:rPr>
              <a:t>②</a:t>
            </a:r>
            <a:r>
              <a:rPr lang="ja-JP" altLang="en-US" dirty="0" smtClean="0">
                <a:solidFill>
                  <a:srgbClr val="404040"/>
                </a:solidFill>
              </a:rPr>
              <a:t>に加え、日常会話、言葉遊び等の要素も追加</a:t>
            </a:r>
            <a:endParaRPr lang="en-US" altLang="ja-JP" dirty="0" smtClean="0">
              <a:solidFill>
                <a:srgbClr val="404040"/>
              </a:solidFill>
            </a:endParaRPr>
          </a:p>
        </p:txBody>
      </p:sp>
      <p:sp>
        <p:nvSpPr>
          <p:cNvPr id="23" name="円/楕円 22"/>
          <p:cNvSpPr/>
          <p:nvPr/>
        </p:nvSpPr>
        <p:spPr>
          <a:xfrm>
            <a:off x="457199" y="1871305"/>
            <a:ext cx="662551" cy="1247233"/>
          </a:xfrm>
          <a:prstGeom prst="ellipse">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ja-JP" altLang="en-US" sz="2000" dirty="0" smtClean="0">
                <a:latin typeface="メイリオ"/>
                <a:ea typeface="メイリオ"/>
                <a:cs typeface="メイリオ"/>
              </a:rPr>
              <a:t>説明</a:t>
            </a:r>
            <a:endParaRPr lang="en-US" altLang="ja-JP" sz="2000" dirty="0" smtClean="0">
              <a:latin typeface="メイリオ"/>
              <a:ea typeface="メイリオ"/>
              <a:cs typeface="メイリオ"/>
            </a:endParaRPr>
          </a:p>
        </p:txBody>
      </p:sp>
      <p:cxnSp>
        <p:nvCxnSpPr>
          <p:cNvPr id="24" name="直線コネクタ 23"/>
          <p:cNvCxnSpPr/>
          <p:nvPr/>
        </p:nvCxnSpPr>
        <p:spPr>
          <a:xfrm>
            <a:off x="457200" y="3396556"/>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25" name="円/楕円 24"/>
          <p:cNvSpPr/>
          <p:nvPr/>
        </p:nvSpPr>
        <p:spPr>
          <a:xfrm>
            <a:off x="457199" y="3524516"/>
            <a:ext cx="662551" cy="1675566"/>
          </a:xfrm>
          <a:prstGeom prst="ellipse">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ja-JP" altLang="en-US" sz="2000" dirty="0" smtClean="0">
                <a:latin typeface="メイリオ"/>
                <a:ea typeface="メイリオ"/>
                <a:cs typeface="メイリオ"/>
              </a:rPr>
              <a:t>レベル</a:t>
            </a:r>
            <a:endParaRPr lang="en-US" altLang="ja-JP" sz="2000" dirty="0" smtClean="0">
              <a:latin typeface="メイリオ"/>
              <a:ea typeface="メイリオ"/>
              <a:cs typeface="メイリオ"/>
            </a:endParaRPr>
          </a:p>
        </p:txBody>
      </p:sp>
      <p:sp>
        <p:nvSpPr>
          <p:cNvPr id="26" name="コンテンツ プレースホルダー 2"/>
          <p:cNvSpPr txBox="1">
            <a:spLocks/>
          </p:cNvSpPr>
          <p:nvPr/>
        </p:nvSpPr>
        <p:spPr>
          <a:xfrm>
            <a:off x="1307628" y="3524516"/>
            <a:ext cx="2633697" cy="1044338"/>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決まった表現を</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聞ける・話せる</a:t>
            </a:r>
            <a:endParaRPr lang="en-US" altLang="ja-JP" dirty="0" smtClean="0">
              <a:solidFill>
                <a:srgbClr val="404040"/>
              </a:solidFill>
            </a:endParaRPr>
          </a:p>
          <a:p>
            <a:r>
              <a:rPr lang="ja-JP" altLang="en-US" dirty="0" smtClean="0">
                <a:solidFill>
                  <a:srgbClr val="404040"/>
                </a:solidFill>
              </a:rPr>
              <a:t>読み書きは</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ほぼ必要ない</a:t>
            </a:r>
            <a:endParaRPr lang="en-US" altLang="ja-JP" dirty="0" smtClean="0">
              <a:solidFill>
                <a:srgbClr val="404040"/>
              </a:solidFill>
            </a:endParaRPr>
          </a:p>
        </p:txBody>
      </p:sp>
      <p:sp>
        <p:nvSpPr>
          <p:cNvPr id="27" name="コンテンツ プレースホルダー 2"/>
          <p:cNvSpPr txBox="1">
            <a:spLocks/>
          </p:cNvSpPr>
          <p:nvPr/>
        </p:nvSpPr>
        <p:spPr>
          <a:xfrm>
            <a:off x="3941325" y="3524515"/>
            <a:ext cx="2376751" cy="1675567"/>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フォーマル</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（正式）な英語を使いこなせる</a:t>
            </a:r>
            <a:endParaRPr lang="en-US" altLang="ja-JP" dirty="0" smtClean="0">
              <a:solidFill>
                <a:srgbClr val="404040"/>
              </a:solidFill>
            </a:endParaRPr>
          </a:p>
          <a:p>
            <a:r>
              <a:rPr lang="ja-JP" altLang="en-US" dirty="0" smtClean="0">
                <a:solidFill>
                  <a:srgbClr val="404040"/>
                </a:solidFill>
              </a:rPr>
              <a:t>読む・聞く・</a:t>
            </a:r>
            <a:r>
              <a:rPr lang="en-US" altLang="ja-JP" dirty="0" smtClean="0">
                <a:solidFill>
                  <a:srgbClr val="404040"/>
                </a:solidFill>
              </a:rPr>
              <a:t/>
            </a:r>
            <a:br>
              <a:rPr lang="en-US" altLang="ja-JP" dirty="0" smtClean="0">
                <a:solidFill>
                  <a:srgbClr val="404040"/>
                </a:solidFill>
              </a:rPr>
            </a:br>
            <a:r>
              <a:rPr lang="ja-JP" altLang="en-US" dirty="0" smtClean="0">
                <a:solidFill>
                  <a:srgbClr val="404040"/>
                </a:solidFill>
              </a:rPr>
              <a:t>書く・話す全て</a:t>
            </a:r>
            <a:endParaRPr lang="en-US" altLang="ja-JP" dirty="0" smtClean="0">
              <a:solidFill>
                <a:srgbClr val="404040"/>
              </a:solidFill>
            </a:endParaRPr>
          </a:p>
          <a:p>
            <a:endParaRPr lang="en-US" altLang="ja-JP" dirty="0" smtClean="0">
              <a:solidFill>
                <a:srgbClr val="404040"/>
              </a:solidFill>
            </a:endParaRPr>
          </a:p>
        </p:txBody>
      </p:sp>
      <p:sp>
        <p:nvSpPr>
          <p:cNvPr id="28" name="コンテンツ プレースホルダー 2"/>
          <p:cNvSpPr txBox="1">
            <a:spLocks/>
          </p:cNvSpPr>
          <p:nvPr/>
        </p:nvSpPr>
        <p:spPr>
          <a:xfrm>
            <a:off x="6318076" y="3524516"/>
            <a:ext cx="2368723" cy="1675566"/>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solidFill>
                  <a:srgbClr val="404040"/>
                </a:solidFill>
              </a:rPr>
              <a:t>スラング・方言まで理解できる</a:t>
            </a:r>
            <a:endParaRPr lang="en-US" altLang="ja-JP" dirty="0" smtClean="0">
              <a:solidFill>
                <a:srgbClr val="404040"/>
              </a:solidFill>
            </a:endParaRPr>
          </a:p>
          <a:p>
            <a:r>
              <a:rPr lang="ja-JP" altLang="en-US" dirty="0" smtClean="0">
                <a:solidFill>
                  <a:srgbClr val="404040"/>
                </a:solidFill>
              </a:rPr>
              <a:t>背景文化の理解がある</a:t>
            </a:r>
            <a:endParaRPr lang="en-US" altLang="ja-JP" dirty="0" smtClean="0">
              <a:solidFill>
                <a:srgbClr val="404040"/>
              </a:solidFill>
            </a:endParaRPr>
          </a:p>
        </p:txBody>
      </p:sp>
      <p:cxnSp>
        <p:nvCxnSpPr>
          <p:cNvPr id="30" name="直線コネクタ 29"/>
          <p:cNvCxnSpPr/>
          <p:nvPr/>
        </p:nvCxnSpPr>
        <p:spPr>
          <a:xfrm>
            <a:off x="457200" y="5350348"/>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1" name="角丸四角形吹き出し 30"/>
          <p:cNvSpPr/>
          <p:nvPr/>
        </p:nvSpPr>
        <p:spPr>
          <a:xfrm>
            <a:off x="1300113" y="5444108"/>
            <a:ext cx="3699915" cy="935764"/>
          </a:xfrm>
          <a:prstGeom prst="wedgeRoundRectCallout">
            <a:avLst>
              <a:gd name="adj1" fmla="val 4149"/>
              <a:gd name="adj2" fmla="val -34267"/>
              <a:gd name="adj3" fmla="val 16667"/>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marL="285750" indent="-285750">
              <a:buFont typeface="Arial"/>
              <a:buChar char="•"/>
            </a:pPr>
            <a:r>
              <a:rPr kumimoji="1" lang="ja-JP" altLang="en-US" dirty="0" smtClean="0">
                <a:latin typeface="メイリオ"/>
                <a:ea typeface="メイリオ"/>
                <a:cs typeface="メイリオ"/>
              </a:rPr>
              <a:t>この壁</a:t>
            </a:r>
            <a:r>
              <a:rPr lang="ja-JP" altLang="en-US" dirty="0" smtClean="0">
                <a:latin typeface="メイリオ"/>
                <a:ea typeface="メイリオ"/>
                <a:cs typeface="メイリオ"/>
              </a:rPr>
              <a:t>を</a:t>
            </a:r>
            <a:r>
              <a:rPr kumimoji="1" lang="ja-JP" altLang="en-US" dirty="0" smtClean="0">
                <a:latin typeface="メイリオ"/>
                <a:ea typeface="メイリオ"/>
                <a:cs typeface="メイリオ"/>
              </a:rPr>
              <a:t>超えるには</a:t>
            </a:r>
            <a:r>
              <a:rPr lang="ja-JP" altLang="en-US" dirty="0" smtClean="0">
                <a:latin typeface="メイリオ"/>
                <a:ea typeface="メイリオ"/>
                <a:cs typeface="メイリオ"/>
              </a:rPr>
              <a:t>相当な</a:t>
            </a:r>
            <a:r>
              <a:rPr kumimoji="1" lang="en-US" altLang="ja-JP" dirty="0" smtClean="0">
                <a:latin typeface="メイリオ"/>
                <a:ea typeface="メイリオ"/>
                <a:cs typeface="メイリオ"/>
              </a:rPr>
              <a:t/>
            </a:r>
            <a:br>
              <a:rPr kumimoji="1" lang="en-US" altLang="ja-JP" dirty="0" smtClean="0">
                <a:latin typeface="メイリオ"/>
                <a:ea typeface="メイリオ"/>
                <a:cs typeface="メイリオ"/>
              </a:rPr>
            </a:br>
            <a:r>
              <a:rPr kumimoji="1" lang="ja-JP" altLang="en-US" dirty="0" smtClean="0">
                <a:latin typeface="メイリオ"/>
                <a:ea typeface="メイリオ"/>
                <a:cs typeface="メイリオ"/>
              </a:rPr>
              <a:t>努力が必要</a:t>
            </a:r>
            <a:r>
              <a:rPr lang="ja-JP" altLang="en-US" dirty="0" smtClean="0">
                <a:latin typeface="メイリオ"/>
                <a:ea typeface="メイリオ"/>
                <a:cs typeface="メイリオ"/>
              </a:rPr>
              <a:t>だが、超えないと実質的にメリットがない</a:t>
            </a:r>
            <a:endParaRPr kumimoji="1" lang="en-US" altLang="ja-JP" dirty="0" smtClean="0">
              <a:latin typeface="メイリオ"/>
              <a:ea typeface="メイリオ"/>
              <a:cs typeface="メイリオ"/>
            </a:endParaRPr>
          </a:p>
        </p:txBody>
      </p:sp>
      <p:sp>
        <p:nvSpPr>
          <p:cNvPr id="32" name="角丸四角形吹き出し 31"/>
          <p:cNvSpPr/>
          <p:nvPr/>
        </p:nvSpPr>
        <p:spPr>
          <a:xfrm>
            <a:off x="5292583" y="5444108"/>
            <a:ext cx="3394218" cy="935764"/>
          </a:xfrm>
          <a:prstGeom prst="wedgeRoundRectCallout">
            <a:avLst>
              <a:gd name="adj1" fmla="val 4149"/>
              <a:gd name="adj2" fmla="val -34267"/>
              <a:gd name="adj3" fmla="val 16667"/>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marL="285750" indent="-285750">
              <a:buFont typeface="Arial"/>
              <a:buChar char="•"/>
            </a:pPr>
            <a:r>
              <a:rPr lang="ja-JP" altLang="en-US" dirty="0" smtClean="0">
                <a:latin typeface="メイリオ"/>
                <a:ea typeface="メイリオ"/>
                <a:cs typeface="メイリオ"/>
              </a:rPr>
              <a:t>日本語ネイティブがこの壁を超えるには例外的才能＋長期の海外滞在が必要</a:t>
            </a:r>
            <a:endParaRPr lang="en-US" altLang="ja-JP" dirty="0" smtClean="0">
              <a:latin typeface="メイリオ"/>
              <a:ea typeface="メイリオ"/>
              <a:cs typeface="メイリオ"/>
            </a:endParaRPr>
          </a:p>
        </p:txBody>
      </p:sp>
      <p:sp>
        <p:nvSpPr>
          <p:cNvPr id="5" name="フリーフォーム 4"/>
          <p:cNvSpPr/>
          <p:nvPr/>
        </p:nvSpPr>
        <p:spPr>
          <a:xfrm>
            <a:off x="3614764" y="4666545"/>
            <a:ext cx="308119" cy="871692"/>
          </a:xfrm>
          <a:custGeom>
            <a:avLst/>
            <a:gdLst>
              <a:gd name="connsiteX0" fmla="*/ 0 w 308119"/>
              <a:gd name="connsiteY0" fmla="*/ 826605 h 871692"/>
              <a:gd name="connsiteX1" fmla="*/ 67636 w 308119"/>
              <a:gd name="connsiteY1" fmla="*/ 0 h 871692"/>
              <a:gd name="connsiteX2" fmla="*/ 308119 w 308119"/>
              <a:gd name="connsiteY2" fmla="*/ 871692 h 871692"/>
            </a:gdLst>
            <a:ahLst/>
            <a:cxnLst>
              <a:cxn ang="0">
                <a:pos x="connsiteX0" y="connsiteY0"/>
              </a:cxn>
              <a:cxn ang="0">
                <a:pos x="connsiteX1" y="connsiteY1"/>
              </a:cxn>
              <a:cxn ang="0">
                <a:pos x="connsiteX2" y="connsiteY2"/>
              </a:cxn>
            </a:cxnLst>
            <a:rect l="l" t="t" r="r" b="b"/>
            <a:pathLst>
              <a:path w="308119" h="871692">
                <a:moveTo>
                  <a:pt x="0" y="826605"/>
                </a:moveTo>
                <a:lnTo>
                  <a:pt x="67636" y="0"/>
                </a:lnTo>
                <a:lnTo>
                  <a:pt x="308119" y="871692"/>
                </a:lnTo>
              </a:path>
            </a:pathLst>
          </a:cu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marL="285750" indent="-285750">
              <a:buFont typeface="Arial"/>
              <a:buChar char="•"/>
            </a:pPr>
            <a:endParaRPr lang="ja-JP" altLang="en-US">
              <a:solidFill>
                <a:schemeClr val="lt1"/>
              </a:solidFill>
              <a:latin typeface="メイリオ"/>
              <a:ea typeface="メイリオ"/>
              <a:cs typeface="メイリオ"/>
            </a:endParaRPr>
          </a:p>
        </p:txBody>
      </p:sp>
      <p:sp>
        <p:nvSpPr>
          <p:cNvPr id="6" name="フリーフォーム 5"/>
          <p:cNvSpPr/>
          <p:nvPr/>
        </p:nvSpPr>
        <p:spPr>
          <a:xfrm>
            <a:off x="6213422" y="3876585"/>
            <a:ext cx="285574" cy="1639107"/>
          </a:xfrm>
          <a:custGeom>
            <a:avLst/>
            <a:gdLst>
              <a:gd name="connsiteX0" fmla="*/ 30061 w 285574"/>
              <a:gd name="connsiteY0" fmla="*/ 1690782 h 1690782"/>
              <a:gd name="connsiteX1" fmla="*/ 0 w 285574"/>
              <a:gd name="connsiteY1" fmla="*/ 0 h 1690782"/>
              <a:gd name="connsiteX2" fmla="*/ 285574 w 285574"/>
              <a:gd name="connsiteY2" fmla="*/ 1675753 h 1690782"/>
            </a:gdLst>
            <a:ahLst/>
            <a:cxnLst>
              <a:cxn ang="0">
                <a:pos x="connsiteX0" y="connsiteY0"/>
              </a:cxn>
              <a:cxn ang="0">
                <a:pos x="connsiteX1" y="connsiteY1"/>
              </a:cxn>
              <a:cxn ang="0">
                <a:pos x="connsiteX2" y="connsiteY2"/>
              </a:cxn>
            </a:cxnLst>
            <a:rect l="l" t="t" r="r" b="b"/>
            <a:pathLst>
              <a:path w="285574" h="1690782">
                <a:moveTo>
                  <a:pt x="30061" y="1690782"/>
                </a:moveTo>
                <a:lnTo>
                  <a:pt x="0" y="0"/>
                </a:lnTo>
                <a:lnTo>
                  <a:pt x="285574" y="1675753"/>
                </a:lnTo>
              </a:path>
            </a:pathLst>
          </a:cu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marL="285750" indent="-285750">
              <a:buFont typeface="Arial"/>
              <a:buChar char="•"/>
            </a:pPr>
            <a:endParaRPr lang="ja-JP" altLang="en-US">
              <a:solidFill>
                <a:schemeClr val="lt1"/>
              </a:solidFill>
              <a:latin typeface="メイリオ"/>
              <a:ea typeface="メイリオ"/>
              <a:cs typeface="メイリオ"/>
            </a:endParaRPr>
          </a:p>
        </p:txBody>
      </p:sp>
      <p:sp>
        <p:nvSpPr>
          <p:cNvPr id="33" name="角丸四角形 32"/>
          <p:cNvSpPr/>
          <p:nvPr/>
        </p:nvSpPr>
        <p:spPr>
          <a:xfrm>
            <a:off x="3684380" y="957510"/>
            <a:ext cx="2578952" cy="4242572"/>
          </a:xfrm>
          <a:prstGeom prst="roundRect">
            <a:avLst/>
          </a:prstGeom>
          <a:noFill/>
          <a:ln w="19050">
            <a:solidFill>
              <a:schemeClr val="accent6"/>
            </a:solidFill>
            <a:prstDash val="dash"/>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sz="2000" dirty="0" smtClean="0">
              <a:latin typeface="メイリオ"/>
              <a:ea typeface="メイリオ"/>
              <a:cs typeface="メイリオ"/>
            </a:endParaRPr>
          </a:p>
        </p:txBody>
      </p:sp>
    </p:spTree>
    <p:extLst>
      <p:ext uri="{BB962C8B-B14F-4D97-AF65-F5344CB8AC3E}">
        <p14:creationId xmlns:p14="http://schemas.microsoft.com/office/powerpoint/2010/main" val="1327124825"/>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par>
                                <p:cTn id="69" presetID="10" presetClass="entr" presetSubtype="0" fill="hold"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500"/>
                                        <p:tgtEl>
                                          <p:spTgt spid="6"/>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8" grpId="0" animBg="1"/>
      <p:bldP spid="4" grpId="0" animBg="1"/>
      <p:bldP spid="19" grpId="0"/>
      <p:bldP spid="20" grpId="0"/>
      <p:bldP spid="21" grpId="0"/>
      <p:bldP spid="23" grpId="0" animBg="1"/>
      <p:bldP spid="25" grpId="0" animBg="1"/>
      <p:bldP spid="26" grpId="0"/>
      <p:bldP spid="27" grpId="0"/>
      <p:bldP spid="28" grpId="0"/>
      <p:bldP spid="31" grpId="0" animBg="1"/>
      <p:bldP spid="32" grpId="0" animBg="1"/>
      <p:bldP spid="5" grpId="0" animBg="1"/>
      <p:bldP spid="6" grpId="0" animBg="1"/>
      <p:bldP spid="3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このコースで定める、英語学習のゴール</a:t>
            </a:r>
            <a:endParaRPr kumimoji="1" lang="ja-JP" altLang="en-US" dirty="0"/>
          </a:p>
        </p:txBody>
      </p:sp>
      <p:sp>
        <p:nvSpPr>
          <p:cNvPr id="4" name="角丸四角形 3"/>
          <p:cNvSpPr/>
          <p:nvPr/>
        </p:nvSpPr>
        <p:spPr>
          <a:xfrm>
            <a:off x="460470" y="1253880"/>
            <a:ext cx="8226330" cy="1266233"/>
          </a:xfrm>
          <a:prstGeom prst="roundRect">
            <a:avLst/>
          </a:pr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342900" indent="-342900">
              <a:buFont typeface="Arial"/>
              <a:buChar char="•"/>
            </a:pPr>
            <a:r>
              <a:rPr lang="ja-JP" altLang="en-US" sz="2400" dirty="0" smtClean="0">
                <a:solidFill>
                  <a:schemeClr val="tx1">
                    <a:lumMod val="75000"/>
                    <a:lumOff val="25000"/>
                  </a:schemeClr>
                </a:solidFill>
                <a:latin typeface="メイリオ"/>
                <a:ea typeface="メイリオ"/>
                <a:cs typeface="メイリオ"/>
              </a:rPr>
              <a:t>仕事で使える英語を習得する</a:t>
            </a:r>
            <a:endParaRPr lang="en-US" altLang="ja-JP" sz="2400" dirty="0" smtClean="0">
              <a:solidFill>
                <a:schemeClr val="tx1">
                  <a:lumMod val="75000"/>
                  <a:lumOff val="25000"/>
                </a:schemeClr>
              </a:solidFill>
              <a:latin typeface="メイリオ"/>
              <a:ea typeface="メイリオ"/>
              <a:cs typeface="メイリオ"/>
            </a:endParaRPr>
          </a:p>
          <a:p>
            <a:pPr marL="800100" lvl="1" indent="-342900">
              <a:buFont typeface="ヒラギノ角ゴ ProN W3"/>
              <a:buChar char="−"/>
            </a:pPr>
            <a:r>
              <a:rPr lang="ja-JP" altLang="en-US" sz="2400" dirty="0" smtClean="0">
                <a:solidFill>
                  <a:schemeClr val="tx1">
                    <a:lumMod val="75000"/>
                    <a:lumOff val="25000"/>
                  </a:schemeClr>
                </a:solidFill>
                <a:latin typeface="メイリオ"/>
                <a:ea typeface="メイリオ"/>
                <a:cs typeface="メイリオ"/>
              </a:rPr>
              <a:t>英語で業務を遂行し、成果を出せるレベル</a:t>
            </a:r>
            <a:endParaRPr lang="en-US" altLang="ja-JP" sz="2400" dirty="0" smtClean="0">
              <a:solidFill>
                <a:schemeClr val="tx1">
                  <a:lumMod val="75000"/>
                  <a:lumOff val="25000"/>
                </a:schemeClr>
              </a:solidFill>
              <a:latin typeface="メイリオ"/>
              <a:ea typeface="メイリオ"/>
              <a:cs typeface="メイリオ"/>
            </a:endParaRPr>
          </a:p>
        </p:txBody>
      </p:sp>
      <p:sp>
        <p:nvSpPr>
          <p:cNvPr id="5" name="角丸四角形 4"/>
          <p:cNvSpPr/>
          <p:nvPr/>
        </p:nvSpPr>
        <p:spPr>
          <a:xfrm>
            <a:off x="719883" y="1030694"/>
            <a:ext cx="2764179" cy="446370"/>
          </a:xfrm>
          <a:prstGeom prst="roundRect">
            <a:avLst/>
          </a:prstGeom>
          <a:solidFill>
            <a:srgbClr val="F79646"/>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000" dirty="0" smtClean="0">
                <a:latin typeface="メイリオ"/>
                <a:ea typeface="メイリオ"/>
                <a:cs typeface="メイリオ"/>
              </a:rPr>
              <a:t>英語学習のゴール</a:t>
            </a:r>
            <a:endParaRPr lang="ja-JP" altLang="en-US" sz="2000" dirty="0">
              <a:latin typeface="メイリオ"/>
              <a:ea typeface="メイリオ"/>
              <a:cs typeface="メイリオ"/>
            </a:endParaRPr>
          </a:p>
        </p:txBody>
      </p:sp>
      <p:sp>
        <p:nvSpPr>
          <p:cNvPr id="6" name="正方形/長方形 5"/>
          <p:cNvSpPr/>
          <p:nvPr/>
        </p:nvSpPr>
        <p:spPr>
          <a:xfrm>
            <a:off x="457200" y="5465626"/>
            <a:ext cx="1411161" cy="965660"/>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36000" rIns="36000" rtlCol="0" anchor="ctr"/>
          <a:lstStyle/>
          <a:p>
            <a:pPr algn="ctr"/>
            <a:r>
              <a:rPr lang="ja-JP" altLang="en-US" sz="2000" dirty="0" smtClean="0">
                <a:latin typeface="メイリオ"/>
                <a:ea typeface="メイリオ"/>
                <a:cs typeface="メイリオ"/>
              </a:rPr>
              <a:t>どんな</a:t>
            </a:r>
            <a:r>
              <a:rPr lang="en-US" altLang="ja-JP" sz="2000" dirty="0" smtClean="0">
                <a:latin typeface="メイリオ"/>
                <a:ea typeface="メイリオ"/>
                <a:cs typeface="メイリオ"/>
              </a:rPr>
              <a:t/>
            </a:r>
            <a:br>
              <a:rPr lang="en-US" altLang="ja-JP" sz="2000" dirty="0" smtClean="0">
                <a:latin typeface="メイリオ"/>
                <a:ea typeface="メイリオ"/>
                <a:cs typeface="メイリオ"/>
              </a:rPr>
            </a:br>
            <a:r>
              <a:rPr lang="ja-JP" altLang="en-US" sz="2000" dirty="0" smtClean="0">
                <a:latin typeface="メイリオ"/>
                <a:ea typeface="メイリオ"/>
                <a:cs typeface="メイリオ"/>
              </a:rPr>
              <a:t>レベルで</a:t>
            </a:r>
            <a:endParaRPr lang="en-US" altLang="ja-JP" sz="2000" dirty="0" smtClean="0">
              <a:latin typeface="メイリオ"/>
              <a:ea typeface="メイリオ"/>
              <a:cs typeface="メイリオ"/>
            </a:endParaRPr>
          </a:p>
        </p:txBody>
      </p:sp>
      <p:cxnSp>
        <p:nvCxnSpPr>
          <p:cNvPr id="7" name="直線コネクタ 6"/>
          <p:cNvCxnSpPr/>
          <p:nvPr/>
        </p:nvCxnSpPr>
        <p:spPr>
          <a:xfrm>
            <a:off x="457200" y="5374238"/>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8" name="正方形/長方形 7"/>
          <p:cNvSpPr/>
          <p:nvPr/>
        </p:nvSpPr>
        <p:spPr>
          <a:xfrm>
            <a:off x="457200" y="4317189"/>
            <a:ext cx="1411161" cy="965660"/>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36000" rIns="36000" rtlCol="0" anchor="ctr"/>
          <a:lstStyle/>
          <a:p>
            <a:pPr algn="ctr"/>
            <a:r>
              <a:rPr lang="ja-JP" altLang="en-US" sz="2000" dirty="0" smtClean="0">
                <a:latin typeface="メイリオ"/>
                <a:ea typeface="メイリオ"/>
                <a:cs typeface="メイリオ"/>
              </a:rPr>
              <a:t>いつ</a:t>
            </a:r>
            <a:endParaRPr lang="en-US" altLang="ja-JP" sz="2000" dirty="0" smtClean="0">
              <a:latin typeface="メイリオ"/>
              <a:ea typeface="メイリオ"/>
              <a:cs typeface="メイリオ"/>
            </a:endParaRPr>
          </a:p>
        </p:txBody>
      </p:sp>
      <p:sp>
        <p:nvSpPr>
          <p:cNvPr id="9" name="正方形/長方形 8"/>
          <p:cNvSpPr/>
          <p:nvPr/>
        </p:nvSpPr>
        <p:spPr>
          <a:xfrm>
            <a:off x="457200" y="3168751"/>
            <a:ext cx="1411161" cy="965660"/>
          </a:xfrm>
          <a:prstGeom prst="rect">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36000" rIns="36000" rtlCol="0" anchor="ctr"/>
          <a:lstStyle/>
          <a:p>
            <a:pPr algn="ctr"/>
            <a:r>
              <a:rPr lang="ja-JP" altLang="en-US" sz="2000" dirty="0" smtClean="0">
                <a:latin typeface="メイリオ"/>
                <a:ea typeface="メイリオ"/>
                <a:cs typeface="メイリオ"/>
              </a:rPr>
              <a:t>誰が</a:t>
            </a:r>
            <a:endParaRPr lang="en-US" altLang="ja-JP" sz="2000" dirty="0" smtClean="0">
              <a:latin typeface="メイリオ"/>
              <a:ea typeface="メイリオ"/>
              <a:cs typeface="メイリオ"/>
            </a:endParaRPr>
          </a:p>
        </p:txBody>
      </p:sp>
      <p:cxnSp>
        <p:nvCxnSpPr>
          <p:cNvPr id="10" name="直線コネクタ 9"/>
          <p:cNvCxnSpPr/>
          <p:nvPr/>
        </p:nvCxnSpPr>
        <p:spPr>
          <a:xfrm>
            <a:off x="457200" y="4225800"/>
            <a:ext cx="8229600"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 name="コンテンツ プレースホルダー 2"/>
          <p:cNvSpPr txBox="1">
            <a:spLocks/>
          </p:cNvSpPr>
          <p:nvPr/>
        </p:nvSpPr>
        <p:spPr>
          <a:xfrm>
            <a:off x="1928758" y="3168752"/>
            <a:ext cx="6758041" cy="965660"/>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lumMod val="75000"/>
                    <a:lumOff val="25000"/>
                  </a:schemeClr>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t>仕事中に英語を使うことになる人</a:t>
            </a:r>
            <a:endParaRPr lang="en-US" altLang="ja-JP" dirty="0" smtClean="0"/>
          </a:p>
          <a:p>
            <a:pPr lvl="1"/>
            <a:r>
              <a:rPr lang="ja-JP" altLang="en-US" dirty="0" smtClean="0"/>
              <a:t>客、取引先、同僚のどれかが外国人である職業に</a:t>
            </a:r>
            <a:r>
              <a:rPr lang="en-US" altLang="ja-JP" dirty="0" smtClean="0"/>
              <a:t/>
            </a:r>
            <a:br>
              <a:rPr lang="en-US" altLang="ja-JP" dirty="0" smtClean="0"/>
            </a:br>
            <a:r>
              <a:rPr lang="ja-JP" altLang="en-US" dirty="0" smtClean="0"/>
              <a:t>就いている人</a:t>
            </a:r>
            <a:r>
              <a:rPr lang="en-US" altLang="ja-JP" dirty="0" smtClean="0"/>
              <a:t>/</a:t>
            </a:r>
            <a:r>
              <a:rPr lang="ja-JP" altLang="en-US" dirty="0" smtClean="0"/>
              <a:t>就く可能性のある人</a:t>
            </a:r>
            <a:endParaRPr lang="en-US" altLang="ja-JP" dirty="0" smtClean="0"/>
          </a:p>
        </p:txBody>
      </p:sp>
      <p:sp>
        <p:nvSpPr>
          <p:cNvPr id="12" name="コンテンツ プレースホルダー 2"/>
          <p:cNvSpPr txBox="1">
            <a:spLocks/>
          </p:cNvSpPr>
          <p:nvPr/>
        </p:nvSpPr>
        <p:spPr>
          <a:xfrm>
            <a:off x="1928758" y="4317189"/>
            <a:ext cx="6758041" cy="965660"/>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lumMod val="75000"/>
                    <a:lumOff val="25000"/>
                  </a:schemeClr>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t>職務を遂行している時間帯に</a:t>
            </a:r>
            <a:endParaRPr lang="en-US" altLang="ja-JP" dirty="0" smtClean="0"/>
          </a:p>
          <a:p>
            <a:pPr lvl="1"/>
            <a:r>
              <a:rPr lang="ja-JP" altLang="en-US" dirty="0" smtClean="0"/>
              <a:t>英語を使ってリラックスしたり芸術性を表現できるレベルまでは求めない</a:t>
            </a:r>
            <a:endParaRPr lang="en-US" altLang="ja-JP" dirty="0" smtClean="0"/>
          </a:p>
        </p:txBody>
      </p:sp>
      <p:sp>
        <p:nvSpPr>
          <p:cNvPr id="13" name="コンテンツ プレースホルダー 2"/>
          <p:cNvSpPr txBox="1">
            <a:spLocks/>
          </p:cNvSpPr>
          <p:nvPr/>
        </p:nvSpPr>
        <p:spPr>
          <a:xfrm>
            <a:off x="1928758" y="5465626"/>
            <a:ext cx="6758041" cy="965660"/>
          </a:xfrm>
          <a:prstGeom prst="rect">
            <a:avLst/>
          </a:prstGeom>
        </p:spPr>
        <p:txBody>
          <a:bodyPr vert="horz" lIns="91440" tIns="45720" rIns="91440" bIns="45720" rtlCol="0">
            <a:noAutofit/>
          </a:bodyPr>
          <a:lstStyle>
            <a:lvl1pPr marL="180975" indent="-180975" algn="l" defTabSz="457200" rtl="0" eaLnBrk="1" latinLnBrk="0" hangingPunct="1">
              <a:spcBef>
                <a:spcPct val="20000"/>
              </a:spcBef>
              <a:buFont typeface="Arial"/>
              <a:buChar char="•"/>
              <a:defRPr kumimoji="1" sz="2000" kern="1200">
                <a:solidFill>
                  <a:schemeClr val="tx1">
                    <a:lumMod val="75000"/>
                    <a:lumOff val="25000"/>
                  </a:schemeClr>
                </a:solidFill>
                <a:latin typeface="メイリオ"/>
                <a:ea typeface="メイリオ"/>
                <a:cs typeface="メイリオ"/>
              </a:defRPr>
            </a:lvl1pPr>
            <a:lvl2pPr marL="476250" indent="-209550"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2pPr>
            <a:lvl3pPr marL="720725" indent="-182563" algn="l" defTabSz="457200" rtl="0" eaLnBrk="1" latinLnBrk="0" hangingPunct="1">
              <a:spcBef>
                <a:spcPct val="20000"/>
              </a:spcBef>
              <a:buFont typeface="Arial"/>
              <a:buChar char="•"/>
              <a:defRPr kumimoji="1" sz="1800" kern="1200">
                <a:solidFill>
                  <a:schemeClr val="tx1">
                    <a:lumMod val="75000"/>
                    <a:lumOff val="25000"/>
                  </a:schemeClr>
                </a:solidFill>
                <a:latin typeface="メイリオ"/>
                <a:ea typeface="メイリオ"/>
                <a:cs typeface="メイリオ"/>
              </a:defRPr>
            </a:lvl3pPr>
            <a:lvl4pPr marL="16002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kumimoji="1"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smtClean="0"/>
              <a:t>フォーマル（正式）な英語を使いこなす</a:t>
            </a:r>
            <a:endParaRPr lang="en-US" altLang="ja-JP" dirty="0" smtClean="0"/>
          </a:p>
          <a:p>
            <a:pPr lvl="1"/>
            <a:r>
              <a:rPr lang="ja-JP" altLang="en-US" dirty="0" smtClean="0"/>
              <a:t>読む・聞く・書く・話すの</a:t>
            </a:r>
            <a:r>
              <a:rPr lang="en-US" altLang="ja-JP" dirty="0" smtClean="0"/>
              <a:t>4</a:t>
            </a:r>
            <a:r>
              <a:rPr lang="ja-JP" altLang="en-US" dirty="0" smtClean="0"/>
              <a:t>領域で、スムーズに意思疎通と必要な情報が入手できること</a:t>
            </a:r>
            <a:endParaRPr lang="en-US" altLang="ja-JP" dirty="0" smtClean="0"/>
          </a:p>
        </p:txBody>
      </p:sp>
      <p:sp>
        <p:nvSpPr>
          <p:cNvPr id="15" name="二等辺三角形 14"/>
          <p:cNvSpPr/>
          <p:nvPr/>
        </p:nvSpPr>
        <p:spPr>
          <a:xfrm rot="10800000">
            <a:off x="2598890" y="2633879"/>
            <a:ext cx="3949491" cy="418183"/>
          </a:xfrm>
          <a:prstGeom prst="triangle">
            <a:avLst/>
          </a:prstGeom>
          <a:solidFill>
            <a:schemeClr val="bg1">
              <a:lumMod val="50000"/>
            </a:schemeClr>
          </a:solidFill>
          <a:ln>
            <a:noFill/>
          </a:ln>
          <a:effectLst/>
        </p:spPr>
        <p:style>
          <a:lnRef idx="1">
            <a:schemeClr val="accent3"/>
          </a:lnRef>
          <a:fillRef idx="3">
            <a:schemeClr val="accent3"/>
          </a:fillRef>
          <a:effectRef idx="2">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2000" dirty="0" smtClean="0">
              <a:latin typeface="メイリオ"/>
              <a:ea typeface="メイリオ"/>
              <a:cs typeface="メイリオ"/>
            </a:endParaRPr>
          </a:p>
        </p:txBody>
      </p:sp>
    </p:spTree>
    <p:extLst>
      <p:ext uri="{BB962C8B-B14F-4D97-AF65-F5344CB8AC3E}">
        <p14:creationId xmlns:p14="http://schemas.microsoft.com/office/powerpoint/2010/main" val="4100230469"/>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1" grpId="0"/>
      <p:bldP spid="12" grpId="0"/>
      <p:bldP spid="13" grpId="0"/>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ゴールを達成するのに何時間の勉強が必要か</a:t>
            </a:r>
            <a:endParaRPr kumimoji="1" lang="ja-JP" altLang="en-US" dirty="0"/>
          </a:p>
        </p:txBody>
      </p:sp>
      <p:sp>
        <p:nvSpPr>
          <p:cNvPr id="9" name="正方形/長方形 8"/>
          <p:cNvSpPr/>
          <p:nvPr/>
        </p:nvSpPr>
        <p:spPr>
          <a:xfrm>
            <a:off x="1287361" y="1375829"/>
            <a:ext cx="697932" cy="3141025"/>
          </a:xfrm>
          <a:prstGeom prst="rect">
            <a:avLst/>
          </a:prstGeom>
          <a:solidFill>
            <a:schemeClr val="accent3"/>
          </a:solidFill>
          <a:ln w="19050">
            <a:solidFill>
              <a:schemeClr val="accent3"/>
            </a:solidFill>
          </a:ln>
          <a:effectLst/>
        </p:spPr>
        <p:style>
          <a:lnRef idx="1">
            <a:schemeClr val="accent3"/>
          </a:lnRef>
          <a:fillRef idx="3">
            <a:schemeClr val="accent3"/>
          </a:fillRef>
          <a:effectRef idx="2">
            <a:schemeClr val="accent3"/>
          </a:effectRef>
          <a:fontRef idx="minor">
            <a:schemeClr val="lt1"/>
          </a:fontRef>
        </p:style>
        <p:txBody>
          <a:bodyPr lIns="0" rIns="0"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altLang="ja-JP" sz="1600" dirty="0" smtClean="0">
                <a:latin typeface="Chalkboard"/>
                <a:cs typeface="Chalkboard"/>
              </a:rPr>
              <a:t>4,000</a:t>
            </a:r>
            <a:endParaRPr lang="ja-JP" sz="1600" dirty="0">
              <a:latin typeface="Chalkboard"/>
              <a:cs typeface="Chalkboard"/>
            </a:endParaRPr>
          </a:p>
        </p:txBody>
      </p:sp>
      <p:sp>
        <p:nvSpPr>
          <p:cNvPr id="10" name="正方形/長方形 9"/>
          <p:cNvSpPr/>
          <p:nvPr/>
        </p:nvSpPr>
        <p:spPr>
          <a:xfrm>
            <a:off x="3521197" y="3828611"/>
            <a:ext cx="697932" cy="688243"/>
          </a:xfrm>
          <a:prstGeom prst="rect">
            <a:avLst/>
          </a:prstGeom>
          <a:solidFill>
            <a:srgbClr val="8064A2"/>
          </a:solidFill>
          <a:ln w="19050">
            <a:solidFill>
              <a:srgbClr val="8064A2"/>
            </a:solidFill>
          </a:ln>
          <a:effectLst/>
        </p:spPr>
        <p:style>
          <a:lnRef idx="1">
            <a:schemeClr val="accent3"/>
          </a:lnRef>
          <a:fillRef idx="3">
            <a:schemeClr val="accent3"/>
          </a:fillRef>
          <a:effectRef idx="2">
            <a:schemeClr val="accent3"/>
          </a:effectRef>
          <a:fontRef idx="minor">
            <a:schemeClr val="lt1"/>
          </a:fontRef>
        </p:style>
        <p:txBody>
          <a:bodyPr lIns="0" rIns="0" rtlCol="0" anchor="ctr" anchorCtr="0"/>
          <a:lstStyle/>
          <a:p>
            <a:pPr algn="ctr"/>
            <a:r>
              <a:rPr lang="en-US" altLang="ja-JP" sz="1600" dirty="0" smtClean="0">
                <a:latin typeface="Chalkboard"/>
                <a:cs typeface="Chalkboard"/>
              </a:rPr>
              <a:t>900</a:t>
            </a:r>
            <a:endParaRPr lang="ja-JP" sz="1600" dirty="0">
              <a:latin typeface="Chalkboard"/>
              <a:cs typeface="Chalkboard"/>
            </a:endParaRPr>
          </a:p>
        </p:txBody>
      </p:sp>
      <p:sp>
        <p:nvSpPr>
          <p:cNvPr id="11" name="正方形/長方形 10"/>
          <p:cNvSpPr/>
          <p:nvPr/>
        </p:nvSpPr>
        <p:spPr>
          <a:xfrm>
            <a:off x="5755033" y="2971968"/>
            <a:ext cx="697932" cy="849321"/>
          </a:xfrm>
          <a:prstGeom prst="rect">
            <a:avLst/>
          </a:prstGeom>
          <a:solidFill>
            <a:srgbClr val="8064A2"/>
          </a:solidFill>
          <a:ln w="19050">
            <a:solidFill>
              <a:srgbClr val="8064A2"/>
            </a:solidFill>
          </a:ln>
          <a:effectLst/>
        </p:spPr>
        <p:style>
          <a:lnRef idx="1">
            <a:schemeClr val="accent3"/>
          </a:lnRef>
          <a:fillRef idx="3">
            <a:schemeClr val="accent3"/>
          </a:fillRef>
          <a:effectRef idx="2">
            <a:schemeClr val="accent3"/>
          </a:effectRef>
          <a:fontRef idx="minor">
            <a:schemeClr val="lt1"/>
          </a:fontRef>
        </p:style>
        <p:txBody>
          <a:bodyPr lIns="0" rIns="0" rtlCol="0" anchor="ctr" anchorCtr="0"/>
          <a:lstStyle/>
          <a:p>
            <a:pPr algn="ctr"/>
            <a:r>
              <a:rPr lang="en-US" altLang="ja-JP" sz="1600" dirty="0" smtClean="0">
                <a:latin typeface="Chalkboard"/>
                <a:cs typeface="Chalkboard"/>
              </a:rPr>
              <a:t>1,100</a:t>
            </a:r>
            <a:endParaRPr lang="ja-JP" sz="1600" dirty="0">
              <a:latin typeface="Chalkboard"/>
              <a:cs typeface="Chalkboard"/>
            </a:endParaRPr>
          </a:p>
        </p:txBody>
      </p:sp>
      <p:sp>
        <p:nvSpPr>
          <p:cNvPr id="12" name="正方形/長方形 11"/>
          <p:cNvSpPr/>
          <p:nvPr/>
        </p:nvSpPr>
        <p:spPr>
          <a:xfrm>
            <a:off x="7988868" y="1375829"/>
            <a:ext cx="697932" cy="1566851"/>
          </a:xfrm>
          <a:prstGeom prst="rect">
            <a:avLst/>
          </a:prstGeom>
          <a:solidFill>
            <a:schemeClr val="accent6"/>
          </a:solidFill>
          <a:ln w="19050">
            <a:solidFill>
              <a:schemeClr val="accent6"/>
            </a:solidFill>
          </a:ln>
          <a:effectLst/>
        </p:spPr>
        <p:style>
          <a:lnRef idx="1">
            <a:schemeClr val="accent3"/>
          </a:lnRef>
          <a:fillRef idx="3">
            <a:schemeClr val="accent3"/>
          </a:fillRef>
          <a:effectRef idx="2">
            <a:schemeClr val="accent3"/>
          </a:effectRef>
          <a:fontRef idx="minor">
            <a:schemeClr val="lt1"/>
          </a:fontRef>
        </p:style>
        <p:txBody>
          <a:bodyPr lIns="0" rIns="0" rtlCol="0" anchor="ctr" anchorCtr="0"/>
          <a:lstStyle/>
          <a:p>
            <a:pPr algn="ctr"/>
            <a:r>
              <a:rPr lang="en-US" altLang="ja-JP" sz="1600" dirty="0" smtClean="0">
                <a:latin typeface="Chalkboard"/>
                <a:cs typeface="Chalkboard"/>
              </a:rPr>
              <a:t>2,000</a:t>
            </a:r>
            <a:endParaRPr lang="ja-JP" sz="1600" dirty="0">
              <a:latin typeface="Chalkboard"/>
              <a:cs typeface="Chalkboard"/>
            </a:endParaRPr>
          </a:p>
        </p:txBody>
      </p:sp>
      <p:cxnSp>
        <p:nvCxnSpPr>
          <p:cNvPr id="14" name="直線コネクタ 13"/>
          <p:cNvCxnSpPr/>
          <p:nvPr/>
        </p:nvCxnSpPr>
        <p:spPr>
          <a:xfrm>
            <a:off x="1049877" y="1375829"/>
            <a:ext cx="0" cy="3141025"/>
          </a:xfrm>
          <a:prstGeom prst="line">
            <a:avLst/>
          </a:prstGeom>
          <a:ln>
            <a:solidFill>
              <a:schemeClr val="accent4"/>
            </a:solidFill>
            <a:headEnd type="stealth" w="lg" len="lg"/>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a:off x="1049877" y="4516854"/>
            <a:ext cx="7636923" cy="0"/>
          </a:xfrm>
          <a:prstGeom prst="line">
            <a:avLst/>
          </a:prstGeom>
          <a:ln>
            <a:solidFill>
              <a:schemeClr val="accent4"/>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6" name="円/楕円 15"/>
          <p:cNvSpPr/>
          <p:nvPr/>
        </p:nvSpPr>
        <p:spPr>
          <a:xfrm>
            <a:off x="463690" y="2309675"/>
            <a:ext cx="428362" cy="1201175"/>
          </a:xfrm>
          <a:prstGeom prst="ellipse">
            <a:avLst/>
          </a:prstGeom>
          <a:solidFill>
            <a:schemeClr val="accent3"/>
          </a:solidFill>
          <a:ln>
            <a:noFill/>
          </a:ln>
          <a:effectLst/>
        </p:spPr>
        <p:style>
          <a:lnRef idx="1">
            <a:schemeClr val="accent3"/>
          </a:lnRef>
          <a:fillRef idx="3">
            <a:schemeClr val="accent3"/>
          </a:fillRef>
          <a:effectRef idx="2">
            <a:schemeClr val="accent3"/>
          </a:effectRef>
          <a:fontRef idx="minor">
            <a:schemeClr val="lt1"/>
          </a:fontRef>
        </p:style>
        <p:txBody>
          <a:bodyPr lIns="0" rIns="0" rtlCol="0" anchor="ctr"/>
          <a:lstStyle/>
          <a:p>
            <a:pPr algn="ctr"/>
            <a:r>
              <a:rPr lang="ja-JP" altLang="en-US" dirty="0" smtClean="0">
                <a:latin typeface="メイリオ"/>
                <a:ea typeface="メイリオ"/>
                <a:cs typeface="メイリオ"/>
              </a:rPr>
              <a:t>時間</a:t>
            </a:r>
            <a:endParaRPr lang="ja-JP" altLang="en-US" dirty="0">
              <a:latin typeface="メイリオ"/>
              <a:ea typeface="メイリオ"/>
              <a:cs typeface="メイリオ"/>
            </a:endParaRPr>
          </a:p>
        </p:txBody>
      </p:sp>
      <p:sp>
        <p:nvSpPr>
          <p:cNvPr id="23" name="テキスト ボックス 22"/>
          <p:cNvSpPr txBox="1"/>
          <p:nvPr/>
        </p:nvSpPr>
        <p:spPr>
          <a:xfrm>
            <a:off x="744685" y="4614667"/>
            <a:ext cx="1630749" cy="584776"/>
          </a:xfrm>
          <a:prstGeom prst="rect">
            <a:avLst/>
          </a:prstGeom>
          <a:noFill/>
        </p:spPr>
        <p:txBody>
          <a:bodyPr wrap="square" rtlCol="0">
            <a:spAutoFit/>
          </a:bodyPr>
          <a:lstStyle/>
          <a:p>
            <a:pPr algn="ctr"/>
            <a:r>
              <a:rPr kumimoji="1" lang="ja-JP" altLang="en-US" sz="1600" dirty="0" smtClean="0">
                <a:solidFill>
                  <a:schemeClr val="tx1">
                    <a:lumMod val="75000"/>
                    <a:lumOff val="25000"/>
                  </a:schemeClr>
                </a:solidFill>
                <a:latin typeface="メイリオ"/>
                <a:ea typeface="メイリオ"/>
                <a:cs typeface="メイリオ"/>
              </a:rPr>
              <a:t>英語が出来る</a:t>
            </a:r>
            <a:r>
              <a:rPr kumimoji="1" lang="en-US" altLang="ja-JP" sz="1600" dirty="0" smtClean="0">
                <a:solidFill>
                  <a:schemeClr val="tx1">
                    <a:lumMod val="75000"/>
                    <a:lumOff val="25000"/>
                  </a:schemeClr>
                </a:solidFill>
                <a:latin typeface="メイリオ"/>
                <a:ea typeface="メイリオ"/>
                <a:cs typeface="メイリオ"/>
              </a:rPr>
              <a:t/>
            </a:r>
            <a:br>
              <a:rPr kumimoji="1" lang="en-US" altLang="ja-JP" sz="1600" dirty="0" smtClean="0">
                <a:solidFill>
                  <a:schemeClr val="tx1">
                    <a:lumMod val="75000"/>
                    <a:lumOff val="25000"/>
                  </a:schemeClr>
                </a:solidFill>
                <a:latin typeface="メイリオ"/>
                <a:ea typeface="メイリオ"/>
                <a:cs typeface="メイリオ"/>
              </a:rPr>
            </a:br>
            <a:r>
              <a:rPr kumimoji="1" lang="ja-JP" altLang="en-US" sz="1600" dirty="0" smtClean="0">
                <a:solidFill>
                  <a:schemeClr val="tx1">
                    <a:lumMod val="75000"/>
                    <a:lumOff val="25000"/>
                  </a:schemeClr>
                </a:solidFill>
                <a:latin typeface="メイリオ"/>
                <a:ea typeface="メイリオ"/>
                <a:cs typeface="メイリオ"/>
              </a:rPr>
              <a:t>までの学習時間</a:t>
            </a:r>
            <a:endParaRPr kumimoji="1" lang="ja-JP" altLang="en-US" sz="1600" dirty="0">
              <a:solidFill>
                <a:schemeClr val="tx1">
                  <a:lumMod val="75000"/>
                  <a:lumOff val="25000"/>
                </a:schemeClr>
              </a:solidFill>
              <a:latin typeface="メイリオ"/>
              <a:ea typeface="メイリオ"/>
              <a:cs typeface="メイリオ"/>
            </a:endParaRPr>
          </a:p>
        </p:txBody>
      </p:sp>
      <p:cxnSp>
        <p:nvCxnSpPr>
          <p:cNvPr id="24" name="直線コネクタ 23"/>
          <p:cNvCxnSpPr/>
          <p:nvPr/>
        </p:nvCxnSpPr>
        <p:spPr>
          <a:xfrm>
            <a:off x="4219129" y="3821289"/>
            <a:ext cx="1535904"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p:nvCxnSpPr>
        <p:spPr>
          <a:xfrm>
            <a:off x="6457663" y="2957325"/>
            <a:ext cx="1531205"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1991942" y="1382178"/>
            <a:ext cx="5996926" cy="0"/>
          </a:xfrm>
          <a:prstGeom prst="line">
            <a:avLst/>
          </a:prstGeom>
          <a:ln w="19050">
            <a:solidFill>
              <a:schemeClr val="bg1">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3521197" y="4614667"/>
            <a:ext cx="697932" cy="338554"/>
          </a:xfrm>
          <a:prstGeom prst="rect">
            <a:avLst/>
          </a:prstGeom>
          <a:noFill/>
        </p:spPr>
        <p:txBody>
          <a:bodyPr wrap="square" rtlCol="0">
            <a:spAutoFit/>
          </a:bodyPr>
          <a:lstStyle/>
          <a:p>
            <a:pPr algn="ctr"/>
            <a:r>
              <a:rPr kumimoji="1" lang="ja-JP" altLang="en-US" sz="1600" dirty="0" smtClean="0">
                <a:solidFill>
                  <a:schemeClr val="tx1">
                    <a:lumMod val="75000"/>
                    <a:lumOff val="25000"/>
                  </a:schemeClr>
                </a:solidFill>
                <a:latin typeface="メイリオ"/>
                <a:ea typeface="メイリオ"/>
                <a:cs typeface="メイリオ"/>
              </a:rPr>
              <a:t>授業</a:t>
            </a:r>
            <a:endParaRPr kumimoji="1" lang="ja-JP" altLang="en-US" sz="1600" dirty="0">
              <a:solidFill>
                <a:schemeClr val="tx1">
                  <a:lumMod val="75000"/>
                  <a:lumOff val="25000"/>
                </a:schemeClr>
              </a:solidFill>
              <a:latin typeface="メイリオ"/>
              <a:ea typeface="メイリオ"/>
              <a:cs typeface="メイリオ"/>
            </a:endParaRPr>
          </a:p>
        </p:txBody>
      </p:sp>
      <p:sp>
        <p:nvSpPr>
          <p:cNvPr id="31" name="テキスト ボックス 30"/>
          <p:cNvSpPr txBox="1"/>
          <p:nvPr/>
        </p:nvSpPr>
        <p:spPr>
          <a:xfrm>
            <a:off x="5626540" y="4614667"/>
            <a:ext cx="1069186" cy="338554"/>
          </a:xfrm>
          <a:prstGeom prst="rect">
            <a:avLst/>
          </a:prstGeom>
          <a:noFill/>
        </p:spPr>
        <p:txBody>
          <a:bodyPr wrap="square" rtlCol="0">
            <a:spAutoFit/>
          </a:bodyPr>
          <a:lstStyle/>
          <a:p>
            <a:pPr algn="ctr"/>
            <a:r>
              <a:rPr lang="ja-JP" altLang="en-US" sz="1600" dirty="0" smtClean="0">
                <a:solidFill>
                  <a:schemeClr val="tx1">
                    <a:lumMod val="75000"/>
                    <a:lumOff val="25000"/>
                  </a:schemeClr>
                </a:solidFill>
                <a:latin typeface="メイリオ"/>
                <a:ea typeface="メイリオ"/>
                <a:cs typeface="メイリオ"/>
              </a:rPr>
              <a:t>受験勉強</a:t>
            </a:r>
            <a:endParaRPr kumimoji="1" lang="ja-JP" altLang="en-US" sz="1600" dirty="0">
              <a:solidFill>
                <a:schemeClr val="tx1">
                  <a:lumMod val="75000"/>
                  <a:lumOff val="25000"/>
                </a:schemeClr>
              </a:solidFill>
              <a:latin typeface="メイリオ"/>
              <a:ea typeface="メイリオ"/>
              <a:cs typeface="メイリオ"/>
            </a:endParaRPr>
          </a:p>
        </p:txBody>
      </p:sp>
      <p:sp>
        <p:nvSpPr>
          <p:cNvPr id="32" name="テキスト ボックス 31"/>
          <p:cNvSpPr txBox="1"/>
          <p:nvPr/>
        </p:nvSpPr>
        <p:spPr>
          <a:xfrm>
            <a:off x="7895782" y="4614667"/>
            <a:ext cx="791018" cy="338554"/>
          </a:xfrm>
          <a:prstGeom prst="rect">
            <a:avLst/>
          </a:prstGeom>
          <a:noFill/>
        </p:spPr>
        <p:txBody>
          <a:bodyPr wrap="square" rtlCol="0">
            <a:spAutoFit/>
          </a:bodyPr>
          <a:lstStyle/>
          <a:p>
            <a:pPr algn="ctr"/>
            <a:r>
              <a:rPr kumimoji="1" lang="ja-JP" altLang="en-US" sz="1600" dirty="0" smtClean="0">
                <a:solidFill>
                  <a:schemeClr val="tx1">
                    <a:lumMod val="75000"/>
                    <a:lumOff val="25000"/>
                  </a:schemeClr>
                </a:solidFill>
                <a:latin typeface="メイリオ"/>
                <a:ea typeface="メイリオ"/>
                <a:cs typeface="メイリオ"/>
              </a:rPr>
              <a:t>不足分</a:t>
            </a:r>
            <a:endParaRPr kumimoji="1" lang="ja-JP" altLang="en-US" sz="1600" dirty="0">
              <a:solidFill>
                <a:schemeClr val="tx1">
                  <a:lumMod val="75000"/>
                  <a:lumOff val="25000"/>
                </a:schemeClr>
              </a:solidFill>
              <a:latin typeface="メイリオ"/>
              <a:ea typeface="メイリオ"/>
              <a:cs typeface="メイリオ"/>
            </a:endParaRPr>
          </a:p>
        </p:txBody>
      </p:sp>
      <p:sp>
        <p:nvSpPr>
          <p:cNvPr id="40" name="角丸四角形 39"/>
          <p:cNvSpPr/>
          <p:nvPr/>
        </p:nvSpPr>
        <p:spPr>
          <a:xfrm>
            <a:off x="2178111" y="1468833"/>
            <a:ext cx="3712879" cy="1473847"/>
          </a:xfrm>
          <a:prstGeom prst="roundRect">
            <a:avLst/>
          </a:pr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179388" indent="-179388">
              <a:buFont typeface="Arial"/>
              <a:buChar char="•"/>
            </a:pPr>
            <a:r>
              <a:rPr lang="ja-JP" altLang="en-US" dirty="0" smtClean="0">
                <a:solidFill>
                  <a:schemeClr val="tx1">
                    <a:lumMod val="75000"/>
                    <a:lumOff val="25000"/>
                  </a:schemeClr>
                </a:solidFill>
                <a:latin typeface="メイリオ"/>
                <a:ea typeface="メイリオ"/>
                <a:cs typeface="メイリオ"/>
              </a:rPr>
              <a:t>アメリカの外交官が日本語</a:t>
            </a:r>
            <a:r>
              <a:rPr lang="en-US" altLang="ja-JP" dirty="0" smtClean="0">
                <a:solidFill>
                  <a:schemeClr val="tx1">
                    <a:lumMod val="75000"/>
                    <a:lumOff val="25000"/>
                  </a:schemeClr>
                </a:solidFill>
                <a:latin typeface="メイリオ"/>
                <a:ea typeface="メイリオ"/>
                <a:cs typeface="メイリオ"/>
              </a:rPr>
              <a:t/>
            </a:r>
            <a:br>
              <a:rPr lang="en-US" altLang="ja-JP" dirty="0" smtClean="0">
                <a:solidFill>
                  <a:schemeClr val="tx1">
                    <a:lumMod val="75000"/>
                    <a:lumOff val="25000"/>
                  </a:schemeClr>
                </a:solidFill>
                <a:latin typeface="メイリオ"/>
                <a:ea typeface="メイリオ"/>
                <a:cs typeface="メイリオ"/>
              </a:rPr>
            </a:br>
            <a:r>
              <a:rPr lang="ja-JP" altLang="en-US" dirty="0" smtClean="0">
                <a:solidFill>
                  <a:schemeClr val="tx1">
                    <a:lumMod val="75000"/>
                    <a:lumOff val="25000"/>
                  </a:schemeClr>
                </a:solidFill>
                <a:latin typeface="メイリオ"/>
                <a:ea typeface="メイリオ"/>
                <a:cs typeface="メイリオ"/>
              </a:rPr>
              <a:t>習得にかかった時間</a:t>
            </a:r>
            <a:endParaRPr lang="en-US" altLang="ja-JP" dirty="0" smtClean="0">
              <a:solidFill>
                <a:schemeClr val="tx1">
                  <a:lumMod val="75000"/>
                  <a:lumOff val="25000"/>
                </a:schemeClr>
              </a:solidFill>
              <a:latin typeface="メイリオ"/>
              <a:ea typeface="メイリオ"/>
              <a:cs typeface="メイリオ"/>
            </a:endParaRPr>
          </a:p>
          <a:p>
            <a:pPr marL="623888" lvl="1" indent="-265113">
              <a:buFont typeface="ヒラギノ角ゴ ProN W3"/>
              <a:buChar char="−"/>
            </a:pPr>
            <a:r>
              <a:rPr lang="en-US" altLang="ja-JP" dirty="0" smtClean="0">
                <a:solidFill>
                  <a:schemeClr val="tx1">
                    <a:lumMod val="75000"/>
                    <a:lumOff val="25000"/>
                  </a:schemeClr>
                </a:solidFill>
                <a:latin typeface="メイリオ"/>
                <a:ea typeface="メイリオ"/>
                <a:cs typeface="メイリオ"/>
              </a:rPr>
              <a:t>3,800</a:t>
            </a:r>
            <a:r>
              <a:rPr lang="ja-JP" altLang="en-US" dirty="0" smtClean="0">
                <a:solidFill>
                  <a:schemeClr val="tx1">
                    <a:lumMod val="75000"/>
                    <a:lumOff val="25000"/>
                  </a:schemeClr>
                </a:solidFill>
                <a:latin typeface="メイリオ"/>
                <a:ea typeface="メイリオ"/>
                <a:cs typeface="メイリオ"/>
              </a:rPr>
              <a:t>時間を四捨五入</a:t>
            </a:r>
            <a:endParaRPr lang="en-US" altLang="ja-JP" dirty="0" smtClean="0">
              <a:solidFill>
                <a:schemeClr val="tx1">
                  <a:lumMod val="75000"/>
                  <a:lumOff val="25000"/>
                </a:schemeClr>
              </a:solidFill>
              <a:latin typeface="メイリオ"/>
              <a:ea typeface="メイリオ"/>
              <a:cs typeface="メイリオ"/>
            </a:endParaRPr>
          </a:p>
          <a:p>
            <a:pPr marL="623888" lvl="1" indent="-265113">
              <a:buFont typeface="ヒラギノ角ゴ ProN W3"/>
              <a:buChar char="−"/>
            </a:pPr>
            <a:r>
              <a:rPr lang="ja-JP" altLang="en-US" dirty="0" smtClean="0">
                <a:solidFill>
                  <a:schemeClr val="tx1">
                    <a:lumMod val="75000"/>
                    <a:lumOff val="25000"/>
                  </a:schemeClr>
                </a:solidFill>
                <a:latin typeface="メイリオ"/>
                <a:ea typeface="メイリオ"/>
                <a:cs typeface="メイリオ"/>
              </a:rPr>
              <a:t>「仕事で使えるレベル」の習得</a:t>
            </a:r>
            <a:endParaRPr lang="ja-JP" altLang="en-US" dirty="0">
              <a:solidFill>
                <a:schemeClr val="tx1">
                  <a:lumMod val="75000"/>
                  <a:lumOff val="25000"/>
                </a:schemeClr>
              </a:solidFill>
              <a:latin typeface="メイリオ"/>
              <a:ea typeface="メイリオ"/>
              <a:cs typeface="メイリオ"/>
            </a:endParaRPr>
          </a:p>
        </p:txBody>
      </p:sp>
      <p:sp>
        <p:nvSpPr>
          <p:cNvPr id="41" name="フリーフォーム 40"/>
          <p:cNvSpPr/>
          <p:nvPr/>
        </p:nvSpPr>
        <p:spPr>
          <a:xfrm>
            <a:off x="1978644" y="2019984"/>
            <a:ext cx="259309" cy="234684"/>
          </a:xfrm>
          <a:custGeom>
            <a:avLst/>
            <a:gdLst>
              <a:gd name="connsiteX0" fmla="*/ 452130 w 452130"/>
              <a:gd name="connsiteY0" fmla="*/ 0 h 352417"/>
              <a:gd name="connsiteX1" fmla="*/ 0 w 452130"/>
              <a:gd name="connsiteY1" fmla="*/ 352417 h 352417"/>
              <a:gd name="connsiteX2" fmla="*/ 452130 w 452130"/>
              <a:gd name="connsiteY2" fmla="*/ 272625 h 352417"/>
            </a:gdLst>
            <a:ahLst/>
            <a:cxnLst>
              <a:cxn ang="0">
                <a:pos x="connsiteX0" y="connsiteY0"/>
              </a:cxn>
              <a:cxn ang="0">
                <a:pos x="connsiteX1" y="connsiteY1"/>
              </a:cxn>
              <a:cxn ang="0">
                <a:pos x="connsiteX2" y="connsiteY2"/>
              </a:cxn>
            </a:cxnLst>
            <a:rect l="l" t="t" r="r" b="b"/>
            <a:pathLst>
              <a:path w="452130" h="352417">
                <a:moveTo>
                  <a:pt x="452130" y="0"/>
                </a:moveTo>
                <a:lnTo>
                  <a:pt x="0" y="352417"/>
                </a:lnTo>
                <a:lnTo>
                  <a:pt x="452130" y="272625"/>
                </a:lnTo>
              </a:path>
            </a:pathLst>
          </a:cu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ja-JP" altLang="en-US" sz="2000">
              <a:solidFill>
                <a:schemeClr val="lt1"/>
              </a:solidFill>
              <a:latin typeface="メイリオ"/>
              <a:ea typeface="メイリオ"/>
              <a:cs typeface="メイリオ"/>
            </a:endParaRPr>
          </a:p>
        </p:txBody>
      </p:sp>
      <p:sp>
        <p:nvSpPr>
          <p:cNvPr id="43" name="角丸四角形 42"/>
          <p:cNvSpPr/>
          <p:nvPr/>
        </p:nvSpPr>
        <p:spPr>
          <a:xfrm>
            <a:off x="6695727" y="3138502"/>
            <a:ext cx="1781714" cy="625041"/>
          </a:xfrm>
          <a:prstGeom prst="roundRect">
            <a:avLst/>
          </a:pr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179388" indent="-179388">
              <a:buFont typeface="Arial"/>
              <a:buChar char="•"/>
            </a:pPr>
            <a:r>
              <a:rPr lang="en-US" altLang="ja-JP" dirty="0" smtClean="0">
                <a:solidFill>
                  <a:schemeClr val="tx1">
                    <a:lumMod val="75000"/>
                    <a:lumOff val="25000"/>
                  </a:schemeClr>
                </a:solidFill>
                <a:latin typeface="メイリオ"/>
                <a:ea typeface="メイリオ"/>
                <a:cs typeface="メイリオ"/>
              </a:rPr>
              <a:t>1</a:t>
            </a:r>
            <a:r>
              <a:rPr lang="ja-JP" altLang="en-US" dirty="0" smtClean="0">
                <a:solidFill>
                  <a:schemeClr val="tx1">
                    <a:lumMod val="75000"/>
                    <a:lumOff val="25000"/>
                  </a:schemeClr>
                </a:solidFill>
                <a:latin typeface="メイリオ"/>
                <a:ea typeface="メイリオ"/>
                <a:cs typeface="メイリオ"/>
              </a:rPr>
              <a:t>年間</a:t>
            </a:r>
            <a:r>
              <a:rPr lang="en-US" altLang="ja-JP" dirty="0" smtClean="0">
                <a:solidFill>
                  <a:schemeClr val="tx1">
                    <a:lumMod val="75000"/>
                    <a:lumOff val="25000"/>
                  </a:schemeClr>
                </a:solidFill>
                <a:latin typeface="メイリオ"/>
                <a:ea typeface="メイリオ"/>
                <a:cs typeface="メイリオ"/>
              </a:rPr>
              <a:t>×</a:t>
            </a:r>
            <a:r>
              <a:rPr lang="ja-JP" altLang="en-US" dirty="0" smtClean="0">
                <a:solidFill>
                  <a:schemeClr val="tx1">
                    <a:lumMod val="75000"/>
                    <a:lumOff val="25000"/>
                  </a:schemeClr>
                </a:solidFill>
                <a:latin typeface="メイリオ"/>
                <a:ea typeface="メイリオ"/>
                <a:cs typeface="メイリオ"/>
              </a:rPr>
              <a:t>毎日</a:t>
            </a:r>
            <a:r>
              <a:rPr lang="en-US" altLang="ja-JP" dirty="0" smtClean="0">
                <a:solidFill>
                  <a:schemeClr val="tx1">
                    <a:lumMod val="75000"/>
                    <a:lumOff val="25000"/>
                  </a:schemeClr>
                </a:solidFill>
                <a:latin typeface="メイリオ"/>
                <a:ea typeface="メイリオ"/>
                <a:cs typeface="メイリオ"/>
              </a:rPr>
              <a:t/>
            </a:r>
            <a:br>
              <a:rPr lang="en-US" altLang="ja-JP" dirty="0" smtClean="0">
                <a:solidFill>
                  <a:schemeClr val="tx1">
                    <a:lumMod val="75000"/>
                    <a:lumOff val="25000"/>
                  </a:schemeClr>
                </a:solidFill>
                <a:latin typeface="メイリオ"/>
                <a:ea typeface="メイリオ"/>
                <a:cs typeface="メイリオ"/>
              </a:rPr>
            </a:br>
            <a:r>
              <a:rPr lang="en-US" altLang="ja-JP" dirty="0" smtClean="0">
                <a:solidFill>
                  <a:schemeClr val="tx1">
                    <a:lumMod val="75000"/>
                    <a:lumOff val="25000"/>
                  </a:schemeClr>
                </a:solidFill>
                <a:latin typeface="メイリオ"/>
                <a:ea typeface="メイリオ"/>
                <a:cs typeface="メイリオ"/>
              </a:rPr>
              <a:t>3</a:t>
            </a:r>
            <a:r>
              <a:rPr lang="ja-JP" altLang="en-US" dirty="0" smtClean="0">
                <a:solidFill>
                  <a:schemeClr val="tx1">
                    <a:lumMod val="75000"/>
                    <a:lumOff val="25000"/>
                  </a:schemeClr>
                </a:solidFill>
                <a:latin typeface="メイリオ"/>
                <a:ea typeface="メイリオ"/>
                <a:cs typeface="メイリオ"/>
              </a:rPr>
              <a:t>時間</a:t>
            </a:r>
            <a:endParaRPr lang="ja-JP" altLang="en-US" dirty="0">
              <a:solidFill>
                <a:schemeClr val="tx1">
                  <a:lumMod val="75000"/>
                  <a:lumOff val="25000"/>
                </a:schemeClr>
              </a:solidFill>
              <a:latin typeface="メイリオ"/>
              <a:ea typeface="メイリオ"/>
              <a:cs typeface="メイリオ"/>
            </a:endParaRPr>
          </a:p>
        </p:txBody>
      </p:sp>
      <p:sp>
        <p:nvSpPr>
          <p:cNvPr id="44" name="フリーフォーム 43"/>
          <p:cNvSpPr/>
          <p:nvPr/>
        </p:nvSpPr>
        <p:spPr>
          <a:xfrm>
            <a:off x="6457663" y="3336560"/>
            <a:ext cx="259309" cy="234684"/>
          </a:xfrm>
          <a:custGeom>
            <a:avLst/>
            <a:gdLst>
              <a:gd name="connsiteX0" fmla="*/ 452130 w 452130"/>
              <a:gd name="connsiteY0" fmla="*/ 0 h 352417"/>
              <a:gd name="connsiteX1" fmla="*/ 0 w 452130"/>
              <a:gd name="connsiteY1" fmla="*/ 352417 h 352417"/>
              <a:gd name="connsiteX2" fmla="*/ 452130 w 452130"/>
              <a:gd name="connsiteY2" fmla="*/ 272625 h 352417"/>
            </a:gdLst>
            <a:ahLst/>
            <a:cxnLst>
              <a:cxn ang="0">
                <a:pos x="connsiteX0" y="connsiteY0"/>
              </a:cxn>
              <a:cxn ang="0">
                <a:pos x="connsiteX1" y="connsiteY1"/>
              </a:cxn>
              <a:cxn ang="0">
                <a:pos x="connsiteX2" y="connsiteY2"/>
              </a:cxn>
            </a:cxnLst>
            <a:rect l="l" t="t" r="r" b="b"/>
            <a:pathLst>
              <a:path w="452130" h="352417">
                <a:moveTo>
                  <a:pt x="452130" y="0"/>
                </a:moveTo>
                <a:lnTo>
                  <a:pt x="0" y="352417"/>
                </a:lnTo>
                <a:lnTo>
                  <a:pt x="452130" y="272625"/>
                </a:lnTo>
              </a:path>
            </a:pathLst>
          </a:cu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ja-JP" altLang="en-US" sz="2000">
              <a:solidFill>
                <a:schemeClr val="lt1"/>
              </a:solidFill>
              <a:latin typeface="メイリオ"/>
              <a:ea typeface="メイリオ"/>
              <a:cs typeface="メイリオ"/>
            </a:endParaRPr>
          </a:p>
        </p:txBody>
      </p:sp>
      <p:sp>
        <p:nvSpPr>
          <p:cNvPr id="45" name="角丸四角形 44"/>
          <p:cNvSpPr/>
          <p:nvPr/>
        </p:nvSpPr>
        <p:spPr>
          <a:xfrm>
            <a:off x="2178111" y="3073939"/>
            <a:ext cx="2336540" cy="625041"/>
          </a:xfrm>
          <a:prstGeom prst="roundRect">
            <a:avLst/>
          </a:pr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marL="179388" indent="-179388">
              <a:buFont typeface="Arial"/>
              <a:buChar char="•"/>
            </a:pPr>
            <a:r>
              <a:rPr lang="ja-JP" altLang="en-US" dirty="0" smtClean="0">
                <a:solidFill>
                  <a:schemeClr val="tx1">
                    <a:lumMod val="75000"/>
                    <a:lumOff val="25000"/>
                  </a:schemeClr>
                </a:solidFill>
                <a:latin typeface="メイリオ"/>
                <a:ea typeface="メイリオ"/>
                <a:cs typeface="メイリオ"/>
              </a:rPr>
              <a:t>週</a:t>
            </a:r>
            <a:r>
              <a:rPr lang="en-US" altLang="ja-JP" dirty="0" smtClean="0">
                <a:solidFill>
                  <a:schemeClr val="tx1">
                    <a:lumMod val="75000"/>
                    <a:lumOff val="25000"/>
                  </a:schemeClr>
                </a:solidFill>
                <a:latin typeface="メイリオ"/>
                <a:ea typeface="メイリオ"/>
                <a:cs typeface="メイリオ"/>
              </a:rPr>
              <a:t>3</a:t>
            </a:r>
            <a:r>
              <a:rPr lang="ja-JP" altLang="en-US" dirty="0" smtClean="0">
                <a:solidFill>
                  <a:schemeClr val="tx1">
                    <a:lumMod val="75000"/>
                    <a:lumOff val="25000"/>
                  </a:schemeClr>
                </a:solidFill>
                <a:latin typeface="メイリオ"/>
                <a:ea typeface="メイリオ"/>
                <a:cs typeface="メイリオ"/>
              </a:rPr>
              <a:t>時間</a:t>
            </a:r>
            <a:r>
              <a:rPr lang="en-US" altLang="ja-JP" dirty="0" smtClean="0">
                <a:solidFill>
                  <a:schemeClr val="tx1">
                    <a:lumMod val="75000"/>
                    <a:lumOff val="25000"/>
                  </a:schemeClr>
                </a:solidFill>
                <a:latin typeface="メイリオ"/>
                <a:ea typeface="メイリオ"/>
                <a:cs typeface="メイリオ"/>
              </a:rPr>
              <a:t>×50</a:t>
            </a:r>
            <a:r>
              <a:rPr lang="ja-JP" altLang="en-US" dirty="0" smtClean="0">
                <a:solidFill>
                  <a:schemeClr val="tx1">
                    <a:lumMod val="75000"/>
                    <a:lumOff val="25000"/>
                  </a:schemeClr>
                </a:solidFill>
                <a:latin typeface="メイリオ"/>
                <a:ea typeface="メイリオ"/>
                <a:cs typeface="メイリオ"/>
              </a:rPr>
              <a:t>週</a:t>
            </a:r>
            <a:r>
              <a:rPr lang="en-US" altLang="ja-JP" dirty="0" smtClean="0">
                <a:solidFill>
                  <a:schemeClr val="tx1">
                    <a:lumMod val="75000"/>
                    <a:lumOff val="25000"/>
                  </a:schemeClr>
                </a:solidFill>
                <a:latin typeface="メイリオ"/>
                <a:ea typeface="メイリオ"/>
                <a:cs typeface="メイリオ"/>
              </a:rPr>
              <a:t>×</a:t>
            </a:r>
            <a:br>
              <a:rPr lang="en-US" altLang="ja-JP" dirty="0" smtClean="0">
                <a:solidFill>
                  <a:schemeClr val="tx1">
                    <a:lumMod val="75000"/>
                    <a:lumOff val="25000"/>
                  </a:schemeClr>
                </a:solidFill>
                <a:latin typeface="メイリオ"/>
                <a:ea typeface="メイリオ"/>
                <a:cs typeface="メイリオ"/>
              </a:rPr>
            </a:br>
            <a:r>
              <a:rPr lang="ja-JP" altLang="en-US" dirty="0" smtClean="0">
                <a:solidFill>
                  <a:schemeClr val="tx1">
                    <a:lumMod val="75000"/>
                    <a:lumOff val="25000"/>
                  </a:schemeClr>
                </a:solidFill>
                <a:latin typeface="メイリオ"/>
                <a:ea typeface="メイリオ"/>
                <a:cs typeface="メイリオ"/>
              </a:rPr>
              <a:t>中高</a:t>
            </a:r>
            <a:r>
              <a:rPr lang="en-US" altLang="ja-JP" dirty="0" smtClean="0">
                <a:solidFill>
                  <a:schemeClr val="tx1">
                    <a:lumMod val="75000"/>
                    <a:lumOff val="25000"/>
                  </a:schemeClr>
                </a:solidFill>
                <a:latin typeface="メイリオ"/>
                <a:ea typeface="メイリオ"/>
                <a:cs typeface="メイリオ"/>
              </a:rPr>
              <a:t>6</a:t>
            </a:r>
            <a:r>
              <a:rPr lang="ja-JP" altLang="en-US" dirty="0" smtClean="0">
                <a:solidFill>
                  <a:schemeClr val="tx1">
                    <a:lumMod val="75000"/>
                    <a:lumOff val="25000"/>
                  </a:schemeClr>
                </a:solidFill>
                <a:latin typeface="メイリオ"/>
                <a:ea typeface="メイリオ"/>
                <a:cs typeface="メイリオ"/>
              </a:rPr>
              <a:t>年</a:t>
            </a:r>
            <a:endParaRPr lang="ja-JP" altLang="en-US" dirty="0">
              <a:solidFill>
                <a:schemeClr val="tx1">
                  <a:lumMod val="75000"/>
                  <a:lumOff val="25000"/>
                </a:schemeClr>
              </a:solidFill>
              <a:latin typeface="メイリオ"/>
              <a:ea typeface="メイリオ"/>
              <a:cs typeface="メイリオ"/>
            </a:endParaRPr>
          </a:p>
        </p:txBody>
      </p:sp>
      <p:sp>
        <p:nvSpPr>
          <p:cNvPr id="13" name="フリーフォーム 12"/>
          <p:cNvSpPr/>
          <p:nvPr/>
        </p:nvSpPr>
        <p:spPr>
          <a:xfrm>
            <a:off x="3670233" y="3637209"/>
            <a:ext cx="219416" cy="192831"/>
          </a:xfrm>
          <a:custGeom>
            <a:avLst/>
            <a:gdLst>
              <a:gd name="connsiteX0" fmla="*/ 0 w 219416"/>
              <a:gd name="connsiteY0" fmla="*/ 13298 h 192831"/>
              <a:gd name="connsiteX1" fmla="*/ 132980 w 219416"/>
              <a:gd name="connsiteY1" fmla="*/ 192831 h 192831"/>
              <a:gd name="connsiteX2" fmla="*/ 219416 w 219416"/>
              <a:gd name="connsiteY2" fmla="*/ 0 h 192831"/>
            </a:gdLst>
            <a:ahLst/>
            <a:cxnLst>
              <a:cxn ang="0">
                <a:pos x="connsiteX0" y="connsiteY0"/>
              </a:cxn>
              <a:cxn ang="0">
                <a:pos x="connsiteX1" y="connsiteY1"/>
              </a:cxn>
              <a:cxn ang="0">
                <a:pos x="connsiteX2" y="connsiteY2"/>
              </a:cxn>
            </a:cxnLst>
            <a:rect l="l" t="t" r="r" b="b"/>
            <a:pathLst>
              <a:path w="219416" h="192831">
                <a:moveTo>
                  <a:pt x="0" y="13298"/>
                </a:moveTo>
                <a:lnTo>
                  <a:pt x="132980" y="192831"/>
                </a:lnTo>
                <a:lnTo>
                  <a:pt x="219416" y="0"/>
                </a:lnTo>
              </a:path>
            </a:pathLst>
          </a:custGeom>
          <a:solidFill>
            <a:schemeClr val="accent6">
              <a:lumMod val="20000"/>
              <a:lumOff val="80000"/>
            </a:schemeClr>
          </a:solidFill>
          <a:ln>
            <a:solidFill>
              <a:schemeClr val="tx1">
                <a:lumMod val="65000"/>
                <a:lumOff val="35000"/>
              </a:schemeClr>
            </a:solid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ja-JP" altLang="en-US" sz="2000">
              <a:solidFill>
                <a:schemeClr val="lt1"/>
              </a:solidFill>
              <a:latin typeface="メイリオ"/>
              <a:ea typeface="メイリオ"/>
              <a:cs typeface="メイリオ"/>
            </a:endParaRPr>
          </a:p>
        </p:txBody>
      </p:sp>
      <p:sp>
        <p:nvSpPr>
          <p:cNvPr id="46" name="正方形/長方形 45"/>
          <p:cNvSpPr/>
          <p:nvPr/>
        </p:nvSpPr>
        <p:spPr>
          <a:xfrm>
            <a:off x="1880237" y="5546662"/>
            <a:ext cx="5371394" cy="829406"/>
          </a:xfrm>
          <a:prstGeom prst="rect">
            <a:avLst/>
          </a:prstGeom>
          <a:solidFill>
            <a:schemeClr val="accent3">
              <a:lumMod val="50000"/>
            </a:schemeClr>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r>
              <a:rPr lang="ja-JP" altLang="en-US" sz="2400" dirty="0" smtClean="0">
                <a:latin typeface="メイリオ"/>
                <a:ea typeface="メイリオ"/>
                <a:cs typeface="メイリオ"/>
              </a:rPr>
              <a:t>受験後に</a:t>
            </a:r>
            <a:r>
              <a:rPr lang="en-US" altLang="ja-JP" sz="2400" dirty="0" smtClean="0">
                <a:latin typeface="メイリオ"/>
                <a:ea typeface="メイリオ"/>
                <a:cs typeface="メイリオ"/>
              </a:rPr>
              <a:t>2,000</a:t>
            </a:r>
            <a:r>
              <a:rPr lang="ja-JP" altLang="en-US" sz="2400" dirty="0" smtClean="0">
                <a:latin typeface="メイリオ"/>
                <a:ea typeface="メイリオ"/>
                <a:cs typeface="メイリオ"/>
              </a:rPr>
              <a:t>時間＝</a:t>
            </a:r>
            <a:endParaRPr lang="en-US" altLang="ja-JP" sz="2400" dirty="0" smtClean="0">
              <a:latin typeface="メイリオ"/>
              <a:ea typeface="メイリオ"/>
              <a:cs typeface="メイリオ"/>
            </a:endParaRPr>
          </a:p>
          <a:p>
            <a:pPr algn="ctr"/>
            <a:r>
              <a:rPr lang="en-US" altLang="ja-JP" sz="2400" dirty="0">
                <a:latin typeface="メイリオ"/>
                <a:ea typeface="メイリオ"/>
                <a:cs typeface="メイリオ"/>
              </a:rPr>
              <a:t>1</a:t>
            </a:r>
            <a:r>
              <a:rPr lang="ja-JP" altLang="en-US" sz="2400" dirty="0" smtClean="0">
                <a:latin typeface="メイリオ"/>
                <a:ea typeface="メイリオ"/>
                <a:cs typeface="メイリオ"/>
              </a:rPr>
              <a:t>日</a:t>
            </a:r>
            <a:r>
              <a:rPr lang="en-US" altLang="ja-JP" sz="2400" dirty="0" smtClean="0">
                <a:latin typeface="メイリオ"/>
                <a:ea typeface="メイリオ"/>
                <a:cs typeface="メイリオ"/>
              </a:rPr>
              <a:t>3</a:t>
            </a:r>
            <a:r>
              <a:rPr lang="ja-JP" altLang="en-US" sz="2400" dirty="0" smtClean="0">
                <a:latin typeface="メイリオ"/>
                <a:ea typeface="メイリオ"/>
                <a:cs typeface="メイリオ"/>
              </a:rPr>
              <a:t>時間を</a:t>
            </a:r>
            <a:r>
              <a:rPr lang="en-US" altLang="ja-JP" sz="2400" dirty="0" smtClean="0">
                <a:latin typeface="メイリオ"/>
                <a:ea typeface="メイリオ"/>
                <a:cs typeface="メイリオ"/>
              </a:rPr>
              <a:t>2</a:t>
            </a:r>
            <a:r>
              <a:rPr lang="ja-JP" altLang="en-US" sz="2400" dirty="0" smtClean="0">
                <a:latin typeface="メイリオ"/>
                <a:ea typeface="メイリオ"/>
                <a:cs typeface="メイリオ"/>
              </a:rPr>
              <a:t>年間</a:t>
            </a:r>
            <a:endParaRPr lang="en-US" altLang="ja-JP" sz="2400" dirty="0" smtClean="0">
              <a:latin typeface="メイリオ"/>
              <a:ea typeface="メイリオ"/>
              <a:cs typeface="メイリオ"/>
            </a:endParaRPr>
          </a:p>
        </p:txBody>
      </p:sp>
    </p:spTree>
    <p:extLst>
      <p:ext uri="{BB962C8B-B14F-4D97-AF65-F5344CB8AC3E}">
        <p14:creationId xmlns:p14="http://schemas.microsoft.com/office/powerpoint/2010/main" val="2603382788"/>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500"/>
                                        <p:tgtEl>
                                          <p:spTgt spid="4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500"/>
                                        <p:tgtEl>
                                          <p:spTgt spid="12"/>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Effect transition="in" filter="fade">
                                      <p:cBhvr>
                                        <p:cTn id="7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6" grpId="0" animBg="1"/>
      <p:bldP spid="23" grpId="0"/>
      <p:bldP spid="30" grpId="0"/>
      <p:bldP spid="31" grpId="0"/>
      <p:bldP spid="32" grpId="0"/>
      <p:bldP spid="40" grpId="0" animBg="1"/>
      <p:bldP spid="41" grpId="0" animBg="1"/>
      <p:bldP spid="43" grpId="0" animBg="1"/>
      <p:bldP spid="44" grpId="0" animBg="1"/>
      <p:bldP spid="45" grpId="0" animBg="1"/>
      <p:bldP spid="13"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200" y="3191519"/>
            <a:ext cx="8229600" cy="646331"/>
          </a:xfrm>
          <a:prstGeom prst="rect">
            <a:avLst/>
          </a:prstGeom>
          <a:noFill/>
        </p:spPr>
        <p:txBody>
          <a:bodyPr wrap="square" rtlCol="0">
            <a:spAutoFit/>
          </a:bodyPr>
          <a:lstStyle/>
          <a:p>
            <a:pPr algn="ctr"/>
            <a:r>
              <a:rPr kumimoji="1" lang="en-US" altLang="ja-JP" sz="3600" b="1" dirty="0" smtClean="0">
                <a:solidFill>
                  <a:schemeClr val="accent3"/>
                </a:solidFill>
                <a:latin typeface="Lucida Handwriting"/>
                <a:cs typeface="Lucida Handwriting"/>
              </a:rPr>
              <a:t>Thank you for watching!</a:t>
            </a:r>
            <a:endParaRPr kumimoji="1" lang="ja-JP" altLang="en-US" sz="3600" b="1" dirty="0">
              <a:solidFill>
                <a:schemeClr val="accent3"/>
              </a:solidFill>
              <a:latin typeface="Lucida Handwriting"/>
              <a:cs typeface="Lucida Handwriting"/>
            </a:endParaRPr>
          </a:p>
        </p:txBody>
      </p:sp>
    </p:spTree>
    <p:extLst>
      <p:ext uri="{BB962C8B-B14F-4D97-AF65-F5344CB8AC3E}">
        <p14:creationId xmlns:p14="http://schemas.microsoft.com/office/powerpoint/2010/main" val="978080208"/>
      </p:ext>
    </p:extLst>
  </p:cSld>
  <p:clrMapOvr>
    <a:masterClrMapping/>
  </p:clrMapOvr>
  <p:transition xmlns:p14="http://schemas.microsoft.com/office/powerpoint/2010/main" spd="slow">
    <p:push/>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solidFill>
        <a:ln w="19050">
          <a:solidFill>
            <a:schemeClr val="accent3"/>
          </a:solidFill>
        </a:ln>
        <a:effectLst/>
      </a:spPr>
      <a:bodyPr rtlCol="0" anchor="ctr"/>
      <a:lstStyle>
        <a:defPPr algn="ctr">
          <a:defRPr kumimoji="1" sz="2000" dirty="0" smtClean="0">
            <a:solidFill>
              <a:schemeClr val="tx1">
                <a:lumMod val="75000"/>
                <a:lumOff val="25000"/>
              </a:schemeClr>
            </a:solidFill>
            <a:latin typeface="メイリオ"/>
            <a:ea typeface="メイリオ"/>
            <a:cs typeface="メイリオ"/>
          </a:defRPr>
        </a:defPPr>
      </a:lstStyle>
      <a:style>
        <a:lnRef idx="1">
          <a:schemeClr val="accent3"/>
        </a:lnRef>
        <a:fillRef idx="3">
          <a:schemeClr val="accent3"/>
        </a:fillRef>
        <a:effectRef idx="2">
          <a:schemeClr val="accent3"/>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ジェネシス.thmx</Template>
  <TotalTime>132560</TotalTime>
  <Words>748</Words>
  <Application>Microsoft Macintosh PowerPoint</Application>
  <PresentationFormat>画面に合わせる (4:3)</PresentationFormat>
  <Paragraphs>134</Paragraphs>
  <Slides>8</Slides>
  <Notes>8</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ホワイト</vt:lpstr>
      <vt:lpstr>英語学習のゴール</vt:lpstr>
      <vt:lpstr>今回のレッスンで勉強すること</vt:lpstr>
      <vt:lpstr>今回のレッスンで勉強すること</vt:lpstr>
      <vt:lpstr>勉強で鍛える能力と、その中での英語の位置づけ</vt:lpstr>
      <vt:lpstr>英語学習のゴールはどこか：英語を使うシーン</vt:lpstr>
      <vt:lpstr>このコースで定める、英語学習のゴール</vt:lpstr>
      <vt:lpstr>ゴールを達成するのに何時間の勉強が必要か</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Studia</dc:creator>
  <cp:lastModifiedBy>Studia</cp:lastModifiedBy>
  <cp:revision>1234</cp:revision>
  <cp:lastPrinted>2012-07-30T13:31:11Z</cp:lastPrinted>
  <dcterms:created xsi:type="dcterms:W3CDTF">2012-07-05T14:07:02Z</dcterms:created>
  <dcterms:modified xsi:type="dcterms:W3CDTF">2012-12-11T05:34:01Z</dcterms:modified>
</cp:coreProperties>
</file>