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.tif"/><Relationship Id="rId5" Type="http://schemas.openxmlformats.org/officeDocument/2006/relationships/image" Target="../media/image2.ti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1.jpeg"/><Relationship Id="rId9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Design Brief - Logo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xfrm>
            <a:off x="1638616" y="5035550"/>
            <a:ext cx="10464801" cy="11303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September 2014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The business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1143000" y="2120900"/>
            <a:ext cx="10553155" cy="6286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b="1" sz="2800"/>
              <a:t>The Name:</a:t>
            </a:r>
            <a:r>
              <a:rPr sz="2800"/>
              <a:t> Hot Fox </a:t>
            </a:r>
            <a:endParaRPr sz="2800"/>
          </a:p>
          <a:p>
            <a:pPr lvl="0">
              <a:defRPr sz="1800"/>
            </a:pPr>
            <a:r>
              <a:rPr b="1" sz="2800"/>
              <a:t>Main Product:</a:t>
            </a:r>
            <a:r>
              <a:rPr sz="2800"/>
              <a:t> Swimwear - Bikinis </a:t>
            </a:r>
            <a:endParaRPr sz="2800"/>
          </a:p>
          <a:p>
            <a:pPr lvl="0">
              <a:defRPr sz="1800"/>
            </a:pPr>
            <a:r>
              <a:rPr b="1" sz="2800"/>
              <a:t>Other Products: </a:t>
            </a:r>
            <a:r>
              <a:rPr sz="2800"/>
              <a:t>Beach towels, beach bags, </a:t>
            </a:r>
            <a:endParaRPr sz="2800"/>
          </a:p>
          <a:p>
            <a:pPr lvl="0">
              <a:defRPr sz="1800"/>
            </a:pPr>
            <a:r>
              <a:rPr b="1" sz="2800"/>
              <a:t>Target Market: </a:t>
            </a:r>
            <a:r>
              <a:rPr sz="2800"/>
              <a:t>Females, 18-30. Image and fashion conscious, think of themselves as ‘fashionable’, avid social media users, love to keep fit - gym goers, love to take selfies, high disposable income, love Australian beach life.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xfrm>
            <a:off x="1079500" y="-127000"/>
            <a:ext cx="11099800" cy="2159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The brand</a:t>
            </a:r>
          </a:p>
        </p:txBody>
      </p:sp>
      <p:sp>
        <p:nvSpPr>
          <p:cNvPr id="39" name="Shape 39"/>
          <p:cNvSpPr/>
          <p:nvPr>
            <p:ph type="body" idx="1"/>
          </p:nvPr>
        </p:nvSpPr>
        <p:spPr>
          <a:xfrm>
            <a:off x="661565" y="862674"/>
            <a:ext cx="11681669" cy="390773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The mission: To be the ultimate one stop beach shop in Australia</a:t>
            </a:r>
            <a:endParaRPr sz="2800"/>
          </a:p>
          <a:p>
            <a:pPr lvl="0">
              <a:defRPr sz="1800"/>
            </a:pPr>
            <a:r>
              <a:rPr sz="2800"/>
              <a:t>The brand values: </a:t>
            </a:r>
          </a:p>
        </p:txBody>
      </p:sp>
      <p:sp>
        <p:nvSpPr>
          <p:cNvPr id="40" name="Shape 40"/>
          <p:cNvSpPr/>
          <p:nvPr/>
        </p:nvSpPr>
        <p:spPr>
          <a:xfrm>
            <a:off x="1513738" y="3972228"/>
            <a:ext cx="2407692" cy="3907731"/>
          </a:xfrm>
          <a:prstGeom prst="roundRect">
            <a:avLst>
              <a:gd name="adj" fmla="val 15000"/>
            </a:avLst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b="1" sz="2400"/>
              <a:t>PRODUCT</a:t>
            </a:r>
            <a:r>
              <a:rPr sz="2400"/>
              <a:t>:</a:t>
            </a:r>
            <a:endParaRPr sz="2400"/>
          </a:p>
          <a:p>
            <a:pPr lvl="0">
              <a:defRPr sz="1800"/>
            </a:pPr>
            <a:r>
              <a:rPr sz="2400"/>
              <a:t>Quality </a:t>
            </a:r>
            <a:endParaRPr sz="2400"/>
          </a:p>
          <a:p>
            <a:pPr lvl="0">
              <a:defRPr sz="1800"/>
            </a:pPr>
            <a:r>
              <a:rPr sz="2400"/>
              <a:t>Trend aware</a:t>
            </a:r>
            <a:endParaRPr sz="2400"/>
          </a:p>
          <a:p>
            <a:pPr lvl="0">
              <a:defRPr sz="1800"/>
            </a:pPr>
            <a:r>
              <a:rPr sz="2400"/>
              <a:t>Simple &amp; chic</a:t>
            </a:r>
            <a:endParaRPr sz="2400"/>
          </a:p>
        </p:txBody>
      </p:sp>
      <p:sp>
        <p:nvSpPr>
          <p:cNvPr id="41" name="Shape 41"/>
          <p:cNvSpPr/>
          <p:nvPr/>
        </p:nvSpPr>
        <p:spPr>
          <a:xfrm>
            <a:off x="4036948" y="3972228"/>
            <a:ext cx="2407693" cy="3907731"/>
          </a:xfrm>
          <a:prstGeom prst="roundRect">
            <a:avLst>
              <a:gd name="adj" fmla="val 15000"/>
            </a:avLst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b="1" sz="2400"/>
              <a:t>SERVICE:</a:t>
            </a:r>
            <a:endParaRPr b="1" sz="2400"/>
          </a:p>
          <a:p>
            <a:pPr lvl="0">
              <a:defRPr sz="1800"/>
            </a:pPr>
            <a:r>
              <a:rPr sz="2400"/>
              <a:t>Delivered quickly</a:t>
            </a:r>
            <a:endParaRPr sz="2400"/>
          </a:p>
          <a:p>
            <a:pPr lvl="0">
              <a:defRPr sz="1800"/>
            </a:pPr>
            <a:r>
              <a:rPr sz="2400"/>
              <a:t>Easy returns</a:t>
            </a:r>
            <a:endParaRPr sz="2400"/>
          </a:p>
          <a:p>
            <a:pPr lvl="0">
              <a:defRPr sz="1800"/>
            </a:pPr>
            <a:r>
              <a:rPr sz="2400"/>
              <a:t>Money back guarantee </a:t>
            </a:r>
          </a:p>
        </p:txBody>
      </p:sp>
      <p:sp>
        <p:nvSpPr>
          <p:cNvPr id="42" name="Shape 42"/>
          <p:cNvSpPr/>
          <p:nvPr/>
        </p:nvSpPr>
        <p:spPr>
          <a:xfrm>
            <a:off x="6560159" y="3986972"/>
            <a:ext cx="2407693" cy="3907732"/>
          </a:xfrm>
          <a:prstGeom prst="roundRect">
            <a:avLst>
              <a:gd name="adj" fmla="val 15000"/>
            </a:avLst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b="1" sz="2400"/>
              <a:t>PEOPLE:</a:t>
            </a:r>
            <a:endParaRPr b="1" sz="2400"/>
          </a:p>
          <a:p>
            <a:pPr lvl="0">
              <a:defRPr sz="1800"/>
            </a:pPr>
            <a:r>
              <a:rPr sz="2400"/>
              <a:t>Friendly</a:t>
            </a:r>
            <a:endParaRPr sz="2400"/>
          </a:p>
          <a:p>
            <a:pPr lvl="0">
              <a:defRPr sz="1800"/>
            </a:pPr>
            <a:r>
              <a:rPr sz="2400"/>
              <a:t>Approachable</a:t>
            </a:r>
            <a:endParaRPr sz="2400"/>
          </a:p>
          <a:p>
            <a:pPr lvl="0">
              <a:defRPr sz="1800"/>
            </a:pPr>
            <a:r>
              <a:rPr sz="2400"/>
              <a:t>Knowledgable </a:t>
            </a:r>
            <a:endParaRPr sz="2400"/>
          </a:p>
          <a:p>
            <a:pPr lvl="0">
              <a:defRPr sz="1800"/>
            </a:pPr>
            <a:r>
              <a:rPr sz="2400"/>
              <a:t>Lovers of outdoors</a:t>
            </a:r>
            <a:endParaRPr sz="2400"/>
          </a:p>
          <a:p>
            <a:pPr lvl="0">
              <a:defRPr sz="1800"/>
            </a:pPr>
            <a:r>
              <a:rPr sz="2400"/>
              <a:t>Lovers of Australia</a:t>
            </a:r>
          </a:p>
        </p:txBody>
      </p:sp>
      <p:sp>
        <p:nvSpPr>
          <p:cNvPr id="43" name="Shape 43"/>
          <p:cNvSpPr/>
          <p:nvPr/>
        </p:nvSpPr>
        <p:spPr>
          <a:xfrm>
            <a:off x="9083370" y="3972228"/>
            <a:ext cx="2407693" cy="3907731"/>
          </a:xfrm>
          <a:prstGeom prst="roundRect">
            <a:avLst>
              <a:gd name="adj" fmla="val 15000"/>
            </a:avLst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b="1" sz="2400"/>
              <a:t>LOCAL:</a:t>
            </a:r>
            <a:r>
              <a:rPr sz="2400"/>
              <a:t> </a:t>
            </a:r>
            <a:endParaRPr sz="2400"/>
          </a:p>
          <a:p>
            <a:pPr lvl="0">
              <a:defRPr sz="1800"/>
            </a:pPr>
            <a:r>
              <a:rPr sz="2400"/>
              <a:t>Based in Bondi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 rot="10860419">
            <a:off x="8986819" y="7456134"/>
            <a:ext cx="1583326" cy="1411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;’</a:t>
            </a:r>
          </a:p>
        </p:txBody>
      </p:sp>
      <p:sp>
        <p:nvSpPr>
          <p:cNvPr id="46" name="Shape 46"/>
          <p:cNvSpPr/>
          <p:nvPr/>
        </p:nvSpPr>
        <p:spPr>
          <a:xfrm>
            <a:off x="6545654" y="5271472"/>
            <a:ext cx="2893701" cy="2700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pic>
        <p:nvPicPr>
          <p:cNvPr id="47" name="pasted-image.tif"/>
          <p:cNvPicPr/>
          <p:nvPr/>
        </p:nvPicPr>
        <p:blipFill>
          <a:blip r:embed="rId4">
            <a:extLst/>
          </a:blip>
          <a:srcRect l="7575" t="0" r="7575" b="0"/>
          <a:stretch>
            <a:fillRect/>
          </a:stretch>
        </p:blipFill>
        <p:spPr>
          <a:xfrm>
            <a:off x="7106658" y="2506490"/>
            <a:ext cx="1375316" cy="1620908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The logo</a:t>
            </a:r>
          </a:p>
        </p:txBody>
      </p:sp>
      <p:sp>
        <p:nvSpPr>
          <p:cNvPr id="49" name="Shape 49"/>
          <p:cNvSpPr/>
          <p:nvPr>
            <p:ph type="body" idx="1"/>
          </p:nvPr>
        </p:nvSpPr>
        <p:spPr>
          <a:xfrm>
            <a:off x="952500" y="2446264"/>
            <a:ext cx="5334000" cy="6286501"/>
          </a:xfrm>
          <a:prstGeom prst="rect">
            <a:avLst/>
          </a:prstGeom>
        </p:spPr>
        <p:txBody>
          <a:bodyPr/>
          <a:lstStyle/>
          <a:p>
            <a:pPr lvl="0" marL="250317" indent="-250317" defTabSz="426466">
              <a:spcBef>
                <a:spcPts val="2300"/>
              </a:spcBef>
              <a:defRPr sz="1800"/>
            </a:pPr>
            <a:r>
              <a:rPr sz="2044"/>
              <a:t>Colours: Black/White/Teal/Turquoise/ Silver  </a:t>
            </a:r>
            <a:endParaRPr sz="2044"/>
          </a:p>
          <a:p>
            <a:pPr lvl="0" marL="250317" indent="-250317" defTabSz="426466">
              <a:spcBef>
                <a:spcPts val="2300"/>
              </a:spcBef>
              <a:defRPr sz="1800"/>
            </a:pPr>
            <a:r>
              <a:rPr sz="2044"/>
              <a:t>Iconography ideas:  include an outline of a fox. Palm tree or something to symbolise sun. </a:t>
            </a:r>
            <a:endParaRPr sz="2044"/>
          </a:p>
          <a:p>
            <a:pPr lvl="0" marL="250317" indent="-250317" defTabSz="426466">
              <a:spcBef>
                <a:spcPts val="2300"/>
              </a:spcBef>
              <a:defRPr sz="1800"/>
            </a:pPr>
            <a:r>
              <a:rPr sz="2044"/>
              <a:t>Preferred shapes are angular e.g. Triangle</a:t>
            </a:r>
            <a:endParaRPr sz="2044"/>
          </a:p>
          <a:p>
            <a:pPr lvl="0" marL="250317" indent="-250317" defTabSz="426466">
              <a:spcBef>
                <a:spcPts val="2300"/>
              </a:spcBef>
              <a:defRPr sz="1800"/>
            </a:pPr>
            <a:r>
              <a:rPr sz="2044"/>
              <a:t>Typography: Clean &amp; simple, Capital letters, perhaps use punctuation such as //</a:t>
            </a:r>
            <a:endParaRPr sz="2044"/>
          </a:p>
          <a:p>
            <a:pPr lvl="0" marL="250317" indent="-250317" defTabSz="426466">
              <a:spcBef>
                <a:spcPts val="2300"/>
              </a:spcBef>
              <a:defRPr sz="1800"/>
            </a:pPr>
            <a:r>
              <a:rPr sz="2044"/>
              <a:t>Required : 3 versions</a:t>
            </a:r>
            <a:endParaRPr sz="2044"/>
          </a:p>
          <a:p>
            <a:pPr lvl="1" marL="500634" indent="-250317" defTabSz="426466">
              <a:spcBef>
                <a:spcPts val="2300"/>
              </a:spcBef>
              <a:defRPr sz="1800"/>
            </a:pPr>
            <a:r>
              <a:rPr sz="2044"/>
              <a:t>Stacked with ‘Hot Fox’</a:t>
            </a:r>
            <a:endParaRPr sz="2044"/>
          </a:p>
          <a:p>
            <a:pPr lvl="1" marL="500634" indent="-250317" defTabSz="426466">
              <a:spcBef>
                <a:spcPts val="2300"/>
              </a:spcBef>
              <a:defRPr sz="1800"/>
            </a:pPr>
            <a:r>
              <a:rPr sz="2044"/>
              <a:t>Along side with ‘Hot Fox’ </a:t>
            </a:r>
            <a:endParaRPr sz="2044"/>
          </a:p>
          <a:p>
            <a:pPr lvl="1" marL="500634" indent="-250317" defTabSz="426466">
              <a:spcBef>
                <a:spcPts val="2300"/>
              </a:spcBef>
              <a:defRPr sz="1800"/>
            </a:pPr>
            <a:r>
              <a:rPr sz="2044"/>
              <a:t>Logo with no words </a:t>
            </a:r>
          </a:p>
        </p:txBody>
      </p:sp>
      <p:pic>
        <p:nvPicPr>
          <p:cNvPr id="50" name="pasted-image.t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626020" y="2557629"/>
            <a:ext cx="1518560" cy="1518560"/>
          </a:xfrm>
          <a:prstGeom prst="rect">
            <a:avLst/>
          </a:prstGeom>
          <a:ln w="25400">
            <a:miter lim="400000"/>
          </a:ln>
          <a:effectLst>
            <a:outerShdw sx="100000" sy="100000" kx="0" ky="0" algn="b" rotWithShape="0" blurRad="254000" dist="127000" dir="5400000">
              <a:srgbClr val="000000">
                <a:alpha val="70000"/>
              </a:srgbClr>
            </a:outerShdw>
          </a:effectLst>
        </p:spPr>
      </p:pic>
      <p:pic>
        <p:nvPicPr>
          <p:cNvPr id="51" name="Screen Shot 2014-09-01 at 9.55.29 pm.png"/>
          <p:cNvPicPr/>
          <p:nvPr/>
        </p:nvPicPr>
        <p:blipFill>
          <a:blip r:embed="rId6">
            <a:alphaModFix amt="25382"/>
            <a:extLst/>
          </a:blip>
          <a:stretch>
            <a:fillRect/>
          </a:stretch>
        </p:blipFill>
        <p:spPr>
          <a:xfrm>
            <a:off x="7472136" y="5271472"/>
            <a:ext cx="2708472" cy="27003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Screen Shot 2014-09-04 at 9.00.36 pm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698508" y="4422509"/>
            <a:ext cx="3197536" cy="2982776"/>
          </a:xfrm>
          <a:prstGeom prst="rect">
            <a:avLst/>
          </a:prstGeom>
          <a:ln w="25400"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</p:pic>
      <p:pic>
        <p:nvPicPr>
          <p:cNvPr id="53" name="images.jp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167118" y="468568"/>
            <a:ext cx="2133601" cy="3149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Fox face.jp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288768" y="2595349"/>
            <a:ext cx="1926640" cy="1443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Screen Shot 2014-09-01 at 9.55.29 pm.png"/>
          <p:cNvPicPr/>
          <p:nvPr/>
        </p:nvPicPr>
        <p:blipFill>
          <a:blip r:embed="rId6">
            <a:alphaModFix amt="10077"/>
            <a:extLst/>
          </a:blip>
          <a:stretch>
            <a:fillRect/>
          </a:stretch>
        </p:blipFill>
        <p:spPr>
          <a:xfrm>
            <a:off x="7752023" y="6447618"/>
            <a:ext cx="1375173" cy="1371044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/>
        </p:nvSpPr>
        <p:spPr>
          <a:xfrm>
            <a:off x="6292368" y="5897741"/>
            <a:ext cx="2286206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/>
            </a:pPr>
            <a:r>
              <a:rPr sz="39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rPr>
              <a:t>HOT // </a:t>
            </a:r>
            <a:endParaRPr sz="3900">
              <a:solidFill>
                <a:srgbClr val="FFFFFF"/>
              </a:solidFill>
              <a:latin typeface="Avenir Next Regular"/>
              <a:ea typeface="Avenir Next Regular"/>
              <a:cs typeface="Avenir Next Regular"/>
              <a:sym typeface="Avenir Next Regular"/>
            </a:endParaRPr>
          </a:p>
          <a:p>
            <a:pPr lvl="0">
              <a:defRPr sz="1800"/>
            </a:pPr>
            <a:r>
              <a:rPr sz="39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rPr>
              <a:t>FOX</a:t>
            </a:r>
          </a:p>
        </p:txBody>
      </p:sp>
      <p:sp>
        <p:nvSpPr>
          <p:cNvPr id="57" name="Shape 57"/>
          <p:cNvSpPr/>
          <p:nvPr/>
        </p:nvSpPr>
        <p:spPr>
          <a:xfrm>
            <a:off x="10090815" y="5092700"/>
            <a:ext cx="2286206" cy="129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>
              <a:defRPr sz="1800"/>
            </a:pPr>
            <a:r>
              <a:rPr sz="3900">
                <a:solidFill>
                  <a:srgbClr val="FFFFFF"/>
                </a:solidFill>
              </a:rPr>
              <a:t>HOT </a:t>
            </a:r>
            <a:endParaRPr sz="39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3900">
                <a:solidFill>
                  <a:srgbClr val="FFFFFF"/>
                </a:solidFill>
              </a:rPr>
              <a:t>FOX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