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75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80" r:id="rId18"/>
    <p:sldId id="270" r:id="rId19"/>
    <p:sldId id="271" r:id="rId20"/>
    <p:sldId id="272" r:id="rId21"/>
    <p:sldId id="276" r:id="rId22"/>
    <p:sldId id="273" r:id="rId23"/>
    <p:sldId id="292" r:id="rId24"/>
    <p:sldId id="277" r:id="rId25"/>
    <p:sldId id="278" r:id="rId26"/>
    <p:sldId id="279" r:id="rId27"/>
    <p:sldId id="281" r:id="rId28"/>
    <p:sldId id="282" r:id="rId29"/>
    <p:sldId id="286" r:id="rId30"/>
    <p:sldId id="287" r:id="rId31"/>
    <p:sldId id="289" r:id="rId32"/>
    <p:sldId id="291" r:id="rId33"/>
    <p:sldId id="290" r:id="rId34"/>
    <p:sldId id="285" r:id="rId35"/>
    <p:sldId id="288" r:id="rId3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5767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2163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6413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4682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540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7992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462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38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646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6754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574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525BA-447C-438B-82E1-B8904E47E734}" type="datetimeFigureOut">
              <a:rPr lang="es-ES" smtClean="0"/>
              <a:t>28/08/2014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7EE0C-2CD4-49DF-9214-BC95F0A468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498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40.jpg"/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12" Type="http://schemas.openxmlformats.org/officeDocument/2006/relationships/image" Target="../media/image39.jpg"/><Relationship Id="rId2" Type="http://schemas.openxmlformats.org/officeDocument/2006/relationships/image" Target="../media/image29.jpg"/><Relationship Id="rId16" Type="http://schemas.openxmlformats.org/officeDocument/2006/relationships/image" Target="../media/image4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jpg"/><Relationship Id="rId5" Type="http://schemas.openxmlformats.org/officeDocument/2006/relationships/image" Target="../media/image32.png"/><Relationship Id="rId15" Type="http://schemas.openxmlformats.org/officeDocument/2006/relationships/image" Target="../media/image42.jpg"/><Relationship Id="rId10" Type="http://schemas.openxmlformats.org/officeDocument/2006/relationships/image" Target="../media/image37.jpg"/><Relationship Id="rId4" Type="http://schemas.openxmlformats.org/officeDocument/2006/relationships/image" Target="../media/image31.png"/><Relationship Id="rId9" Type="http://schemas.openxmlformats.org/officeDocument/2006/relationships/image" Target="../media/image36.jpg"/><Relationship Id="rId14" Type="http://schemas.openxmlformats.org/officeDocument/2006/relationships/image" Target="../media/image4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13" Type="http://schemas.openxmlformats.org/officeDocument/2006/relationships/image" Target="../media/image39.jpg"/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12" Type="http://schemas.openxmlformats.org/officeDocument/2006/relationships/image" Target="../media/image40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g"/><Relationship Id="rId11" Type="http://schemas.openxmlformats.org/officeDocument/2006/relationships/image" Target="../media/image52.jpeg"/><Relationship Id="rId5" Type="http://schemas.openxmlformats.org/officeDocument/2006/relationships/image" Target="../media/image47.jpg"/><Relationship Id="rId15" Type="http://schemas.openxmlformats.org/officeDocument/2006/relationships/image" Target="../media/image53.jpg"/><Relationship Id="rId10" Type="http://schemas.openxmlformats.org/officeDocument/2006/relationships/image" Target="../media/image38.jpg"/><Relationship Id="rId4" Type="http://schemas.openxmlformats.org/officeDocument/2006/relationships/image" Target="../media/image46.jpg"/><Relationship Id="rId9" Type="http://schemas.openxmlformats.org/officeDocument/2006/relationships/image" Target="../media/image51.jpg"/><Relationship Id="rId1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62.jpg"/><Relationship Id="rId7" Type="http://schemas.openxmlformats.org/officeDocument/2006/relationships/image" Target="../media/image66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g"/><Relationship Id="rId11" Type="http://schemas.openxmlformats.org/officeDocument/2006/relationships/image" Target="../media/image70.jpg"/><Relationship Id="rId5" Type="http://schemas.openxmlformats.org/officeDocument/2006/relationships/image" Target="../media/image64.jpg"/><Relationship Id="rId10" Type="http://schemas.openxmlformats.org/officeDocument/2006/relationships/image" Target="../media/image69.jpg"/><Relationship Id="rId4" Type="http://schemas.openxmlformats.org/officeDocument/2006/relationships/image" Target="../media/image63.jpg"/><Relationship Id="rId9" Type="http://schemas.openxmlformats.org/officeDocument/2006/relationships/image" Target="../media/image6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79.jp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png"/><Relationship Id="rId11" Type="http://schemas.openxmlformats.org/officeDocument/2006/relationships/image" Target="../media/image88.jpg"/><Relationship Id="rId5" Type="http://schemas.openxmlformats.org/officeDocument/2006/relationships/image" Target="../media/image82.jpg"/><Relationship Id="rId10" Type="http://schemas.openxmlformats.org/officeDocument/2006/relationships/image" Target="../media/image87.jpg"/><Relationship Id="rId4" Type="http://schemas.openxmlformats.org/officeDocument/2006/relationships/image" Target="../media/image81.jpg"/><Relationship Id="rId9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13" Type="http://schemas.openxmlformats.org/officeDocument/2006/relationships/image" Target="../media/image43.jpg"/><Relationship Id="rId3" Type="http://schemas.openxmlformats.org/officeDocument/2006/relationships/image" Target="../media/image91.jpg"/><Relationship Id="rId7" Type="http://schemas.openxmlformats.org/officeDocument/2006/relationships/image" Target="../media/image95.jpg"/><Relationship Id="rId12" Type="http://schemas.openxmlformats.org/officeDocument/2006/relationships/image" Target="../media/image98.jp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g"/><Relationship Id="rId11" Type="http://schemas.openxmlformats.org/officeDocument/2006/relationships/image" Target="../media/image97.jpg"/><Relationship Id="rId5" Type="http://schemas.openxmlformats.org/officeDocument/2006/relationships/image" Target="../media/image93.jpg"/><Relationship Id="rId15" Type="http://schemas.openxmlformats.org/officeDocument/2006/relationships/image" Target="../media/image100.jpg"/><Relationship Id="rId10" Type="http://schemas.openxmlformats.org/officeDocument/2006/relationships/image" Target="../media/image96.jpg"/><Relationship Id="rId4" Type="http://schemas.openxmlformats.org/officeDocument/2006/relationships/image" Target="../media/image92.jpg"/><Relationship Id="rId9" Type="http://schemas.openxmlformats.org/officeDocument/2006/relationships/image" Target="../media/image49.jpg"/><Relationship Id="rId14" Type="http://schemas.openxmlformats.org/officeDocument/2006/relationships/image" Target="../media/image9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jp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jpg"/><Relationship Id="rId5" Type="http://schemas.openxmlformats.org/officeDocument/2006/relationships/image" Target="../media/image104.jpg"/><Relationship Id="rId4" Type="http://schemas.openxmlformats.org/officeDocument/2006/relationships/image" Target="../media/image10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7" Type="http://schemas.openxmlformats.org/officeDocument/2006/relationships/image" Target="../media/image112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5.png"/><Relationship Id="rId4" Type="http://schemas.openxmlformats.org/officeDocument/2006/relationships/image" Target="../media/image9.jpeg"/><Relationship Id="rId9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7.jpg"/><Relationship Id="rId5" Type="http://schemas.openxmlformats.org/officeDocument/2006/relationships/image" Target="../media/image116.jpg"/><Relationship Id="rId4" Type="http://schemas.openxmlformats.org/officeDocument/2006/relationships/image" Target="../media/image11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7" Type="http://schemas.openxmlformats.org/officeDocument/2006/relationships/image" Target="../media/image120.jp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9.jpg"/><Relationship Id="rId5" Type="http://schemas.openxmlformats.org/officeDocument/2006/relationships/image" Target="../media/image118.jpg"/><Relationship Id="rId4" Type="http://schemas.openxmlformats.org/officeDocument/2006/relationships/hyperlink" Target="http://www.esdor.es/gama-vid-divine/exfoliante-corporal-tonificante.html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jpg"/><Relationship Id="rId5" Type="http://schemas.openxmlformats.org/officeDocument/2006/relationships/image" Target="../media/image122.jpg"/><Relationship Id="rId4" Type="http://schemas.openxmlformats.org/officeDocument/2006/relationships/image" Target="../media/image12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3648628" y="3160297"/>
            <a:ext cx="4709309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0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7" y="1103080"/>
            <a:ext cx="973738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Palacio Marqués de Viana Variedad – Arbequina, Picual &amp; Royal</a:t>
            </a:r>
          </a:p>
          <a:p>
            <a:r>
              <a:rPr lang="es-ES" sz="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 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3" t="15486" r="12210" b="19143"/>
          <a:stretch/>
        </p:blipFill>
        <p:spPr>
          <a:xfrm>
            <a:off x="9107886" y="1580605"/>
            <a:ext cx="3084114" cy="1332412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110154" y="3239589"/>
            <a:ext cx="3486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Palacio Marqués de Viana </a:t>
            </a:r>
            <a:r>
              <a:rPr lang="es-ES" sz="1400" b="1" dirty="0" smtClean="0">
                <a:latin typeface="Cicle Semi" panose="02000000000000000000" pitchFamily="2" charset="0"/>
              </a:rPr>
              <a:t>Gold </a:t>
            </a:r>
            <a:r>
              <a:rPr lang="es-ES" sz="1400" b="1" dirty="0" err="1" smtClean="0">
                <a:latin typeface="Cicle Semi" panose="02000000000000000000" pitchFamily="2" charset="0"/>
              </a:rPr>
              <a:t>Edition</a:t>
            </a:r>
            <a:r>
              <a:rPr lang="es-ES" sz="1400" b="1" dirty="0" smtClean="0">
                <a:latin typeface="Cicle Semi" panose="02000000000000000000" pitchFamily="2" charset="0"/>
              </a:rPr>
              <a:t> 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Botellas de 500 </a:t>
            </a:r>
            <a:r>
              <a:rPr lang="es-ES" sz="1400" dirty="0">
                <a:latin typeface="Cicle Semi" panose="02000000000000000000" pitchFamily="2" charset="0"/>
              </a:rPr>
              <a:t>m</a:t>
            </a:r>
            <a:r>
              <a:rPr lang="es-ES" sz="1400" dirty="0" smtClean="0">
                <a:latin typeface="Cicle Semi" panose="02000000000000000000" pitchFamily="2" charset="0"/>
              </a:rPr>
              <a:t>l por caja: 12 unidades</a:t>
            </a:r>
          </a:p>
          <a:p>
            <a:r>
              <a:rPr lang="es-ES" sz="1400" dirty="0" err="1" smtClean="0">
                <a:latin typeface="Cicle Semi" panose="02000000000000000000" pitchFamily="2" charset="0"/>
              </a:rPr>
              <a:t>Coupage</a:t>
            </a:r>
            <a:r>
              <a:rPr lang="es-ES" sz="1400" dirty="0" smtClean="0">
                <a:latin typeface="Cicle Semi" panose="02000000000000000000" pitchFamily="2" charset="0"/>
              </a:rPr>
              <a:t> </a:t>
            </a:r>
            <a:r>
              <a:rPr lang="es-ES" sz="1400" dirty="0">
                <a:latin typeface="Cicle Semi" panose="02000000000000000000" pitchFamily="2" charset="0"/>
              </a:rPr>
              <a:t>- Aceite de Oliva Virgen Extra (AOVE)</a:t>
            </a:r>
          </a:p>
          <a:p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7724960" y="3239589"/>
            <a:ext cx="36153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Palacio Marqués de Viana </a:t>
            </a:r>
            <a:endParaRPr lang="es-ES" sz="1400" b="1" dirty="0" smtClean="0">
              <a:latin typeface="Cicle Semi" panose="02000000000000000000" pitchFamily="2" charset="0"/>
            </a:endParaRPr>
          </a:p>
          <a:p>
            <a:r>
              <a:rPr lang="es-ES" sz="1400" dirty="0" smtClean="0">
                <a:latin typeface="Cicle Semi" panose="02000000000000000000" pitchFamily="2" charset="0"/>
              </a:rPr>
              <a:t>Caja </a:t>
            </a:r>
            <a:r>
              <a:rPr lang="es-ES" sz="1400" dirty="0">
                <a:latin typeface="Cicle Semi" panose="02000000000000000000" pitchFamily="2" charset="0"/>
              </a:rPr>
              <a:t>con 6 Botellas de 500 ml </a:t>
            </a:r>
            <a:endParaRPr lang="es-ES" sz="1400" dirty="0" smtClean="0">
              <a:latin typeface="Cicle Semi" panose="02000000000000000000" pitchFamily="2" charset="0"/>
            </a:endParaRPr>
          </a:p>
          <a:p>
            <a:r>
              <a:rPr lang="es-ES" sz="1400" dirty="0" err="1" smtClean="0">
                <a:latin typeface="Cicle Semi" panose="02000000000000000000" pitchFamily="2" charset="0"/>
              </a:rPr>
              <a:t>Coupage</a:t>
            </a:r>
            <a:r>
              <a:rPr lang="es-ES" sz="1400" dirty="0" smtClean="0">
                <a:latin typeface="Cicle Semi" panose="02000000000000000000" pitchFamily="2" charset="0"/>
              </a:rPr>
              <a:t> </a:t>
            </a:r>
            <a:r>
              <a:rPr lang="es-ES" sz="1400" dirty="0">
                <a:latin typeface="Cicle Semi" panose="02000000000000000000" pitchFamily="2" charset="0"/>
              </a:rPr>
              <a:t>- Aceite de Oliva Virgen Extra (AOVE)</a:t>
            </a:r>
          </a:p>
          <a:p>
            <a:endParaRPr lang="es-ES" sz="1400" dirty="0">
              <a:latin typeface="Cicle Semi" panose="02000000000000000000" pitchFamily="2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25067" y="5142022"/>
            <a:ext cx="115606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El equilibrio y la armonía son las notas que definen este aceite, un fresco frutado de aceituna madura con toques de verde. Su aroma se caracteriza por afrutado de manzana, plátano y almendras con un poco de tomate maduro, hoja de parra y las hierbas aromáticas. Su sabor es complejo y elegante, con una entrada suave pero firme. Sus notas principales son la almendra verde y hierbas aromáticas y notas secundarias, frutas toques de manzana y plátano. Ligeramente amargo y picante; estructura media y buena persistencia.</a:t>
            </a:r>
          </a:p>
          <a:p>
            <a:r>
              <a:rPr lang="es-ES" sz="1400" dirty="0" smtClean="0">
                <a:latin typeface="Ancillary" panose="00000500000000000000" pitchFamily="50" charset="0"/>
              </a:rPr>
              <a:t>Acidez</a:t>
            </a:r>
            <a:r>
              <a:rPr lang="es-ES" sz="1400" dirty="0">
                <a:latin typeface="Ancillary" panose="00000500000000000000" pitchFamily="50" charset="0"/>
              </a:rPr>
              <a:t>: 0,18º</a:t>
            </a:r>
          </a:p>
          <a:p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7" t="555" r="44429" b="2026"/>
          <a:stretch/>
        </p:blipFill>
        <p:spPr>
          <a:xfrm>
            <a:off x="2178872" y="2047619"/>
            <a:ext cx="676366" cy="304364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5" t="2770" r="46267" b="2560"/>
          <a:stretch/>
        </p:blipFill>
        <p:spPr>
          <a:xfrm>
            <a:off x="6851468" y="2094804"/>
            <a:ext cx="720148" cy="3043645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125067" y="6268813"/>
            <a:ext cx="11866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>
                <a:latin typeface="Cicle Semi" panose="02000000000000000000" pitchFamily="2" charset="0"/>
              </a:rPr>
              <a:t>El aceite </a:t>
            </a:r>
            <a:r>
              <a:rPr lang="es-ES" sz="1200" dirty="0">
                <a:latin typeface="Cicle Semi" panose="02000000000000000000" pitchFamily="2" charset="0"/>
              </a:rPr>
              <a:t>se embotella con un toque de nitrógeno, un gas completamente inocuo que protege el aceite de oxidante y garantiza su sabor en condiciones óptimas cuando la botella alcanza el cliente.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56" y="3934618"/>
            <a:ext cx="921507" cy="89741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81" y="2872211"/>
            <a:ext cx="935382" cy="93538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55" y="1822064"/>
            <a:ext cx="921507" cy="95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9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7" y="1103080"/>
            <a:ext cx="998558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 Toledo – Dintel Variedad : </a:t>
            </a:r>
            <a:r>
              <a:rPr lang="es-ES" sz="2800" dirty="0" smtClean="0"/>
              <a:t>Arbequina </a:t>
            </a:r>
            <a:r>
              <a:rPr lang="es-ES" sz="2800" dirty="0"/>
              <a:t>y Cornicabra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7" t="23810" r="11484" b="1714"/>
          <a:stretch/>
        </p:blipFill>
        <p:spPr>
          <a:xfrm>
            <a:off x="945038" y="2325800"/>
            <a:ext cx="1031398" cy="296526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8" t="2536" r="38054" b="1842"/>
          <a:stretch/>
        </p:blipFill>
        <p:spPr>
          <a:xfrm>
            <a:off x="6931608" y="3255952"/>
            <a:ext cx="629368" cy="203511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41666" y="5818728"/>
            <a:ext cx="1183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Ancillary" panose="00000500000000000000" pitchFamily="50" charset="0"/>
              </a:rPr>
              <a:t>Dintel Cornicabra Virgen Extra D.O. Montes de Toledo:</a:t>
            </a:r>
            <a:r>
              <a:rPr lang="es-ES" sz="1400" dirty="0">
                <a:latin typeface="Ancillary" panose="00000500000000000000" pitchFamily="50" charset="0"/>
              </a:rPr>
              <a:t> Genuino oliva virgen extra de la denominación de Origen Montes de Toledo y variedad de aceituna Cornicabra, la segunda variedad de España en producción. La aceituna Cornicabra es originaria de esta comarca de Castilla La Mancha, posee una gran estabilidad y es muy apreciada por los paladares más exigentes por sus complejas propiedades organolépticas. – Envase de cristal de 750 ml.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102106" y="3808434"/>
            <a:ext cx="39580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latin typeface="Cicle Semi" panose="02000000000000000000" pitchFamily="2" charset="0"/>
              </a:rPr>
              <a:t>Dintel Cornicabra Virgen Extra D.O. Montes de Toledo 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Envase PET/Lata 250 ml, 500ml, 750 ml, 1L, 3L y 5L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Envase de cristal de 250 ml, 500 ml, 750 ml y 1L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7692355" y="3808434"/>
            <a:ext cx="3841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Cicle Semi" panose="02000000000000000000" pitchFamily="2" charset="0"/>
              </a:rPr>
              <a:t>Oliterra</a:t>
            </a:r>
            <a:r>
              <a:rPr lang="es-ES" sz="1400" b="1" dirty="0" smtClean="0">
                <a:latin typeface="Cicle Semi" panose="02000000000000000000" pitchFamily="2" charset="0"/>
              </a:rPr>
              <a:t> </a:t>
            </a:r>
            <a:r>
              <a:rPr lang="es-ES" sz="1400" b="1" dirty="0">
                <a:latin typeface="Cicle Semi" panose="02000000000000000000" pitchFamily="2" charset="0"/>
              </a:rPr>
              <a:t>Aceite de oliva virgen extra </a:t>
            </a:r>
            <a:r>
              <a:rPr lang="es-ES" sz="1400" b="1" dirty="0" smtClean="0">
                <a:latin typeface="Cicle Semi" panose="02000000000000000000" pitchFamily="2" charset="0"/>
              </a:rPr>
              <a:t>ecológico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Envase PET/Lata 250 ml, 500ml, 750 ml, 1L, 3L y 5L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Envase de cristal de 250 ml, 500 ml, 750 ml y 1L</a:t>
            </a:r>
          </a:p>
        </p:txBody>
      </p:sp>
    </p:spTree>
    <p:extLst>
      <p:ext uri="{BB962C8B-B14F-4D97-AF65-F5344CB8AC3E}">
        <p14:creationId xmlns:p14="http://schemas.microsoft.com/office/powerpoint/2010/main" val="46617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Vinos españoles- Ribera del </a:t>
            </a:r>
            <a:r>
              <a:rPr lang="es-ES" sz="6000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D</a:t>
            </a:r>
            <a:r>
              <a:rPr lang="es-ES" sz="6000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uero</a:t>
            </a:r>
            <a:endParaRPr lang="es-ES" sz="6000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Grupo </a:t>
            </a:r>
            <a:r>
              <a:rPr lang="es-ES" sz="2800" b="1" dirty="0" err="1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M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atarromera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034" y="883835"/>
            <a:ext cx="1741714" cy="99694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1" t="16307" r="33896" b="16494"/>
          <a:stretch/>
        </p:blipFill>
        <p:spPr>
          <a:xfrm>
            <a:off x="3857007" y="2030042"/>
            <a:ext cx="1350552" cy="467132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65468" t="7077" r="23066" b="19760"/>
          <a:stretch/>
        </p:blipFill>
        <p:spPr>
          <a:xfrm rot="16200000">
            <a:off x="9923696" y="804103"/>
            <a:ext cx="992686" cy="356134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/>
          <a:srcRect l="65340" t="11002" r="23689" b="16363"/>
          <a:stretch/>
        </p:blipFill>
        <p:spPr>
          <a:xfrm rot="5400000">
            <a:off x="1301840" y="3192376"/>
            <a:ext cx="966051" cy="359586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/>
          <a:srcRect l="66216" t="7136" r="22342" b="15686"/>
          <a:stretch/>
        </p:blipFill>
        <p:spPr>
          <a:xfrm rot="5400000">
            <a:off x="1266540" y="529424"/>
            <a:ext cx="925844" cy="351118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9" t="8946" r="11543" b="16202"/>
          <a:stretch/>
        </p:blipFill>
        <p:spPr>
          <a:xfrm rot="16200000">
            <a:off x="9936277" y="3201034"/>
            <a:ext cx="945125" cy="3557614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267132" y="2802224"/>
            <a:ext cx="31719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ncillary" panose="00000500000000000000" pitchFamily="50" charset="0"/>
              </a:rPr>
              <a:t>Matarromera</a:t>
            </a:r>
            <a:r>
              <a:rPr lang="es-ES" sz="1400" b="1" dirty="0" smtClean="0">
                <a:latin typeface="Ancillary" panose="00000500000000000000" pitchFamily="50" charset="0"/>
              </a:rPr>
              <a:t> Crianza 2009</a:t>
            </a:r>
          </a:p>
          <a:p>
            <a:r>
              <a:rPr lang="es-ES" sz="1200" dirty="0" smtClean="0">
                <a:latin typeface="Candara" panose="020E0502030303020204" pitchFamily="34" charset="0"/>
              </a:rPr>
              <a:t>100% Tempranillo </a:t>
            </a:r>
          </a:p>
          <a:p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14,5%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Medalla Oro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Berlin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2012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Puntos Stephen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Tanzer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2012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89 Guía Repsol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89 Puntos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Intervinos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2013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91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Enthusiast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2013</a:t>
            </a:r>
            <a:endParaRPr lang="es-ES" sz="1400" dirty="0">
              <a:solidFill>
                <a:schemeClr val="tx1">
                  <a:lumMod val="50000"/>
                  <a:lumOff val="50000"/>
                </a:schemeClr>
              </a:solidFill>
              <a:latin typeface="Cicle Semi" panose="02000000000000000000" pitchFamily="2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267132" y="5536841"/>
            <a:ext cx="24238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ncillary" panose="00000500000000000000" pitchFamily="50" charset="0"/>
              </a:rPr>
              <a:t>Matarromera</a:t>
            </a:r>
            <a:r>
              <a:rPr lang="es-ES" sz="1400" b="1" dirty="0" smtClean="0">
                <a:latin typeface="Ancillary" panose="00000500000000000000" pitchFamily="50" charset="0"/>
              </a:rPr>
              <a:t> Reserva 2008</a:t>
            </a:r>
          </a:p>
          <a:p>
            <a:r>
              <a:rPr lang="es-ES" sz="1200" dirty="0" smtClean="0">
                <a:latin typeface="Candara" panose="020E0502030303020204" pitchFamily="34" charset="0"/>
              </a:rPr>
              <a:t>100% Tempranillo </a:t>
            </a:r>
          </a:p>
          <a:p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14,5%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Puntos Parker 2013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9248504" y="5478555"/>
            <a:ext cx="276622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ncillary" panose="00000500000000000000" pitchFamily="50" charset="0"/>
              </a:rPr>
              <a:t>Matarromera</a:t>
            </a:r>
            <a:r>
              <a:rPr lang="es-ES" sz="1400" b="1" dirty="0" smtClean="0">
                <a:latin typeface="Ancillary" panose="00000500000000000000" pitchFamily="50" charset="0"/>
              </a:rPr>
              <a:t> Gran Reserva 2001</a:t>
            </a:r>
          </a:p>
          <a:p>
            <a:r>
              <a:rPr lang="es-ES" sz="1200" dirty="0" smtClean="0">
                <a:latin typeface="Candara" panose="020E0502030303020204" pitchFamily="34" charset="0"/>
              </a:rPr>
              <a:t>100% Tempranillo </a:t>
            </a:r>
          </a:p>
          <a:p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15%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Puntos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Peñin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2011</a:t>
            </a:r>
          </a:p>
          <a:p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S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pectator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Puntos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Intervinos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2013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343866" y="1936035"/>
            <a:ext cx="324954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ncillary" panose="00000500000000000000" pitchFamily="50" charset="0"/>
              </a:rPr>
              <a:t>Matarromera</a:t>
            </a:r>
            <a:r>
              <a:rPr lang="es-ES" sz="1400" b="1" dirty="0" smtClean="0">
                <a:latin typeface="Ancillary" panose="00000500000000000000" pitchFamily="50" charset="0"/>
              </a:rPr>
              <a:t> Pago de Solanas 2000</a:t>
            </a:r>
          </a:p>
          <a:p>
            <a:r>
              <a:rPr lang="es-ES" sz="1200" dirty="0" smtClean="0">
                <a:latin typeface="Candara" panose="020E0502030303020204" pitchFamily="34" charset="0"/>
              </a:rPr>
              <a:t>100% Tempranillo </a:t>
            </a:r>
          </a:p>
          <a:p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15,19%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OIV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Bacchus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de Oro 2004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Medalla Oro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Bruxelles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2005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Medalla de Plata International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Challenge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92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Spectator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2006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92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&amp;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Spirits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2006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Guía Repsol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9248504" y="3276173"/>
            <a:ext cx="276622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 smtClean="0">
                <a:latin typeface="Ancillary" panose="00000500000000000000" pitchFamily="50" charset="0"/>
              </a:rPr>
              <a:t>Matarromera</a:t>
            </a:r>
            <a:r>
              <a:rPr lang="es-ES" sz="1400" b="1" dirty="0" smtClean="0">
                <a:latin typeface="Ancillary" panose="00000500000000000000" pitchFamily="50" charset="0"/>
              </a:rPr>
              <a:t> Prestigio 2005</a:t>
            </a:r>
          </a:p>
          <a:p>
            <a:r>
              <a:rPr lang="es-ES" sz="1200" dirty="0" smtClean="0">
                <a:latin typeface="Candara" panose="020E0502030303020204" pitchFamily="34" charset="0"/>
              </a:rPr>
              <a:t>100% Tempranillo </a:t>
            </a:r>
          </a:p>
          <a:p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14,5%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91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Enthusiast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2011</a:t>
            </a: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Spectator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2012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icle Semi" panose="02000000000000000000" pitchFamily="2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080" y="896898"/>
            <a:ext cx="1196329" cy="996941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93" y="4999843"/>
            <a:ext cx="891736" cy="326890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t="-756" r="9440"/>
          <a:stretch/>
        </p:blipFill>
        <p:spPr>
          <a:xfrm>
            <a:off x="6573629" y="5700720"/>
            <a:ext cx="779608" cy="927331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526" y="5326733"/>
            <a:ext cx="850039" cy="318764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3" t="21715" r="11640" b="18285"/>
          <a:stretch/>
        </p:blipFill>
        <p:spPr>
          <a:xfrm>
            <a:off x="6392562" y="5307104"/>
            <a:ext cx="1244056" cy="34285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" t="28362" r="-1219" b="14343"/>
          <a:stretch/>
        </p:blipFill>
        <p:spPr>
          <a:xfrm>
            <a:off x="5522892" y="3927603"/>
            <a:ext cx="686877" cy="393548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8" t="1020" r="16624"/>
          <a:stretch/>
        </p:blipFill>
        <p:spPr>
          <a:xfrm>
            <a:off x="5498868" y="5722296"/>
            <a:ext cx="984868" cy="928290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5561" r="3811" b="16755"/>
          <a:stretch/>
        </p:blipFill>
        <p:spPr>
          <a:xfrm>
            <a:off x="5523652" y="4359550"/>
            <a:ext cx="1032563" cy="534626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040" y="4976235"/>
            <a:ext cx="1168963" cy="28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Toro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975045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Grupo </a:t>
            </a:r>
            <a:r>
              <a:rPr lang="es-ES" sz="2800" b="1" dirty="0" err="1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M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atarromera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78525" y="5490601"/>
            <a:ext cx="168444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Cyan  Crianza 2010</a:t>
            </a:r>
          </a:p>
          <a:p>
            <a:pPr algn="ctr"/>
            <a:r>
              <a:rPr lang="es-ES" sz="1200" dirty="0" smtClean="0">
                <a:latin typeface="Candara" panose="020E0502030303020204" pitchFamily="34" charset="0"/>
                <a:ea typeface="Champagne &amp; Limousines" panose="020B0502020202020204" pitchFamily="34" charset="0"/>
              </a:rPr>
              <a:t>100% tinta de Toro</a:t>
            </a:r>
          </a:p>
          <a:p>
            <a:pPr algn="ctr"/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15,34%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1903496" y="5490601"/>
            <a:ext cx="149783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Cyan Pago de la Calera 2001</a:t>
            </a:r>
          </a:p>
          <a:p>
            <a:pPr algn="ctr"/>
            <a:r>
              <a:rPr lang="es-ES" sz="1200" dirty="0" smtClean="0">
                <a:latin typeface="Candara" panose="020E0502030303020204" pitchFamily="34" charset="0"/>
                <a:ea typeface="Champagne &amp; Limousines" panose="020B0502020202020204" pitchFamily="34" charset="0"/>
              </a:rPr>
              <a:t>100% tinta de Toro</a:t>
            </a:r>
          </a:p>
          <a:p>
            <a:pPr algn="ctr"/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15,56 %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93 Punto Parker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Peñin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2008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3895274" y="5185811"/>
            <a:ext cx="24937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Cyan Prestigio 2005</a:t>
            </a:r>
          </a:p>
          <a:p>
            <a:pPr algn="just"/>
            <a:r>
              <a:rPr lang="es-ES" sz="1200" dirty="0" smtClean="0">
                <a:latin typeface="Candara" panose="020E0502030303020204" pitchFamily="34" charset="0"/>
                <a:ea typeface="Champagne &amp; Limousines" panose="020B0502020202020204" pitchFamily="34" charset="0"/>
              </a:rPr>
              <a:t>100% tinta de Toro</a:t>
            </a:r>
          </a:p>
          <a:p>
            <a:pPr algn="just"/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15,38%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Medalla Plata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Japan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challenge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2011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Medalla Plata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Bruxelles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2012-13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91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Wine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Enthusiats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Guía Repsol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88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Intervinos</a:t>
            </a:r>
            <a:endParaRPr lang="es-E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8421319" y="5534442"/>
            <a:ext cx="21702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Cyan Carlos Moro 2005</a:t>
            </a:r>
          </a:p>
          <a:p>
            <a:pPr algn="ctr"/>
            <a:r>
              <a:rPr lang="es-ES" sz="1200" dirty="0" smtClean="0">
                <a:latin typeface="Candara" panose="020E0502030303020204" pitchFamily="34" charset="0"/>
                <a:ea typeface="Champagne &amp; Limousines" panose="020B0502020202020204" pitchFamily="34" charset="0"/>
              </a:rPr>
              <a:t>100% tinta de Toro</a:t>
            </a:r>
          </a:p>
          <a:p>
            <a:pPr algn="ctr"/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15,56%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93 Punto Parker 2011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88 Guía Repsol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88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Intervinos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6846216" y="5547505"/>
            <a:ext cx="1575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Cyan Roble</a:t>
            </a:r>
          </a:p>
          <a:p>
            <a:pPr algn="ctr"/>
            <a:r>
              <a:rPr lang="es-ES" sz="1200" dirty="0" smtClean="0">
                <a:latin typeface="Candara" panose="020E0502030303020204" pitchFamily="34" charset="0"/>
                <a:ea typeface="Champagne &amp; Limousines" panose="020B0502020202020204" pitchFamily="34" charset="0"/>
              </a:rPr>
              <a:t>100% tinta de Toro</a:t>
            </a:r>
          </a:p>
          <a:p>
            <a:pPr algn="ctr"/>
            <a:r>
              <a:rPr lang="es-ES" sz="1200" dirty="0" err="1" smtClean="0">
                <a:latin typeface="Candara" panose="020E0502030303020204" pitchFamily="34" charset="0"/>
              </a:rPr>
              <a:t>Alc</a:t>
            </a:r>
            <a:r>
              <a:rPr lang="es-ES" sz="1200" dirty="0" smtClean="0">
                <a:latin typeface="Candara" panose="020E0502030303020204" pitchFamily="34" charset="0"/>
              </a:rPr>
              <a:t>: 15%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90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Guia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ndara" panose="020E0502030303020204" pitchFamily="34" charset="0"/>
              </a:rPr>
              <a:t> Repsol 2013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7065" r="36840" b="6435"/>
          <a:stretch/>
        </p:blipFill>
        <p:spPr>
          <a:xfrm>
            <a:off x="694928" y="1811104"/>
            <a:ext cx="809897" cy="359228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8" t="15829" r="35895" b="16514"/>
          <a:stretch/>
        </p:blipFill>
        <p:spPr>
          <a:xfrm>
            <a:off x="2173037" y="1805139"/>
            <a:ext cx="958753" cy="359228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3" t="934" r="35778" b="-1"/>
          <a:stretch/>
        </p:blipFill>
        <p:spPr>
          <a:xfrm>
            <a:off x="5753185" y="1737096"/>
            <a:ext cx="1006969" cy="371963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10" t="773" r="31126" b="2346"/>
          <a:stretch/>
        </p:blipFill>
        <p:spPr>
          <a:xfrm>
            <a:off x="7269633" y="1792076"/>
            <a:ext cx="826318" cy="363579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4" t="15372" r="35895" b="16971"/>
          <a:stretch/>
        </p:blipFill>
        <p:spPr>
          <a:xfrm>
            <a:off x="9060210" y="1805139"/>
            <a:ext cx="939725" cy="361244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238" y="1855693"/>
            <a:ext cx="1104865" cy="493244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4" t="2283" r="11699"/>
          <a:stretch/>
        </p:blipFill>
        <p:spPr>
          <a:xfrm>
            <a:off x="4056802" y="4377751"/>
            <a:ext cx="645750" cy="61559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69" y="4377751"/>
            <a:ext cx="647691" cy="60392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96" y="2759911"/>
            <a:ext cx="1102232" cy="413337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06" y="2384825"/>
            <a:ext cx="1108534" cy="283654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2" b="16449"/>
          <a:stretch/>
        </p:blipFill>
        <p:spPr>
          <a:xfrm>
            <a:off x="4228666" y="3629304"/>
            <a:ext cx="947771" cy="623904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0" t="21715" r="12831" b="20000"/>
          <a:stretch/>
        </p:blipFill>
        <p:spPr>
          <a:xfrm>
            <a:off x="4126220" y="3245514"/>
            <a:ext cx="1131857" cy="310349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0" y="883835"/>
            <a:ext cx="1741714" cy="996941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017" y="30587"/>
            <a:ext cx="859908" cy="71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9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Rueda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Grupo </a:t>
            </a:r>
            <a:r>
              <a:rPr lang="es-ES" sz="2800" b="1" dirty="0" err="1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M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atarromera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9888584" y="3931920"/>
            <a:ext cx="192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>
                <a:latin typeface="Ancillary" panose="00000500000000000000" pitchFamily="50" charset="0"/>
              </a:rPr>
              <a:t>Melior</a:t>
            </a:r>
            <a:r>
              <a:rPr lang="es-ES" b="1" dirty="0" smtClean="0">
                <a:latin typeface="Ancillary" panose="00000500000000000000" pitchFamily="50" charset="0"/>
              </a:rPr>
              <a:t> Verdejo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100% Verdejo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13%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90 Guía Repsol 2013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89 Guía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Intervinos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2013</a:t>
            </a: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0" y="5217538"/>
            <a:ext cx="1102232" cy="413337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0" t="21715" r="12831" b="20000"/>
          <a:stretch/>
        </p:blipFill>
        <p:spPr>
          <a:xfrm>
            <a:off x="10408713" y="5669908"/>
            <a:ext cx="1131857" cy="310349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0" y="883835"/>
            <a:ext cx="1741714" cy="9969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2577" r="13321" b="13208"/>
          <a:stretch/>
        </p:blipFill>
        <p:spPr>
          <a:xfrm>
            <a:off x="9267411" y="909961"/>
            <a:ext cx="1039185" cy="99694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0" t="-1655" r="13420" b="-1"/>
          <a:stretch/>
        </p:blipFill>
        <p:spPr>
          <a:xfrm>
            <a:off x="5512526" y="2263312"/>
            <a:ext cx="4376057" cy="4407932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274322" y="2080576"/>
            <a:ext cx="48332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MELIOR </a:t>
            </a:r>
            <a:r>
              <a:rPr lang="es-ES" sz="1400" b="1" dirty="0">
                <a:latin typeface="Ancillary" panose="00000500000000000000" pitchFamily="50" charset="0"/>
              </a:rPr>
              <a:t>VERDEJO </a:t>
            </a:r>
            <a:r>
              <a:rPr lang="es-ES" sz="1400" b="1" dirty="0" smtClean="0">
                <a:latin typeface="Ancillary" panose="00000500000000000000" pitchFamily="50" charset="0"/>
              </a:rPr>
              <a:t>2012</a:t>
            </a:r>
          </a:p>
          <a:p>
            <a:pPr algn="just"/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El </a:t>
            </a:r>
            <a:r>
              <a:rPr lang="es-ES" sz="1400" dirty="0">
                <a:latin typeface="Ancillary" panose="00000500000000000000" pitchFamily="50" charset="0"/>
              </a:rPr>
              <a:t>vino blanco </a:t>
            </a:r>
            <a:r>
              <a:rPr lang="es-ES" sz="1400" dirty="0" err="1">
                <a:latin typeface="Ancillary" panose="00000500000000000000" pitchFamily="50" charset="0"/>
              </a:rPr>
              <a:t>Melior</a:t>
            </a:r>
            <a:r>
              <a:rPr lang="es-ES" sz="1400" dirty="0">
                <a:latin typeface="Ancillary" panose="00000500000000000000" pitchFamily="50" charset="0"/>
              </a:rPr>
              <a:t> Verdejo 2012 está elaborado con 100% Verdejo y pertenece a la D.O. Rueda.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Los </a:t>
            </a:r>
            <a:r>
              <a:rPr lang="es-ES" sz="1400" dirty="0">
                <a:latin typeface="Ancillary" panose="00000500000000000000" pitchFamily="50" charset="0"/>
              </a:rPr>
              <a:t>viñedos situados en Valladolid próximos a Valbuena tienen una edad media de 16 años y un suelo pedregoso y cascajoso.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Este </a:t>
            </a:r>
            <a:r>
              <a:rPr lang="es-ES" sz="1400" dirty="0">
                <a:latin typeface="Ancillary" panose="00000500000000000000" pitchFamily="50" charset="0"/>
              </a:rPr>
              <a:t>blanco se elabora tradicionalmente con una temperatura de fermentación de 16ºC, estabilización por frío y sin fermentación </a:t>
            </a:r>
            <a:r>
              <a:rPr lang="es-ES" sz="1400" dirty="0" err="1">
                <a:latin typeface="Ancillary" panose="00000500000000000000" pitchFamily="50" charset="0"/>
              </a:rPr>
              <a:t>malolactica</a:t>
            </a:r>
            <a:r>
              <a:rPr lang="es-ES" sz="1400" dirty="0">
                <a:latin typeface="Ancillary" panose="00000500000000000000" pitchFamily="50" charset="0"/>
              </a:rPr>
              <a:t>.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MARIDAJE</a:t>
            </a:r>
            <a:r>
              <a:rPr lang="es-ES" sz="1400" dirty="0" smtClean="0">
                <a:latin typeface="Ancillary" panose="00000500000000000000" pitchFamily="50" charset="0"/>
              </a:rPr>
              <a:t>:</a:t>
            </a:r>
            <a:r>
              <a:rPr lang="es-ES" sz="1400" dirty="0">
                <a:latin typeface="Ancillary" panose="00000500000000000000" pitchFamily="50" charset="0"/>
              </a:rPr>
              <a:t> </a:t>
            </a:r>
            <a:r>
              <a:rPr lang="es-ES" sz="1400" dirty="0" smtClean="0">
                <a:latin typeface="Ancillary" panose="00000500000000000000" pitchFamily="50" charset="0"/>
              </a:rPr>
              <a:t>Está especialmente recomendado para pescados a la plancha, Almejas, Coquinas... </a:t>
            </a: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NOTA </a:t>
            </a:r>
            <a:r>
              <a:rPr lang="es-ES" sz="1400" b="1" dirty="0">
                <a:latin typeface="Ancillary" panose="00000500000000000000" pitchFamily="50" charset="0"/>
              </a:rPr>
              <a:t>DE </a:t>
            </a:r>
            <a:r>
              <a:rPr lang="es-ES" sz="1400" b="1" dirty="0" smtClean="0">
                <a:latin typeface="Ancillary" panose="00000500000000000000" pitchFamily="50" charset="0"/>
              </a:rPr>
              <a:t>CATA:</a:t>
            </a:r>
            <a:r>
              <a:rPr lang="es-ES" sz="1400" b="1" dirty="0">
                <a:latin typeface="Ancillary" panose="00000500000000000000" pitchFamily="50" charset="0"/>
              </a:rPr>
              <a:t> </a:t>
            </a:r>
            <a:r>
              <a:rPr lang="es-ES" sz="1400" dirty="0">
                <a:latin typeface="Ancillary" panose="00000500000000000000" pitchFamily="50" charset="0"/>
              </a:rPr>
              <a:t>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Vista</a:t>
            </a:r>
            <a:r>
              <a:rPr lang="es-ES" sz="1400" dirty="0">
                <a:latin typeface="Ancillary" panose="00000500000000000000" pitchFamily="50" charset="0"/>
              </a:rPr>
              <a:t>: En vista se presenta color amarillo pajizo. Limpio y brillante.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Nariz</a:t>
            </a:r>
            <a:r>
              <a:rPr lang="es-ES" sz="1400" dirty="0">
                <a:latin typeface="Ancillary" panose="00000500000000000000" pitchFamily="50" charset="0"/>
              </a:rPr>
              <a:t>: En nariz se presenta con aroma frutado y potente</a:t>
            </a:r>
            <a:r>
              <a:rPr lang="es-ES" sz="1400" dirty="0" smtClean="0">
                <a:latin typeface="Ancillary" panose="00000500000000000000" pitchFamily="50" charset="0"/>
              </a:rPr>
              <a:t>. Fruta </a:t>
            </a:r>
            <a:r>
              <a:rPr lang="es-ES" sz="1400" dirty="0">
                <a:latin typeface="Ancillary" panose="00000500000000000000" pitchFamily="50" charset="0"/>
              </a:rPr>
              <a:t>y flores en perfecta armonía. 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Boca</a:t>
            </a:r>
            <a:r>
              <a:rPr lang="es-ES" sz="1400" dirty="0">
                <a:latin typeface="Ancillary" panose="00000500000000000000" pitchFamily="50" charset="0"/>
              </a:rPr>
              <a:t>: En boca se presenta fresco y frutado. 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pPr algn="just"/>
            <a:r>
              <a:rPr lang="es-ES" sz="1400" b="1" dirty="0" err="1" smtClean="0">
                <a:latin typeface="Ancillary" panose="00000500000000000000" pitchFamily="50" charset="0"/>
              </a:rPr>
              <a:t>Posgusto</a:t>
            </a:r>
            <a:r>
              <a:rPr lang="es-ES" sz="1400" dirty="0" smtClean="0">
                <a:latin typeface="Ancillary" panose="00000500000000000000" pitchFamily="50" charset="0"/>
              </a:rPr>
              <a:t> </a:t>
            </a:r>
            <a:r>
              <a:rPr lang="es-ES" sz="1400" dirty="0">
                <a:latin typeface="Ancillary" panose="00000500000000000000" pitchFamily="50" charset="0"/>
              </a:rPr>
              <a:t>con el amargor propio del verdejo. </a:t>
            </a:r>
          </a:p>
        </p:txBody>
      </p:sp>
    </p:spTree>
    <p:extLst>
      <p:ext uri="{BB962C8B-B14F-4D97-AF65-F5344CB8AC3E}">
        <p14:creationId xmlns:p14="http://schemas.microsoft.com/office/powerpoint/2010/main" val="11243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RIOJA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y Viñedos Heras Cordón</a:t>
            </a: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80865" y="5656217"/>
            <a:ext cx="2146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Reserva 2005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90% Tempranillo 10% Mazuelo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13%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92 Puntos Parker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14417" b="15138"/>
          <a:stretch/>
        </p:blipFill>
        <p:spPr>
          <a:xfrm>
            <a:off x="9718766" y="862150"/>
            <a:ext cx="2473234" cy="122790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54" y="143693"/>
            <a:ext cx="636831" cy="57476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0" t="2771" r="33314" b="2684"/>
          <a:stretch/>
        </p:blipFill>
        <p:spPr>
          <a:xfrm>
            <a:off x="4229097" y="1988949"/>
            <a:ext cx="862149" cy="356616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8" t="2986" r="30679" b="2527"/>
          <a:stretch/>
        </p:blipFill>
        <p:spPr>
          <a:xfrm>
            <a:off x="7994469" y="1988948"/>
            <a:ext cx="940526" cy="356616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2" t="2937" r="34380" b="2517"/>
          <a:stretch/>
        </p:blipFill>
        <p:spPr>
          <a:xfrm>
            <a:off x="855614" y="1969354"/>
            <a:ext cx="796835" cy="3566160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2612572" y="5656217"/>
            <a:ext cx="3224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Vendimia Seleccionada 2009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90% Tempranillo 10% Mazuelo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13%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92 Puntos Parker</a:t>
            </a:r>
          </a:p>
        </p:txBody>
      </p:sp>
    </p:spTree>
    <p:extLst>
      <p:ext uri="{BB962C8B-B14F-4D97-AF65-F5344CB8AC3E}">
        <p14:creationId xmlns:p14="http://schemas.microsoft.com/office/powerpoint/2010/main" val="131438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Madrid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Figueroa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642128" y="4995114"/>
            <a:ext cx="15708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Tinto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Tempranillo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13,5%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9" t="10799" r="25286" b="2202"/>
          <a:stretch/>
        </p:blipFill>
        <p:spPr>
          <a:xfrm>
            <a:off x="8210519" y="1747523"/>
            <a:ext cx="772656" cy="313732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0" t="8909" r="19591" b="1891"/>
          <a:stretch/>
        </p:blipFill>
        <p:spPr>
          <a:xfrm>
            <a:off x="835737" y="1751484"/>
            <a:ext cx="832642" cy="313336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0" t="9220" r="21930" b="2202"/>
          <a:stretch/>
        </p:blipFill>
        <p:spPr>
          <a:xfrm>
            <a:off x="4456571" y="1708086"/>
            <a:ext cx="806389" cy="318075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0" t="10468" r="20371" b="2515"/>
          <a:stretch/>
        </p:blipFill>
        <p:spPr>
          <a:xfrm>
            <a:off x="5941080" y="1706809"/>
            <a:ext cx="849098" cy="315864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9" t="10155" r="22709" b="2203"/>
          <a:stretch/>
        </p:blipFill>
        <p:spPr>
          <a:xfrm>
            <a:off x="2285218" y="1804260"/>
            <a:ext cx="761128" cy="305538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18389"/>
          <a:stretch/>
        </p:blipFill>
        <p:spPr>
          <a:xfrm>
            <a:off x="10932730" y="1055510"/>
            <a:ext cx="1155032" cy="965079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t="11092" r="18811" b="2203"/>
          <a:stretch/>
        </p:blipFill>
        <p:spPr>
          <a:xfrm flipH="1">
            <a:off x="9591036" y="1713484"/>
            <a:ext cx="889807" cy="3171363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0" y="80081"/>
            <a:ext cx="1638300" cy="895350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16343" r="5634" b="16990"/>
          <a:stretch/>
        </p:blipFill>
        <p:spPr>
          <a:xfrm>
            <a:off x="10474912" y="2574965"/>
            <a:ext cx="1684422" cy="762000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9" r="34095"/>
          <a:stretch/>
        </p:blipFill>
        <p:spPr>
          <a:xfrm>
            <a:off x="10956176" y="4579639"/>
            <a:ext cx="1203158" cy="1162050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575"/>
          <a:stretch/>
        </p:blipFill>
        <p:spPr>
          <a:xfrm>
            <a:off x="11034471" y="3401133"/>
            <a:ext cx="1157529" cy="1162050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9318166" y="4987404"/>
            <a:ext cx="14687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Roble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Tempranillo Merlot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14%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1912075" y="4972488"/>
            <a:ext cx="16159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Blanco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Macabeo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11,5%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62171" y="4972488"/>
            <a:ext cx="195698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</a:t>
            </a:r>
            <a:r>
              <a:rPr lang="es-ES" sz="1400" b="1" dirty="0" err="1" smtClean="0">
                <a:latin typeface="Ancillary" panose="00000500000000000000" pitchFamily="50" charset="0"/>
              </a:rPr>
              <a:t>Semi</a:t>
            </a:r>
            <a:r>
              <a:rPr lang="es-ES" sz="1400" b="1" dirty="0" smtClean="0">
                <a:latin typeface="Ancillary" panose="00000500000000000000" pitchFamily="50" charset="0"/>
              </a:rPr>
              <a:t> Dulce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Macabeo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10,5%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77499" y="5793974"/>
            <a:ext cx="3371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>
                <a:latin typeface="Ancillary" panose="00000500000000000000" pitchFamily="50" charset="0"/>
              </a:rPr>
              <a:t>Notas de Cata: </a:t>
            </a:r>
            <a:r>
              <a:rPr lang="es-ES" sz="1200" dirty="0" smtClean="0">
                <a:latin typeface="Ancillary" panose="00000500000000000000" pitchFamily="50" charset="0"/>
              </a:rPr>
              <a:t>Una </a:t>
            </a:r>
            <a:r>
              <a:rPr lang="es-ES" sz="1200" dirty="0">
                <a:latin typeface="Ancillary" panose="00000500000000000000" pitchFamily="50" charset="0"/>
              </a:rPr>
              <a:t>intensidad aromática alta a fruta tropical (piña cítricos </a:t>
            </a:r>
            <a:r>
              <a:rPr lang="es-ES" sz="1200" dirty="0" err="1">
                <a:latin typeface="Ancillary" panose="00000500000000000000" pitchFamily="50" charset="0"/>
              </a:rPr>
              <a:t>etc</a:t>
            </a:r>
            <a:r>
              <a:rPr lang="es-ES" sz="1200" dirty="0">
                <a:latin typeface="Ancillary" panose="00000500000000000000" pitchFamily="50" charset="0"/>
              </a:rPr>
              <a:t>) recuerdos a manzana verde y ciertos recuerdos mentolados</a:t>
            </a:r>
            <a:r>
              <a:rPr lang="es-ES" sz="1200" dirty="0" smtClean="0">
                <a:latin typeface="Ancillary" panose="00000500000000000000" pitchFamily="50" charset="0"/>
              </a:rPr>
              <a:t>.</a:t>
            </a:r>
            <a:endParaRPr lang="es-ES" dirty="0"/>
          </a:p>
        </p:txBody>
      </p:sp>
      <p:sp>
        <p:nvSpPr>
          <p:cNvPr id="26" name="CuadroTexto 25"/>
          <p:cNvSpPr txBox="1"/>
          <p:nvPr/>
        </p:nvSpPr>
        <p:spPr>
          <a:xfrm>
            <a:off x="4071320" y="4995114"/>
            <a:ext cx="15708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Rosado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Tempranillo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12%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3561771" y="5789815"/>
            <a:ext cx="38496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>
                <a:latin typeface="Ancillary" panose="00000500000000000000" pitchFamily="50" charset="0"/>
              </a:rPr>
              <a:t>Notas de Cata</a:t>
            </a:r>
            <a:r>
              <a:rPr lang="es-ES" sz="1200" dirty="0">
                <a:latin typeface="Ancillary" panose="00000500000000000000" pitchFamily="50" charset="0"/>
              </a:rPr>
              <a:t>: De color rojo cereza, con reflejos azulados de una intensidad aromática alta. Recuerdos a frutos rojos del bosque (fresas, frambuesa, cereza).</a:t>
            </a:r>
            <a:br>
              <a:rPr lang="es-ES" sz="1200" dirty="0">
                <a:latin typeface="Ancillary" panose="00000500000000000000" pitchFamily="50" charset="0"/>
              </a:rPr>
            </a:br>
            <a:r>
              <a:rPr lang="es-ES" sz="1200" dirty="0">
                <a:latin typeface="Ancillary" panose="00000500000000000000" pitchFamily="50" charset="0"/>
              </a:rPr>
              <a:t>Frutal en boca; </a:t>
            </a:r>
            <a:r>
              <a:rPr lang="es-ES" sz="1200" dirty="0" smtClean="0">
                <a:latin typeface="Ancillary" panose="00000500000000000000" pitchFamily="50" charset="0"/>
              </a:rPr>
              <a:t>alegre </a:t>
            </a:r>
            <a:r>
              <a:rPr lang="es-ES" sz="1200" dirty="0">
                <a:latin typeface="Ancillary" panose="00000500000000000000" pitchFamily="50" charset="0"/>
              </a:rPr>
              <a:t>fresco y persistente</a:t>
            </a:r>
            <a:r>
              <a:rPr lang="es-ES" sz="1200" dirty="0" smtClean="0">
                <a:latin typeface="Ancillary" panose="00000500000000000000" pitchFamily="50" charset="0"/>
              </a:rPr>
              <a:t>.</a:t>
            </a:r>
            <a:endParaRPr lang="es-ES" dirty="0"/>
          </a:p>
        </p:txBody>
      </p:sp>
      <p:sp>
        <p:nvSpPr>
          <p:cNvPr id="28" name="CuadroTexto 27"/>
          <p:cNvSpPr txBox="1"/>
          <p:nvPr/>
        </p:nvSpPr>
        <p:spPr>
          <a:xfrm>
            <a:off x="7847344" y="4987404"/>
            <a:ext cx="15708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Figueroa Tinto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Tempranillo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13,5%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7673461" y="5853983"/>
            <a:ext cx="4117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>
                <a:latin typeface="Ancillary" panose="00000500000000000000" pitchFamily="50" charset="0"/>
              </a:rPr>
              <a:t>Notas de Cata: </a:t>
            </a:r>
            <a:r>
              <a:rPr lang="es-ES" sz="1200" dirty="0">
                <a:latin typeface="Ancillary" panose="00000500000000000000" pitchFamily="50" charset="0"/>
              </a:rPr>
              <a:t>De color rojo rubí con reflejos azulados de una intensidad aromática alta. Recuerdos a frutos rojos del bosque (mora, arándanos), recuerdos especiados.</a:t>
            </a:r>
          </a:p>
          <a:p>
            <a:pPr algn="just"/>
            <a:r>
              <a:rPr lang="es-ES" sz="1200" dirty="0">
                <a:latin typeface="Ancillary" panose="00000500000000000000" pitchFamily="50" charset="0"/>
              </a:rPr>
              <a:t>Sabroso, tanino dulce y suave, largo en el paso de boca</a:t>
            </a:r>
            <a:r>
              <a:rPr lang="es-ES" sz="1200" dirty="0" smtClean="0">
                <a:latin typeface="Ancillary" panose="00000500000000000000" pitchFamily="50" charset="0"/>
              </a:rPr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9951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</a:t>
            </a:r>
            <a:r>
              <a:rPr lang="es-ES" sz="6000" dirty="0" err="1" smtClean="0">
                <a:latin typeface="Champagne &amp; Limousines" panose="020B0502020202020204" pitchFamily="34" charset="0"/>
              </a:rPr>
              <a:t>Navara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Luis 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Gurpegui</a:t>
            </a: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Muga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990762" y="5551956"/>
            <a:ext cx="3032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>
                <a:latin typeface="Ancillary" panose="00000500000000000000" pitchFamily="50" charset="0"/>
              </a:rPr>
              <a:t>Gurpegui</a:t>
            </a:r>
            <a:r>
              <a:rPr lang="es-ES" b="1" dirty="0" smtClean="0">
                <a:latin typeface="Ancillary" panose="00000500000000000000" pitchFamily="50" charset="0"/>
              </a:rPr>
              <a:t> 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90% Tempranillo 10% Cabernet </a:t>
            </a:r>
            <a:r>
              <a:rPr lang="es-ES" sz="1200" dirty="0" err="1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Sauvignon</a:t>
            </a:r>
            <a:endParaRPr lang="es-ES" sz="1200" dirty="0" smtClean="0">
              <a:latin typeface="Ancillary" panose="00000500000000000000" pitchFamily="50" charset="0"/>
              <a:ea typeface="Champagne &amp; Limousines" panose="020B0502020202020204" pitchFamily="34" charset="0"/>
            </a:endParaRP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14%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85 Puntos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Guia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Peñim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185955" y="5551956"/>
            <a:ext cx="2246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Monte </a:t>
            </a:r>
            <a:r>
              <a:rPr lang="es-ES" b="1" dirty="0" err="1" smtClean="0">
                <a:latin typeface="Ancillary" panose="00000500000000000000" pitchFamily="50" charset="0"/>
              </a:rPr>
              <a:t>Ory</a:t>
            </a:r>
            <a:endParaRPr lang="es-ES" b="1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2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90% Merlot 10% Tempranillo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14%</a:t>
            </a:r>
          </a:p>
          <a:p>
            <a:pPr algn="ctr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Medalla Oro in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Ljubkjana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0" y="1096549"/>
            <a:ext cx="1543050" cy="127635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72" y="1659882"/>
            <a:ext cx="3810000" cy="381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0"/>
          <a:stretch/>
        </p:blipFill>
        <p:spPr>
          <a:xfrm>
            <a:off x="5849166" y="1659882"/>
            <a:ext cx="1139463" cy="381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t="2762" r="8959"/>
          <a:stretch/>
        </p:blipFill>
        <p:spPr>
          <a:xfrm>
            <a:off x="11386210" y="26969"/>
            <a:ext cx="779664" cy="92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0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Cristo de la Vega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650377" y="5399350"/>
            <a:ext cx="32526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ncillary" panose="00000500000000000000" pitchFamily="50" charset="0"/>
              </a:rPr>
              <a:t>Bag In Box Tinto</a:t>
            </a:r>
          </a:p>
          <a:p>
            <a:r>
              <a:rPr lang="es-ES" dirty="0" smtClean="0">
                <a:latin typeface="Ancillary" panose="00000500000000000000" pitchFamily="50" charset="0"/>
              </a:rPr>
              <a:t> </a:t>
            </a:r>
            <a:r>
              <a:rPr lang="es-ES" sz="1400" dirty="0" smtClean="0">
                <a:latin typeface="Ancillary" panose="00000500000000000000" pitchFamily="50" charset="0"/>
                <a:ea typeface="Champagne &amp; Limousines" panose="020B0502020202020204" pitchFamily="34" charset="0"/>
              </a:rPr>
              <a:t>100% Tempranillo</a:t>
            </a:r>
          </a:p>
          <a:p>
            <a:r>
              <a:rPr lang="it-IT" sz="1400" dirty="0">
                <a:latin typeface="Ancillary" panose="00000500000000000000" pitchFamily="50" charset="0"/>
              </a:rPr>
              <a:t>3L Grifo; 10L Grifo; 20L Grifo / </a:t>
            </a:r>
            <a:r>
              <a:rPr lang="it-IT" sz="1400" dirty="0" smtClean="0">
                <a:latin typeface="Ancillary" panose="00000500000000000000" pitchFamily="50" charset="0"/>
              </a:rPr>
              <a:t>QCD</a:t>
            </a:r>
            <a:endParaRPr lang="es-E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149531" y="5445515"/>
            <a:ext cx="3161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ncillary" panose="00000500000000000000" pitchFamily="50" charset="0"/>
              </a:rPr>
              <a:t>Bag In Box Blanco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100% </a:t>
            </a:r>
            <a:r>
              <a:rPr lang="es-ES" sz="1400" dirty="0" smtClean="0">
                <a:latin typeface="Ancillary" panose="00000500000000000000" pitchFamily="50" charset="0"/>
              </a:rPr>
              <a:t>Airén</a:t>
            </a:r>
          </a:p>
          <a:p>
            <a:r>
              <a:rPr lang="it-IT" sz="1400" dirty="0">
                <a:latin typeface="Ancillary" panose="00000500000000000000" pitchFamily="50" charset="0"/>
              </a:rPr>
              <a:t>3L Grifo; 10L Grifo; 20L Grifo / </a:t>
            </a:r>
            <a:r>
              <a:rPr lang="it-IT" sz="1400" dirty="0" smtClean="0">
                <a:latin typeface="Ancillary" panose="00000500000000000000" pitchFamily="50" charset="0"/>
              </a:rPr>
              <a:t>QCD</a:t>
            </a:r>
            <a:endParaRPr lang="es-E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449" y="719359"/>
            <a:ext cx="2035551" cy="117847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85" y="3103808"/>
            <a:ext cx="1255651" cy="1708949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13410" y="3103808"/>
            <a:ext cx="1310172" cy="16911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242662" y="5460905"/>
            <a:ext cx="27802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ncillary" panose="00000500000000000000" pitchFamily="50" charset="0"/>
              </a:rPr>
              <a:t>Bag in Box Sangría</a:t>
            </a:r>
          </a:p>
          <a:p>
            <a:r>
              <a:rPr lang="es-ES" sz="1400" dirty="0" smtClean="0">
                <a:latin typeface="Ancillary" panose="00000500000000000000" pitchFamily="50" charset="0"/>
              </a:rPr>
              <a:t>Tempranillo</a:t>
            </a:r>
          </a:p>
          <a:p>
            <a:r>
              <a:rPr lang="it-IT" sz="1400" dirty="0">
                <a:latin typeface="Ancillary" panose="00000500000000000000" pitchFamily="50" charset="0"/>
              </a:rPr>
              <a:t>3L Grifo; 20L Grifo / </a:t>
            </a:r>
            <a:r>
              <a:rPr lang="it-IT" sz="1400" dirty="0" smtClean="0">
                <a:latin typeface="Ancillary" panose="00000500000000000000" pitchFamily="50" charset="0"/>
              </a:rPr>
              <a:t>QCD</a:t>
            </a:r>
            <a:endParaRPr lang="es-ES" sz="1400" dirty="0">
              <a:latin typeface="Ancillary" panose="00000500000000000000" pitchFamily="50" charset="0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158" y="2937570"/>
            <a:ext cx="1524036" cy="185741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624" y="29566"/>
            <a:ext cx="1317376" cy="71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Vinos españoles  </a:t>
            </a:r>
            <a:endParaRPr lang="es-ES" sz="6000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Cristo de la Vega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-1" y="4696664"/>
            <a:ext cx="20027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s-ES" sz="1400" b="1" dirty="0">
                <a:latin typeface="Ancillary" panose="00000500000000000000" pitchFamily="50" charset="0"/>
              </a:rPr>
              <a:t>Yugo </a:t>
            </a:r>
            <a:r>
              <a:rPr lang="es-ES" sz="1400" b="1" dirty="0" err="1" smtClean="0">
                <a:latin typeface="Ancillary" panose="00000500000000000000" pitchFamily="50" charset="0"/>
              </a:rPr>
              <a:t>Brut</a:t>
            </a:r>
            <a:endParaRPr lang="es-ES" sz="1400" b="1" dirty="0">
              <a:latin typeface="Ancillary" panose="00000500000000000000" pitchFamily="50" charset="0"/>
            </a:endParaRPr>
          </a:p>
          <a:p>
            <a:pPr algn="ctr"/>
            <a:r>
              <a:rPr lang="es-ES" sz="1200" dirty="0"/>
              <a:t>90% </a:t>
            </a:r>
            <a:r>
              <a:rPr lang="es-ES" sz="1200" dirty="0" smtClean="0"/>
              <a:t>Airén </a:t>
            </a:r>
            <a:r>
              <a:rPr lang="es-ES" sz="1200" dirty="0"/>
              <a:t>10% </a:t>
            </a:r>
            <a:r>
              <a:rPr lang="es-ES" sz="1200" dirty="0" err="1" smtClean="0"/>
              <a:t>Chardonnay</a:t>
            </a:r>
            <a:endParaRPr lang="es-ES" sz="1200" dirty="0" smtClean="0"/>
          </a:p>
          <a:p>
            <a:pPr algn="ctr"/>
            <a:r>
              <a:rPr lang="es-ES" sz="1200" dirty="0"/>
              <a:t>9 meses en </a:t>
            </a:r>
            <a:r>
              <a:rPr lang="es-ES" sz="1200" dirty="0" smtClean="0"/>
              <a:t>botella</a:t>
            </a:r>
            <a:endParaRPr lang="es-ES" sz="1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879657" y="5589216"/>
            <a:ext cx="37221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Ancillary" panose="00000500000000000000" pitchFamily="50" charset="0"/>
              </a:rPr>
              <a:t>Dominio </a:t>
            </a:r>
            <a:r>
              <a:rPr lang="es-ES" sz="1400" b="1" dirty="0" err="1">
                <a:latin typeface="Ancillary" panose="00000500000000000000" pitchFamily="50" charset="0"/>
              </a:rPr>
              <a:t>Vegasan</a:t>
            </a:r>
            <a:r>
              <a:rPr lang="es-ES" sz="1400" b="1" dirty="0">
                <a:latin typeface="Ancillary" panose="00000500000000000000" pitchFamily="50" charset="0"/>
              </a:rPr>
              <a:t> </a:t>
            </a:r>
            <a:r>
              <a:rPr lang="es-ES" sz="1400" b="1" dirty="0" smtClean="0">
                <a:latin typeface="Ancillary" panose="00000500000000000000" pitchFamily="50" charset="0"/>
              </a:rPr>
              <a:t>Blanco - </a:t>
            </a:r>
            <a:r>
              <a:rPr lang="es-ES" sz="1200" dirty="0" smtClean="0">
                <a:latin typeface="Ancillary" panose="00000500000000000000" pitchFamily="50" charset="0"/>
              </a:rPr>
              <a:t>100</a:t>
            </a:r>
            <a:r>
              <a:rPr lang="es-ES" sz="1200" dirty="0">
                <a:latin typeface="Ancillary" panose="00000500000000000000" pitchFamily="50" charset="0"/>
              </a:rPr>
              <a:t>% </a:t>
            </a:r>
            <a:r>
              <a:rPr lang="es-ES" sz="1200" dirty="0" smtClean="0">
                <a:latin typeface="Ancillary" panose="00000500000000000000" pitchFamily="50" charset="0"/>
              </a:rPr>
              <a:t>Airén</a:t>
            </a:r>
          </a:p>
          <a:p>
            <a:pPr algn="ctr"/>
            <a:endParaRPr lang="es-ES" sz="800" b="1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Dominio </a:t>
            </a:r>
            <a:r>
              <a:rPr lang="es-ES" sz="1400" b="1" dirty="0" err="1">
                <a:latin typeface="Ancillary" panose="00000500000000000000" pitchFamily="50" charset="0"/>
              </a:rPr>
              <a:t>Vegasan</a:t>
            </a:r>
            <a:r>
              <a:rPr lang="es-ES" sz="1400" b="1" dirty="0">
                <a:latin typeface="Ancillary" panose="00000500000000000000" pitchFamily="50" charset="0"/>
              </a:rPr>
              <a:t> </a:t>
            </a:r>
            <a:r>
              <a:rPr lang="es-ES" sz="1400" b="1" dirty="0" smtClean="0">
                <a:latin typeface="Ancillary" panose="00000500000000000000" pitchFamily="50" charset="0"/>
              </a:rPr>
              <a:t>Rosado - </a:t>
            </a:r>
            <a:r>
              <a:rPr lang="es-ES" sz="1200" dirty="0" smtClean="0">
                <a:latin typeface="Ancillary" panose="00000500000000000000" pitchFamily="50" charset="0"/>
              </a:rPr>
              <a:t>100</a:t>
            </a:r>
            <a:r>
              <a:rPr lang="es-ES" sz="1200" dirty="0">
                <a:latin typeface="Ancillary" panose="00000500000000000000" pitchFamily="50" charset="0"/>
              </a:rPr>
              <a:t>% Tempranillo</a:t>
            </a:r>
          </a:p>
          <a:p>
            <a:pPr algn="ctr"/>
            <a:endParaRPr lang="es-ES" sz="800" b="1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Dominio </a:t>
            </a:r>
            <a:r>
              <a:rPr lang="es-ES" sz="1400" b="1" dirty="0" err="1">
                <a:latin typeface="Ancillary" panose="00000500000000000000" pitchFamily="50" charset="0"/>
              </a:rPr>
              <a:t>Vegasan</a:t>
            </a:r>
            <a:r>
              <a:rPr lang="es-ES" sz="1400" b="1" dirty="0">
                <a:latin typeface="Ancillary" panose="00000500000000000000" pitchFamily="50" charset="0"/>
              </a:rPr>
              <a:t> </a:t>
            </a:r>
            <a:r>
              <a:rPr lang="es-ES" sz="1400" b="1" dirty="0" smtClean="0">
                <a:latin typeface="Ancillary" panose="00000500000000000000" pitchFamily="50" charset="0"/>
              </a:rPr>
              <a:t>Tinto - </a:t>
            </a:r>
            <a:r>
              <a:rPr lang="es-ES" sz="1200" dirty="0" smtClean="0">
                <a:latin typeface="Ancillary" panose="00000500000000000000" pitchFamily="50" charset="0"/>
              </a:rPr>
              <a:t>100% Tempranillo</a:t>
            </a:r>
            <a:endParaRPr lang="es-ES" sz="1200" dirty="0">
              <a:latin typeface="Ancillary" panose="00000500000000000000" pitchFamily="50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449" y="797737"/>
            <a:ext cx="2035551" cy="117847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66" y="1993754"/>
            <a:ext cx="672759" cy="25228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4" r="37606"/>
          <a:stretch/>
        </p:blipFill>
        <p:spPr>
          <a:xfrm>
            <a:off x="1716243" y="1977712"/>
            <a:ext cx="655643" cy="256110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-92" r="34286"/>
          <a:stretch/>
        </p:blipFill>
        <p:spPr>
          <a:xfrm>
            <a:off x="625140" y="1897836"/>
            <a:ext cx="798673" cy="260272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/>
          <a:srcRect l="33639" t="11834" r="31164" b="6901"/>
          <a:stretch/>
        </p:blipFill>
        <p:spPr>
          <a:xfrm>
            <a:off x="4135319" y="1786732"/>
            <a:ext cx="2920668" cy="379130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7"/>
          <a:srcRect l="45643" t="13432" r="43384" b="11647"/>
          <a:stretch/>
        </p:blipFill>
        <p:spPr>
          <a:xfrm>
            <a:off x="9131240" y="2229922"/>
            <a:ext cx="678456" cy="260439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8"/>
          <a:srcRect l="46070" t="21318" r="44745" b="13778"/>
          <a:stretch/>
        </p:blipFill>
        <p:spPr>
          <a:xfrm>
            <a:off x="8313735" y="2213880"/>
            <a:ext cx="669805" cy="266111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9"/>
          <a:srcRect l="46181" t="21378" r="44155" b="14808"/>
          <a:stretch/>
        </p:blipFill>
        <p:spPr>
          <a:xfrm>
            <a:off x="7495690" y="2213880"/>
            <a:ext cx="698148" cy="259196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634" y="2138360"/>
            <a:ext cx="779596" cy="260549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834" y="2150469"/>
            <a:ext cx="685800" cy="2581275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226" y="2043764"/>
            <a:ext cx="534329" cy="244969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624" y="29566"/>
            <a:ext cx="1317376" cy="719357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1580606" y="4813170"/>
            <a:ext cx="2299051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s-ES" sz="1400" b="1" dirty="0">
                <a:latin typeface="Ancillary" panose="00000500000000000000" pitchFamily="50" charset="0"/>
              </a:rPr>
              <a:t>Yugo </a:t>
            </a:r>
            <a:r>
              <a:rPr lang="es-ES" sz="1400" b="1" dirty="0" smtClean="0">
                <a:latin typeface="Ancillary" panose="00000500000000000000" pitchFamily="50" charset="0"/>
              </a:rPr>
              <a:t>Blanco</a:t>
            </a:r>
          </a:p>
          <a:p>
            <a:pPr algn="ctr" fontAlgn="base"/>
            <a:r>
              <a:rPr lang="es-ES" sz="1200" dirty="0" smtClean="0">
                <a:latin typeface="Ancillary" panose="00000500000000000000" pitchFamily="50" charset="0"/>
              </a:rPr>
              <a:t>100</a:t>
            </a:r>
            <a:r>
              <a:rPr lang="es-ES" sz="1200" dirty="0">
                <a:latin typeface="Ancillary" panose="00000500000000000000" pitchFamily="50" charset="0"/>
              </a:rPr>
              <a:t>% </a:t>
            </a:r>
            <a:r>
              <a:rPr lang="es-ES" sz="1200" dirty="0" smtClean="0">
                <a:latin typeface="Ancillary" panose="00000500000000000000" pitchFamily="50" charset="0"/>
              </a:rPr>
              <a:t>Airén</a:t>
            </a:r>
          </a:p>
          <a:p>
            <a:pPr algn="ctr" fontAlgn="base"/>
            <a:endParaRPr lang="es-ES" sz="800" dirty="0" smtClean="0">
              <a:latin typeface="Ancillary" panose="00000500000000000000" pitchFamily="50" charset="0"/>
            </a:endParaRPr>
          </a:p>
          <a:p>
            <a:pPr algn="ctr" fontAlgn="base"/>
            <a:r>
              <a:rPr lang="es-ES" sz="1400" b="1" dirty="0" smtClean="0">
                <a:latin typeface="Ancillary" panose="00000500000000000000" pitchFamily="50" charset="0"/>
              </a:rPr>
              <a:t>Yugo Blanco</a:t>
            </a:r>
          </a:p>
          <a:p>
            <a:pPr algn="ctr"/>
            <a:r>
              <a:rPr lang="es-ES" sz="1200" dirty="0"/>
              <a:t>80% Garnacha y 20% </a:t>
            </a:r>
            <a:r>
              <a:rPr lang="es-ES" sz="1200" dirty="0" smtClean="0"/>
              <a:t>Tempranillo</a:t>
            </a:r>
          </a:p>
          <a:p>
            <a:pPr algn="ctr"/>
            <a:endParaRPr lang="es-ES" sz="800" dirty="0" smtClean="0"/>
          </a:p>
          <a:p>
            <a:pPr algn="ctr" fontAlgn="base"/>
            <a:r>
              <a:rPr lang="es-ES" sz="1400" b="1" dirty="0" smtClean="0">
                <a:latin typeface="Ancillary" panose="00000500000000000000" pitchFamily="50" charset="0"/>
              </a:rPr>
              <a:t>Yugo Tinto</a:t>
            </a:r>
          </a:p>
          <a:p>
            <a:pPr algn="ctr"/>
            <a:r>
              <a:rPr lang="es-ES" sz="1200" dirty="0"/>
              <a:t>70% Tempranillo, 15% </a:t>
            </a:r>
            <a:r>
              <a:rPr lang="es-ES" sz="1200" dirty="0" err="1"/>
              <a:t>Syrah</a:t>
            </a:r>
            <a:r>
              <a:rPr lang="es-ES" sz="1200" dirty="0"/>
              <a:t> y 15% </a:t>
            </a:r>
            <a:r>
              <a:rPr lang="es-ES" sz="1200" dirty="0" smtClean="0"/>
              <a:t>Merlot</a:t>
            </a:r>
            <a:endParaRPr lang="es-ES" sz="1200" dirty="0" smtClean="0">
              <a:latin typeface="Ancillary" panose="00000500000000000000" pitchFamily="50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10061114" y="4716751"/>
            <a:ext cx="21576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Ancillary" panose="00000500000000000000" pitchFamily="50" charset="0"/>
              </a:rPr>
              <a:t>Yugo Crianza</a:t>
            </a:r>
          </a:p>
          <a:p>
            <a:r>
              <a:rPr lang="es-ES" sz="1200" b="0" i="0" dirty="0" smtClean="0">
                <a:solidFill>
                  <a:srgbClr val="000000"/>
                </a:solidFill>
                <a:effectLst/>
                <a:latin typeface="Ancillary" panose="00000500000000000000" pitchFamily="50" charset="0"/>
              </a:rPr>
              <a:t>100% Tempranillo</a:t>
            </a:r>
            <a:endParaRPr lang="es-ES" sz="1200" dirty="0" smtClean="0">
              <a:latin typeface="Ancillary" panose="00000500000000000000" pitchFamily="50" charset="0"/>
            </a:endParaRPr>
          </a:p>
          <a:p>
            <a:pPr fontAlgn="base"/>
            <a:r>
              <a:rPr lang="es-ES" sz="1200" dirty="0">
                <a:latin typeface="Ancillary" panose="00000500000000000000" pitchFamily="50" charset="0"/>
              </a:rPr>
              <a:t>6 meses en barrica y 12 meses en </a:t>
            </a:r>
            <a:r>
              <a:rPr lang="es-ES" sz="1200" dirty="0" smtClean="0">
                <a:latin typeface="Ancillary" panose="00000500000000000000" pitchFamily="50" charset="0"/>
              </a:rPr>
              <a:t>botella</a:t>
            </a:r>
          </a:p>
          <a:p>
            <a:pPr fontAlgn="base"/>
            <a:r>
              <a:rPr lang="es-ES" sz="1200" dirty="0" smtClean="0">
                <a:latin typeface="Ancillary" panose="00000500000000000000" pitchFamily="50" charset="0"/>
              </a:rPr>
              <a:t>Corcho</a:t>
            </a:r>
          </a:p>
          <a:p>
            <a:pPr fontAlgn="base"/>
            <a:endParaRPr lang="es-ES" sz="1200" dirty="0" smtClean="0">
              <a:latin typeface="Ancillary" panose="00000500000000000000" pitchFamily="50" charset="0"/>
            </a:endParaRPr>
          </a:p>
          <a:p>
            <a:r>
              <a:rPr lang="es-ES" sz="1600" b="1" dirty="0">
                <a:latin typeface="Ancillary" panose="00000500000000000000" pitchFamily="50" charset="0"/>
              </a:rPr>
              <a:t>Yugo Reserva</a:t>
            </a:r>
          </a:p>
          <a:p>
            <a:r>
              <a:rPr lang="es-ES" sz="1200" b="0" i="0" dirty="0" smtClean="0">
                <a:solidFill>
                  <a:srgbClr val="000000"/>
                </a:solidFill>
                <a:effectLst/>
                <a:latin typeface="Ancillary" panose="00000500000000000000" pitchFamily="50" charset="0"/>
              </a:rPr>
              <a:t>100% Tempranillo</a:t>
            </a:r>
            <a:endParaRPr lang="es-ES" sz="1200" dirty="0" smtClean="0">
              <a:latin typeface="Ancillary" panose="00000500000000000000" pitchFamily="50" charset="0"/>
            </a:endParaRPr>
          </a:p>
          <a:p>
            <a:r>
              <a:rPr lang="es-ES" sz="1200" dirty="0" smtClean="0">
                <a:latin typeface="Ancillary" panose="00000500000000000000" pitchFamily="50" charset="0"/>
              </a:rPr>
              <a:t>12 </a:t>
            </a:r>
            <a:r>
              <a:rPr lang="es-ES" sz="1200" dirty="0">
                <a:latin typeface="Ancillary" panose="00000500000000000000" pitchFamily="50" charset="0"/>
              </a:rPr>
              <a:t>meses en barrica y 24 meses en </a:t>
            </a:r>
            <a:r>
              <a:rPr lang="es-ES" sz="1200" dirty="0" smtClean="0">
                <a:latin typeface="Ancillary" panose="00000500000000000000" pitchFamily="50" charset="0"/>
              </a:rPr>
              <a:t>botella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7578479" y="5035218"/>
            <a:ext cx="216704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Cerro Mesones Blanco </a:t>
            </a:r>
            <a:endParaRPr lang="es-ES" sz="1400" b="1" dirty="0">
              <a:latin typeface="Ancillary" panose="00000500000000000000" pitchFamily="50" charset="0"/>
            </a:endParaRP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</a:t>
            </a:r>
            <a:r>
              <a:rPr lang="es-ES" sz="1200" dirty="0">
                <a:latin typeface="Ancillary" panose="00000500000000000000" pitchFamily="50" charset="0"/>
              </a:rPr>
              <a:t>% </a:t>
            </a:r>
            <a:r>
              <a:rPr lang="es-ES" sz="1200" dirty="0" smtClean="0">
                <a:latin typeface="Ancillary" panose="00000500000000000000" pitchFamily="50" charset="0"/>
              </a:rPr>
              <a:t>Airén</a:t>
            </a:r>
          </a:p>
          <a:p>
            <a:pPr algn="ctr"/>
            <a:endParaRPr lang="es-ES" sz="800" b="1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400" b="1" dirty="0">
                <a:latin typeface="Ancillary" panose="00000500000000000000" pitchFamily="50" charset="0"/>
              </a:rPr>
              <a:t>Cerro Mesones </a:t>
            </a:r>
            <a:r>
              <a:rPr lang="es-ES" sz="1400" b="1" dirty="0" smtClean="0">
                <a:latin typeface="Ancillary" panose="00000500000000000000" pitchFamily="50" charset="0"/>
              </a:rPr>
              <a:t>Tinto </a:t>
            </a:r>
            <a:endParaRPr lang="es-ES" sz="1400" b="1" dirty="0">
              <a:latin typeface="Ancillary" panose="00000500000000000000" pitchFamily="50" charset="0"/>
            </a:endParaRP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</a:t>
            </a:r>
            <a:r>
              <a:rPr lang="es-ES" sz="1200" dirty="0">
                <a:latin typeface="Ancillary" panose="00000500000000000000" pitchFamily="50" charset="0"/>
              </a:rPr>
              <a:t>% Tempranillo</a:t>
            </a:r>
          </a:p>
          <a:p>
            <a:pPr algn="ctr"/>
            <a:endParaRPr lang="es-ES" sz="800" b="1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400" b="1" dirty="0" smtClean="0">
                <a:latin typeface="Ancillary" panose="00000500000000000000" pitchFamily="50" charset="0"/>
              </a:rPr>
              <a:t>Cerro Mesones Roble  </a:t>
            </a: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80</a:t>
            </a:r>
            <a:r>
              <a:rPr lang="es-ES" sz="1200" dirty="0">
                <a:latin typeface="Ancillary" panose="00000500000000000000" pitchFamily="50" charset="0"/>
              </a:rPr>
              <a:t>% Tempranillo y 20% </a:t>
            </a:r>
            <a:r>
              <a:rPr lang="es-ES" sz="1200" dirty="0" err="1">
                <a:latin typeface="Ancillary" panose="00000500000000000000" pitchFamily="50" charset="0"/>
              </a:rPr>
              <a:t>Syrah</a:t>
            </a:r>
            <a:endParaRPr lang="es-ES" sz="1200" dirty="0">
              <a:latin typeface="Ancillar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04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1667" y="2"/>
            <a:ext cx="12050333" cy="1027526"/>
          </a:xfrm>
        </p:spPr>
        <p:txBody>
          <a:bodyPr/>
          <a:lstStyle/>
          <a:p>
            <a:pPr algn="l"/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532534" y="5493035"/>
            <a:ext cx="2401389" cy="913114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s-ES" sz="1400" b="1" dirty="0">
                <a:latin typeface="Candara" panose="020E0502030303020204" pitchFamily="34" charset="0"/>
              </a:rPr>
              <a:t>Dorada Cosecha </a:t>
            </a:r>
            <a:r>
              <a:rPr lang="es-ES" sz="1400" b="1" dirty="0" smtClean="0">
                <a:latin typeface="Candara" panose="020E0502030303020204" pitchFamily="34" charset="0"/>
              </a:rPr>
              <a:t>Temprana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s-ES" sz="1300" dirty="0" smtClean="0">
                <a:latin typeface="Candara" panose="020E0502030303020204" pitchFamily="34" charset="0"/>
              </a:rPr>
              <a:t>Caja </a:t>
            </a:r>
            <a:r>
              <a:rPr lang="es-ES" sz="1300" dirty="0">
                <a:latin typeface="Candara" panose="020E0502030303020204" pitchFamily="34" charset="0"/>
              </a:rPr>
              <a:t>+ Frasca de 500 </a:t>
            </a:r>
            <a:r>
              <a:rPr lang="es-ES" sz="1300" dirty="0" smtClean="0">
                <a:latin typeface="Candara" panose="020E0502030303020204" pitchFamily="34" charset="0"/>
              </a:rPr>
              <a:t>ml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es-ES" sz="1300" dirty="0" smtClean="0">
                <a:latin typeface="Candara" panose="020E0502030303020204" pitchFamily="34" charset="0"/>
              </a:rPr>
              <a:t>Unidades por Caja: </a:t>
            </a:r>
            <a:r>
              <a:rPr lang="es-ES" sz="1300" cap="all" dirty="0" smtClean="0">
                <a:latin typeface="Candara" panose="020E0502030303020204" pitchFamily="34" charset="0"/>
              </a:rPr>
              <a:t>6 O 12</a:t>
            </a:r>
            <a:endParaRPr lang="es-ES" sz="1300" dirty="0">
              <a:latin typeface="Candara" panose="020E0502030303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0" t="-704" r="26863" b="1551"/>
          <a:stretch/>
        </p:blipFill>
        <p:spPr>
          <a:xfrm>
            <a:off x="9096716" y="1376980"/>
            <a:ext cx="811130" cy="79664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608" y="1404583"/>
            <a:ext cx="769042" cy="769042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Oro de 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Cánava</a:t>
            </a: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_ </a:t>
            </a:r>
            <a:r>
              <a:rPr lang="es-ES" sz="2800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Variedad Picual 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4"/>
          <a:stretch/>
        </p:blipFill>
        <p:spPr>
          <a:xfrm>
            <a:off x="10494498" y="1"/>
            <a:ext cx="1670786" cy="113799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7" r="437" b="11146"/>
          <a:stretch/>
        </p:blipFill>
        <p:spPr>
          <a:xfrm>
            <a:off x="7889658" y="2998221"/>
            <a:ext cx="2699432" cy="192578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6"/>
          <a:srcRect l="47866" t="33982" r="18062" b="33648"/>
          <a:stretch/>
        </p:blipFill>
        <p:spPr>
          <a:xfrm>
            <a:off x="10018969" y="1267260"/>
            <a:ext cx="2046419" cy="1093067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6" t="12958" r="19566" b="3286"/>
          <a:stretch/>
        </p:blipFill>
        <p:spPr>
          <a:xfrm>
            <a:off x="6012287" y="1835588"/>
            <a:ext cx="1441884" cy="347611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</p:pic>
      <p:sp>
        <p:nvSpPr>
          <p:cNvPr id="25" name="CuadroTexto 24"/>
          <p:cNvSpPr txBox="1"/>
          <p:nvPr/>
        </p:nvSpPr>
        <p:spPr>
          <a:xfrm>
            <a:off x="8486872" y="5493035"/>
            <a:ext cx="2452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Candara" panose="020E0502030303020204" pitchFamily="34" charset="0"/>
              </a:rPr>
              <a:t>Selección </a:t>
            </a:r>
            <a:r>
              <a:rPr lang="es-ES" sz="1400" b="1" dirty="0" smtClean="0">
                <a:latin typeface="Candara" panose="020E0502030303020204" pitchFamily="34" charset="0"/>
              </a:rPr>
              <a:t>Cosecha Temprana</a:t>
            </a:r>
            <a:endParaRPr lang="es-ES" sz="1400" b="1" dirty="0">
              <a:latin typeface="Candara" panose="020E0502030303020204" pitchFamily="34" charset="0"/>
            </a:endParaRPr>
          </a:p>
          <a:p>
            <a:pPr algn="just"/>
            <a:r>
              <a:rPr lang="es-ES" sz="1300" dirty="0" smtClean="0">
                <a:latin typeface="Candara" panose="020E0502030303020204" pitchFamily="34" charset="0"/>
              </a:rPr>
              <a:t>Caja 2 </a:t>
            </a:r>
            <a:r>
              <a:rPr lang="es-ES" sz="1300" dirty="0">
                <a:latin typeface="Candara" panose="020E0502030303020204" pitchFamily="34" charset="0"/>
              </a:rPr>
              <a:t>frascas de 500 </a:t>
            </a:r>
            <a:r>
              <a:rPr lang="es-ES" sz="1300" dirty="0" smtClean="0">
                <a:latin typeface="Candara" panose="020E0502030303020204" pitchFamily="34" charset="0"/>
              </a:rPr>
              <a:t>ml</a:t>
            </a:r>
          </a:p>
          <a:p>
            <a:pPr algn="just"/>
            <a:r>
              <a:rPr lang="es-ES" sz="1300" dirty="0">
                <a:latin typeface="Candara" panose="020E0502030303020204" pitchFamily="34" charset="0"/>
              </a:rPr>
              <a:t>Caja + Frasca de 250 ml</a:t>
            </a:r>
            <a:endParaRPr lang="es-ES" sz="1300" dirty="0" smtClean="0">
              <a:latin typeface="Candara" panose="020E0502030303020204" pitchFamily="34" charset="0"/>
            </a:endParaRPr>
          </a:p>
          <a:p>
            <a:pPr algn="just"/>
            <a:r>
              <a:rPr lang="es-ES" sz="1300" dirty="0">
                <a:latin typeface="Candara" panose="020E0502030303020204" pitchFamily="34" charset="0"/>
              </a:rPr>
              <a:t>Unidades por Caja: </a:t>
            </a:r>
            <a:r>
              <a:rPr lang="es-ES" sz="1300" dirty="0" smtClean="0">
                <a:latin typeface="Candara" panose="020E0502030303020204" pitchFamily="34" charset="0"/>
              </a:rPr>
              <a:t>1</a:t>
            </a:r>
          </a:p>
          <a:p>
            <a:pPr algn="just"/>
            <a:r>
              <a:rPr lang="es-ES" sz="1300" dirty="0">
                <a:latin typeface="Candara" panose="020E0502030303020204" pitchFamily="34" charset="0"/>
              </a:rPr>
              <a:t>Unidades por Caja: </a:t>
            </a:r>
            <a:r>
              <a:rPr lang="es-ES" sz="1300" dirty="0" smtClean="0">
                <a:latin typeface="Candara" panose="020E0502030303020204" pitchFamily="34" charset="0"/>
              </a:rPr>
              <a:t>2</a:t>
            </a:r>
            <a:endParaRPr lang="es-ES" sz="1300" dirty="0">
              <a:latin typeface="Candara" panose="020E0502030303020204" pitchFamily="34" charset="0"/>
            </a:endParaRP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t="9185" r="20157" b="14699"/>
          <a:stretch/>
        </p:blipFill>
        <p:spPr>
          <a:xfrm>
            <a:off x="10589090" y="3022290"/>
            <a:ext cx="986966" cy="1901714"/>
          </a:xfrm>
          <a:prstGeom prst="rect">
            <a:avLst/>
          </a:prstGeom>
        </p:spPr>
      </p:pic>
      <p:sp>
        <p:nvSpPr>
          <p:cNvPr id="38" name="CuadroTexto 37"/>
          <p:cNvSpPr txBox="1"/>
          <p:nvPr/>
        </p:nvSpPr>
        <p:spPr>
          <a:xfrm>
            <a:off x="283337" y="4434535"/>
            <a:ext cx="484362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latin typeface="Ancillary" panose="00000500000000000000" pitchFamily="50" charset="0"/>
              </a:rPr>
              <a:t>Características Generales</a:t>
            </a: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Color:</a:t>
            </a:r>
            <a:r>
              <a:rPr lang="es-ES" sz="1400" dirty="0" smtClean="0">
                <a:latin typeface="Ancillary" panose="00000500000000000000" pitchFamily="50" charset="0"/>
              </a:rPr>
              <a:t> Amarillo verdoso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Este </a:t>
            </a:r>
            <a:r>
              <a:rPr lang="es-ES" sz="1400" dirty="0">
                <a:latin typeface="Ancillary" panose="00000500000000000000" pitchFamily="50" charset="0"/>
              </a:rPr>
              <a:t>aceite presenta un frutado de aceituna verde medio con un amargo muy leve, prácticamente imperceptible, y un picante más intenso. Sus notas olfato-gustativas recuerdan al verde de la hierba recién cortada con leves toques de hoja de olivo. Se encuentran la cáscara de plátano verde, la planta de tomate, la almendra verde y pequeños toques de frutos secos</a:t>
            </a:r>
            <a:r>
              <a:rPr lang="es-ES" sz="1400" dirty="0" smtClean="0">
                <a:latin typeface="Ancillary" panose="00000500000000000000" pitchFamily="50" charset="0"/>
              </a:rPr>
              <a:t>. </a:t>
            </a:r>
            <a:endParaRPr lang="es-ES" sz="1400" dirty="0">
              <a:latin typeface="Ancillary" panose="00000500000000000000" pitchFamily="50" charset="0"/>
            </a:endParaRPr>
          </a:p>
          <a:p>
            <a:endParaRPr lang="es-ES" sz="1400" dirty="0">
              <a:latin typeface="Cicle" panose="02000000000000000000" pitchFamily="2" charset="0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283337" y="2173625"/>
            <a:ext cx="48436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Ancillary" panose="00000500000000000000" pitchFamily="50" charset="0"/>
              </a:rPr>
              <a:t>Premios y sellos de calidad:</a:t>
            </a:r>
            <a:endParaRPr lang="es-ES" sz="1600" dirty="0" smtClean="0">
              <a:latin typeface="Ancillary" panose="00000500000000000000" pitchFamily="50" charset="0"/>
            </a:endParaRPr>
          </a:p>
          <a:p>
            <a:r>
              <a:rPr lang="es-ES" sz="1400" dirty="0" smtClean="0">
                <a:latin typeface="Ancillary" panose="00000500000000000000" pitchFamily="50" charset="0"/>
              </a:rPr>
              <a:t>2º premio a la calidad "Mario Salinas" 2012. Consejo Oleícola Internacional.</a:t>
            </a:r>
          </a:p>
          <a:p>
            <a:r>
              <a:rPr lang="es-ES" sz="1400" dirty="0" smtClean="0">
                <a:latin typeface="Ancillary" panose="00000500000000000000" pitchFamily="50" charset="0"/>
              </a:rPr>
              <a:t>Premio Alimentos de España al Mejor ACEITE DE OLIVA VIRGEN EXTRA de la campaña 2011-2012 en la categoría de Aceites Frutados Verdes Dulces.</a:t>
            </a:r>
          </a:p>
          <a:p>
            <a:r>
              <a:rPr lang="es-ES" sz="1400" dirty="0" smtClean="0">
                <a:latin typeface="Ancillary" panose="00000500000000000000" pitchFamily="50" charset="0"/>
              </a:rPr>
              <a:t>Premio Jaén Selección 2012.</a:t>
            </a:r>
          </a:p>
          <a:p>
            <a:r>
              <a:rPr lang="es-ES" sz="1400" dirty="0" smtClean="0">
                <a:latin typeface="Ancillary" panose="00000500000000000000" pitchFamily="50" charset="0"/>
              </a:rPr>
              <a:t>Premio Alcuza 2012.</a:t>
            </a:r>
            <a:endParaRPr lang="es-ES" sz="1400" b="1" dirty="0" smtClean="0">
              <a:latin typeface="Ancillary" panose="00000500000000000000" pitchFamily="50" charset="0"/>
              <a:ea typeface="Champagne &amp; Limousines" panose="020B0502020202020204" pitchFamily="34" charset="0"/>
            </a:endParaRPr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100256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Vinos españoles - Jumilla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16143"/>
            <a:ext cx="9750452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Bodegas Bleda</a:t>
            </a:r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338357" y="1655381"/>
            <a:ext cx="3417443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DIVUS MONASTRELL</a:t>
            </a:r>
          </a:p>
          <a:p>
            <a:pPr algn="ctr"/>
            <a:endParaRPr lang="es-ES" sz="1200" b="1" dirty="0">
              <a:latin typeface="Ancillary" panose="00000500000000000000" pitchFamily="50" charset="0"/>
              <a:ea typeface="Champagne &amp; Limousines" panose="020B0502020202020204" pitchFamily="34" charset="0"/>
            </a:endParaRP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100% </a:t>
            </a:r>
            <a:r>
              <a:rPr lang="es-ES" sz="1200" dirty="0" err="1" smtClean="0">
                <a:latin typeface="Ancillary" panose="00000500000000000000" pitchFamily="50" charset="0"/>
              </a:rPr>
              <a:t>Monastrell</a:t>
            </a:r>
            <a:endParaRPr lang="es-ES" sz="1200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14%</a:t>
            </a:r>
          </a:p>
          <a:p>
            <a:pPr algn="ctr"/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  <a:p>
            <a:pPr algn="just"/>
            <a:r>
              <a:rPr lang="es-ES" sz="1200" b="1" dirty="0">
                <a:latin typeface="Ancillary" panose="00000500000000000000" pitchFamily="50" charset="0"/>
              </a:rPr>
              <a:t>NOTAS DE CATA</a:t>
            </a:r>
            <a:r>
              <a:rPr lang="es-ES" sz="1200" dirty="0">
                <a:latin typeface="Ancillary" panose="00000500000000000000" pitchFamily="50" charset="0"/>
              </a:rPr>
              <a:t>: Color rojo picota intenso acompañado de ribetes violáceos. Aromas de especias, frutas rojas y frutas maduras. Toques balsámicos y torrefactos potentes, muy complejo con taninos nobles </a:t>
            </a:r>
            <a:r>
              <a:rPr lang="es-ES" sz="1200" dirty="0" smtClean="0">
                <a:latin typeface="Ancillary" panose="00000500000000000000" pitchFamily="50" charset="0"/>
              </a:rPr>
              <a:t>muy ensamblados</a:t>
            </a:r>
            <a:r>
              <a:rPr lang="es-ES" sz="1200" dirty="0">
                <a:latin typeface="Ancillary" panose="00000500000000000000" pitchFamily="50" charset="0"/>
              </a:rPr>
              <a:t>. Elegante, Sabroso, carnoso y amplio final con aromas de nariz muy nítidos.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</a:p>
          <a:p>
            <a:pPr algn="just"/>
            <a:endParaRPr lang="es-ES" sz="800" dirty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Medalla Plata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Bruxelles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2012-13</a:t>
            </a:r>
          </a:p>
          <a:p>
            <a:pPr algn="just"/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Bacchus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de Plata VIII Concurso Internacional de Vinos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Bacchus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2008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91 puntos 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Guía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Peñín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2010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.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90 puntos Parker</a:t>
            </a:r>
          </a:p>
          <a:p>
            <a:pPr algn="just"/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89 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puntos Stephen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Tanzer´s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Internacional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Wine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Cellar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  <a:p>
            <a:pPr algn="just"/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Candara" panose="020E0502030303020204" pitchFamily="34" charset="0"/>
            </a:endParaRPr>
          </a:p>
          <a:p>
            <a:pPr algn="just"/>
            <a:endParaRPr lang="es-ES" sz="1200" dirty="0" smtClean="0"/>
          </a:p>
          <a:p>
            <a:pPr algn="just"/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862" y="2289938"/>
            <a:ext cx="1084277" cy="397876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1" t="1638" r="15533"/>
          <a:stretch/>
        </p:blipFill>
        <p:spPr>
          <a:xfrm>
            <a:off x="8900923" y="2289939"/>
            <a:ext cx="566951" cy="388409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6" r="25198"/>
          <a:stretch/>
        </p:blipFill>
        <p:spPr>
          <a:xfrm>
            <a:off x="294201" y="2289939"/>
            <a:ext cx="968543" cy="3983856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9529231" y="3038418"/>
            <a:ext cx="224681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AMATUS</a:t>
            </a:r>
          </a:p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Vino Dulce</a:t>
            </a:r>
          </a:p>
          <a:p>
            <a:r>
              <a:rPr lang="es-ES" sz="1200" dirty="0">
                <a:latin typeface="Ancillary" panose="00000500000000000000" pitchFamily="50" charset="0"/>
              </a:rPr>
              <a:t>85% </a:t>
            </a:r>
            <a:r>
              <a:rPr lang="es-ES" sz="1200" dirty="0" err="1" smtClean="0">
                <a:latin typeface="Ancillary" panose="00000500000000000000" pitchFamily="50" charset="0"/>
              </a:rPr>
              <a:t>Monastrell</a:t>
            </a:r>
            <a:r>
              <a:rPr lang="es-ES" sz="1200" dirty="0" smtClean="0">
                <a:latin typeface="Ancillary" panose="00000500000000000000" pitchFamily="50" charset="0"/>
              </a:rPr>
              <a:t> y 15</a:t>
            </a:r>
            <a:r>
              <a:rPr lang="es-ES" sz="1200" dirty="0">
                <a:latin typeface="Ancillary" panose="00000500000000000000" pitchFamily="50" charset="0"/>
              </a:rPr>
              <a:t>% </a:t>
            </a:r>
            <a:r>
              <a:rPr lang="es-ES" sz="1200" dirty="0" err="1">
                <a:latin typeface="Ancillary" panose="00000500000000000000" pitchFamily="50" charset="0"/>
              </a:rPr>
              <a:t>Syrah</a:t>
            </a:r>
            <a:endParaRPr lang="es-ES" sz="1200" dirty="0">
              <a:latin typeface="Ancillary" panose="00000500000000000000" pitchFamily="50" charset="0"/>
            </a:endParaRPr>
          </a:p>
          <a:p>
            <a:pPr algn="ctr"/>
            <a:r>
              <a:rPr lang="es-ES" sz="1200" dirty="0" smtClean="0">
                <a:latin typeface="Ancillary" panose="00000500000000000000" pitchFamily="50" charset="0"/>
              </a:rPr>
              <a:t>2011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17%</a:t>
            </a:r>
          </a:p>
          <a:p>
            <a:pPr algn="ctr"/>
            <a:endParaRPr lang="es-ES" sz="1200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200" b="1" dirty="0">
                <a:latin typeface="Ancillary" panose="00000500000000000000" pitchFamily="50" charset="0"/>
              </a:rPr>
              <a:t>NOTAS DE CATA</a:t>
            </a:r>
            <a:r>
              <a:rPr lang="es-ES" sz="1200" dirty="0">
                <a:latin typeface="Ancillary" panose="00000500000000000000" pitchFamily="50" charset="0"/>
              </a:rPr>
              <a:t>: Color rojo cereza, borde violáceo. Aroma potente, fruta roja y madura. Boca sabroso, untuoso, dulce, taninos maduros, dulcedumbre y potente concentración frutal.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367247" y="3065270"/>
            <a:ext cx="260386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Ancillary" panose="00000500000000000000" pitchFamily="50" charset="0"/>
              </a:rPr>
              <a:t>PINO DONCEL</a:t>
            </a:r>
          </a:p>
          <a:p>
            <a:endParaRPr lang="es-ES" sz="1200" dirty="0" smtClean="0">
              <a:latin typeface="Ancillary" panose="00000500000000000000" pitchFamily="50" charset="0"/>
            </a:endParaRP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Monastrell</a:t>
            </a:r>
            <a:r>
              <a:rPr lang="es-ES" sz="1200" dirty="0">
                <a:latin typeface="Ancillary" panose="00000500000000000000" pitchFamily="50" charset="0"/>
              </a:rPr>
              <a:t>, </a:t>
            </a:r>
            <a:r>
              <a:rPr lang="es-ES" sz="1200" dirty="0" err="1">
                <a:latin typeface="Ancillary" panose="00000500000000000000" pitchFamily="50" charset="0"/>
              </a:rPr>
              <a:t>Syrah</a:t>
            </a:r>
            <a:r>
              <a:rPr lang="es-ES" sz="1200" dirty="0">
                <a:latin typeface="Ancillary" panose="00000500000000000000" pitchFamily="50" charset="0"/>
              </a:rPr>
              <a:t> y </a:t>
            </a:r>
            <a:r>
              <a:rPr lang="es-ES" sz="1200" dirty="0" err="1">
                <a:latin typeface="Ancillary" panose="00000500000000000000" pitchFamily="50" charset="0"/>
              </a:rPr>
              <a:t>Petit</a:t>
            </a:r>
            <a:r>
              <a:rPr lang="es-ES" sz="1200" dirty="0">
                <a:latin typeface="Ancillary" panose="00000500000000000000" pitchFamily="50" charset="0"/>
              </a:rPr>
              <a:t> </a:t>
            </a:r>
            <a:r>
              <a:rPr lang="es-ES" sz="1200" dirty="0" err="1">
                <a:latin typeface="Ancillary" panose="00000500000000000000" pitchFamily="50" charset="0"/>
              </a:rPr>
              <a:t>Verdot</a:t>
            </a:r>
            <a:endParaRPr lang="es-ES" sz="1200" dirty="0">
              <a:latin typeface="Ancillary" panose="00000500000000000000" pitchFamily="50" charset="0"/>
            </a:endParaRPr>
          </a:p>
          <a:p>
            <a:pPr algn="ctr"/>
            <a:r>
              <a:rPr lang="es-ES" sz="1200" dirty="0">
                <a:latin typeface="Ancillary" panose="00000500000000000000" pitchFamily="50" charset="0"/>
              </a:rPr>
              <a:t>Tinto Roble (5 meses barrica)</a:t>
            </a:r>
          </a:p>
          <a:p>
            <a:pPr algn="ctr"/>
            <a:r>
              <a:rPr lang="es-ES" sz="1200" dirty="0" err="1" smtClean="0">
                <a:latin typeface="Ancillary" panose="00000500000000000000" pitchFamily="50" charset="0"/>
              </a:rPr>
              <a:t>Alc</a:t>
            </a:r>
            <a:r>
              <a:rPr lang="es-ES" sz="1200" dirty="0" smtClean="0">
                <a:latin typeface="Ancillary" panose="00000500000000000000" pitchFamily="50" charset="0"/>
              </a:rPr>
              <a:t>: 14%</a:t>
            </a:r>
          </a:p>
          <a:p>
            <a:endParaRPr lang="es-ES" sz="1200" b="1" i="1" dirty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  <a:p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Gran 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Baco de Oro 2012 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  <a:p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Daejeon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Wine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Trophy</a:t>
            </a:r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2013</a:t>
            </a:r>
          </a:p>
          <a:p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Berliner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Wein</a:t>
            </a:r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 </a:t>
            </a:r>
            <a:r>
              <a:rPr lang="es-E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ncillary" panose="00000500000000000000" pitchFamily="50" charset="0"/>
              </a:rPr>
              <a:t>Trophy</a:t>
            </a:r>
            <a:endParaRPr lang="es-E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ncillary" panose="00000500000000000000" pitchFamily="50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05" y="4972824"/>
            <a:ext cx="1366310" cy="67435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817" y="4978482"/>
            <a:ext cx="661615" cy="87090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726" y="5618965"/>
            <a:ext cx="1332590" cy="649741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896" y="5840870"/>
            <a:ext cx="637492" cy="594418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235" y="5396894"/>
            <a:ext cx="1319421" cy="58902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908" y="5965150"/>
            <a:ext cx="1338471" cy="342491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3" t="11905" r="12006" b="12514"/>
          <a:stretch/>
        </p:blipFill>
        <p:spPr>
          <a:xfrm>
            <a:off x="7505375" y="5656410"/>
            <a:ext cx="516575" cy="516575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095" y="6193953"/>
            <a:ext cx="523628" cy="518641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908" y="6347276"/>
            <a:ext cx="1338471" cy="32072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114" y="1054495"/>
            <a:ext cx="1127760" cy="1127760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t="8408" r="12493" b="8408"/>
          <a:stretch/>
        </p:blipFill>
        <p:spPr>
          <a:xfrm>
            <a:off x="11034270" y="109614"/>
            <a:ext cx="1157729" cy="91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627198" y="3160297"/>
            <a:ext cx="3409898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QUESOS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94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Quesos españoles 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013" y="1431682"/>
            <a:ext cx="1597473" cy="13123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441" y="3955216"/>
            <a:ext cx="2175309" cy="130615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741" y="4248416"/>
            <a:ext cx="1439833" cy="104504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28737" y="3114664"/>
            <a:ext cx="30245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D.O.P. </a:t>
            </a:r>
            <a:r>
              <a:rPr lang="es-ES" sz="1400" dirty="0" err="1">
                <a:latin typeface="Ancillary" panose="00000500000000000000" pitchFamily="50" charset="0"/>
              </a:rPr>
              <a:t>Idiazabal</a:t>
            </a:r>
            <a:r>
              <a:rPr lang="es-ES" sz="1400" dirty="0">
                <a:latin typeface="Ancillary" panose="00000500000000000000" pitchFamily="50" charset="0"/>
              </a:rPr>
              <a:t> Artesano </a:t>
            </a:r>
            <a:r>
              <a:rPr lang="es-ES" sz="1400" dirty="0" smtClean="0">
                <a:latin typeface="Ancillary" panose="00000500000000000000" pitchFamily="50" charset="0"/>
              </a:rPr>
              <a:t>Curado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D.O.P. </a:t>
            </a:r>
            <a:r>
              <a:rPr lang="es-ES" sz="1400" dirty="0" err="1">
                <a:latin typeface="Ancillary" panose="00000500000000000000" pitchFamily="50" charset="0"/>
              </a:rPr>
              <a:t>Idiazabal</a:t>
            </a:r>
            <a:r>
              <a:rPr lang="es-ES" sz="1400" dirty="0">
                <a:latin typeface="Ancillary" panose="00000500000000000000" pitchFamily="50" charset="0"/>
              </a:rPr>
              <a:t> </a:t>
            </a:r>
            <a:r>
              <a:rPr lang="es-ES" sz="1400" dirty="0" smtClean="0">
                <a:latin typeface="Ancillary" panose="00000500000000000000" pitchFamily="50" charset="0"/>
              </a:rPr>
              <a:t>Artesano Ahumado</a:t>
            </a:r>
            <a:endParaRPr lang="es-ES" sz="1400" dirty="0">
              <a:latin typeface="Ancillary" panose="00000500000000000000" pitchFamily="50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822266" y="3124032"/>
            <a:ext cx="24538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D.O.P. Manchego </a:t>
            </a:r>
            <a:r>
              <a:rPr lang="es-ES" sz="1400" dirty="0" err="1" smtClean="0">
                <a:latin typeface="Ancillary" panose="00000500000000000000" pitchFamily="50" charset="0"/>
              </a:rPr>
              <a:t>Semicurado</a:t>
            </a:r>
            <a:endParaRPr lang="es-ES" sz="1400" dirty="0" smtClean="0">
              <a:latin typeface="Ancillary" panose="00000500000000000000" pitchFamily="50" charset="0"/>
            </a:endParaRPr>
          </a:p>
          <a:p>
            <a:r>
              <a:rPr lang="es-ES" sz="1400" dirty="0">
                <a:latin typeface="Ancillary" panose="00000500000000000000" pitchFamily="50" charset="0"/>
              </a:rPr>
              <a:t>D.O.P. Manchego </a:t>
            </a:r>
            <a:r>
              <a:rPr lang="es-ES" sz="1400" dirty="0" smtClean="0">
                <a:latin typeface="Ancillary" panose="00000500000000000000" pitchFamily="50" charset="0"/>
              </a:rPr>
              <a:t>curado</a:t>
            </a:r>
            <a:endParaRPr lang="es-ES" sz="1400" dirty="0">
              <a:latin typeface="Ancillary" panose="00000500000000000000" pitchFamily="50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57888" y="6043594"/>
            <a:ext cx="35403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D.O.P. Torta del Casar ½ en caja de madera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8371506" y="5451446"/>
            <a:ext cx="3208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Queso de Oveja </a:t>
            </a:r>
            <a:r>
              <a:rPr lang="es-ES" sz="1400" dirty="0" err="1" smtClean="0">
                <a:latin typeface="Ancillary" panose="00000500000000000000" pitchFamily="50" charset="0"/>
              </a:rPr>
              <a:t>Semicurado</a:t>
            </a:r>
            <a:r>
              <a:rPr lang="es-ES" sz="1400" dirty="0" smtClean="0">
                <a:latin typeface="Ancillary" panose="00000500000000000000" pitchFamily="50" charset="0"/>
              </a:rPr>
              <a:t> y Curado </a:t>
            </a:r>
            <a:endParaRPr lang="es-ES" sz="1400" dirty="0">
              <a:latin typeface="Ancillary" panose="00000500000000000000" pitchFamily="50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4707361" y="5447349"/>
            <a:ext cx="3341812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Queso de Cabra al </a:t>
            </a:r>
            <a:r>
              <a:rPr lang="es-ES" sz="1400" dirty="0" smtClean="0">
                <a:latin typeface="Ancillary" panose="00000500000000000000" pitchFamily="50" charset="0"/>
              </a:rPr>
              <a:t>Pimentón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Queso R</a:t>
            </a:r>
            <a:r>
              <a:rPr lang="es-ES" sz="1400" dirty="0" smtClean="0">
                <a:latin typeface="Ancillary" panose="00000500000000000000" pitchFamily="50" charset="0"/>
              </a:rPr>
              <a:t>ulo Cabra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Queso de Cabra en Aceite de </a:t>
            </a:r>
            <a:r>
              <a:rPr lang="es-ES" sz="1400" dirty="0" smtClean="0">
                <a:latin typeface="Ancillary" panose="00000500000000000000" pitchFamily="50" charset="0"/>
              </a:rPr>
              <a:t>Oliva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Queso </a:t>
            </a:r>
            <a:r>
              <a:rPr lang="es-ES" sz="1400" dirty="0" err="1">
                <a:latin typeface="Ancillary" panose="00000500000000000000" pitchFamily="50" charset="0"/>
              </a:rPr>
              <a:t>Semicurado</a:t>
            </a:r>
            <a:r>
              <a:rPr lang="es-ES" sz="1400" dirty="0">
                <a:latin typeface="Ancillary" panose="00000500000000000000" pitchFamily="50" charset="0"/>
              </a:rPr>
              <a:t> de </a:t>
            </a:r>
            <a:r>
              <a:rPr lang="es-ES" sz="1400" dirty="0" smtClean="0">
                <a:latin typeface="Ancillary" panose="00000500000000000000" pitchFamily="50" charset="0"/>
              </a:rPr>
              <a:t>Cabra</a:t>
            </a:r>
          </a:p>
          <a:p>
            <a:r>
              <a:rPr lang="es-ES" sz="1400" dirty="0">
                <a:latin typeface="Ancillary" panose="00000500000000000000" pitchFamily="50" charset="0"/>
              </a:rPr>
              <a:t>Queso Añejo de Cabra "Gran </a:t>
            </a:r>
            <a:r>
              <a:rPr lang="es-ES" sz="1400" dirty="0" err="1">
                <a:latin typeface="Ancillary" panose="00000500000000000000" pitchFamily="50" charset="0"/>
              </a:rPr>
              <a:t>Palancares</a:t>
            </a:r>
            <a:r>
              <a:rPr lang="es-ES" sz="1400" dirty="0" smtClean="0">
                <a:latin typeface="Ancillary" panose="00000500000000000000" pitchFamily="50" charset="0"/>
              </a:rPr>
              <a:t>"</a:t>
            </a:r>
            <a:endParaRPr lang="es-ES" sz="1400" dirty="0">
              <a:latin typeface="Ancillary" panose="00000500000000000000" pitchFamily="50" charset="0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16" y="1485255"/>
            <a:ext cx="1402207" cy="1205203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65" y="4214016"/>
            <a:ext cx="1978061" cy="1648384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2" t="19278" r="14378" b="17096"/>
          <a:stretch/>
        </p:blipFill>
        <p:spPr>
          <a:xfrm>
            <a:off x="9058592" y="3509052"/>
            <a:ext cx="1834782" cy="175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0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6000" dirty="0" smtClean="0">
                <a:latin typeface="Champagne &amp; Limousines" panose="020B0502020202020204" pitchFamily="34" charset="0"/>
              </a:rPr>
              <a:t>Jamones y Ibéricos</a:t>
            </a:r>
            <a:endParaRPr lang="es-ES" sz="6000" dirty="0">
              <a:latin typeface="Champagne &amp; Limousines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36901" r="7870" b="12777"/>
          <a:stretch/>
        </p:blipFill>
        <p:spPr>
          <a:xfrm>
            <a:off x="8615867" y="5305303"/>
            <a:ext cx="2281858" cy="91518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34392" r="5723" b="20203"/>
          <a:stretch/>
        </p:blipFill>
        <p:spPr>
          <a:xfrm>
            <a:off x="8615867" y="3564052"/>
            <a:ext cx="2349029" cy="81597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004" y="4085902"/>
            <a:ext cx="776789" cy="246809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710" y="2534652"/>
            <a:ext cx="1148384" cy="401934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81" y="1303064"/>
            <a:ext cx="836905" cy="2819048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8281" y="4611290"/>
            <a:ext cx="490013" cy="1942706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1355444" y="1656073"/>
            <a:ext cx="32895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Bellota D.O.P. "Huelva"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2707013" y="3313230"/>
            <a:ext cx="32666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Bellota Reserva “Jabugo” 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2122161" y="2463628"/>
            <a:ext cx="28039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Recebo “Jabugo</a:t>
            </a:r>
            <a:r>
              <a:rPr lang="es-ES" sz="1400" dirty="0" smtClean="0">
                <a:latin typeface="Ancillary" panose="00000500000000000000" pitchFamily="50" charset="0"/>
              </a:rPr>
              <a:t>”</a:t>
            </a:r>
            <a:endParaRPr lang="es-ES" sz="1400" dirty="0">
              <a:latin typeface="Ancillary" panose="00000500000000000000" pitchFamily="50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1849771" y="2039540"/>
            <a:ext cx="26692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Cebo “Jabugo” 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2392582" y="2887716"/>
            <a:ext cx="34883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Cebo de Campo “Jabugo” </a:t>
            </a:r>
          </a:p>
        </p:txBody>
      </p:sp>
      <p:sp>
        <p:nvSpPr>
          <p:cNvPr id="26" name="Rectángulo 25"/>
          <p:cNvSpPr/>
          <p:nvPr/>
        </p:nvSpPr>
        <p:spPr>
          <a:xfrm>
            <a:off x="3098893" y="3724842"/>
            <a:ext cx="3272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Cebo D.O.P. “Guijuelo” 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3705052" y="4136454"/>
            <a:ext cx="3417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Jamón Ibérico de Bellota D.O.P. “Guijuelo” </a:t>
            </a:r>
          </a:p>
        </p:txBody>
      </p:sp>
      <p:sp>
        <p:nvSpPr>
          <p:cNvPr id="29" name="Rectángulo 28"/>
          <p:cNvSpPr/>
          <p:nvPr/>
        </p:nvSpPr>
        <p:spPr>
          <a:xfrm>
            <a:off x="7965759" y="4688778"/>
            <a:ext cx="2968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Chorizo Ibérico de Bellota "Guijuelo"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7781414" y="2639750"/>
            <a:ext cx="32221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Salchichón Ibérico de Bellota "Guijuelo" </a:t>
            </a:r>
          </a:p>
        </p:txBody>
      </p:sp>
      <p:sp>
        <p:nvSpPr>
          <p:cNvPr id="32" name="Rectángulo 31"/>
          <p:cNvSpPr/>
          <p:nvPr/>
        </p:nvSpPr>
        <p:spPr>
          <a:xfrm>
            <a:off x="7965759" y="3083547"/>
            <a:ext cx="2853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dirty="0">
                <a:latin typeface="Ancillary" panose="00000500000000000000" pitchFamily="50" charset="0"/>
              </a:rPr>
              <a:t>Lomo Ibérico de Bellota "Guijuelo" </a:t>
            </a:r>
          </a:p>
        </p:txBody>
      </p:sp>
    </p:spTree>
    <p:extLst>
      <p:ext uri="{BB962C8B-B14F-4D97-AF65-F5344CB8AC3E}">
        <p14:creationId xmlns:p14="http://schemas.microsoft.com/office/powerpoint/2010/main" val="815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627198" y="3160297"/>
            <a:ext cx="3409898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Spanish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Hams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67493" y="0"/>
            <a:ext cx="11880128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Order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Form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Contact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details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92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627198" y="3160297"/>
            <a:ext cx="2607792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endParaRPr lang="es-ES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74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La Chinata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53" y="1332328"/>
            <a:ext cx="1494547" cy="14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La Chinata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53" y="1332328"/>
            <a:ext cx="1494547" cy="148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2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4"/>
          <a:stretch/>
        </p:blipFill>
        <p:spPr>
          <a:xfrm>
            <a:off x="10494498" y="1"/>
            <a:ext cx="1670786" cy="1137992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25068" y="1103080"/>
            <a:ext cx="8012504" cy="549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Oro de </a:t>
            </a:r>
            <a:r>
              <a:rPr lang="es-ES" sz="2800" b="1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Cánava</a:t>
            </a: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_ </a:t>
            </a:r>
            <a:r>
              <a:rPr lang="es-ES" sz="2800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Variedad Picual 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1" t="6688" r="19770" b="11596"/>
          <a:stretch/>
        </p:blipFill>
        <p:spPr>
          <a:xfrm>
            <a:off x="6840017" y="2245987"/>
            <a:ext cx="1159099" cy="239547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6595179" y="4731690"/>
            <a:ext cx="1718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Cicle Semi" panose="02000000000000000000" pitchFamily="2" charset="0"/>
              </a:rPr>
              <a:t>Virgen Extra PET</a:t>
            </a:r>
          </a:p>
          <a:p>
            <a:pPr algn="ctr"/>
            <a:r>
              <a:rPr lang="es-ES" sz="1300" dirty="0" err="1" smtClean="0">
                <a:latin typeface="Cicle Semi" panose="02000000000000000000" pitchFamily="2" charset="0"/>
              </a:rPr>
              <a:t>Pet</a:t>
            </a:r>
            <a:r>
              <a:rPr lang="es-ES" sz="1300" dirty="0" smtClean="0">
                <a:latin typeface="Cicle Semi" panose="02000000000000000000" pitchFamily="2" charset="0"/>
              </a:rPr>
              <a:t> 5 </a:t>
            </a:r>
            <a:r>
              <a:rPr lang="es-ES" sz="1300" dirty="0">
                <a:latin typeface="Cicle Semi" panose="02000000000000000000" pitchFamily="2" charset="0"/>
              </a:rPr>
              <a:t>litros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Unidades por Caja: 3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4" t="4763" r="28481" b="9165"/>
          <a:stretch/>
        </p:blipFill>
        <p:spPr>
          <a:xfrm>
            <a:off x="2817924" y="2203150"/>
            <a:ext cx="847034" cy="248463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1" t="9302" r="25000" b="10853"/>
          <a:stretch/>
        </p:blipFill>
        <p:spPr>
          <a:xfrm>
            <a:off x="4750345" y="2248547"/>
            <a:ext cx="1030310" cy="241186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7" t="2860" r="30822" b="5303"/>
          <a:stretch/>
        </p:blipFill>
        <p:spPr>
          <a:xfrm>
            <a:off x="1054042" y="2245987"/>
            <a:ext cx="678495" cy="239896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4" t="13103" r="13830" b="11720"/>
          <a:stretch/>
        </p:blipFill>
        <p:spPr>
          <a:xfrm>
            <a:off x="9058478" y="2686187"/>
            <a:ext cx="1171978" cy="1854174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516701" y="4715122"/>
            <a:ext cx="16166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Cicle Semi" panose="02000000000000000000" pitchFamily="2" charset="0"/>
              </a:rPr>
              <a:t>Virgen Extra Dórica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Botella </a:t>
            </a:r>
            <a:r>
              <a:rPr lang="es-ES" sz="1300" dirty="0">
                <a:latin typeface="Cicle Semi" panose="02000000000000000000" pitchFamily="2" charset="0"/>
              </a:rPr>
              <a:t>de 250 </a:t>
            </a:r>
            <a:r>
              <a:rPr lang="es-ES" sz="1300" dirty="0" smtClean="0">
                <a:latin typeface="Cicle Semi" panose="02000000000000000000" pitchFamily="2" charset="0"/>
              </a:rPr>
              <a:t>ml, 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de </a:t>
            </a:r>
            <a:r>
              <a:rPr lang="es-ES" sz="1300" dirty="0">
                <a:latin typeface="Cicle Semi" panose="02000000000000000000" pitchFamily="2" charset="0"/>
              </a:rPr>
              <a:t>500 </a:t>
            </a:r>
            <a:r>
              <a:rPr lang="es-ES" sz="1300" dirty="0" smtClean="0">
                <a:latin typeface="Cicle Semi" panose="02000000000000000000" pitchFamily="2" charset="0"/>
              </a:rPr>
              <a:t>ml, 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de </a:t>
            </a:r>
            <a:r>
              <a:rPr lang="es-ES" sz="1300" dirty="0">
                <a:latin typeface="Cicle Semi" panose="02000000000000000000" pitchFamily="2" charset="0"/>
              </a:rPr>
              <a:t>750 </a:t>
            </a:r>
            <a:r>
              <a:rPr lang="es-ES" sz="1300" dirty="0" smtClean="0">
                <a:latin typeface="Cicle Semi" panose="02000000000000000000" pitchFamily="2" charset="0"/>
              </a:rPr>
              <a:t>ml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Unidades por Caja: </a:t>
            </a:r>
            <a:r>
              <a:rPr lang="es-ES" sz="1300" cap="all" dirty="0" smtClean="0">
                <a:latin typeface="Cicle Semi" panose="02000000000000000000" pitchFamily="2" charset="0"/>
              </a:rPr>
              <a:t>12</a:t>
            </a:r>
            <a:endParaRPr lang="es-ES" sz="13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8785617" y="4748048"/>
            <a:ext cx="175409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Cicle Semi" panose="02000000000000000000" pitchFamily="2" charset="0"/>
              </a:rPr>
              <a:t>Virgen Extra </a:t>
            </a:r>
            <a:r>
              <a:rPr lang="es-ES" sz="1400" b="1" dirty="0" smtClean="0">
                <a:latin typeface="Cicle Semi" panose="02000000000000000000" pitchFamily="2" charset="0"/>
              </a:rPr>
              <a:t>Lata</a:t>
            </a:r>
            <a:endParaRPr lang="es-ES" sz="1400" b="1" dirty="0">
              <a:latin typeface="Cicle Semi" panose="02000000000000000000" pitchFamily="2" charset="0"/>
            </a:endParaRP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Lata </a:t>
            </a:r>
            <a:r>
              <a:rPr lang="es-ES" sz="1300" dirty="0">
                <a:latin typeface="Cicle Semi" panose="02000000000000000000" pitchFamily="2" charset="0"/>
              </a:rPr>
              <a:t>3 </a:t>
            </a:r>
            <a:r>
              <a:rPr lang="es-ES" sz="1300" dirty="0" smtClean="0">
                <a:latin typeface="Cicle Semi" panose="02000000000000000000" pitchFamily="2" charset="0"/>
              </a:rPr>
              <a:t>litros</a:t>
            </a:r>
          </a:p>
          <a:p>
            <a:pPr algn="ctr"/>
            <a:r>
              <a:rPr lang="es-ES" sz="1400" dirty="0" smtClean="0">
                <a:latin typeface="Cicle Semi" panose="02000000000000000000" pitchFamily="2" charset="0"/>
              </a:rPr>
              <a:t>Unidades por Caja: </a:t>
            </a:r>
            <a:r>
              <a:rPr lang="es-ES" sz="1400" cap="all" dirty="0" smtClean="0">
                <a:latin typeface="Cicle Semi" panose="02000000000000000000" pitchFamily="2" charset="0"/>
              </a:rPr>
              <a:t>4</a:t>
            </a:r>
            <a:endParaRPr lang="es-ES" sz="1300" dirty="0" smtClean="0">
              <a:latin typeface="Cicle Semi" panose="02000000000000000000" pitchFamily="2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337419" y="4704951"/>
            <a:ext cx="1722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Cicle Semi" panose="02000000000000000000" pitchFamily="2" charset="0"/>
              </a:rPr>
              <a:t>Virgen Extra PET</a:t>
            </a:r>
          </a:p>
          <a:p>
            <a:pPr algn="ctr"/>
            <a:r>
              <a:rPr lang="es-ES" sz="1300" dirty="0" err="1" smtClean="0">
                <a:latin typeface="Cicle Semi" panose="02000000000000000000" pitchFamily="2" charset="0"/>
              </a:rPr>
              <a:t>Pet</a:t>
            </a:r>
            <a:r>
              <a:rPr lang="es-ES" sz="1300" dirty="0" smtClean="0">
                <a:latin typeface="Cicle Semi" panose="02000000000000000000" pitchFamily="2" charset="0"/>
              </a:rPr>
              <a:t> 2 </a:t>
            </a:r>
            <a:r>
              <a:rPr lang="es-ES" sz="1300" dirty="0">
                <a:latin typeface="Cicle Semi" panose="02000000000000000000" pitchFamily="2" charset="0"/>
              </a:rPr>
              <a:t>litros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Unidades por Caja: 8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2269030" y="4715122"/>
            <a:ext cx="1746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Cicle Semi" panose="02000000000000000000" pitchFamily="2" charset="0"/>
              </a:rPr>
              <a:t>Virgen Extra PET</a:t>
            </a:r>
          </a:p>
          <a:p>
            <a:pPr algn="ctr"/>
            <a:r>
              <a:rPr lang="es-ES" sz="1300" dirty="0" err="1" smtClean="0">
                <a:latin typeface="Cicle Semi" panose="02000000000000000000" pitchFamily="2" charset="0"/>
              </a:rPr>
              <a:t>Pet</a:t>
            </a:r>
            <a:r>
              <a:rPr lang="es-ES" sz="1300" dirty="0" smtClean="0">
                <a:latin typeface="Cicle Semi" panose="02000000000000000000" pitchFamily="2" charset="0"/>
              </a:rPr>
              <a:t> 1 </a:t>
            </a:r>
            <a:r>
              <a:rPr lang="es-ES" sz="1300" dirty="0">
                <a:latin typeface="Cicle Semi" panose="02000000000000000000" pitchFamily="2" charset="0"/>
              </a:rPr>
              <a:t>litros</a:t>
            </a:r>
          </a:p>
          <a:p>
            <a:pPr algn="ctr"/>
            <a:r>
              <a:rPr lang="es-ES" sz="1300" dirty="0" smtClean="0">
                <a:latin typeface="Cicle Semi" panose="02000000000000000000" pitchFamily="2" charset="0"/>
              </a:rPr>
              <a:t>Unidades por Caja: 15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2471944" y="5679010"/>
            <a:ext cx="88579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Características Generales</a:t>
            </a: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Color:</a:t>
            </a:r>
            <a:r>
              <a:rPr lang="es-ES" sz="1400" dirty="0" smtClean="0">
                <a:latin typeface="Ancillary" panose="00000500000000000000" pitchFamily="50" charset="0"/>
              </a:rPr>
              <a:t> Amarillo verdoso</a:t>
            </a:r>
          </a:p>
          <a:p>
            <a:pPr algn="just"/>
            <a:r>
              <a:rPr lang="es-ES" sz="1400" dirty="0">
                <a:latin typeface="Ancillary" panose="00000500000000000000" pitchFamily="50" charset="0"/>
              </a:rPr>
              <a:t>"Olor frutado intenso de aceituna verde, gran complejidad entre aromas verdes y frutos secos: hierbabuena, tomatera y piel de plátano con matices maduros de almendra y manzana. Sabor limpio, fragante, con armonía entre el amargo ligero y el picante progresivo. Muy estructurado y persistente."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608" y="1404583"/>
            <a:ext cx="769042" cy="769042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0" t="-704" r="26863" b="1551"/>
          <a:stretch/>
        </p:blipFill>
        <p:spPr>
          <a:xfrm>
            <a:off x="9096716" y="1376980"/>
            <a:ext cx="811130" cy="79664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10"/>
          <a:srcRect l="47866" t="33982" r="18062" b="33648"/>
          <a:stretch/>
        </p:blipFill>
        <p:spPr>
          <a:xfrm>
            <a:off x="10018969" y="1267260"/>
            <a:ext cx="2046419" cy="109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1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Esdor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610" y="1876926"/>
            <a:ext cx="988847" cy="97583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268" y="1059160"/>
            <a:ext cx="2776537" cy="75372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6" t="15154" r="18960" b="3705"/>
          <a:stretch/>
        </p:blipFill>
        <p:spPr>
          <a:xfrm>
            <a:off x="6202782" y="1658122"/>
            <a:ext cx="1799242" cy="250977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t="3325" r="20149" b="2653"/>
          <a:stretch/>
        </p:blipFill>
        <p:spPr>
          <a:xfrm>
            <a:off x="796121" y="2974988"/>
            <a:ext cx="2197768" cy="368968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57726" y="1876926"/>
            <a:ext cx="2336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Gama VID PERFECTION</a:t>
            </a:r>
          </a:p>
          <a:p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98" y="2456033"/>
            <a:ext cx="1826528" cy="2853950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3368842" y="5878609"/>
            <a:ext cx="3154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CREMA DE </a:t>
            </a:r>
            <a:r>
              <a:rPr lang="es-ES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DÍA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741092" y="4768602"/>
            <a:ext cx="3554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CREMA DE NOCHE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8227485" y="3658595"/>
            <a:ext cx="3844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CONTORNO DE OJOS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40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Esdor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610" y="1876926"/>
            <a:ext cx="988847" cy="97583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268" y="1059160"/>
            <a:ext cx="2776537" cy="753724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57726" y="1876926"/>
            <a:ext cx="2336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Gama VID DIVINE</a:t>
            </a:r>
          </a:p>
          <a:p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359281" y="5317869"/>
            <a:ext cx="1691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CREMA DE </a:t>
            </a:r>
            <a:r>
              <a:rPr lang="es-ES" dirty="0" smtClean="0"/>
              <a:t>MANOS Y </a:t>
            </a:r>
            <a:r>
              <a:rPr lang="es-ES" dirty="0"/>
              <a:t>UÑAS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3949617" y="4258078"/>
            <a:ext cx="2220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MANTECA CORPORAL</a:t>
            </a:r>
            <a:br>
              <a:rPr lang="es-ES" dirty="0"/>
            </a:br>
            <a:r>
              <a:rPr lang="es-ES" dirty="0"/>
              <a:t>HIDRO - NUTRITIVA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3757030" y="2863433"/>
            <a:ext cx="37246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EXFOLIANTE CORPORAL TONIFICANTE</a:t>
            </a:r>
          </a:p>
          <a:p>
            <a:r>
              <a:rPr lang="es-ES" dirty="0">
                <a:hlinkClick r:id="rId4" tooltip="EXFOLIANTE CORPORAL TONIFICANTE"/>
              </a:rPr>
              <a:t/>
            </a:r>
            <a:br>
              <a:rPr lang="es-ES" dirty="0">
                <a:hlinkClick r:id="rId4" tooltip="EXFOLIANTE CORPORAL TONIFICANTE"/>
              </a:rPr>
            </a:b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6" t="823" r="19617"/>
          <a:stretch/>
        </p:blipFill>
        <p:spPr>
          <a:xfrm>
            <a:off x="459238" y="2739737"/>
            <a:ext cx="1010652" cy="236165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7" t="50106" r="8188" b="42"/>
          <a:stretch/>
        </p:blipFill>
        <p:spPr>
          <a:xfrm>
            <a:off x="2050972" y="2777101"/>
            <a:ext cx="1427747" cy="118711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" t="52846" r="5985" b="3364"/>
          <a:stretch/>
        </p:blipFill>
        <p:spPr>
          <a:xfrm>
            <a:off x="2050972" y="4059876"/>
            <a:ext cx="1491916" cy="1042737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8244845" y="2338591"/>
            <a:ext cx="29677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Gama VID ESSENTIAL</a:t>
            </a:r>
          </a:p>
          <a:p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92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Esdor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610" y="1876926"/>
            <a:ext cx="988847" cy="97583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268" y="1059160"/>
            <a:ext cx="2776537" cy="753724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57727" y="1876926"/>
            <a:ext cx="2470484" cy="368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Colección Gran </a:t>
            </a:r>
            <a:r>
              <a:rPr lang="es-ES" dirty="0" smtClean="0"/>
              <a:t>Reserva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3368841" y="5878609"/>
            <a:ext cx="3176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Nº 1 REPARADOR </a:t>
            </a:r>
            <a:r>
              <a:rPr lang="es-ES" dirty="0" smtClean="0"/>
              <a:t>CELULAR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741092" y="4768602"/>
            <a:ext cx="2120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Nº 2 FIRMEZA TOTAL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8227485" y="3658595"/>
            <a:ext cx="2077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Nº 3 DETOX </a:t>
            </a:r>
            <a:r>
              <a:rPr lang="es-ES" dirty="0" smtClean="0"/>
              <a:t>GLOBAL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9" t="15490" r="12210" b="1990"/>
          <a:stretch/>
        </p:blipFill>
        <p:spPr>
          <a:xfrm>
            <a:off x="6183720" y="1822082"/>
            <a:ext cx="1879763" cy="267903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t="7840" r="9677" b="3013"/>
          <a:stretch/>
        </p:blipFill>
        <p:spPr>
          <a:xfrm>
            <a:off x="3567684" y="2479682"/>
            <a:ext cx="1844842" cy="272715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878" r="11986" b="3448"/>
          <a:stretch/>
        </p:blipFill>
        <p:spPr>
          <a:xfrm>
            <a:off x="1138990" y="3956914"/>
            <a:ext cx="1796716" cy="250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4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Cosmetica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–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Esdor</a:t>
            </a:r>
            <a:endParaRPr lang="es-ES" dirty="0">
              <a:latin typeface="BirminghamBold" panose="020B0500000000000000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610" y="1876926"/>
            <a:ext cx="988847" cy="97583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268" y="1059160"/>
            <a:ext cx="2776537" cy="753724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57726" y="1876926"/>
            <a:ext cx="2336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Gama VID PERFECTION</a:t>
            </a:r>
          </a:p>
          <a:p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3368842" y="5878609"/>
            <a:ext cx="3154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CREMA DE </a:t>
            </a:r>
            <a:r>
              <a:rPr lang="es-ES" dirty="0" smtClean="0">
                <a:solidFill>
                  <a:srgbClr val="333333"/>
                </a:solidFill>
                <a:latin typeface="Trebuchet MS" panose="020B0603020202020204" pitchFamily="34" charset="0"/>
              </a:rPr>
              <a:t>DÍA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741092" y="4768602"/>
            <a:ext cx="3554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CREMA DE NOCHE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8227485" y="3658595"/>
            <a:ext cx="3844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rgbClr val="333333"/>
                </a:solidFill>
                <a:latin typeface="Trebuchet MS" panose="020B0603020202020204" pitchFamily="34" charset="0"/>
              </a:rPr>
              <a:t>CONTORNO DE OJOS ANTIOXIDANTE</a:t>
            </a:r>
            <a:endParaRPr lang="es-ES" b="0" i="0" dirty="0">
              <a:solidFill>
                <a:srgbClr val="333333"/>
              </a:solidFill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16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Order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Form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: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2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4378" y="304802"/>
            <a:ext cx="497305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Contact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 </a:t>
            </a:r>
            <a:r>
              <a:rPr lang="es-ES" dirty="0" err="1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details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82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La Chinata</a:t>
            </a: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303" y="1538868"/>
            <a:ext cx="1424395" cy="141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La Chinata</a:t>
            </a: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9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La Chinata</a:t>
            </a: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13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964082" y="3192381"/>
            <a:ext cx="2094446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WINES</a:t>
            </a:r>
            <a:endParaRPr lang="es-ES" dirty="0">
              <a:latin typeface="BirminghamBol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2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OLIVA 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La Maja</a:t>
            </a: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868" y="1103079"/>
            <a:ext cx="1792275" cy="179227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" t="14627" r="4610" b="8572"/>
          <a:stretch/>
        </p:blipFill>
        <p:spPr>
          <a:xfrm>
            <a:off x="309530" y="1999216"/>
            <a:ext cx="3277772" cy="277596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193" y="1103079"/>
            <a:ext cx="3805675" cy="17922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" t="1854" r="4147" b="1962"/>
          <a:stretch/>
        </p:blipFill>
        <p:spPr>
          <a:xfrm>
            <a:off x="5379577" y="1103078"/>
            <a:ext cx="1215487" cy="179227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427179" y="4033188"/>
            <a:ext cx="742078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latin typeface="Ancillary" panose="00000500000000000000" pitchFamily="50" charset="0"/>
              </a:rPr>
              <a:t>Características </a:t>
            </a:r>
            <a:r>
              <a:rPr lang="es-ES" sz="1600" b="1" dirty="0" smtClean="0">
                <a:latin typeface="Ancillary" panose="00000500000000000000" pitchFamily="50" charset="0"/>
              </a:rPr>
              <a:t>Generales</a:t>
            </a: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Color: </a:t>
            </a:r>
            <a:r>
              <a:rPr lang="es-ES" sz="1400" dirty="0" smtClean="0">
                <a:latin typeface="Ancillary" panose="00000500000000000000" pitchFamily="50" charset="0"/>
              </a:rPr>
              <a:t>verde amarillento</a:t>
            </a:r>
            <a:endParaRPr lang="es-ES" sz="1400" b="1" dirty="0">
              <a:latin typeface="Ancillary" panose="00000500000000000000" pitchFamily="50" charset="0"/>
            </a:endParaRPr>
          </a:p>
          <a:p>
            <a:pPr algn="just"/>
            <a:r>
              <a:rPr lang="es-ES" sz="1400" dirty="0">
                <a:latin typeface="Ancillary" panose="00000500000000000000" pitchFamily="50" charset="0"/>
              </a:rPr>
              <a:t>La Maja, es un exquisito </a:t>
            </a:r>
            <a:r>
              <a:rPr lang="es-ES" sz="1400" dirty="0" err="1">
                <a:latin typeface="Ancillary" panose="00000500000000000000" pitchFamily="50" charset="0"/>
              </a:rPr>
              <a:t>coupage</a:t>
            </a:r>
            <a:r>
              <a:rPr lang="es-ES" sz="1400" dirty="0">
                <a:latin typeface="Ancillary" panose="00000500000000000000" pitchFamily="50" charset="0"/>
              </a:rPr>
              <a:t> de Aceite de Oliva Virgen Extra, de </a:t>
            </a:r>
            <a:r>
              <a:rPr lang="es-ES" sz="1400" dirty="0">
                <a:solidFill>
                  <a:srgbClr val="FF0000"/>
                </a:solidFill>
                <a:latin typeface="Ancillary" panose="00000500000000000000" pitchFamily="50" charset="0"/>
              </a:rPr>
              <a:t>edición anual </a:t>
            </a:r>
            <a:r>
              <a:rPr lang="es-ES" sz="1400" dirty="0">
                <a:latin typeface="Ancillary" panose="00000500000000000000" pitchFamily="50" charset="0"/>
              </a:rPr>
              <a:t>y </a:t>
            </a:r>
            <a:r>
              <a:rPr lang="es-ES" sz="1400" dirty="0">
                <a:solidFill>
                  <a:srgbClr val="FF0000"/>
                </a:solidFill>
                <a:latin typeface="Ancillary" panose="00000500000000000000" pitchFamily="50" charset="0"/>
              </a:rPr>
              <a:t>limitada</a:t>
            </a:r>
            <a:r>
              <a:rPr lang="es-ES" sz="1400" dirty="0">
                <a:latin typeface="Ancillary" panose="00000500000000000000" pitchFamily="50" charset="0"/>
              </a:rPr>
              <a:t>. 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La </a:t>
            </a:r>
            <a:r>
              <a:rPr lang="es-ES" sz="1400" dirty="0">
                <a:latin typeface="Ancillary" panose="00000500000000000000" pitchFamily="50" charset="0"/>
              </a:rPr>
              <a:t>Maja es el resultado de una minuciosa selección de variedades de olivas, donde se ha cuidado con mucho esmero la calidad de las olivas y se ha mimado todo su proceso de elaboración “</a:t>
            </a:r>
            <a:r>
              <a:rPr lang="es-ES" sz="1400" dirty="0">
                <a:solidFill>
                  <a:srgbClr val="FF0000"/>
                </a:solidFill>
                <a:latin typeface="Ancillary" panose="00000500000000000000" pitchFamily="50" charset="0"/>
              </a:rPr>
              <a:t>en frío</a:t>
            </a:r>
            <a:r>
              <a:rPr lang="es-ES" sz="1400" dirty="0">
                <a:latin typeface="Ancillary" panose="00000500000000000000" pitchFamily="50" charset="0"/>
              </a:rPr>
              <a:t>”, para mantener intactas todas las virtudes de la oliva, así como sus cualidades aromáticas y de sabor.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Con </a:t>
            </a:r>
            <a:r>
              <a:rPr lang="es-ES" sz="1400" dirty="0">
                <a:latin typeface="Ancillary" panose="00000500000000000000" pitchFamily="50" charset="0"/>
              </a:rPr>
              <a:t>un aroma limpio e intenso, que sorprende por su viveza, recordando a frutas verdes y frescas</a:t>
            </a:r>
            <a:r>
              <a:rPr lang="es-ES" sz="1400" dirty="0" smtClean="0">
                <a:latin typeface="Ancillary" panose="00000500000000000000" pitchFamily="50" charset="0"/>
              </a:rPr>
              <a:t>. Se </a:t>
            </a:r>
            <a:r>
              <a:rPr lang="es-ES" sz="1400" dirty="0">
                <a:latin typeface="Ancillary" panose="00000500000000000000" pitchFamily="50" charset="0"/>
              </a:rPr>
              <a:t>aprecian notas de tomatera, hierba, alcachofa, manzana, y en menor grado, un ligero aroma a kiwi</a:t>
            </a:r>
            <a:r>
              <a:rPr lang="es-ES" sz="1400" dirty="0" smtClean="0">
                <a:latin typeface="Ancillary" panose="00000500000000000000" pitchFamily="50" charset="0"/>
              </a:rPr>
              <a:t>. 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En </a:t>
            </a:r>
            <a:r>
              <a:rPr lang="es-ES" sz="1400" dirty="0">
                <a:latin typeface="Ancillary" panose="00000500000000000000" pitchFamily="50" charset="0"/>
              </a:rPr>
              <a:t>boca se reafirman sus aromas, apreciándose un amargor medio y un ligero picor tardío</a:t>
            </a:r>
            <a:r>
              <a:rPr lang="es-ES" sz="1400" dirty="0" smtClean="0">
                <a:latin typeface="Ancillary" panose="00000500000000000000" pitchFamily="50" charset="0"/>
              </a:rPr>
              <a:t>.</a:t>
            </a:r>
            <a:endParaRPr lang="es-ES" sz="1400" dirty="0">
              <a:latin typeface="Ancillary" panose="00000500000000000000" pitchFamily="50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25068" y="5112795"/>
            <a:ext cx="440388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Envase</a:t>
            </a:r>
            <a:r>
              <a:rPr lang="es-ES" sz="1400" dirty="0">
                <a:latin typeface="Cicle Semi" panose="02000000000000000000" pitchFamily="2" charset="0"/>
              </a:rPr>
              <a:t> : Botella de cristal </a:t>
            </a:r>
            <a:r>
              <a:rPr lang="es-ES" sz="1400" dirty="0" err="1">
                <a:latin typeface="Cicle Semi" panose="02000000000000000000" pitchFamily="2" charset="0"/>
              </a:rPr>
              <a:t>serigrafiado</a:t>
            </a:r>
            <a:r>
              <a:rPr lang="es-ES" sz="1400" dirty="0">
                <a:latin typeface="Cicle Semi" panose="02000000000000000000" pitchFamily="2" charset="0"/>
              </a:rPr>
              <a:t> de 50 cl. con estuche individual.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Unidades por </a:t>
            </a:r>
            <a:r>
              <a:rPr lang="es-ES" sz="1400" dirty="0">
                <a:latin typeface="Cicle Semi" panose="02000000000000000000" pitchFamily="2" charset="0"/>
              </a:rPr>
              <a:t>caja: 6 </a:t>
            </a:r>
            <a:r>
              <a:rPr lang="es-ES" sz="1400" dirty="0" err="1" smtClean="0">
                <a:latin typeface="Cicle Semi" panose="02000000000000000000" pitchFamily="2" charset="0"/>
              </a:rPr>
              <a:t>ud.s</a:t>
            </a:r>
            <a:endParaRPr lang="es-ES" sz="1400" dirty="0">
              <a:latin typeface="Cicle Semi" panose="02000000000000000000" pitchFamily="2" charset="0"/>
            </a:endParaRPr>
          </a:p>
          <a:p>
            <a:r>
              <a:rPr lang="es-ES" sz="1400" dirty="0">
                <a:latin typeface="Cicle Semi" panose="02000000000000000000" pitchFamily="2" charset="0"/>
              </a:rPr>
              <a:t>Dimensiones aprox. caja: 26x18x34 cm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Peso aprox. caja: 7 Kg.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Cajas por </a:t>
            </a:r>
            <a:r>
              <a:rPr lang="es-ES" sz="1400" dirty="0" err="1">
                <a:latin typeface="Cicle Semi" panose="02000000000000000000" pitchFamily="2" charset="0"/>
              </a:rPr>
              <a:t>palet</a:t>
            </a:r>
            <a:r>
              <a:rPr lang="es-ES" sz="1400" dirty="0">
                <a:latin typeface="Cicle Semi" panose="02000000000000000000" pitchFamily="2" charset="0"/>
              </a:rPr>
              <a:t>: 72 (4 alturas).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Peso aprox. </a:t>
            </a:r>
            <a:r>
              <a:rPr lang="es-ES" sz="1400" dirty="0" err="1">
                <a:latin typeface="Cicle Semi" panose="02000000000000000000" pitchFamily="2" charset="0"/>
              </a:rPr>
              <a:t>palet</a:t>
            </a:r>
            <a:r>
              <a:rPr lang="es-ES" sz="1400" dirty="0">
                <a:latin typeface="Cicle Semi" panose="02000000000000000000" pitchFamily="2" charset="0"/>
              </a:rPr>
              <a:t>: 500 </a:t>
            </a:r>
            <a:r>
              <a:rPr lang="es-ES" sz="1400" dirty="0" smtClean="0">
                <a:latin typeface="Cicle Semi" panose="02000000000000000000" pitchFamily="2" charset="0"/>
              </a:rPr>
              <a:t>kg</a:t>
            </a:r>
            <a:endParaRPr lang="es-ES" sz="1400" dirty="0">
              <a:latin typeface="Cicle Sem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23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41667" y="2"/>
            <a:ext cx="12050333" cy="1027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ACEITES DE </a:t>
            </a:r>
            <a:r>
              <a:rPr lang="es-ES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OLIVA</a:t>
            </a:r>
            <a:endParaRPr lang="es-ES" dirty="0">
              <a:latin typeface="BirminghamBold" panose="020B0500000000000000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25068" y="1103080"/>
            <a:ext cx="801250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s-ES" sz="2800" b="1" dirty="0" smtClean="0">
                <a:latin typeface="Champagne &amp; Limousines" panose="020B0502020202020204" pitchFamily="34" charset="0"/>
                <a:ea typeface="Champagne &amp; Limousines" panose="020B0502020202020204" pitchFamily="34" charset="0"/>
              </a:rPr>
              <a:t>La Maja - </a:t>
            </a:r>
            <a:r>
              <a:rPr lang="es-ES" sz="2800" dirty="0"/>
              <a:t>V</a:t>
            </a:r>
            <a:r>
              <a:rPr lang="es-ES" sz="2800" dirty="0" smtClean="0"/>
              <a:t>ariedad </a:t>
            </a:r>
            <a:r>
              <a:rPr lang="es-ES" sz="2800" dirty="0"/>
              <a:t>A</a:t>
            </a:r>
            <a:r>
              <a:rPr lang="es-ES" sz="2800" dirty="0" smtClean="0"/>
              <a:t>rbequina</a:t>
            </a:r>
            <a:endParaRPr lang="es-ES" sz="2800" b="1" dirty="0" smtClean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  <a:p>
            <a:endParaRPr lang="es-ES" sz="800" b="1" dirty="0">
              <a:latin typeface="Champagne &amp; Limousines" panose="020B0502020202020204" pitchFamily="34" charset="0"/>
              <a:ea typeface="Champagne &amp; Limousines" panose="020B0502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868" y="1103079"/>
            <a:ext cx="1792275" cy="179227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141666" y="4931940"/>
            <a:ext cx="1191434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latin typeface="Ancillary" panose="00000500000000000000" pitchFamily="50" charset="0"/>
              </a:rPr>
              <a:t>Características </a:t>
            </a:r>
            <a:r>
              <a:rPr lang="es-ES" sz="1600" b="1" dirty="0" smtClean="0">
                <a:latin typeface="Ancillary" panose="00000500000000000000" pitchFamily="50" charset="0"/>
              </a:rPr>
              <a:t>Generales</a:t>
            </a:r>
          </a:p>
          <a:p>
            <a:pPr algn="just"/>
            <a:r>
              <a:rPr lang="es-ES" sz="1400" b="1" dirty="0" smtClean="0">
                <a:latin typeface="Ancillary" panose="00000500000000000000" pitchFamily="50" charset="0"/>
              </a:rPr>
              <a:t>Color: </a:t>
            </a:r>
            <a:r>
              <a:rPr lang="es-ES" sz="1400" dirty="0" smtClean="0">
                <a:latin typeface="Ancillary" panose="00000500000000000000" pitchFamily="50" charset="0"/>
              </a:rPr>
              <a:t>verde amarillento</a:t>
            </a:r>
            <a:endParaRPr lang="es-ES" sz="1400" b="1" dirty="0">
              <a:latin typeface="Ancillary" panose="00000500000000000000" pitchFamily="50" charset="0"/>
            </a:endParaRP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Para </a:t>
            </a:r>
            <a:r>
              <a:rPr lang="es-ES" sz="1400" dirty="0">
                <a:latin typeface="Ancillary" panose="00000500000000000000" pitchFamily="50" charset="0"/>
              </a:rPr>
              <a:t>éste aceite, recolectamos las aceitunas cuando, éstas, empiezan a enverar, lo cual suele ser a finales de octubre o primeros de noviembre. Se elabora </a:t>
            </a:r>
            <a:r>
              <a:rPr lang="es-ES" sz="1400" dirty="0">
                <a:solidFill>
                  <a:srgbClr val="FF0000"/>
                </a:solidFill>
                <a:latin typeface="Ancillary" panose="00000500000000000000" pitchFamily="50" charset="0"/>
              </a:rPr>
              <a:t>en frío</a:t>
            </a:r>
            <a:r>
              <a:rPr lang="es-ES" sz="1400" dirty="0">
                <a:latin typeface="Ancillary" panose="00000500000000000000" pitchFamily="50" charset="0"/>
              </a:rPr>
              <a:t> y en menos de doce horas desde la recolección de las aceitunas, lo que provoca unos rendimientos grasos muy bajos pero consiguiendo gran intensidad de aroma.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Obtenemos </a:t>
            </a:r>
            <a:r>
              <a:rPr lang="es-ES" sz="1400" dirty="0">
                <a:latin typeface="Ancillary" panose="00000500000000000000" pitchFamily="50" charset="0"/>
              </a:rPr>
              <a:t>de éste modo, un </a:t>
            </a:r>
            <a:r>
              <a:rPr lang="es-ES" sz="1400" dirty="0" smtClean="0">
                <a:latin typeface="Ancillary" panose="00000500000000000000" pitchFamily="50" charset="0"/>
              </a:rPr>
              <a:t>aceite, </a:t>
            </a:r>
            <a:r>
              <a:rPr lang="es-ES" sz="1400" dirty="0">
                <a:latin typeface="Ancillary" panose="00000500000000000000" pitchFamily="50" charset="0"/>
              </a:rPr>
              <a:t>denso y con cuerpo. Con un aroma limpio, que sorprende por su viveza y que recuerda a las frutas verdes y frescas. Se aprecian notas de tomate y tomatera, hierba, alcachofa, manzana, y en menor grado de plátano y frutas silvestres.</a:t>
            </a:r>
          </a:p>
          <a:p>
            <a:pPr algn="just"/>
            <a:r>
              <a:rPr lang="es-ES" sz="1400" dirty="0" smtClean="0">
                <a:latin typeface="Ancillary" panose="00000500000000000000" pitchFamily="50" charset="0"/>
              </a:rPr>
              <a:t>Su </a:t>
            </a:r>
            <a:r>
              <a:rPr lang="es-ES" sz="1400" dirty="0">
                <a:latin typeface="Ancillary" panose="00000500000000000000" pitchFamily="50" charset="0"/>
              </a:rPr>
              <a:t>sabor es almendrado-amargo, ligeramente picante, resultando dulce y fluido al final.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489478" y="3379731"/>
            <a:ext cx="2602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Envase</a:t>
            </a:r>
            <a:r>
              <a:rPr lang="es-ES" sz="1400" dirty="0">
                <a:latin typeface="Cicle Semi" panose="02000000000000000000" pitchFamily="2" charset="0"/>
              </a:rPr>
              <a:t>: Spray de 200ml (sin gas) </a:t>
            </a:r>
            <a:endParaRPr lang="es-ES" sz="1400" dirty="0" smtClean="0">
              <a:latin typeface="Cicle Semi" panose="02000000000000000000" pitchFamily="2" charset="0"/>
            </a:endParaRPr>
          </a:p>
          <a:p>
            <a:r>
              <a:rPr lang="es-ES" sz="1400" dirty="0" err="1">
                <a:latin typeface="Cicle Semi" panose="02000000000000000000" pitchFamily="2" charset="0"/>
              </a:rPr>
              <a:t>Sprays</a:t>
            </a:r>
            <a:r>
              <a:rPr lang="es-ES" sz="1400" dirty="0">
                <a:latin typeface="Cicle Semi" panose="02000000000000000000" pitchFamily="2" charset="0"/>
              </a:rPr>
              <a:t> por caja: 18 unidades</a:t>
            </a:r>
            <a:r>
              <a:rPr lang="es-ES" sz="1400" dirty="0" smtClean="0"/>
              <a:t/>
            </a:r>
            <a:br>
              <a:rPr lang="es-ES" sz="1400" dirty="0" smtClean="0"/>
            </a:br>
            <a:endParaRPr lang="es-ES" sz="1400" dirty="0">
              <a:latin typeface="Cicle Semi" panose="02000000000000000000" pitchFamily="2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/>
          <a:srcRect l="44939" t="23510" r="45691" b="21406"/>
          <a:stretch/>
        </p:blipFill>
        <p:spPr>
          <a:xfrm>
            <a:off x="832980" y="2692422"/>
            <a:ext cx="656498" cy="216978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45757" t="23159" r="46947" b="21554"/>
          <a:stretch/>
        </p:blipFill>
        <p:spPr>
          <a:xfrm>
            <a:off x="4144562" y="2506526"/>
            <a:ext cx="552913" cy="235567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6" r="29544"/>
          <a:stretch/>
        </p:blipFill>
        <p:spPr>
          <a:xfrm>
            <a:off x="8024229" y="2506526"/>
            <a:ext cx="1266093" cy="2355679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769899" y="3298094"/>
            <a:ext cx="29502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Envase</a:t>
            </a:r>
            <a:r>
              <a:rPr lang="es-ES" sz="1400" dirty="0">
                <a:latin typeface="Cicle Semi" panose="02000000000000000000" pitchFamily="2" charset="0"/>
              </a:rPr>
              <a:t>: Botella de cristal oscuro </a:t>
            </a:r>
            <a:r>
              <a:rPr lang="es-ES" sz="1400" dirty="0" err="1">
                <a:latin typeface="Cicle Semi" panose="02000000000000000000" pitchFamily="2" charset="0"/>
              </a:rPr>
              <a:t>serigrafiada</a:t>
            </a:r>
            <a:r>
              <a:rPr lang="es-ES" sz="1400" dirty="0">
                <a:latin typeface="Cicle Semi" panose="02000000000000000000" pitchFamily="2" charset="0"/>
              </a:rPr>
              <a:t> </a:t>
            </a:r>
            <a:endParaRPr lang="es-ES" sz="1400" dirty="0" smtClean="0">
              <a:latin typeface="Cicle Semi" panose="02000000000000000000" pitchFamily="2" charset="0"/>
            </a:endParaRPr>
          </a:p>
          <a:p>
            <a:r>
              <a:rPr lang="es-ES" sz="1400" dirty="0" smtClean="0">
                <a:latin typeface="Cicle Semi" panose="02000000000000000000" pitchFamily="2" charset="0"/>
              </a:rPr>
              <a:t>Botellas de </a:t>
            </a:r>
            <a:r>
              <a:rPr lang="es-ES" sz="1400" dirty="0">
                <a:latin typeface="Cicle Semi" panose="02000000000000000000" pitchFamily="2" charset="0"/>
              </a:rPr>
              <a:t>2</a:t>
            </a:r>
            <a:r>
              <a:rPr lang="es-ES" sz="1400" dirty="0" smtClean="0">
                <a:latin typeface="Cicle Semi" panose="02000000000000000000" pitchFamily="2" charset="0"/>
              </a:rPr>
              <a:t>5 cl por </a:t>
            </a:r>
            <a:r>
              <a:rPr lang="es-ES" sz="1400" dirty="0">
                <a:latin typeface="Cicle Semi" panose="02000000000000000000" pitchFamily="2" charset="0"/>
              </a:rPr>
              <a:t>caja: </a:t>
            </a:r>
            <a:r>
              <a:rPr lang="es-ES" sz="1400" dirty="0" smtClean="0">
                <a:latin typeface="Cicle Semi" panose="02000000000000000000" pitchFamily="2" charset="0"/>
              </a:rPr>
              <a:t>12 unidades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Botellas de 50 cl por caja: 12 unidades</a:t>
            </a:r>
          </a:p>
          <a:p>
            <a:r>
              <a:rPr lang="es-ES" sz="1400" dirty="0" smtClean="0">
                <a:latin typeface="Cicle Semi" panose="02000000000000000000" pitchFamily="2" charset="0"/>
              </a:rPr>
              <a:t>Botellas de 75 cl por caja: 6 unidades</a:t>
            </a:r>
          </a:p>
          <a:p>
            <a:endParaRPr lang="es-ES" sz="1400" dirty="0">
              <a:latin typeface="Cicle Semi" panose="02000000000000000000" pitchFamily="2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9328661" y="3298094"/>
            <a:ext cx="2003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Envase</a:t>
            </a:r>
            <a:r>
              <a:rPr lang="es-ES" sz="1400" dirty="0">
                <a:latin typeface="Cicle Semi" panose="02000000000000000000" pitchFamily="2" charset="0"/>
              </a:rPr>
              <a:t>: Lata de 1 l.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Latas por caja: 6 unidades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9328661" y="3962444"/>
            <a:ext cx="2003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Cicle Semi" panose="02000000000000000000" pitchFamily="2" charset="0"/>
              </a:rPr>
              <a:t>Envase</a:t>
            </a:r>
            <a:r>
              <a:rPr lang="es-ES" sz="1400" dirty="0">
                <a:latin typeface="Cicle Semi" panose="02000000000000000000" pitchFamily="2" charset="0"/>
              </a:rPr>
              <a:t>: Lata de 5 l.</a:t>
            </a:r>
          </a:p>
          <a:p>
            <a:r>
              <a:rPr lang="es-ES" sz="1400" dirty="0">
                <a:latin typeface="Cicle Semi" panose="02000000000000000000" pitchFamily="2" charset="0"/>
              </a:rPr>
              <a:t>Latas por caja: 3 unidades</a:t>
            </a:r>
          </a:p>
        </p:txBody>
      </p:sp>
    </p:spTree>
    <p:extLst>
      <p:ext uri="{BB962C8B-B14F-4D97-AF65-F5344CB8AC3E}">
        <p14:creationId xmlns:p14="http://schemas.microsoft.com/office/powerpoint/2010/main" val="368758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1708</Words>
  <Application>Microsoft Office PowerPoint</Application>
  <PresentationFormat>Panorámica</PresentationFormat>
  <Paragraphs>362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6" baseType="lpstr">
      <vt:lpstr>Ancillary</vt:lpstr>
      <vt:lpstr>Arial</vt:lpstr>
      <vt:lpstr>BirminghamBold</vt:lpstr>
      <vt:lpstr>Calibri</vt:lpstr>
      <vt:lpstr>Calibri Light</vt:lpstr>
      <vt:lpstr>Candara</vt:lpstr>
      <vt:lpstr>Champagne &amp; Limousines</vt:lpstr>
      <vt:lpstr>Cicle</vt:lpstr>
      <vt:lpstr>Cicle Semi</vt:lpstr>
      <vt:lpstr>Trebuchet MS</vt:lpstr>
      <vt:lpstr>Tema de Office</vt:lpstr>
      <vt:lpstr>Presentación de PowerPoint</vt:lpstr>
      <vt:lpstr>ACEITES DE OLIVA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ACEITES DE OLIVA</dc:title>
  <dc:creator>John Vargas</dc:creator>
  <cp:lastModifiedBy>John Vargas</cp:lastModifiedBy>
  <cp:revision>113</cp:revision>
  <dcterms:created xsi:type="dcterms:W3CDTF">2014-08-24T19:23:28Z</dcterms:created>
  <dcterms:modified xsi:type="dcterms:W3CDTF">2014-08-28T00:49:20Z</dcterms:modified>
</cp:coreProperties>
</file>