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30"/>
  </p:notesMasterIdLst>
  <p:handoutMasterIdLst>
    <p:handoutMasterId r:id="rId31"/>
  </p:handoutMasterIdLst>
  <p:sldIdLst>
    <p:sldId id="286" r:id="rId2"/>
    <p:sldId id="292" r:id="rId3"/>
    <p:sldId id="312" r:id="rId4"/>
    <p:sldId id="319" r:id="rId5"/>
    <p:sldId id="293" r:id="rId6"/>
    <p:sldId id="294" r:id="rId7"/>
    <p:sldId id="308" r:id="rId8"/>
    <p:sldId id="295" r:id="rId9"/>
    <p:sldId id="311" r:id="rId10"/>
    <p:sldId id="296" r:id="rId11"/>
    <p:sldId id="309" r:id="rId12"/>
    <p:sldId id="302" r:id="rId13"/>
    <p:sldId id="315" r:id="rId14"/>
    <p:sldId id="316" r:id="rId15"/>
    <p:sldId id="303" r:id="rId16"/>
    <p:sldId id="307" r:id="rId17"/>
    <p:sldId id="279" r:id="rId18"/>
    <p:sldId id="285" r:id="rId19"/>
    <p:sldId id="268" r:id="rId20"/>
    <p:sldId id="322" r:id="rId21"/>
    <p:sldId id="323" r:id="rId22"/>
    <p:sldId id="321" r:id="rId23"/>
    <p:sldId id="324" r:id="rId24"/>
    <p:sldId id="314" r:id="rId25"/>
    <p:sldId id="270" r:id="rId26"/>
    <p:sldId id="271" r:id="rId27"/>
    <p:sldId id="284" r:id="rId28"/>
    <p:sldId id="318" r:id="rId29"/>
  </p:sldIdLst>
  <p:sldSz cx="10656888" cy="7524750"/>
  <p:notesSz cx="6797675" cy="9982200"/>
  <p:photoAlbum/>
  <p:defaultTextStyle>
    <a:defPPr>
      <a:defRPr lang="en-US"/>
    </a:defPPr>
    <a:lvl1pPr algn="l" defTabSz="1038225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519113" indent="-61913" algn="l" defTabSz="1038225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038225" indent="-123825" algn="l" defTabSz="1038225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557338" indent="-185738" algn="l" defTabSz="1038225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076450" indent="-247650" algn="l" defTabSz="1038225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66FF33"/>
    <a:srgbClr val="DFD517"/>
    <a:srgbClr val="E8DF2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1575" autoAdjust="0"/>
    <p:restoredTop sz="95370" autoAdjust="0"/>
  </p:normalViewPr>
  <p:slideViewPr>
    <p:cSldViewPr>
      <p:cViewPr>
        <p:scale>
          <a:sx n="60" d="100"/>
          <a:sy n="60" d="100"/>
        </p:scale>
        <p:origin x="-2676" y="-1320"/>
      </p:cViewPr>
      <p:guideLst>
        <p:guide orient="horz" pos="2370"/>
        <p:guide pos="33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784" y="-102"/>
      </p:cViewPr>
      <p:guideLst>
        <p:guide orient="horz" pos="3144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3894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3894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D48CC29-AFD0-494B-BDFF-20269888B8CE}" type="datetimeFigureOut">
              <a:rPr lang="en-US"/>
              <a:pPr>
                <a:defRPr/>
              </a:pPr>
              <a:t>11/13/2012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821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3894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821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3894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C2502CA-B03A-4F79-8735-27A436E8CBD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3894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3894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32CEEC9-8580-409E-ACBB-76E8C67B0560}" type="datetimeFigureOut">
              <a:rPr lang="en-US"/>
              <a:pPr>
                <a:defRPr/>
              </a:pPr>
              <a:t>11/13/2012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49300" y="749300"/>
            <a:ext cx="5299075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41863"/>
            <a:ext cx="5438775" cy="44910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A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821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3894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821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3894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62E90EA-85C4-491E-999B-4ACD440210C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03822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9113" algn="l" defTabSz="103822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8225" algn="l" defTabSz="103822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57338" algn="l" defTabSz="103822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76450" algn="l" defTabSz="103822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97353" algn="l" defTabSz="103894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16824" algn="l" defTabSz="103894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36294" algn="l" defTabSz="103894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55765" algn="l" defTabSz="103894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8225" fontAlgn="base">
              <a:spcBef>
                <a:spcPct val="0"/>
              </a:spcBef>
              <a:spcAft>
                <a:spcPct val="0"/>
              </a:spcAft>
              <a:defRPr/>
            </a:pPr>
            <a:fld id="{FB8C3B99-19C7-435F-A9B6-C088C813233C}" type="slidenum">
              <a:rPr lang="en-US" smtClean="0"/>
              <a:pPr defTabSz="1038225"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47713" y="749300"/>
            <a:ext cx="5302250" cy="37433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8225" fontAlgn="base">
              <a:spcBef>
                <a:spcPct val="0"/>
              </a:spcBef>
              <a:spcAft>
                <a:spcPct val="0"/>
              </a:spcAft>
              <a:defRPr/>
            </a:pPr>
            <a:fld id="{0F0C5985-8E67-4261-8BC6-9AEA0596A2FA}" type="slidenum">
              <a:rPr lang="en-AU" smtClean="0"/>
              <a:pPr defTabSz="1038225"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A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47713" y="749300"/>
            <a:ext cx="5302250" cy="37433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8225" fontAlgn="base">
              <a:spcBef>
                <a:spcPct val="0"/>
              </a:spcBef>
              <a:spcAft>
                <a:spcPct val="0"/>
              </a:spcAft>
              <a:defRPr/>
            </a:pPr>
            <a:fld id="{5222842F-223C-41A2-8653-BE0774A2E27B}" type="slidenum">
              <a:rPr lang="en-AU" smtClean="0"/>
              <a:pPr defTabSz="1038225"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A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47713" y="749300"/>
            <a:ext cx="5302250" cy="37433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8225" fontAlgn="base">
              <a:spcBef>
                <a:spcPct val="0"/>
              </a:spcBef>
              <a:spcAft>
                <a:spcPct val="0"/>
              </a:spcAft>
              <a:defRPr/>
            </a:pPr>
            <a:fld id="{0F0C5985-8E67-4261-8BC6-9AEA0596A2FA}" type="slidenum">
              <a:rPr lang="en-AU" smtClean="0"/>
              <a:pPr defTabSz="1038225"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A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8225" fontAlgn="base">
              <a:spcBef>
                <a:spcPct val="0"/>
              </a:spcBef>
              <a:spcAft>
                <a:spcPct val="0"/>
              </a:spcAft>
              <a:defRPr/>
            </a:pPr>
            <a:fld id="{F8C46034-8937-4F2F-B6FE-D7628C2B7D02}" type="slidenum">
              <a:rPr lang="en-US" smtClean="0"/>
              <a:pPr defTabSz="1038225"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8225" fontAlgn="base">
              <a:spcBef>
                <a:spcPct val="0"/>
              </a:spcBef>
              <a:spcAft>
                <a:spcPct val="0"/>
              </a:spcAft>
              <a:defRPr/>
            </a:pPr>
            <a:fld id="{8AE91C12-1BFC-46E7-870C-0802ECDF5226}" type="slidenum">
              <a:rPr lang="en-US" smtClean="0"/>
              <a:pPr defTabSz="1038225"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8225" fontAlgn="base">
              <a:spcBef>
                <a:spcPct val="0"/>
              </a:spcBef>
              <a:spcAft>
                <a:spcPct val="0"/>
              </a:spcAft>
              <a:defRPr/>
            </a:pPr>
            <a:fld id="{13D55C46-C123-45B5-8151-8207C6DE7516}" type="slidenum">
              <a:rPr lang="en-US" smtClean="0"/>
              <a:pPr defTabSz="1038225"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8225" fontAlgn="base">
              <a:spcBef>
                <a:spcPct val="0"/>
              </a:spcBef>
              <a:spcAft>
                <a:spcPct val="0"/>
              </a:spcAft>
              <a:defRPr/>
            </a:pPr>
            <a:fld id="{4D242D6D-4E3E-4098-AF7D-89580CDCCE1F}" type="slidenum">
              <a:rPr lang="en-US" smtClean="0"/>
              <a:pPr defTabSz="1038225"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8225" fontAlgn="base">
              <a:spcBef>
                <a:spcPct val="0"/>
              </a:spcBef>
              <a:spcAft>
                <a:spcPct val="0"/>
              </a:spcAft>
              <a:defRPr/>
            </a:pPr>
            <a:fld id="{73613F79-7222-4B8A-A30C-2460D207C102}" type="slidenum">
              <a:rPr lang="en-US" smtClean="0"/>
              <a:pPr defTabSz="1038225"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8225" fontAlgn="base">
              <a:spcBef>
                <a:spcPct val="0"/>
              </a:spcBef>
              <a:spcAft>
                <a:spcPct val="0"/>
              </a:spcAft>
              <a:defRPr/>
            </a:pPr>
            <a:fld id="{380DF2DA-948F-4515-AAB2-59B77CDC2046}" type="slidenum">
              <a:rPr lang="en-US" smtClean="0"/>
              <a:pPr defTabSz="1038225"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8225" fontAlgn="base">
              <a:spcBef>
                <a:spcPct val="0"/>
              </a:spcBef>
              <a:spcAft>
                <a:spcPct val="0"/>
              </a:spcAft>
              <a:defRPr/>
            </a:pPr>
            <a:fld id="{3E621FEB-D7A9-46F6-8FC0-1462AF50C842}" type="slidenum">
              <a:rPr lang="en-AU" smtClean="0"/>
              <a:pPr defTabSz="1038225"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A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47713" y="749300"/>
            <a:ext cx="5302250" cy="37433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8225" fontAlgn="base">
              <a:spcBef>
                <a:spcPct val="0"/>
              </a:spcBef>
              <a:spcAft>
                <a:spcPct val="0"/>
              </a:spcAft>
              <a:defRPr/>
            </a:pPr>
            <a:fld id="{D8B0CCFD-80FE-4011-9894-214FAF80EC00}" type="slidenum">
              <a:rPr lang="en-AU" smtClean="0"/>
              <a:pPr defTabSz="1038225"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A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268" y="2337550"/>
            <a:ext cx="9058355" cy="161294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8533" y="4264025"/>
            <a:ext cx="7459822" cy="192299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94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89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8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78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973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16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36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55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439EB-CFDC-468F-9F84-63EF11ED0578}" type="datetimeFigureOut">
              <a:rPr lang="en-US"/>
              <a:pPr>
                <a:defRPr/>
              </a:pPr>
              <a:t>11/13/2012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7F978-996F-4743-8115-CD4E214C988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8CB70-39BF-47BC-920C-C13D0107C282}" type="datetimeFigureOut">
              <a:rPr lang="en-US"/>
              <a:pPr>
                <a:defRPr/>
              </a:pPr>
              <a:t>11/13/2012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85EDF-3C0E-467A-AC7B-94C76EA4728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6245" y="301342"/>
            <a:ext cx="2397800" cy="64204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2844" y="301342"/>
            <a:ext cx="7015785" cy="642042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CAD29-E015-42A9-8A42-D3F4E9ABCF82}" type="datetimeFigureOut">
              <a:rPr lang="en-US"/>
              <a:pPr>
                <a:defRPr/>
              </a:pPr>
              <a:t>11/13/2012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885F7-33A4-40FB-9091-CF24A5C1D4E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845" y="418042"/>
            <a:ext cx="9591199" cy="15049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2845" y="2173817"/>
            <a:ext cx="4706792" cy="45148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7252" y="2173817"/>
            <a:ext cx="4706792" cy="45148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77B6A-86EC-4A16-8674-ED87DF1F14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D269E-6E7C-4632-A1DC-F8D312D6F46A}" type="datetimeFigureOut">
              <a:rPr lang="en-US"/>
              <a:pPr>
                <a:defRPr/>
              </a:pPr>
              <a:t>11/13/2012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B4D98-6529-4630-84F7-F0F91DEA0F5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821" y="4835351"/>
            <a:ext cx="9058355" cy="1494499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821" y="3189312"/>
            <a:ext cx="9058355" cy="1646039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94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3894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584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778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9735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168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362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55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5FD09-3AC7-4212-83D6-494A23997723}" type="datetimeFigureOut">
              <a:rPr lang="en-US"/>
              <a:pPr>
                <a:defRPr/>
              </a:pPr>
              <a:t>11/13/2012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B67F2-680B-4038-9345-A6F84BA3F5F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2845" y="1755778"/>
            <a:ext cx="4706792" cy="4965987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7252" y="1755778"/>
            <a:ext cx="4706792" cy="4965987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33A1E-D520-4BC4-824F-EA4A120804B5}" type="datetimeFigureOut">
              <a:rPr lang="en-US"/>
              <a:pPr>
                <a:defRPr/>
              </a:pPr>
              <a:t>11/13/2012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A811-4C5B-4521-8ED1-8F9212D00C8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2845" y="1684360"/>
            <a:ext cx="4708643" cy="701961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9471" indent="0">
              <a:buNone/>
              <a:defRPr sz="2300" b="1"/>
            </a:lvl2pPr>
            <a:lvl3pPr marL="1038941" indent="0">
              <a:buNone/>
              <a:defRPr sz="2000" b="1"/>
            </a:lvl3pPr>
            <a:lvl4pPr marL="1558412" indent="0">
              <a:buNone/>
              <a:defRPr sz="1800" b="1"/>
            </a:lvl4pPr>
            <a:lvl5pPr marL="2077883" indent="0">
              <a:buNone/>
              <a:defRPr sz="1800" b="1"/>
            </a:lvl5pPr>
            <a:lvl6pPr marL="2597353" indent="0">
              <a:buNone/>
              <a:defRPr sz="1800" b="1"/>
            </a:lvl6pPr>
            <a:lvl7pPr marL="3116824" indent="0">
              <a:buNone/>
              <a:defRPr sz="1800" b="1"/>
            </a:lvl7pPr>
            <a:lvl8pPr marL="3636294" indent="0">
              <a:buNone/>
              <a:defRPr sz="1800" b="1"/>
            </a:lvl8pPr>
            <a:lvl9pPr marL="4155765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2845" y="2386323"/>
            <a:ext cx="4708643" cy="4335441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3551" y="1684360"/>
            <a:ext cx="4710493" cy="701961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9471" indent="0">
              <a:buNone/>
              <a:defRPr sz="2300" b="1"/>
            </a:lvl2pPr>
            <a:lvl3pPr marL="1038941" indent="0">
              <a:buNone/>
              <a:defRPr sz="2000" b="1"/>
            </a:lvl3pPr>
            <a:lvl4pPr marL="1558412" indent="0">
              <a:buNone/>
              <a:defRPr sz="1800" b="1"/>
            </a:lvl4pPr>
            <a:lvl5pPr marL="2077883" indent="0">
              <a:buNone/>
              <a:defRPr sz="1800" b="1"/>
            </a:lvl5pPr>
            <a:lvl6pPr marL="2597353" indent="0">
              <a:buNone/>
              <a:defRPr sz="1800" b="1"/>
            </a:lvl6pPr>
            <a:lvl7pPr marL="3116824" indent="0">
              <a:buNone/>
              <a:defRPr sz="1800" b="1"/>
            </a:lvl7pPr>
            <a:lvl8pPr marL="3636294" indent="0">
              <a:buNone/>
              <a:defRPr sz="1800" b="1"/>
            </a:lvl8pPr>
            <a:lvl9pPr marL="4155765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3551" y="2386323"/>
            <a:ext cx="4710493" cy="4335441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E6567-959A-4FBF-A434-92532F6FC3CD}" type="datetimeFigureOut">
              <a:rPr lang="en-US"/>
              <a:pPr>
                <a:defRPr/>
              </a:pPr>
              <a:t>11/13/2012</a:t>
            </a:fld>
            <a:endParaRPr lang="en-A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D29EE-0FCA-4B88-B62C-970999D6B10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75DC5-B30C-439A-80B3-EA8F037C56E6}" type="datetimeFigureOut">
              <a:rPr lang="en-US"/>
              <a:pPr>
                <a:defRPr/>
              </a:pPr>
              <a:t>11/13/2012</a:t>
            </a:fld>
            <a:endParaRPr lang="en-A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306E4-C413-423A-827F-11DF503F651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DAE79-BAF4-4A1C-B782-B09D1FE76BD7}" type="datetimeFigureOut">
              <a:rPr lang="en-US"/>
              <a:pPr>
                <a:defRPr/>
              </a:pPr>
              <a:t>11/13/2012</a:t>
            </a:fld>
            <a:endParaRPr lang="en-A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73C73-2CFC-4BEB-80C3-4E84100C581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846" y="299599"/>
            <a:ext cx="3506043" cy="1275027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6547" y="299597"/>
            <a:ext cx="5957496" cy="642216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2846" y="1574625"/>
            <a:ext cx="3506043" cy="5147139"/>
          </a:xfrm>
        </p:spPr>
        <p:txBody>
          <a:bodyPr/>
          <a:lstStyle>
            <a:lvl1pPr marL="0" indent="0">
              <a:buNone/>
              <a:defRPr sz="1600"/>
            </a:lvl1pPr>
            <a:lvl2pPr marL="519471" indent="0">
              <a:buNone/>
              <a:defRPr sz="1400"/>
            </a:lvl2pPr>
            <a:lvl3pPr marL="1038941" indent="0">
              <a:buNone/>
              <a:defRPr sz="1100"/>
            </a:lvl3pPr>
            <a:lvl4pPr marL="1558412" indent="0">
              <a:buNone/>
              <a:defRPr sz="1000"/>
            </a:lvl4pPr>
            <a:lvl5pPr marL="2077883" indent="0">
              <a:buNone/>
              <a:defRPr sz="1000"/>
            </a:lvl5pPr>
            <a:lvl6pPr marL="2597353" indent="0">
              <a:buNone/>
              <a:defRPr sz="1000"/>
            </a:lvl6pPr>
            <a:lvl7pPr marL="3116824" indent="0">
              <a:buNone/>
              <a:defRPr sz="1000"/>
            </a:lvl7pPr>
            <a:lvl8pPr marL="3636294" indent="0">
              <a:buNone/>
              <a:defRPr sz="1000"/>
            </a:lvl8pPr>
            <a:lvl9pPr marL="4155765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6D4C1-91F4-47A1-B9DD-43A57856CDCE}" type="datetimeFigureOut">
              <a:rPr lang="en-US"/>
              <a:pPr>
                <a:defRPr/>
              </a:pPr>
              <a:t>11/13/2012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B2447-A471-417F-9421-30F86FC4F60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8826" y="5267325"/>
            <a:ext cx="6394133" cy="6218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88826" y="672350"/>
            <a:ext cx="6394133" cy="4514850"/>
          </a:xfrm>
        </p:spPr>
        <p:txBody>
          <a:bodyPr rtlCol="0">
            <a:normAutofit/>
          </a:bodyPr>
          <a:lstStyle>
            <a:lvl1pPr marL="0" indent="0">
              <a:buNone/>
              <a:defRPr sz="3600"/>
            </a:lvl1pPr>
            <a:lvl2pPr marL="519471" indent="0">
              <a:buNone/>
              <a:defRPr sz="3200"/>
            </a:lvl2pPr>
            <a:lvl3pPr marL="1038941" indent="0">
              <a:buNone/>
              <a:defRPr sz="2700"/>
            </a:lvl3pPr>
            <a:lvl4pPr marL="1558412" indent="0">
              <a:buNone/>
              <a:defRPr sz="2300"/>
            </a:lvl4pPr>
            <a:lvl5pPr marL="2077883" indent="0">
              <a:buNone/>
              <a:defRPr sz="2300"/>
            </a:lvl5pPr>
            <a:lvl6pPr marL="2597353" indent="0">
              <a:buNone/>
              <a:defRPr sz="2300"/>
            </a:lvl6pPr>
            <a:lvl7pPr marL="3116824" indent="0">
              <a:buNone/>
              <a:defRPr sz="2300"/>
            </a:lvl7pPr>
            <a:lvl8pPr marL="3636294" indent="0">
              <a:buNone/>
              <a:defRPr sz="2300"/>
            </a:lvl8pPr>
            <a:lvl9pPr marL="4155765" indent="0">
              <a:buNone/>
              <a:defRPr sz="23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8826" y="5889163"/>
            <a:ext cx="6394133" cy="883112"/>
          </a:xfrm>
        </p:spPr>
        <p:txBody>
          <a:bodyPr/>
          <a:lstStyle>
            <a:lvl1pPr marL="0" indent="0">
              <a:buNone/>
              <a:defRPr sz="1600"/>
            </a:lvl1pPr>
            <a:lvl2pPr marL="519471" indent="0">
              <a:buNone/>
              <a:defRPr sz="1400"/>
            </a:lvl2pPr>
            <a:lvl3pPr marL="1038941" indent="0">
              <a:buNone/>
              <a:defRPr sz="1100"/>
            </a:lvl3pPr>
            <a:lvl4pPr marL="1558412" indent="0">
              <a:buNone/>
              <a:defRPr sz="1000"/>
            </a:lvl4pPr>
            <a:lvl5pPr marL="2077883" indent="0">
              <a:buNone/>
              <a:defRPr sz="1000"/>
            </a:lvl5pPr>
            <a:lvl6pPr marL="2597353" indent="0">
              <a:buNone/>
              <a:defRPr sz="1000"/>
            </a:lvl6pPr>
            <a:lvl7pPr marL="3116824" indent="0">
              <a:buNone/>
              <a:defRPr sz="1000"/>
            </a:lvl7pPr>
            <a:lvl8pPr marL="3636294" indent="0">
              <a:buNone/>
              <a:defRPr sz="1000"/>
            </a:lvl8pPr>
            <a:lvl9pPr marL="4155765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A3BF3-F5C9-4466-98FD-B2C9EA24F656}" type="datetimeFigureOut">
              <a:rPr lang="en-US"/>
              <a:pPr>
                <a:defRPr/>
              </a:pPr>
              <a:t>11/13/2012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58390-37CB-47DE-83BB-B8330E6C634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33400" y="301625"/>
            <a:ext cx="9590088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894" tIns="51947" rIns="103894" bIns="519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A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33400" y="1755775"/>
            <a:ext cx="9590088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894" tIns="51947" rIns="103894" bIns="5194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3400" y="6973888"/>
            <a:ext cx="2486025" cy="401637"/>
          </a:xfrm>
          <a:prstGeom prst="rect">
            <a:avLst/>
          </a:prstGeom>
        </p:spPr>
        <p:txBody>
          <a:bodyPr vert="horz" lIns="103894" tIns="51947" rIns="103894" bIns="51947" rtlCol="0" anchor="ctr"/>
          <a:lstStyle>
            <a:lvl1pPr algn="l" defTabSz="1038941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0BF783-BDC5-4A68-B572-81761008E124}" type="datetimeFigureOut">
              <a:rPr lang="en-US"/>
              <a:pPr>
                <a:defRPr/>
              </a:pPr>
              <a:t>11/13/2012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41725" y="6973888"/>
            <a:ext cx="3373438" cy="401637"/>
          </a:xfrm>
          <a:prstGeom prst="rect">
            <a:avLst/>
          </a:prstGeom>
        </p:spPr>
        <p:txBody>
          <a:bodyPr vert="horz" lIns="103894" tIns="51947" rIns="103894" bIns="51947" rtlCol="0" anchor="ctr"/>
          <a:lstStyle>
            <a:lvl1pPr algn="ctr" defTabSz="1038941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37463" y="6973888"/>
            <a:ext cx="2486025" cy="401637"/>
          </a:xfrm>
          <a:prstGeom prst="rect">
            <a:avLst/>
          </a:prstGeom>
        </p:spPr>
        <p:txBody>
          <a:bodyPr vert="horz" lIns="103894" tIns="51947" rIns="103894" bIns="51947" rtlCol="0" anchor="ctr"/>
          <a:lstStyle>
            <a:lvl1pPr algn="r" defTabSz="1038941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2B7F8E7-D31C-4AAC-BE72-890C552F0C0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4" r:id="rId1"/>
    <p:sldLayoutId id="2147483975" r:id="rId2"/>
    <p:sldLayoutId id="2147483976" r:id="rId3"/>
    <p:sldLayoutId id="2147483977" r:id="rId4"/>
    <p:sldLayoutId id="2147483978" r:id="rId5"/>
    <p:sldLayoutId id="2147483979" r:id="rId6"/>
    <p:sldLayoutId id="2147483980" r:id="rId7"/>
    <p:sldLayoutId id="2147483981" r:id="rId8"/>
    <p:sldLayoutId id="2147483982" r:id="rId9"/>
    <p:sldLayoutId id="2147483983" r:id="rId10"/>
    <p:sldLayoutId id="2147483984" r:id="rId11"/>
    <p:sldLayoutId id="2147483985" r:id="rId12"/>
  </p:sldLayoutIdLst>
  <p:txStyles>
    <p:titleStyle>
      <a:lvl1pPr algn="ctr" defTabSz="1038225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38225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2pPr>
      <a:lvl3pPr algn="ctr" defTabSz="1038225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3pPr>
      <a:lvl4pPr algn="ctr" defTabSz="1038225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4pPr>
      <a:lvl5pPr algn="ctr" defTabSz="1038225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5pPr>
      <a:lvl6pPr marL="457200" algn="ctr" defTabSz="1038225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6pPr>
      <a:lvl7pPr marL="914400" algn="ctr" defTabSz="1038225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7pPr>
      <a:lvl8pPr marL="1371600" algn="ctr" defTabSz="1038225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8pPr>
      <a:lvl9pPr marL="1828800" algn="ctr" defTabSz="1038225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9pPr>
    </p:titleStyle>
    <p:bodyStyle>
      <a:lvl1pPr marL="388938" indent="-388938" algn="l" defTabSz="103822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2963" indent="-323850" algn="l" defTabSz="1038225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98575" indent="-258763" algn="l" defTabSz="103822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17688" indent="-258763" algn="l" defTabSz="1038225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36800" indent="-258763" algn="l" defTabSz="1038225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089" indent="-259735" algn="l" defTabSz="103894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559" indent="-259735" algn="l" defTabSz="103894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96030" indent="-259735" algn="l" defTabSz="103894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15500" indent="-259735" algn="l" defTabSz="103894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89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9471" algn="l" defTabSz="10389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8941" algn="l" defTabSz="10389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58412" algn="l" defTabSz="10389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77883" algn="l" defTabSz="10389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97353" algn="l" defTabSz="10389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16824" algn="l" defTabSz="10389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36294" algn="l" defTabSz="10389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55765" algn="l" defTabSz="10389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3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3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32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2.jpe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.jpeg"/><Relationship Id="rId7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ERIAL 20081007_0227.jpg"/>
          <p:cNvPicPr>
            <a:picLocks noChangeAspect="1"/>
          </p:cNvPicPr>
          <p:nvPr/>
        </p:nvPicPr>
        <p:blipFill>
          <a:blip r:embed="rId2" cstate="print">
            <a:lum bright="50000" contrast="-70000"/>
          </a:blip>
          <a:srcRect/>
          <a:stretch>
            <a:fillRect/>
          </a:stretch>
        </p:blipFill>
        <p:spPr>
          <a:xfrm>
            <a:off x="0" y="0"/>
            <a:ext cx="10656888" cy="7524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mi_log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/>
          </a:blip>
          <a:srcRect/>
          <a:stretch>
            <a:fillRect/>
          </a:stretch>
        </p:blipFill>
        <p:spPr bwMode="auto">
          <a:xfrm>
            <a:off x="2736156" y="738039"/>
            <a:ext cx="5328592" cy="137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2880172" y="3330327"/>
            <a:ext cx="5080814" cy="4832092"/>
            <a:chOff x="2720402" y="1757561"/>
            <a:chExt cx="4921615" cy="4864186"/>
          </a:xfrm>
        </p:grpSpPr>
        <p:sp>
          <p:nvSpPr>
            <p:cNvPr id="3077" name="TextBox 4"/>
            <p:cNvSpPr txBox="1">
              <a:spLocks noChangeArrowheads="1"/>
            </p:cNvSpPr>
            <p:nvPr/>
          </p:nvSpPr>
          <p:spPr bwMode="auto">
            <a:xfrm>
              <a:off x="2720402" y="1757561"/>
              <a:ext cx="4921615" cy="48641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AU" sz="4400" i="1" dirty="0" smtClean="0">
                  <a:latin typeface="Impact" pitchFamily="34" charset="0"/>
                </a:rPr>
                <a:t>Transport</a:t>
              </a:r>
            </a:p>
            <a:p>
              <a:pPr>
                <a:buFont typeface="Arial" pitchFamily="34" charset="0"/>
                <a:buChar char="•"/>
              </a:pPr>
              <a:r>
                <a:rPr lang="en-AU" sz="4400" i="1" dirty="0" smtClean="0">
                  <a:latin typeface="Impact" pitchFamily="34" charset="0"/>
                </a:rPr>
                <a:t>Intermodal Services</a:t>
              </a:r>
            </a:p>
            <a:p>
              <a:pPr>
                <a:buFont typeface="Arial" pitchFamily="34" charset="0"/>
                <a:buChar char="•"/>
              </a:pPr>
              <a:r>
                <a:rPr lang="en-AU" sz="4400" i="1" dirty="0" smtClean="0">
                  <a:latin typeface="Impact" pitchFamily="34" charset="0"/>
                </a:rPr>
                <a:t>Warehousing</a:t>
              </a:r>
            </a:p>
            <a:p>
              <a:pPr>
                <a:buFont typeface="Arial" pitchFamily="34" charset="0"/>
                <a:buChar char="•"/>
              </a:pPr>
              <a:r>
                <a:rPr lang="en-AU" sz="4400" i="1" dirty="0" smtClean="0">
                  <a:latin typeface="Impact" pitchFamily="34" charset="0"/>
                </a:rPr>
                <a:t>Distribution</a:t>
              </a:r>
            </a:p>
            <a:p>
              <a:pPr>
                <a:buFont typeface="Arial" pitchFamily="34" charset="0"/>
                <a:buChar char="•"/>
              </a:pPr>
              <a:r>
                <a:rPr lang="en-AU" sz="4400" i="1" dirty="0" smtClean="0">
                  <a:latin typeface="Impact" pitchFamily="34" charset="0"/>
                </a:rPr>
                <a:t>Grain Handling</a:t>
              </a:r>
              <a:endParaRPr lang="en-AU" sz="4400" i="1" dirty="0" smtClean="0">
                <a:latin typeface="Impact" pitchFamily="34" charset="0"/>
              </a:endParaRPr>
            </a:p>
            <a:p>
              <a:endParaRPr lang="en-AU" sz="4400" i="1" dirty="0" smtClean="0">
                <a:solidFill>
                  <a:srgbClr val="FFFF00"/>
                </a:solidFill>
                <a:latin typeface="Impact" pitchFamily="34" charset="0"/>
              </a:endParaRPr>
            </a:p>
            <a:p>
              <a:endParaRPr lang="en-AU" sz="4400" i="1" dirty="0">
                <a:solidFill>
                  <a:srgbClr val="FFFF00"/>
                </a:solidFill>
                <a:latin typeface="Impact" pitchFamily="34" charset="0"/>
              </a:endParaRPr>
            </a:p>
          </p:txBody>
        </p:sp>
        <p:sp>
          <p:nvSpPr>
            <p:cNvPr id="3078" name="TextBox 5"/>
            <p:cNvSpPr txBox="1">
              <a:spLocks noChangeArrowheads="1"/>
            </p:cNvSpPr>
            <p:nvPr/>
          </p:nvSpPr>
          <p:spPr bwMode="auto">
            <a:xfrm>
              <a:off x="2792395" y="2910174"/>
              <a:ext cx="184692" cy="769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AU" sz="4400" i="1" dirty="0">
                <a:solidFill>
                  <a:srgbClr val="FFFF00"/>
                </a:solidFill>
                <a:latin typeface="Impact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404938"/>
            <a:ext cx="9663113" cy="5572125"/>
          </a:xfrm>
        </p:spPr>
        <p:txBody>
          <a:bodyPr rtlCol="0">
            <a:normAutofit fontScale="70000" lnSpcReduction="20000"/>
          </a:bodyPr>
          <a:lstStyle/>
          <a:p>
            <a:pPr marL="389603" indent="-389603" algn="ctr" defTabSz="1038941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4900" b="1" u="sng" dirty="0" smtClean="0"/>
              <a:t>Company Structure</a:t>
            </a:r>
          </a:p>
          <a:p>
            <a:pPr marL="389603" indent="-389603" algn="ctr" defTabSz="1038941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400" u="sng" dirty="0" smtClean="0"/>
          </a:p>
          <a:p>
            <a:pPr marL="1169988" lvl="4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US" sz="3900" dirty="0" smtClean="0"/>
              <a:t>Transport :</a:t>
            </a:r>
          </a:p>
          <a:p>
            <a:pPr marL="1800225" lvl="4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AU" sz="3200" dirty="0" smtClean="0"/>
              <a:t>Bulk Tippers</a:t>
            </a:r>
          </a:p>
          <a:p>
            <a:pPr marL="1800225" lvl="4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AU" sz="3200" dirty="0" smtClean="0"/>
              <a:t>Tankers</a:t>
            </a:r>
          </a:p>
          <a:p>
            <a:pPr marL="1800225" lvl="4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AU" sz="3200" dirty="0" smtClean="0"/>
              <a:t>General Freight (specialising in container </a:t>
            </a:r>
            <a:r>
              <a:rPr lang="en-US" sz="3200" dirty="0" smtClean="0"/>
              <a:t>movements)</a:t>
            </a:r>
          </a:p>
          <a:p>
            <a:pPr marL="1169988" lvl="4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US" sz="3900" dirty="0" smtClean="0"/>
              <a:t>Queensland Division</a:t>
            </a:r>
          </a:p>
          <a:p>
            <a:pPr marL="1169988" lvl="4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US" sz="3900" dirty="0" smtClean="0"/>
              <a:t>Industrial Services </a:t>
            </a:r>
          </a:p>
          <a:p>
            <a:pPr marL="1169988" lvl="4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AU" sz="3900" dirty="0" smtClean="0"/>
              <a:t>Storage:</a:t>
            </a:r>
          </a:p>
          <a:p>
            <a:pPr marL="1800225" lvl="4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AU" sz="3200" dirty="0" smtClean="0"/>
              <a:t>Bulk (covered and open)</a:t>
            </a:r>
          </a:p>
          <a:p>
            <a:pPr marL="1800225" lvl="4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AU" sz="3200" dirty="0" smtClean="0"/>
              <a:t>Warehousing </a:t>
            </a:r>
          </a:p>
          <a:p>
            <a:pPr marL="1169988" lvl="4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AU" sz="3900" dirty="0" smtClean="0"/>
              <a:t>Agricultural Services </a:t>
            </a:r>
          </a:p>
          <a:p>
            <a:pPr marL="1169988" lvl="4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US" sz="3900" dirty="0" smtClean="0"/>
              <a:t>Intermodal Terminals</a:t>
            </a:r>
          </a:p>
          <a:p>
            <a:pPr marL="1169988" lvl="4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US" sz="3900" dirty="0" smtClean="0"/>
              <a:t>Maintenance</a:t>
            </a:r>
          </a:p>
          <a:p>
            <a:pPr marL="1169988" lvl="4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AU" sz="3900" dirty="0" smtClean="0"/>
              <a:t>Administration</a:t>
            </a:r>
            <a:endParaRPr lang="en-US" sz="3900" dirty="0" smtClean="0"/>
          </a:p>
        </p:txBody>
      </p:sp>
      <p:grpSp>
        <p:nvGrpSpPr>
          <p:cNvPr id="12291" name="Group 7"/>
          <p:cNvGrpSpPr>
            <a:grpSpLocks/>
          </p:cNvGrpSpPr>
          <p:nvPr/>
        </p:nvGrpSpPr>
        <p:grpSpPr bwMode="auto">
          <a:xfrm>
            <a:off x="82550" y="119063"/>
            <a:ext cx="10407650" cy="1100137"/>
            <a:chOff x="83220" y="119037"/>
            <a:chExt cx="10407190" cy="1099439"/>
          </a:xfrm>
        </p:grpSpPr>
        <p:pic>
          <p:nvPicPr>
            <p:cNvPr id="12292" name="Picture 8" descr="mi_logo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220" y="119037"/>
              <a:ext cx="3913103" cy="1012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2293" name="Group 10"/>
            <p:cNvGrpSpPr>
              <a:grpSpLocks/>
            </p:cNvGrpSpPr>
            <p:nvPr/>
          </p:nvGrpSpPr>
          <p:grpSpPr bwMode="auto">
            <a:xfrm>
              <a:off x="3567148" y="119038"/>
              <a:ext cx="3041144" cy="1099437"/>
              <a:chOff x="4000496" y="214290"/>
              <a:chExt cx="2609413" cy="1202486"/>
            </a:xfrm>
          </p:grpSpPr>
          <p:sp>
            <p:nvSpPr>
              <p:cNvPr id="12297" name="TextBox 13"/>
              <p:cNvSpPr txBox="1">
                <a:spLocks noChangeArrowheads="1"/>
              </p:cNvSpPr>
              <p:nvPr/>
            </p:nvSpPr>
            <p:spPr bwMode="auto">
              <a:xfrm>
                <a:off x="4000496" y="214290"/>
                <a:ext cx="226605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Intermodal Services</a:t>
                </a:r>
              </a:p>
            </p:txBody>
          </p:sp>
          <p:sp>
            <p:nvSpPr>
              <p:cNvPr id="12298" name="TextBox 14"/>
              <p:cNvSpPr txBox="1">
                <a:spLocks noChangeArrowheads="1"/>
              </p:cNvSpPr>
              <p:nvPr/>
            </p:nvSpPr>
            <p:spPr bwMode="auto">
              <a:xfrm>
                <a:off x="4643438" y="571480"/>
                <a:ext cx="1557268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Warehousing</a:t>
                </a:r>
              </a:p>
            </p:txBody>
          </p:sp>
          <p:sp>
            <p:nvSpPr>
              <p:cNvPr id="12299" name="TextBox 15"/>
              <p:cNvSpPr txBox="1">
                <a:spLocks noChangeArrowheads="1"/>
              </p:cNvSpPr>
              <p:nvPr/>
            </p:nvSpPr>
            <p:spPr bwMode="auto">
              <a:xfrm>
                <a:off x="5214942" y="928671"/>
                <a:ext cx="139496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Distribution</a:t>
                </a:r>
              </a:p>
            </p:txBody>
          </p:sp>
        </p:grpSp>
        <p:pic>
          <p:nvPicPr>
            <p:cNvPr id="12294" name="Picture 10" descr="New open top coal containers wharf 004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847859" y="119038"/>
              <a:ext cx="1082347" cy="983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5" name="Picture 11" descr="DSCF1882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930205" y="119038"/>
              <a:ext cx="1165605" cy="975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6" name="Picture 12" descr="IMG_1622.JP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095810" y="119037"/>
              <a:ext cx="1394600" cy="97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576263" y="809625"/>
            <a:ext cx="9590087" cy="1254125"/>
          </a:xfrm>
        </p:spPr>
        <p:txBody>
          <a:bodyPr/>
          <a:lstStyle/>
          <a:p>
            <a:r>
              <a:rPr lang="en-AU" sz="3800" b="1" u="sng" smtClean="0"/>
              <a:t>Geographic Locations</a:t>
            </a:r>
          </a:p>
        </p:txBody>
      </p:sp>
      <p:sp>
        <p:nvSpPr>
          <p:cNvPr id="13315" name="Content Placeholder 5"/>
          <p:cNvSpPr>
            <a:spLocks noGrp="1"/>
          </p:cNvSpPr>
          <p:nvPr>
            <p:ph idx="1"/>
          </p:nvPr>
        </p:nvSpPr>
        <p:spPr>
          <a:xfrm>
            <a:off x="503238" y="1890713"/>
            <a:ext cx="9590087" cy="5407025"/>
          </a:xfrm>
        </p:spPr>
        <p:txBody>
          <a:bodyPr/>
          <a:lstStyle/>
          <a:p>
            <a:r>
              <a:rPr lang="en-AU" dirty="0" smtClean="0"/>
              <a:t>Head Office: Kooragang Island (Newcastle)</a:t>
            </a:r>
          </a:p>
          <a:p>
            <a:r>
              <a:rPr lang="en-AU" dirty="0" smtClean="0"/>
              <a:t>Depots: </a:t>
            </a:r>
          </a:p>
          <a:p>
            <a:pPr lvl="1"/>
            <a:r>
              <a:rPr lang="en-AU" sz="2800" dirty="0" smtClean="0"/>
              <a:t>Brisbane </a:t>
            </a:r>
          </a:p>
          <a:p>
            <a:pPr lvl="1"/>
            <a:r>
              <a:rPr lang="en-AU" sz="2800" dirty="0" smtClean="0"/>
              <a:t>Townsville</a:t>
            </a:r>
          </a:p>
          <a:p>
            <a:pPr lvl="1"/>
            <a:r>
              <a:rPr lang="en-AU" sz="2800" dirty="0" smtClean="0"/>
              <a:t>Gladstone / Rockhampton</a:t>
            </a:r>
          </a:p>
          <a:p>
            <a:pPr lvl="1"/>
            <a:r>
              <a:rPr lang="en-AU" sz="2800" dirty="0" smtClean="0"/>
              <a:t>Forbes</a:t>
            </a:r>
          </a:p>
          <a:p>
            <a:pPr lvl="1"/>
            <a:r>
              <a:rPr lang="en-AU" sz="2800" dirty="0" smtClean="0"/>
              <a:t>Narrabri </a:t>
            </a:r>
          </a:p>
          <a:p>
            <a:pPr lvl="1"/>
            <a:r>
              <a:rPr lang="en-AU" sz="2800" dirty="0" smtClean="0"/>
              <a:t>Warren</a:t>
            </a:r>
            <a:endParaRPr lang="en-AU" dirty="0" smtClean="0"/>
          </a:p>
          <a:p>
            <a:pPr lvl="1"/>
            <a:r>
              <a:rPr lang="en-AU" sz="2800" dirty="0" smtClean="0"/>
              <a:t>St Marys (Sydney)</a:t>
            </a:r>
          </a:p>
        </p:txBody>
      </p:sp>
      <p:grpSp>
        <p:nvGrpSpPr>
          <p:cNvPr id="13316" name="Group 8"/>
          <p:cNvGrpSpPr>
            <a:grpSpLocks/>
          </p:cNvGrpSpPr>
          <p:nvPr/>
        </p:nvGrpSpPr>
        <p:grpSpPr bwMode="auto">
          <a:xfrm>
            <a:off x="82550" y="119063"/>
            <a:ext cx="10407650" cy="1100137"/>
            <a:chOff x="83220" y="119037"/>
            <a:chExt cx="10407190" cy="1099439"/>
          </a:xfrm>
        </p:grpSpPr>
        <p:pic>
          <p:nvPicPr>
            <p:cNvPr id="13317" name="Picture 9" descr="mi_logo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220" y="119037"/>
              <a:ext cx="3913103" cy="1012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318" name="Group 10"/>
            <p:cNvGrpSpPr>
              <a:grpSpLocks/>
            </p:cNvGrpSpPr>
            <p:nvPr/>
          </p:nvGrpSpPr>
          <p:grpSpPr bwMode="auto">
            <a:xfrm>
              <a:off x="3567148" y="119038"/>
              <a:ext cx="3041144" cy="1099437"/>
              <a:chOff x="4000496" y="214290"/>
              <a:chExt cx="2609413" cy="1202486"/>
            </a:xfrm>
          </p:grpSpPr>
          <p:sp>
            <p:nvSpPr>
              <p:cNvPr id="13322" name="TextBox 14"/>
              <p:cNvSpPr txBox="1">
                <a:spLocks noChangeArrowheads="1"/>
              </p:cNvSpPr>
              <p:nvPr/>
            </p:nvSpPr>
            <p:spPr bwMode="auto">
              <a:xfrm>
                <a:off x="4000496" y="214290"/>
                <a:ext cx="226605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Intermodal Services</a:t>
                </a:r>
              </a:p>
            </p:txBody>
          </p:sp>
          <p:sp>
            <p:nvSpPr>
              <p:cNvPr id="13323" name="TextBox 15"/>
              <p:cNvSpPr txBox="1">
                <a:spLocks noChangeArrowheads="1"/>
              </p:cNvSpPr>
              <p:nvPr/>
            </p:nvSpPr>
            <p:spPr bwMode="auto">
              <a:xfrm>
                <a:off x="4643438" y="571480"/>
                <a:ext cx="1557268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Warehousing</a:t>
                </a:r>
              </a:p>
            </p:txBody>
          </p:sp>
          <p:sp>
            <p:nvSpPr>
              <p:cNvPr id="13324" name="TextBox 16"/>
              <p:cNvSpPr txBox="1">
                <a:spLocks noChangeArrowheads="1"/>
              </p:cNvSpPr>
              <p:nvPr/>
            </p:nvSpPr>
            <p:spPr bwMode="auto">
              <a:xfrm>
                <a:off x="5214942" y="928671"/>
                <a:ext cx="139496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Distribution</a:t>
                </a:r>
              </a:p>
            </p:txBody>
          </p:sp>
        </p:grpSp>
        <p:pic>
          <p:nvPicPr>
            <p:cNvPr id="13319" name="Picture 11" descr="New open top coal containers wharf 004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47859" y="119038"/>
              <a:ext cx="1082347" cy="983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0" name="Picture 12" descr="DSCF1882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930205" y="119038"/>
              <a:ext cx="1165605" cy="975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1" name="Picture 13" descr="IMG_1622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095810" y="119037"/>
              <a:ext cx="1394600" cy="97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314450"/>
            <a:ext cx="10123488" cy="6048325"/>
          </a:xfrm>
        </p:spPr>
        <p:txBody>
          <a:bodyPr rtlCol="0">
            <a:normAutofit fontScale="85000" lnSpcReduction="20000"/>
          </a:bodyPr>
          <a:lstStyle/>
          <a:p>
            <a:pPr marL="389603" indent="-389603" defTabSz="1038941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4500" b="1" u="sng" dirty="0" smtClean="0"/>
              <a:t>Customer Base</a:t>
            </a:r>
            <a:r>
              <a:rPr lang="en-US" sz="4500" b="1" dirty="0" smtClean="0"/>
              <a:t> </a:t>
            </a:r>
            <a:r>
              <a:rPr lang="en-US" sz="4500" dirty="0" smtClean="0"/>
              <a:t>– </a:t>
            </a:r>
            <a:r>
              <a:rPr lang="en-US" sz="3300" dirty="0" smtClean="0"/>
              <a:t>Many are JIT 24 / 7</a:t>
            </a:r>
          </a:p>
          <a:p>
            <a:pPr marL="844140" lvl="1" indent="-324669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US" sz="2800" dirty="0" smtClean="0"/>
              <a:t>The Smiths Snack Food Company (</a:t>
            </a:r>
            <a:r>
              <a:rPr lang="en-US" sz="2800" dirty="0" err="1" smtClean="0"/>
              <a:t>Pepisco</a:t>
            </a:r>
            <a:r>
              <a:rPr lang="en-US" sz="2800" dirty="0" smtClean="0"/>
              <a:t>)</a:t>
            </a:r>
          </a:p>
          <a:p>
            <a:pPr marL="844140" lvl="1" indent="-324669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US" sz="2800" dirty="0" err="1" smtClean="0"/>
              <a:t>Inghams</a:t>
            </a:r>
            <a:endParaRPr lang="en-US" sz="2800" dirty="0" smtClean="0"/>
          </a:p>
          <a:p>
            <a:pPr marL="844140" lvl="1" indent="-324669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US" sz="2800" dirty="0" smtClean="0"/>
              <a:t>Grain Merchants (Lachlan Commodities, </a:t>
            </a:r>
            <a:r>
              <a:rPr lang="en-US" sz="2800" dirty="0" err="1" smtClean="0"/>
              <a:t>Cargills</a:t>
            </a:r>
            <a:r>
              <a:rPr lang="en-US" sz="2800" dirty="0" smtClean="0"/>
              <a:t>, Queensland Cotton, Arrow Commodities, Standard Commodities, Blue Ribbon Seeds) </a:t>
            </a:r>
          </a:p>
          <a:p>
            <a:pPr marL="844140" lvl="1" indent="-324669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US" sz="2800" dirty="0" smtClean="0"/>
              <a:t>Penrice Soda Ash Holdings</a:t>
            </a:r>
          </a:p>
          <a:p>
            <a:pPr marL="844140" lvl="1" indent="-324669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US" sz="2800" dirty="0" smtClean="0"/>
              <a:t>National Starch (Formally </a:t>
            </a:r>
            <a:r>
              <a:rPr lang="en-US" sz="2800" dirty="0" err="1" smtClean="0"/>
              <a:t>Penford</a:t>
            </a:r>
            <a:r>
              <a:rPr lang="en-US" sz="2800" dirty="0" smtClean="0"/>
              <a:t> Starches Australia)</a:t>
            </a:r>
          </a:p>
          <a:p>
            <a:pPr marL="844140" lvl="1" indent="-324669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US" sz="2800" dirty="0" smtClean="0"/>
              <a:t>BHP Billiton</a:t>
            </a:r>
          </a:p>
          <a:p>
            <a:pPr marL="844140" lvl="1" indent="-324669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US" sz="2800" dirty="0" err="1" smtClean="0"/>
              <a:t>Tomago</a:t>
            </a:r>
            <a:r>
              <a:rPr lang="en-US" sz="2800" dirty="0" smtClean="0"/>
              <a:t> Smelter</a:t>
            </a:r>
          </a:p>
          <a:p>
            <a:pPr marL="844140" lvl="1" indent="-324669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US" sz="2800" dirty="0" err="1" smtClean="0"/>
              <a:t>Werris</a:t>
            </a:r>
            <a:r>
              <a:rPr lang="en-US" sz="2800" dirty="0" smtClean="0"/>
              <a:t> Creek &amp; Rio Tinto Coal Mines</a:t>
            </a:r>
          </a:p>
          <a:p>
            <a:pPr marL="844140" lvl="1" indent="-324669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US" sz="2800" dirty="0" smtClean="0"/>
              <a:t>National Ceramics Industries Australia Limited</a:t>
            </a:r>
          </a:p>
          <a:p>
            <a:pPr marL="844140" lvl="1" indent="-324669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US" sz="2800" dirty="0" smtClean="0"/>
              <a:t>Pacific Carbon</a:t>
            </a:r>
          </a:p>
          <a:p>
            <a:pPr marL="844140" lvl="1" indent="-324669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AU" sz="2800" dirty="0" err="1" smtClean="0"/>
              <a:t>Weng</a:t>
            </a:r>
            <a:r>
              <a:rPr lang="en-AU" sz="2800" dirty="0" smtClean="0"/>
              <a:t>-Fu Australia</a:t>
            </a:r>
          </a:p>
          <a:p>
            <a:pPr marL="844140" lvl="1" indent="-324669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AU" sz="2800" dirty="0" err="1" smtClean="0"/>
              <a:t>Auscott</a:t>
            </a:r>
            <a:r>
              <a:rPr lang="en-AU" sz="2800" dirty="0" smtClean="0"/>
              <a:t> Ltd</a:t>
            </a:r>
          </a:p>
          <a:p>
            <a:pPr marL="844140" lvl="1" indent="-324669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AU" sz="2800" dirty="0" smtClean="0"/>
              <a:t>Louis Dreyfus Commodities </a:t>
            </a:r>
          </a:p>
          <a:p>
            <a:pPr marL="844140" lvl="1" indent="-324669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AU" sz="2800" dirty="0" smtClean="0"/>
              <a:t>QR</a:t>
            </a:r>
          </a:p>
          <a:p>
            <a:pPr marL="844140" lvl="1" indent="-324669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AU" sz="2800" dirty="0" smtClean="0"/>
              <a:t>Visy</a:t>
            </a:r>
          </a:p>
          <a:p>
            <a:pPr marL="844140" lvl="1" indent="-324669" defTabSz="103894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en-AU" sz="2800" dirty="0" smtClean="0"/>
              <a:t>Kara Minerals</a:t>
            </a:r>
          </a:p>
        </p:txBody>
      </p:sp>
      <p:grpSp>
        <p:nvGrpSpPr>
          <p:cNvPr id="14339" name="Group 7"/>
          <p:cNvGrpSpPr>
            <a:grpSpLocks/>
          </p:cNvGrpSpPr>
          <p:nvPr/>
        </p:nvGrpSpPr>
        <p:grpSpPr bwMode="auto">
          <a:xfrm>
            <a:off x="82550" y="119063"/>
            <a:ext cx="10407650" cy="1100137"/>
            <a:chOff x="83220" y="119037"/>
            <a:chExt cx="10407190" cy="1099439"/>
          </a:xfrm>
        </p:grpSpPr>
        <p:pic>
          <p:nvPicPr>
            <p:cNvPr id="14340" name="Picture 8" descr="mi_logo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220" y="119037"/>
              <a:ext cx="3913103" cy="1012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4341" name="Group 10"/>
            <p:cNvGrpSpPr>
              <a:grpSpLocks/>
            </p:cNvGrpSpPr>
            <p:nvPr/>
          </p:nvGrpSpPr>
          <p:grpSpPr bwMode="auto">
            <a:xfrm>
              <a:off x="3567148" y="119038"/>
              <a:ext cx="3041144" cy="1099437"/>
              <a:chOff x="4000496" y="214290"/>
              <a:chExt cx="2609413" cy="1202486"/>
            </a:xfrm>
          </p:grpSpPr>
          <p:sp>
            <p:nvSpPr>
              <p:cNvPr id="14345" name="TextBox 13"/>
              <p:cNvSpPr txBox="1">
                <a:spLocks noChangeArrowheads="1"/>
              </p:cNvSpPr>
              <p:nvPr/>
            </p:nvSpPr>
            <p:spPr bwMode="auto">
              <a:xfrm>
                <a:off x="4000496" y="214290"/>
                <a:ext cx="226605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Intermodal Services</a:t>
                </a:r>
              </a:p>
            </p:txBody>
          </p:sp>
          <p:sp>
            <p:nvSpPr>
              <p:cNvPr id="14346" name="TextBox 14"/>
              <p:cNvSpPr txBox="1">
                <a:spLocks noChangeArrowheads="1"/>
              </p:cNvSpPr>
              <p:nvPr/>
            </p:nvSpPr>
            <p:spPr bwMode="auto">
              <a:xfrm>
                <a:off x="4643438" y="571480"/>
                <a:ext cx="1557268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Warehousing</a:t>
                </a:r>
              </a:p>
            </p:txBody>
          </p:sp>
          <p:sp>
            <p:nvSpPr>
              <p:cNvPr id="14347" name="TextBox 15"/>
              <p:cNvSpPr txBox="1">
                <a:spLocks noChangeArrowheads="1"/>
              </p:cNvSpPr>
              <p:nvPr/>
            </p:nvSpPr>
            <p:spPr bwMode="auto">
              <a:xfrm>
                <a:off x="5214942" y="928671"/>
                <a:ext cx="139496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Distribution</a:t>
                </a:r>
              </a:p>
            </p:txBody>
          </p:sp>
        </p:grpSp>
        <p:pic>
          <p:nvPicPr>
            <p:cNvPr id="14342" name="Picture 10" descr="New open top coal containers wharf 004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847859" y="119038"/>
              <a:ext cx="1082347" cy="983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3" name="Picture 11" descr="DSCF1882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930205" y="119038"/>
              <a:ext cx="1165605" cy="975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4" name="Picture 12" descr="IMG_1622.JP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095810" y="119037"/>
              <a:ext cx="1394600" cy="97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4"/>
          <p:cNvSpPr>
            <a:spLocks noGrp="1"/>
          </p:cNvSpPr>
          <p:nvPr>
            <p:ph type="title"/>
          </p:nvPr>
        </p:nvSpPr>
        <p:spPr>
          <a:xfrm>
            <a:off x="503238" y="1169988"/>
            <a:ext cx="9590087" cy="1008062"/>
          </a:xfrm>
        </p:spPr>
        <p:txBody>
          <a:bodyPr/>
          <a:lstStyle/>
          <a:p>
            <a:r>
              <a:rPr lang="en-AU" sz="3800" b="1" u="sng" smtClean="0"/>
              <a:t>Safety Systems</a:t>
            </a:r>
          </a:p>
        </p:txBody>
      </p:sp>
      <p:sp>
        <p:nvSpPr>
          <p:cNvPr id="7171" name="Content Placeholder 5"/>
          <p:cNvSpPr>
            <a:spLocks noGrp="1"/>
          </p:cNvSpPr>
          <p:nvPr>
            <p:ph idx="1"/>
          </p:nvPr>
        </p:nvSpPr>
        <p:spPr>
          <a:xfrm>
            <a:off x="503238" y="2106613"/>
            <a:ext cx="9590087" cy="511175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r>
              <a:rPr lang="en-AU" sz="3000" b="1" dirty="0" err="1" smtClean="0"/>
              <a:t>Trucksafe</a:t>
            </a:r>
            <a:r>
              <a:rPr lang="en-AU" sz="3000" b="1" dirty="0" smtClean="0"/>
              <a:t> (National Industry Safety Accreditation)</a:t>
            </a:r>
          </a:p>
          <a:p>
            <a:pPr lvl="1" eaLnBrk="1" hangingPunct="1">
              <a:lnSpc>
                <a:spcPct val="120000"/>
              </a:lnSpc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r>
              <a:rPr lang="en-AU" sz="2800" b="1" dirty="0" smtClean="0"/>
              <a:t>Key elements:</a:t>
            </a:r>
          </a:p>
          <a:p>
            <a:pPr lvl="2" eaLnBrk="1" hangingPunct="1"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r>
              <a:rPr lang="en-AU" sz="2400" dirty="0" smtClean="0"/>
              <a:t>Management commitment,</a:t>
            </a:r>
          </a:p>
          <a:p>
            <a:pPr lvl="2" eaLnBrk="1" hangingPunct="1"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r>
              <a:rPr lang="en-AU" sz="2400" dirty="0" smtClean="0"/>
              <a:t>Maintenance standards,</a:t>
            </a:r>
          </a:p>
          <a:p>
            <a:pPr lvl="2" eaLnBrk="1" hangingPunct="1"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r>
              <a:rPr lang="en-AU" sz="2400" dirty="0" smtClean="0"/>
              <a:t>Staff training,</a:t>
            </a:r>
          </a:p>
          <a:p>
            <a:pPr lvl="2" eaLnBrk="1" hangingPunct="1"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r>
              <a:rPr lang="en-AU" sz="2400" dirty="0" smtClean="0"/>
              <a:t>Employee health, &amp;</a:t>
            </a:r>
          </a:p>
          <a:p>
            <a:pPr lvl="2" eaLnBrk="1" hangingPunct="1"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r>
              <a:rPr lang="en-AU" sz="2400" dirty="0" smtClean="0"/>
              <a:t>Externally audited.</a:t>
            </a:r>
          </a:p>
          <a:p>
            <a:pPr lvl="2" eaLnBrk="1" hangingPunct="1"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endParaRPr lang="en-AU" sz="2400" dirty="0" smtClean="0"/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r>
              <a:rPr lang="en-AU" sz="3000" b="1" dirty="0" smtClean="0"/>
              <a:t>National Heavy Vehicle Accreditation Scheme </a:t>
            </a:r>
          </a:p>
          <a:p>
            <a:pPr lvl="2" eaLnBrk="1" hangingPunct="1"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r>
              <a:rPr lang="en-AU" sz="2400" dirty="0" smtClean="0"/>
              <a:t>Mass</a:t>
            </a:r>
          </a:p>
          <a:p>
            <a:pPr lvl="2" eaLnBrk="1" hangingPunct="1"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r>
              <a:rPr lang="en-AU" sz="2400" dirty="0" smtClean="0"/>
              <a:t>Maintenance</a:t>
            </a:r>
          </a:p>
          <a:p>
            <a:pPr lvl="2" eaLnBrk="1" hangingPunct="1"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r>
              <a:rPr lang="en-AU" sz="2400" dirty="0" smtClean="0"/>
              <a:t>Fatigue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82550" y="119063"/>
            <a:ext cx="10407650" cy="1100137"/>
            <a:chOff x="83220" y="119037"/>
            <a:chExt cx="10407190" cy="1099439"/>
          </a:xfrm>
        </p:grpSpPr>
        <p:pic>
          <p:nvPicPr>
            <p:cNvPr id="7173" name="Picture 9" descr="mi_logo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220" y="119037"/>
              <a:ext cx="3913103" cy="1012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567148" y="119038"/>
              <a:ext cx="3041144" cy="1099437"/>
              <a:chOff x="4000496" y="214290"/>
              <a:chExt cx="2609413" cy="1202486"/>
            </a:xfrm>
          </p:grpSpPr>
          <p:sp>
            <p:nvSpPr>
              <p:cNvPr id="7178" name="TextBox 14"/>
              <p:cNvSpPr txBox="1">
                <a:spLocks noChangeArrowheads="1"/>
              </p:cNvSpPr>
              <p:nvPr/>
            </p:nvSpPr>
            <p:spPr bwMode="auto">
              <a:xfrm>
                <a:off x="4000496" y="214290"/>
                <a:ext cx="226605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Intermodal Services</a:t>
                </a:r>
              </a:p>
            </p:txBody>
          </p:sp>
          <p:sp>
            <p:nvSpPr>
              <p:cNvPr id="7179" name="TextBox 15"/>
              <p:cNvSpPr txBox="1">
                <a:spLocks noChangeArrowheads="1"/>
              </p:cNvSpPr>
              <p:nvPr/>
            </p:nvSpPr>
            <p:spPr bwMode="auto">
              <a:xfrm>
                <a:off x="4643438" y="571480"/>
                <a:ext cx="1557268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Warehousing</a:t>
                </a:r>
              </a:p>
            </p:txBody>
          </p:sp>
          <p:sp>
            <p:nvSpPr>
              <p:cNvPr id="7180" name="TextBox 16"/>
              <p:cNvSpPr txBox="1">
                <a:spLocks noChangeArrowheads="1"/>
              </p:cNvSpPr>
              <p:nvPr/>
            </p:nvSpPr>
            <p:spPr bwMode="auto">
              <a:xfrm>
                <a:off x="5214942" y="928671"/>
                <a:ext cx="139496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Distribution</a:t>
                </a:r>
              </a:p>
            </p:txBody>
          </p:sp>
        </p:grpSp>
        <p:pic>
          <p:nvPicPr>
            <p:cNvPr id="7175" name="Picture 11" descr="New open top coal containers wharf 004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47859" y="119038"/>
              <a:ext cx="1082347" cy="983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6" name="Picture 12" descr="DSCF1882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930205" y="119038"/>
              <a:ext cx="1165605" cy="975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7" name="Picture 13" descr="IMG_1622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095810" y="119037"/>
              <a:ext cx="1394600" cy="97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4"/>
          <p:cNvSpPr>
            <a:spLocks noGrp="1"/>
          </p:cNvSpPr>
          <p:nvPr>
            <p:ph type="title"/>
          </p:nvPr>
        </p:nvSpPr>
        <p:spPr>
          <a:xfrm>
            <a:off x="503238" y="1169988"/>
            <a:ext cx="9590087" cy="1008062"/>
          </a:xfrm>
        </p:spPr>
        <p:txBody>
          <a:bodyPr/>
          <a:lstStyle/>
          <a:p>
            <a:r>
              <a:rPr lang="en-AU" sz="3800" b="1" u="sng" smtClean="0"/>
              <a:t>Safety Systems</a:t>
            </a:r>
          </a:p>
        </p:txBody>
      </p:sp>
      <p:sp>
        <p:nvSpPr>
          <p:cNvPr id="8195" name="Content Placeholder 5"/>
          <p:cNvSpPr>
            <a:spLocks noGrp="1"/>
          </p:cNvSpPr>
          <p:nvPr>
            <p:ph idx="1"/>
          </p:nvPr>
        </p:nvSpPr>
        <p:spPr>
          <a:xfrm>
            <a:off x="503238" y="2106613"/>
            <a:ext cx="9590087" cy="511175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r>
              <a:rPr lang="en-AU" sz="3000" b="1" dirty="0" smtClean="0"/>
              <a:t>Comprehensive OH&amp;S Policies </a:t>
            </a:r>
          </a:p>
          <a:p>
            <a:pPr lvl="2" eaLnBrk="1" hangingPunct="1">
              <a:lnSpc>
                <a:spcPct val="120000"/>
              </a:lnSpc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r>
              <a:rPr lang="en-AU" sz="2800" dirty="0" smtClean="0"/>
              <a:t>Web portal for client </a:t>
            </a:r>
            <a:r>
              <a:rPr lang="en-AU" sz="2800" dirty="0" smtClean="0"/>
              <a:t>access, Inductions &amp; Training</a:t>
            </a:r>
            <a:endParaRPr lang="en-AU" sz="2800" dirty="0" smtClean="0"/>
          </a:p>
          <a:p>
            <a:pPr lvl="2" eaLnBrk="1" hangingPunct="1">
              <a:lnSpc>
                <a:spcPct val="120000"/>
              </a:lnSpc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r>
              <a:rPr lang="en-AU" sz="2800" dirty="0" smtClean="0"/>
              <a:t>Inductions </a:t>
            </a:r>
            <a:r>
              <a:rPr lang="en-AU" sz="2800" dirty="0" smtClean="0"/>
              <a:t>&amp; Work Method Statements </a:t>
            </a:r>
            <a:r>
              <a:rPr lang="en-AU" sz="2800" dirty="0" smtClean="0"/>
              <a:t>– </a:t>
            </a:r>
            <a:r>
              <a:rPr lang="en-AU" sz="2800" dirty="0" smtClean="0"/>
              <a:t>Site Specific</a:t>
            </a:r>
          </a:p>
          <a:p>
            <a:pPr lvl="2" eaLnBrk="1" hangingPunct="1">
              <a:lnSpc>
                <a:spcPct val="120000"/>
              </a:lnSpc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r>
              <a:rPr lang="en-AU" sz="2800" dirty="0" smtClean="0"/>
              <a:t>Drug </a:t>
            </a:r>
            <a:r>
              <a:rPr lang="en-AU" sz="2800" dirty="0" smtClean="0"/>
              <a:t>&amp; </a:t>
            </a:r>
            <a:r>
              <a:rPr lang="en-AU" sz="2800" dirty="0" smtClean="0"/>
              <a:t>Alcohol testing Policy</a:t>
            </a:r>
            <a:endParaRPr lang="en-AU" sz="2800" dirty="0" smtClean="0"/>
          </a:p>
          <a:p>
            <a:pPr lvl="2" eaLnBrk="1" hangingPunct="1">
              <a:lnSpc>
                <a:spcPct val="120000"/>
              </a:lnSpc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r>
              <a:rPr lang="en-AU" sz="2800" dirty="0" smtClean="0"/>
              <a:t>Incident </a:t>
            </a:r>
            <a:r>
              <a:rPr lang="en-AU" sz="2800" dirty="0" smtClean="0"/>
              <a:t>Reporting / Investigation </a:t>
            </a:r>
            <a:endParaRPr lang="en-AU" sz="2800" dirty="0" smtClean="0"/>
          </a:p>
          <a:p>
            <a:pPr lvl="2" eaLnBrk="1" hangingPunct="1">
              <a:lnSpc>
                <a:spcPct val="120000"/>
              </a:lnSpc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r>
              <a:rPr lang="en-AU" sz="2800" dirty="0" smtClean="0"/>
              <a:t>Fatigue Management </a:t>
            </a:r>
            <a:r>
              <a:rPr lang="en-AU" sz="2800" dirty="0" smtClean="0"/>
              <a:t>Training </a:t>
            </a:r>
            <a:r>
              <a:rPr lang="en-AU" sz="2800" dirty="0" smtClean="0"/>
              <a:t>– Drivers &amp; </a:t>
            </a:r>
            <a:r>
              <a:rPr lang="en-AU" sz="2800" dirty="0" smtClean="0"/>
              <a:t>Ops </a:t>
            </a:r>
            <a:r>
              <a:rPr lang="en-AU" sz="2800" dirty="0" smtClean="0"/>
              <a:t>staff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r>
              <a:rPr lang="en-AU" sz="3000" b="1" dirty="0" smtClean="0"/>
              <a:t>Vehicle GPS tracking </a:t>
            </a:r>
          </a:p>
          <a:p>
            <a:pPr lvl="2" eaLnBrk="1" hangingPunct="1">
              <a:lnSpc>
                <a:spcPct val="120000"/>
              </a:lnSpc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r>
              <a:rPr lang="en-AU" sz="2800" dirty="0" smtClean="0"/>
              <a:t>“</a:t>
            </a:r>
            <a:r>
              <a:rPr lang="en-AU" sz="2800" dirty="0" smtClean="0"/>
              <a:t>Real time” location / activity </a:t>
            </a:r>
          </a:p>
          <a:p>
            <a:pPr lvl="2" eaLnBrk="1" hangingPunct="1">
              <a:lnSpc>
                <a:spcPct val="120000"/>
              </a:lnSpc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r>
              <a:rPr lang="en-AU" sz="2800" dirty="0" smtClean="0"/>
              <a:t>Provides Fatigue &amp; Speed monitoring</a:t>
            </a:r>
          </a:p>
          <a:p>
            <a:pPr lvl="2" eaLnBrk="1" hangingPunct="1">
              <a:lnSpc>
                <a:spcPct val="120000"/>
              </a:lnSpc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r>
              <a:rPr lang="en-AU" sz="2800" dirty="0" smtClean="0"/>
              <a:t>Accurate data for KPI monitoring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endParaRPr lang="en-AU" sz="2400" dirty="0" smtClean="0"/>
          </a:p>
          <a:p>
            <a:pPr lvl="2" eaLnBrk="1" hangingPunct="1">
              <a:lnSpc>
                <a:spcPct val="120000"/>
              </a:lnSpc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endParaRPr lang="en-AU" sz="2800" dirty="0" smtClean="0"/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endParaRPr lang="en-AU" sz="2400" dirty="0" smtClean="0"/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endParaRPr lang="en-AU" sz="2400" dirty="0" smtClean="0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82550" y="119063"/>
            <a:ext cx="10407650" cy="1100137"/>
            <a:chOff x="83220" y="119037"/>
            <a:chExt cx="10407190" cy="1099439"/>
          </a:xfrm>
        </p:grpSpPr>
        <p:pic>
          <p:nvPicPr>
            <p:cNvPr id="8197" name="Picture 9" descr="mi_logo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220" y="119037"/>
              <a:ext cx="3913103" cy="1012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567148" y="119038"/>
              <a:ext cx="3041144" cy="1099437"/>
              <a:chOff x="4000496" y="214290"/>
              <a:chExt cx="2609413" cy="1202486"/>
            </a:xfrm>
          </p:grpSpPr>
          <p:sp>
            <p:nvSpPr>
              <p:cNvPr id="8202" name="TextBox 14"/>
              <p:cNvSpPr txBox="1">
                <a:spLocks noChangeArrowheads="1"/>
              </p:cNvSpPr>
              <p:nvPr/>
            </p:nvSpPr>
            <p:spPr bwMode="auto">
              <a:xfrm>
                <a:off x="4000496" y="214290"/>
                <a:ext cx="226605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Intermodal Services</a:t>
                </a:r>
              </a:p>
            </p:txBody>
          </p:sp>
          <p:sp>
            <p:nvSpPr>
              <p:cNvPr id="8203" name="TextBox 15"/>
              <p:cNvSpPr txBox="1">
                <a:spLocks noChangeArrowheads="1"/>
              </p:cNvSpPr>
              <p:nvPr/>
            </p:nvSpPr>
            <p:spPr bwMode="auto">
              <a:xfrm>
                <a:off x="4643438" y="571480"/>
                <a:ext cx="1557268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Warehousing</a:t>
                </a:r>
              </a:p>
            </p:txBody>
          </p:sp>
          <p:sp>
            <p:nvSpPr>
              <p:cNvPr id="8204" name="TextBox 16"/>
              <p:cNvSpPr txBox="1">
                <a:spLocks noChangeArrowheads="1"/>
              </p:cNvSpPr>
              <p:nvPr/>
            </p:nvSpPr>
            <p:spPr bwMode="auto">
              <a:xfrm>
                <a:off x="5214942" y="928671"/>
                <a:ext cx="139496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Distribution</a:t>
                </a:r>
              </a:p>
            </p:txBody>
          </p:sp>
        </p:grpSp>
        <p:pic>
          <p:nvPicPr>
            <p:cNvPr id="8199" name="Picture 11" descr="New open top coal containers wharf 004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47859" y="119038"/>
              <a:ext cx="1082347" cy="983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00" name="Picture 12" descr="DSCF1882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930205" y="119038"/>
              <a:ext cx="1165605" cy="975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01" name="Picture 13" descr="IMG_1622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095810" y="119037"/>
              <a:ext cx="1394600" cy="97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_DSC05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69988"/>
            <a:ext cx="10656888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387" name="Group 8"/>
          <p:cNvGrpSpPr>
            <a:grpSpLocks/>
          </p:cNvGrpSpPr>
          <p:nvPr/>
        </p:nvGrpSpPr>
        <p:grpSpPr bwMode="auto">
          <a:xfrm>
            <a:off x="82550" y="119063"/>
            <a:ext cx="10407650" cy="1100137"/>
            <a:chOff x="83220" y="119037"/>
            <a:chExt cx="10407190" cy="1099439"/>
          </a:xfrm>
        </p:grpSpPr>
        <p:pic>
          <p:nvPicPr>
            <p:cNvPr id="16388" name="Picture 9" descr="mi_logo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220" y="119037"/>
              <a:ext cx="3913103" cy="1012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389" name="Group 10"/>
            <p:cNvGrpSpPr>
              <a:grpSpLocks/>
            </p:cNvGrpSpPr>
            <p:nvPr/>
          </p:nvGrpSpPr>
          <p:grpSpPr bwMode="auto">
            <a:xfrm>
              <a:off x="3567148" y="119038"/>
              <a:ext cx="3041144" cy="1099437"/>
              <a:chOff x="4000496" y="214290"/>
              <a:chExt cx="2609413" cy="1202486"/>
            </a:xfrm>
          </p:grpSpPr>
          <p:sp>
            <p:nvSpPr>
              <p:cNvPr id="16393" name="TextBox 14"/>
              <p:cNvSpPr txBox="1">
                <a:spLocks noChangeArrowheads="1"/>
              </p:cNvSpPr>
              <p:nvPr/>
            </p:nvSpPr>
            <p:spPr bwMode="auto">
              <a:xfrm>
                <a:off x="4000496" y="214290"/>
                <a:ext cx="226605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Intermodal Services</a:t>
                </a:r>
              </a:p>
            </p:txBody>
          </p:sp>
          <p:sp>
            <p:nvSpPr>
              <p:cNvPr id="16394" name="TextBox 15"/>
              <p:cNvSpPr txBox="1">
                <a:spLocks noChangeArrowheads="1"/>
              </p:cNvSpPr>
              <p:nvPr/>
            </p:nvSpPr>
            <p:spPr bwMode="auto">
              <a:xfrm>
                <a:off x="4643438" y="571480"/>
                <a:ext cx="1557268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Warehousing</a:t>
                </a:r>
              </a:p>
            </p:txBody>
          </p:sp>
          <p:sp>
            <p:nvSpPr>
              <p:cNvPr id="16395" name="TextBox 16"/>
              <p:cNvSpPr txBox="1">
                <a:spLocks noChangeArrowheads="1"/>
              </p:cNvSpPr>
              <p:nvPr/>
            </p:nvSpPr>
            <p:spPr bwMode="auto">
              <a:xfrm>
                <a:off x="5214942" y="928671"/>
                <a:ext cx="139496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Distribution</a:t>
                </a:r>
              </a:p>
            </p:txBody>
          </p:sp>
        </p:grpSp>
        <p:pic>
          <p:nvPicPr>
            <p:cNvPr id="16390" name="Picture 11" descr="New open top coal containers wharf 004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47859" y="119038"/>
              <a:ext cx="1082347" cy="983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1" name="Picture 12" descr="DSCF1882.JP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930205" y="119038"/>
              <a:ext cx="1165605" cy="975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2" name="Picture 13" descr="IMG_1622.JPG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095810" y="119037"/>
              <a:ext cx="1394600" cy="97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S:\Digital Images\Coal train\102_00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69988"/>
            <a:ext cx="10656888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11" name="Group 8"/>
          <p:cNvGrpSpPr>
            <a:grpSpLocks/>
          </p:cNvGrpSpPr>
          <p:nvPr/>
        </p:nvGrpSpPr>
        <p:grpSpPr bwMode="auto">
          <a:xfrm>
            <a:off x="82550" y="119063"/>
            <a:ext cx="10407650" cy="1100137"/>
            <a:chOff x="83220" y="119037"/>
            <a:chExt cx="10407190" cy="1099439"/>
          </a:xfrm>
        </p:grpSpPr>
        <p:pic>
          <p:nvPicPr>
            <p:cNvPr id="17412" name="Picture 9" descr="mi_logo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220" y="119037"/>
              <a:ext cx="3913103" cy="1012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7413" name="Group 10"/>
            <p:cNvGrpSpPr>
              <a:grpSpLocks/>
            </p:cNvGrpSpPr>
            <p:nvPr/>
          </p:nvGrpSpPr>
          <p:grpSpPr bwMode="auto">
            <a:xfrm>
              <a:off x="3567148" y="119038"/>
              <a:ext cx="3041144" cy="1099437"/>
              <a:chOff x="4000496" y="214290"/>
              <a:chExt cx="2609413" cy="1202486"/>
            </a:xfrm>
          </p:grpSpPr>
          <p:sp>
            <p:nvSpPr>
              <p:cNvPr id="17417" name="TextBox 14"/>
              <p:cNvSpPr txBox="1">
                <a:spLocks noChangeArrowheads="1"/>
              </p:cNvSpPr>
              <p:nvPr/>
            </p:nvSpPr>
            <p:spPr bwMode="auto">
              <a:xfrm>
                <a:off x="4000496" y="214290"/>
                <a:ext cx="226605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Intermodal Services</a:t>
                </a:r>
              </a:p>
            </p:txBody>
          </p:sp>
          <p:sp>
            <p:nvSpPr>
              <p:cNvPr id="17418" name="TextBox 15"/>
              <p:cNvSpPr txBox="1">
                <a:spLocks noChangeArrowheads="1"/>
              </p:cNvSpPr>
              <p:nvPr/>
            </p:nvSpPr>
            <p:spPr bwMode="auto">
              <a:xfrm>
                <a:off x="4643438" y="571480"/>
                <a:ext cx="1557268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Warehousing</a:t>
                </a:r>
              </a:p>
            </p:txBody>
          </p:sp>
          <p:sp>
            <p:nvSpPr>
              <p:cNvPr id="17419" name="TextBox 16"/>
              <p:cNvSpPr txBox="1">
                <a:spLocks noChangeArrowheads="1"/>
              </p:cNvSpPr>
              <p:nvPr/>
            </p:nvSpPr>
            <p:spPr bwMode="auto">
              <a:xfrm>
                <a:off x="5214942" y="928671"/>
                <a:ext cx="139496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Distribution</a:t>
                </a:r>
              </a:p>
            </p:txBody>
          </p:sp>
        </p:grpSp>
        <p:pic>
          <p:nvPicPr>
            <p:cNvPr id="17414" name="Picture 11" descr="New open top coal containers wharf 004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47859" y="119038"/>
              <a:ext cx="1082347" cy="983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5" name="Picture 12" descr="DSCF1882.JP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930205" y="119038"/>
              <a:ext cx="1165605" cy="975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6" name="Picture 13" descr="IMG_1622.JPG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095810" y="119037"/>
              <a:ext cx="1394600" cy="97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15"/>
          <p:cNvGrpSpPr>
            <a:grpSpLocks/>
          </p:cNvGrpSpPr>
          <p:nvPr/>
        </p:nvGrpSpPr>
        <p:grpSpPr bwMode="auto">
          <a:xfrm>
            <a:off x="82550" y="119063"/>
            <a:ext cx="10407650" cy="1100137"/>
            <a:chOff x="83220" y="119037"/>
            <a:chExt cx="10407190" cy="1099439"/>
          </a:xfrm>
        </p:grpSpPr>
        <p:pic>
          <p:nvPicPr>
            <p:cNvPr id="18440" name="Picture 3" descr="mi_logo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220" y="119037"/>
              <a:ext cx="3913103" cy="1012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8441" name="Group 10"/>
            <p:cNvGrpSpPr>
              <a:grpSpLocks/>
            </p:cNvGrpSpPr>
            <p:nvPr/>
          </p:nvGrpSpPr>
          <p:grpSpPr bwMode="auto">
            <a:xfrm>
              <a:off x="3567148" y="119038"/>
              <a:ext cx="3041144" cy="1099438"/>
              <a:chOff x="4000496" y="214290"/>
              <a:chExt cx="2609413" cy="1202486"/>
            </a:xfrm>
          </p:grpSpPr>
          <p:sp>
            <p:nvSpPr>
              <p:cNvPr id="18445" name="TextBox 8"/>
              <p:cNvSpPr txBox="1">
                <a:spLocks noChangeArrowheads="1"/>
              </p:cNvSpPr>
              <p:nvPr/>
            </p:nvSpPr>
            <p:spPr bwMode="auto">
              <a:xfrm>
                <a:off x="4000496" y="214290"/>
                <a:ext cx="226605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Intermodal Services</a:t>
                </a:r>
              </a:p>
            </p:txBody>
          </p:sp>
          <p:sp>
            <p:nvSpPr>
              <p:cNvPr id="18446" name="TextBox 9"/>
              <p:cNvSpPr txBox="1">
                <a:spLocks noChangeArrowheads="1"/>
              </p:cNvSpPr>
              <p:nvPr/>
            </p:nvSpPr>
            <p:spPr bwMode="auto">
              <a:xfrm>
                <a:off x="4643438" y="571480"/>
                <a:ext cx="1557268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Warehousing</a:t>
                </a:r>
              </a:p>
            </p:txBody>
          </p:sp>
          <p:sp>
            <p:nvSpPr>
              <p:cNvPr id="18447" name="TextBox 10"/>
              <p:cNvSpPr txBox="1">
                <a:spLocks noChangeArrowheads="1"/>
              </p:cNvSpPr>
              <p:nvPr/>
            </p:nvSpPr>
            <p:spPr bwMode="auto">
              <a:xfrm>
                <a:off x="5214942" y="928671"/>
                <a:ext cx="139496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Distribution</a:t>
                </a:r>
              </a:p>
            </p:txBody>
          </p:sp>
        </p:grpSp>
        <p:pic>
          <p:nvPicPr>
            <p:cNvPr id="18442" name="Picture 5" descr="New open top coal containers wharf 004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847859" y="119038"/>
              <a:ext cx="1082347" cy="983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43" name="Picture 6" descr="DSCF1882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930205" y="119038"/>
              <a:ext cx="1165605" cy="975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44" name="Picture 7" descr="IMG_1622.JP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095810" y="119037"/>
              <a:ext cx="1394600" cy="97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27025" y="1547813"/>
            <a:ext cx="442912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>
                <a:latin typeface="Calibri" pitchFamily="34" charset="0"/>
              </a:rPr>
              <a:t>Located on Kooragang Island in the lower Hunter Valley, Mountain Industries Newcastle depot is positioned centrally to local facilities in an area designated for port related activity.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084763" y="5262563"/>
            <a:ext cx="55721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dirty="0">
                <a:latin typeface="Calibri" pitchFamily="34" charset="0"/>
              </a:rPr>
              <a:t>Directly employ approximately </a:t>
            </a:r>
            <a:r>
              <a:rPr lang="en-AU" dirty="0" smtClean="0">
                <a:latin typeface="Calibri" pitchFamily="34" charset="0"/>
              </a:rPr>
              <a:t>180 </a:t>
            </a:r>
            <a:r>
              <a:rPr lang="en-AU" dirty="0">
                <a:latin typeface="Calibri" pitchFamily="34" charset="0"/>
              </a:rPr>
              <a:t>people and responsible for the employment of in excess of 100 subcontractors.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27025" y="3262313"/>
            <a:ext cx="47148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>
                <a:latin typeface="Calibri" pitchFamily="34" charset="0"/>
              </a:rPr>
              <a:t>Mountain Industries Kooragang Depot is strategically placed to link road rail and sea freight effectively and efficiently.</a:t>
            </a:r>
          </a:p>
        </p:txBody>
      </p:sp>
      <p:pic>
        <p:nvPicPr>
          <p:cNvPr id="18" name="Picture 17" descr="IMG_1760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4300" y="4405313"/>
            <a:ext cx="4999038" cy="297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Front 1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99025" y="1762125"/>
            <a:ext cx="5041900" cy="315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6"/>
          <p:cNvGrpSpPr>
            <a:grpSpLocks/>
          </p:cNvGrpSpPr>
          <p:nvPr/>
        </p:nvGrpSpPr>
        <p:grpSpPr bwMode="auto">
          <a:xfrm>
            <a:off x="82550" y="119063"/>
            <a:ext cx="10407650" cy="1100137"/>
            <a:chOff x="83220" y="119037"/>
            <a:chExt cx="10407190" cy="1099437"/>
          </a:xfrm>
        </p:grpSpPr>
        <p:pic>
          <p:nvPicPr>
            <p:cNvPr id="19464" name="Picture 7" descr="mi_logo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220" y="119037"/>
              <a:ext cx="3913103" cy="1012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465" name="Group 10"/>
            <p:cNvGrpSpPr>
              <a:grpSpLocks/>
            </p:cNvGrpSpPr>
            <p:nvPr/>
          </p:nvGrpSpPr>
          <p:grpSpPr bwMode="auto">
            <a:xfrm>
              <a:off x="3567148" y="119038"/>
              <a:ext cx="3041144" cy="1099436"/>
              <a:chOff x="4000496" y="214290"/>
              <a:chExt cx="2609413" cy="1202485"/>
            </a:xfrm>
          </p:grpSpPr>
          <p:sp>
            <p:nvSpPr>
              <p:cNvPr id="19469" name="TextBox 12"/>
              <p:cNvSpPr txBox="1">
                <a:spLocks noChangeArrowheads="1"/>
              </p:cNvSpPr>
              <p:nvPr/>
            </p:nvSpPr>
            <p:spPr bwMode="auto">
              <a:xfrm>
                <a:off x="4000496" y="214290"/>
                <a:ext cx="226605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Intermodal Services</a:t>
                </a:r>
              </a:p>
            </p:txBody>
          </p:sp>
          <p:sp>
            <p:nvSpPr>
              <p:cNvPr id="19470" name="TextBox 13"/>
              <p:cNvSpPr txBox="1">
                <a:spLocks noChangeArrowheads="1"/>
              </p:cNvSpPr>
              <p:nvPr/>
            </p:nvSpPr>
            <p:spPr bwMode="auto">
              <a:xfrm>
                <a:off x="4643438" y="571480"/>
                <a:ext cx="1557268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Warehousing</a:t>
                </a:r>
              </a:p>
            </p:txBody>
          </p:sp>
          <p:sp>
            <p:nvSpPr>
              <p:cNvPr id="19471" name="TextBox 14"/>
              <p:cNvSpPr txBox="1">
                <a:spLocks noChangeArrowheads="1"/>
              </p:cNvSpPr>
              <p:nvPr/>
            </p:nvSpPr>
            <p:spPr bwMode="auto">
              <a:xfrm>
                <a:off x="5214942" y="928670"/>
                <a:ext cx="139496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Distribution</a:t>
                </a:r>
              </a:p>
            </p:txBody>
          </p:sp>
        </p:grpSp>
        <p:pic>
          <p:nvPicPr>
            <p:cNvPr id="19466" name="Picture 9" descr="New open top coal containers wharf 004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47859" y="119038"/>
              <a:ext cx="1082347" cy="983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7" name="Picture 10" descr="DSCF1882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930205" y="119038"/>
              <a:ext cx="1165605" cy="975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8" name="Picture 11" descr="IMG_1622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095810" y="119037"/>
              <a:ext cx="1394600" cy="97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544468" y="1386111"/>
            <a:ext cx="4907626" cy="284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sz="2400" dirty="0">
                <a:latin typeface="Calibri" pitchFamily="34" charset="0"/>
              </a:rPr>
              <a:t>Comprehensive OH &amp; S </a:t>
            </a:r>
            <a:r>
              <a:rPr lang="en-AU" sz="2400" dirty="0" smtClean="0">
                <a:latin typeface="Calibri" pitchFamily="34" charset="0"/>
              </a:rPr>
              <a:t>policies</a:t>
            </a:r>
          </a:p>
          <a:p>
            <a:endParaRPr lang="en-AU" sz="1100" dirty="0" smtClean="0">
              <a:latin typeface="Calibri" pitchFamily="34" charset="0"/>
            </a:endParaRPr>
          </a:p>
          <a:p>
            <a:r>
              <a:rPr lang="en-AU" sz="2400" dirty="0" smtClean="0">
                <a:latin typeface="Calibri" pitchFamily="34" charset="0"/>
              </a:rPr>
              <a:t>Established track record in successful </a:t>
            </a:r>
            <a:endParaRPr lang="en-AU" sz="2400" dirty="0" smtClean="0">
              <a:latin typeface="Calibri" pitchFamily="34" charset="0"/>
            </a:endParaRPr>
          </a:p>
          <a:p>
            <a:r>
              <a:rPr lang="en-AU" sz="2400" dirty="0" smtClean="0">
                <a:latin typeface="Calibri" pitchFamily="34" charset="0"/>
              </a:rPr>
              <a:t> </a:t>
            </a:r>
            <a:r>
              <a:rPr lang="en-AU" sz="2400" dirty="0" smtClean="0">
                <a:latin typeface="Calibri" pitchFamily="34" charset="0"/>
              </a:rPr>
              <a:t>logistic </a:t>
            </a:r>
            <a:r>
              <a:rPr lang="en-AU" sz="2400" dirty="0" smtClean="0">
                <a:latin typeface="Calibri" pitchFamily="34" charset="0"/>
              </a:rPr>
              <a:t>outcomes for a wide range of </a:t>
            </a:r>
            <a:endParaRPr lang="en-AU" sz="2400" dirty="0" smtClean="0">
              <a:latin typeface="Calibri" pitchFamily="34" charset="0"/>
            </a:endParaRPr>
          </a:p>
          <a:p>
            <a:r>
              <a:rPr lang="en-AU" sz="2400" dirty="0" smtClean="0">
                <a:latin typeface="Calibri" pitchFamily="34" charset="0"/>
              </a:rPr>
              <a:t>clients</a:t>
            </a:r>
          </a:p>
          <a:p>
            <a:r>
              <a:rPr lang="en-AU" sz="2400" dirty="0" smtClean="0">
                <a:latin typeface="Calibri" pitchFamily="34" charset="0"/>
              </a:rPr>
              <a:t>Service clients on a 24/7, </a:t>
            </a:r>
            <a:endParaRPr lang="en-AU" sz="2400" dirty="0" smtClean="0">
              <a:latin typeface="Calibri" pitchFamily="34" charset="0"/>
            </a:endParaRPr>
          </a:p>
          <a:p>
            <a:r>
              <a:rPr lang="en-AU" sz="2400" dirty="0" smtClean="0">
                <a:latin typeface="Calibri" pitchFamily="34" charset="0"/>
              </a:rPr>
              <a:t>as </a:t>
            </a:r>
            <a:r>
              <a:rPr lang="en-AU" sz="2400" dirty="0" smtClean="0">
                <a:latin typeface="Calibri" pitchFamily="34" charset="0"/>
              </a:rPr>
              <a:t>needs require basis</a:t>
            </a:r>
            <a:r>
              <a:rPr lang="en-AU" sz="2400" dirty="0" smtClean="0">
                <a:latin typeface="Calibri" pitchFamily="34" charset="0"/>
              </a:rPr>
              <a:t>.</a:t>
            </a:r>
            <a:endParaRPr lang="en-AU" sz="2400" dirty="0" smtClean="0">
              <a:latin typeface="Calibri" pitchFamily="34" charset="0"/>
            </a:endParaRPr>
          </a:p>
          <a:p>
            <a:endParaRPr lang="en-AU" sz="2400" dirty="0">
              <a:latin typeface="Calibri" pitchFamily="34" charset="0"/>
            </a:endParaRPr>
          </a:p>
        </p:txBody>
      </p:sp>
      <p:pic>
        <p:nvPicPr>
          <p:cNvPr id="16" name="Picture 15" descr="DSC01298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56436" y="3967615"/>
            <a:ext cx="4824536" cy="3557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M:\Digital Images\Inverta\Kooragang\P104033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284254"/>
            <a:ext cx="4680372" cy="6240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Back 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9892" y="2250207"/>
            <a:ext cx="9891600" cy="4104456"/>
          </a:xfrm>
          <a:prstGeom prst="rect">
            <a:avLst/>
          </a:prstGeom>
        </p:spPr>
      </p:pic>
      <p:sp>
        <p:nvSpPr>
          <p:cNvPr id="5" name="TextBox 4"/>
          <p:cNvSpPr>
            <a:spLocks noChangeArrowheads="1"/>
          </p:cNvSpPr>
          <p:nvPr/>
        </p:nvSpPr>
        <p:spPr bwMode="auto">
          <a:xfrm>
            <a:off x="325438" y="746125"/>
            <a:ext cx="9035454" cy="1659180"/>
          </a:xfrm>
          <a:custGeom>
            <a:avLst/>
            <a:gdLst>
              <a:gd name="T0" fmla="*/ 0 w 6000792"/>
              <a:gd name="T1" fmla="*/ 0 h 2585323"/>
              <a:gd name="T2" fmla="*/ 622266106 w 6000792"/>
              <a:gd name="T3" fmla="*/ 0 h 2585323"/>
              <a:gd name="T4" fmla="*/ 622266106 w 6000792"/>
              <a:gd name="T5" fmla="*/ 148132 h 2585323"/>
              <a:gd name="T6" fmla="*/ 0 w 6000792"/>
              <a:gd name="T7" fmla="*/ 148132 h 2585323"/>
              <a:gd name="T8" fmla="*/ 0 w 6000792"/>
              <a:gd name="T9" fmla="*/ 0 h 25853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00792"/>
              <a:gd name="T16" fmla="*/ 0 h 2585323"/>
              <a:gd name="T17" fmla="*/ 6000792 w 6000792"/>
              <a:gd name="T18" fmla="*/ 2585323 h 25853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00792" h="2585323">
                <a:moveTo>
                  <a:pt x="0" y="0"/>
                </a:moveTo>
                <a:lnTo>
                  <a:pt x="6000792" y="0"/>
                </a:lnTo>
                <a:lnTo>
                  <a:pt x="6000792" y="2585323"/>
                </a:lnTo>
                <a:lnTo>
                  <a:pt x="0" y="2585323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wrap="square" lIns="103894" tIns="51947" rIns="103894" bIns="51947">
            <a:spAutoFit/>
          </a:bodyPr>
          <a:lstStyle/>
          <a:p>
            <a:endParaRPr lang="en-AU" sz="2700" b="1" dirty="0">
              <a:latin typeface="Calibri" pitchFamily="34" charset="0"/>
            </a:endParaRPr>
          </a:p>
          <a:p>
            <a:r>
              <a:rPr lang="en-AU" sz="2700" b="1" dirty="0">
                <a:latin typeface="Calibri" pitchFamily="34" charset="0"/>
              </a:rPr>
              <a:t>Regular rail services co-ordinated to deliver containers of all sizes to/from Port Botany and major </a:t>
            </a:r>
            <a:r>
              <a:rPr lang="en-AU" sz="2700" b="1" dirty="0" smtClean="0">
                <a:latin typeface="Calibri" pitchFamily="34" charset="0"/>
              </a:rPr>
              <a:t>container terminals</a:t>
            </a:r>
            <a:r>
              <a:rPr lang="en-AU" sz="2700" b="1" dirty="0">
                <a:latin typeface="Calibri" pitchFamily="34" charset="0"/>
              </a:rPr>
              <a:t>.</a:t>
            </a:r>
          </a:p>
          <a:p>
            <a:endParaRPr lang="en-AU" dirty="0">
              <a:latin typeface="Calibri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60092" y="6354663"/>
            <a:ext cx="65024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894" tIns="51947" rIns="103894" bIns="51947">
            <a:spAutoFit/>
          </a:bodyPr>
          <a:lstStyle/>
          <a:p>
            <a:r>
              <a:rPr lang="en-AU" sz="2700" b="1" dirty="0">
                <a:latin typeface="Calibri" pitchFamily="34" charset="0"/>
              </a:rPr>
              <a:t>Over 170m of accessible rail siding, capable of servicing trains of over 700m in length.</a:t>
            </a:r>
          </a:p>
        </p:txBody>
      </p:sp>
      <p:grpSp>
        <p:nvGrpSpPr>
          <p:cNvPr id="21510" name="Group 13"/>
          <p:cNvGrpSpPr>
            <a:grpSpLocks/>
          </p:cNvGrpSpPr>
          <p:nvPr/>
        </p:nvGrpSpPr>
        <p:grpSpPr bwMode="auto">
          <a:xfrm>
            <a:off x="82550" y="119063"/>
            <a:ext cx="10407650" cy="1100137"/>
            <a:chOff x="71406" y="214289"/>
            <a:chExt cx="8929750" cy="1202487"/>
          </a:xfrm>
        </p:grpSpPr>
        <p:pic>
          <p:nvPicPr>
            <p:cNvPr id="21511" name="Picture 4" descr="mi_logo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406" y="214289"/>
              <a:ext cx="3357586" cy="1107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1512" name="Group 10"/>
            <p:cNvGrpSpPr>
              <a:grpSpLocks/>
            </p:cNvGrpSpPr>
            <p:nvPr/>
          </p:nvGrpSpPr>
          <p:grpSpPr bwMode="auto">
            <a:xfrm>
              <a:off x="3060744" y="214290"/>
              <a:ext cx="2609413" cy="1202486"/>
              <a:chOff x="4000496" y="214290"/>
              <a:chExt cx="2609413" cy="1202486"/>
            </a:xfrm>
          </p:grpSpPr>
          <p:sp>
            <p:nvSpPr>
              <p:cNvPr id="21516" name="TextBox 16"/>
              <p:cNvSpPr txBox="1">
                <a:spLocks noChangeArrowheads="1"/>
              </p:cNvSpPr>
              <p:nvPr/>
            </p:nvSpPr>
            <p:spPr bwMode="auto">
              <a:xfrm>
                <a:off x="4000496" y="214290"/>
                <a:ext cx="226605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Intermodal Services</a:t>
                </a:r>
              </a:p>
            </p:txBody>
          </p:sp>
          <p:sp>
            <p:nvSpPr>
              <p:cNvPr id="21517" name="TextBox 17"/>
              <p:cNvSpPr txBox="1">
                <a:spLocks noChangeArrowheads="1"/>
              </p:cNvSpPr>
              <p:nvPr/>
            </p:nvSpPr>
            <p:spPr bwMode="auto">
              <a:xfrm>
                <a:off x="4643438" y="571480"/>
                <a:ext cx="1557268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Warehousing</a:t>
                </a:r>
              </a:p>
            </p:txBody>
          </p:sp>
          <p:sp>
            <p:nvSpPr>
              <p:cNvPr id="21518" name="TextBox 18"/>
              <p:cNvSpPr txBox="1">
                <a:spLocks noChangeArrowheads="1"/>
              </p:cNvSpPr>
              <p:nvPr/>
            </p:nvSpPr>
            <p:spPr bwMode="auto">
              <a:xfrm>
                <a:off x="5214942" y="928671"/>
                <a:ext cx="139496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Distribution</a:t>
                </a:r>
              </a:p>
            </p:txBody>
          </p:sp>
        </p:grpSp>
        <p:pic>
          <p:nvPicPr>
            <p:cNvPr id="21513" name="Picture 13" descr="New open top coal containers wharf 004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875714" y="214290"/>
              <a:ext cx="928693" cy="1076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4" name="Picture 14" descr="DSCF1882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04406" y="214290"/>
              <a:ext cx="1000132" cy="1066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5" name="Picture 15" descr="IMG_1622.JP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804538" y="214289"/>
              <a:ext cx="1196618" cy="10715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720725" y="1779588"/>
            <a:ext cx="9313863" cy="5275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894" tIns="51947" rIns="103894" bIns="51947">
            <a:spAutoFit/>
          </a:bodyPr>
          <a:lstStyle/>
          <a:p>
            <a:pPr>
              <a:lnSpc>
                <a:spcPct val="120000"/>
              </a:lnSpc>
              <a:buFontTx/>
              <a:buChar char="•"/>
            </a:pPr>
            <a:r>
              <a:rPr lang="en-AU" sz="2800" dirty="0"/>
              <a:t> Business commenced 1982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AU" sz="2800" dirty="0"/>
              <a:t> Forbes Depot – 1984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AU" sz="2800" dirty="0"/>
              <a:t> Sydney Depot – 1985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AU" sz="2800" dirty="0"/>
              <a:t> Head Office Cardiff – 1990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AU" sz="2800" dirty="0"/>
              <a:t> Head Office, Kooragang Island – 1993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AU" sz="2800" dirty="0"/>
              <a:t> Brisbane </a:t>
            </a:r>
            <a:r>
              <a:rPr lang="en-AU" sz="2800" dirty="0" smtClean="0"/>
              <a:t> &amp; Townsville Depots  – </a:t>
            </a:r>
            <a:r>
              <a:rPr lang="en-AU" sz="2800" dirty="0"/>
              <a:t>Dec </a:t>
            </a:r>
            <a:r>
              <a:rPr lang="en-AU" sz="2800" dirty="0" smtClean="0"/>
              <a:t>2010</a:t>
            </a:r>
            <a:endParaRPr lang="en-AU" sz="2800" dirty="0"/>
          </a:p>
          <a:p>
            <a:pPr marL="0" lvl="1" indent="0">
              <a:lnSpc>
                <a:spcPct val="120000"/>
              </a:lnSpc>
              <a:buFontTx/>
              <a:buChar char="•"/>
            </a:pPr>
            <a:r>
              <a:rPr lang="en-AU" sz="2800" dirty="0" smtClean="0"/>
              <a:t>Louis Dreyfus Grain Supply Chain – 2011</a:t>
            </a:r>
          </a:p>
          <a:p>
            <a:pPr lvl="1">
              <a:lnSpc>
                <a:spcPct val="120000"/>
              </a:lnSpc>
              <a:buFontTx/>
              <a:buChar char="•"/>
            </a:pPr>
            <a:r>
              <a:rPr lang="en-AU" sz="2800" dirty="0" smtClean="0"/>
              <a:t>Narrabri </a:t>
            </a:r>
            <a:r>
              <a:rPr lang="en-AU" sz="2800" dirty="0"/>
              <a:t>&amp; Newcastle Grain Terminals 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AU" sz="2800" dirty="0"/>
              <a:t> </a:t>
            </a:r>
            <a:r>
              <a:rPr lang="en-AU" sz="2800" dirty="0" smtClean="0"/>
              <a:t>Gladstone / Rockhampton Depots – July 2012</a:t>
            </a:r>
            <a:endParaRPr lang="en-AU" sz="2800" dirty="0" smtClean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AU" sz="2800" dirty="0" smtClean="0"/>
              <a:t> Road / Rail freight task &gt;5,000,000 </a:t>
            </a:r>
            <a:r>
              <a:rPr lang="en-AU" sz="2800" dirty="0" err="1" smtClean="0"/>
              <a:t>mt</a:t>
            </a:r>
            <a:r>
              <a:rPr lang="en-AU" sz="2800" dirty="0" smtClean="0">
                <a:solidFill>
                  <a:srgbClr val="FF0000"/>
                </a:solidFill>
              </a:rPr>
              <a:t> </a:t>
            </a:r>
            <a:r>
              <a:rPr lang="en-AU" sz="2800" dirty="0" err="1" smtClean="0"/>
              <a:t>p.a</a:t>
            </a:r>
            <a:endParaRPr lang="en-US" sz="2800" dirty="0"/>
          </a:p>
        </p:txBody>
      </p:sp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3313113" y="365125"/>
            <a:ext cx="32734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894" tIns="51947" rIns="103894" bIns="51947">
            <a:spAutoFit/>
          </a:bodyPr>
          <a:lstStyle/>
          <a:p>
            <a:pPr algn="ctr"/>
            <a:endParaRPr lang="en-AU">
              <a:solidFill>
                <a:schemeClr val="tx2"/>
              </a:solidFill>
            </a:endParaRP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2727325" y="681038"/>
            <a:ext cx="57912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894" tIns="51947" rIns="103894" bIns="51947">
            <a:spAutoFit/>
          </a:bodyPr>
          <a:lstStyle/>
          <a:p>
            <a:pPr>
              <a:spcBef>
                <a:spcPct val="50000"/>
              </a:spcBef>
            </a:pPr>
            <a:endParaRPr lang="en-AU"/>
          </a:p>
        </p:txBody>
      </p:sp>
      <p:sp>
        <p:nvSpPr>
          <p:cNvPr id="4101" name="Text Box 7"/>
          <p:cNvSpPr txBox="1">
            <a:spLocks noChangeArrowheads="1"/>
          </p:cNvSpPr>
          <p:nvPr/>
        </p:nvSpPr>
        <p:spPr bwMode="auto">
          <a:xfrm>
            <a:off x="1803400" y="1076325"/>
            <a:ext cx="663098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894" tIns="51947" rIns="103894" bIns="51947">
            <a:spAutoFit/>
          </a:bodyPr>
          <a:lstStyle/>
          <a:p>
            <a:pPr>
              <a:spcBef>
                <a:spcPct val="50000"/>
              </a:spcBef>
            </a:pPr>
            <a:endParaRPr lang="en-AU"/>
          </a:p>
        </p:txBody>
      </p:sp>
      <p:sp>
        <p:nvSpPr>
          <p:cNvPr id="4102" name="Text Box 8"/>
          <p:cNvSpPr txBox="1">
            <a:spLocks noChangeArrowheads="1"/>
          </p:cNvSpPr>
          <p:nvPr/>
        </p:nvSpPr>
        <p:spPr bwMode="auto">
          <a:xfrm>
            <a:off x="1803400" y="522288"/>
            <a:ext cx="7218363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894" tIns="51947" rIns="103894" bIns="51947">
            <a:spAutoFit/>
          </a:bodyPr>
          <a:lstStyle/>
          <a:p>
            <a:pPr>
              <a:spcBef>
                <a:spcPct val="50000"/>
              </a:spcBef>
            </a:pPr>
            <a:endParaRPr lang="en-AU"/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1800225" y="1169988"/>
            <a:ext cx="7132638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894" tIns="51947" rIns="103894" bIns="51947">
            <a:spAutoFit/>
          </a:bodyPr>
          <a:lstStyle/>
          <a:p>
            <a:pPr algn="ctr"/>
            <a:r>
              <a:rPr lang="en-AU" sz="3200" b="1" u="sng"/>
              <a:t>Company History</a:t>
            </a:r>
            <a:endParaRPr lang="en-US" sz="3200" b="1" u="sng"/>
          </a:p>
        </p:txBody>
      </p:sp>
      <p:grpSp>
        <p:nvGrpSpPr>
          <p:cNvPr id="4104" name="Group 25"/>
          <p:cNvGrpSpPr>
            <a:grpSpLocks/>
          </p:cNvGrpSpPr>
          <p:nvPr/>
        </p:nvGrpSpPr>
        <p:grpSpPr bwMode="auto">
          <a:xfrm>
            <a:off x="82550" y="119063"/>
            <a:ext cx="10407650" cy="1100137"/>
            <a:chOff x="83220" y="119037"/>
            <a:chExt cx="10407190" cy="1099439"/>
          </a:xfrm>
        </p:grpSpPr>
        <p:pic>
          <p:nvPicPr>
            <p:cNvPr id="4105" name="Picture 26" descr="mi_logo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220" y="119037"/>
              <a:ext cx="3913103" cy="1012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106" name="Group 10"/>
            <p:cNvGrpSpPr>
              <a:grpSpLocks/>
            </p:cNvGrpSpPr>
            <p:nvPr/>
          </p:nvGrpSpPr>
          <p:grpSpPr bwMode="auto">
            <a:xfrm>
              <a:off x="3567148" y="119038"/>
              <a:ext cx="3041144" cy="1099437"/>
              <a:chOff x="4000496" y="214290"/>
              <a:chExt cx="2609413" cy="1202486"/>
            </a:xfrm>
          </p:grpSpPr>
          <p:sp>
            <p:nvSpPr>
              <p:cNvPr id="4110" name="TextBox 31"/>
              <p:cNvSpPr txBox="1">
                <a:spLocks noChangeArrowheads="1"/>
              </p:cNvSpPr>
              <p:nvPr/>
            </p:nvSpPr>
            <p:spPr bwMode="auto">
              <a:xfrm>
                <a:off x="4000496" y="214290"/>
                <a:ext cx="226605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Intermodal Services</a:t>
                </a:r>
              </a:p>
            </p:txBody>
          </p:sp>
          <p:sp>
            <p:nvSpPr>
              <p:cNvPr id="4111" name="TextBox 32"/>
              <p:cNvSpPr txBox="1">
                <a:spLocks noChangeArrowheads="1"/>
              </p:cNvSpPr>
              <p:nvPr/>
            </p:nvSpPr>
            <p:spPr bwMode="auto">
              <a:xfrm>
                <a:off x="4643438" y="571480"/>
                <a:ext cx="1557268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Warehousing</a:t>
                </a:r>
              </a:p>
            </p:txBody>
          </p:sp>
          <p:sp>
            <p:nvSpPr>
              <p:cNvPr id="4112" name="TextBox 33"/>
              <p:cNvSpPr txBox="1">
                <a:spLocks noChangeArrowheads="1"/>
              </p:cNvSpPr>
              <p:nvPr/>
            </p:nvSpPr>
            <p:spPr bwMode="auto">
              <a:xfrm>
                <a:off x="5214942" y="928671"/>
                <a:ext cx="139496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Distribution</a:t>
                </a:r>
              </a:p>
            </p:txBody>
          </p:sp>
        </p:grpSp>
        <p:pic>
          <p:nvPicPr>
            <p:cNvPr id="4107" name="Picture 28" descr="New open top coal containers wharf 004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847859" y="119038"/>
              <a:ext cx="1082347" cy="983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8" name="Picture 29" descr="DSCF1882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930205" y="119038"/>
              <a:ext cx="1165605" cy="975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9" name="Picture 30" descr="IMG_1622.JP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095810" y="119037"/>
              <a:ext cx="1394600" cy="97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64997"/>
            <a:ext cx="10656888" cy="6675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4039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75" y="444007"/>
            <a:ext cx="10656888" cy="667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2100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6377" y="3402335"/>
            <a:ext cx="6580511" cy="41224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5673278" cy="3554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155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 descr="Coal Train Discharge 03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56888" cy="752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1396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82550" y="119063"/>
            <a:ext cx="10407650" cy="1100137"/>
            <a:chOff x="71406" y="214289"/>
            <a:chExt cx="8929750" cy="1202486"/>
          </a:xfrm>
        </p:grpSpPr>
        <p:pic>
          <p:nvPicPr>
            <p:cNvPr id="24587" name="Picture 4" descr="mi_logo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406" y="214289"/>
              <a:ext cx="3357586" cy="1107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060744" y="214290"/>
              <a:ext cx="2609413" cy="1202485"/>
              <a:chOff x="4000496" y="214290"/>
              <a:chExt cx="2609413" cy="1202484"/>
            </a:xfrm>
          </p:grpSpPr>
          <p:sp>
            <p:nvSpPr>
              <p:cNvPr id="24592" name="TextBox 7"/>
              <p:cNvSpPr txBox="1">
                <a:spLocks noChangeArrowheads="1"/>
              </p:cNvSpPr>
              <p:nvPr/>
            </p:nvSpPr>
            <p:spPr bwMode="auto">
              <a:xfrm>
                <a:off x="4000496" y="214290"/>
                <a:ext cx="2266057" cy="488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Intermodal Services</a:t>
                </a:r>
              </a:p>
            </p:txBody>
          </p:sp>
          <p:sp>
            <p:nvSpPr>
              <p:cNvPr id="24593" name="TextBox 8"/>
              <p:cNvSpPr txBox="1">
                <a:spLocks noChangeArrowheads="1"/>
              </p:cNvSpPr>
              <p:nvPr/>
            </p:nvSpPr>
            <p:spPr bwMode="auto">
              <a:xfrm>
                <a:off x="4643438" y="571480"/>
                <a:ext cx="1557268" cy="488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Warehousing</a:t>
                </a:r>
              </a:p>
            </p:txBody>
          </p:sp>
          <p:sp>
            <p:nvSpPr>
              <p:cNvPr id="24594" name="TextBox 9"/>
              <p:cNvSpPr txBox="1">
                <a:spLocks noChangeArrowheads="1"/>
              </p:cNvSpPr>
              <p:nvPr/>
            </p:nvSpPr>
            <p:spPr bwMode="auto">
              <a:xfrm>
                <a:off x="5214942" y="928670"/>
                <a:ext cx="1394967" cy="488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Distribution</a:t>
                </a:r>
              </a:p>
            </p:txBody>
          </p:sp>
        </p:grpSp>
        <p:pic>
          <p:nvPicPr>
            <p:cNvPr id="24589" name="Picture 10" descr="New open top coal containers wharf 004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875714" y="214290"/>
              <a:ext cx="928693" cy="1076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0" name="Picture 11" descr="DSCF1882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04406" y="214290"/>
              <a:ext cx="1000132" cy="1066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1" name="Picture 12" descr="IMG_1622.JP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804538" y="214289"/>
              <a:ext cx="1196618" cy="10715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9" name="Picture 18" descr="DSCF2010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84713" y="1257300"/>
            <a:ext cx="5859462" cy="343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55588" y="1976438"/>
            <a:ext cx="42862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sz="2800" b="1">
                <a:latin typeface="Calibri" pitchFamily="34" charset="0"/>
              </a:rPr>
              <a:t>Specialised equipment for any application</a:t>
            </a:r>
          </a:p>
        </p:txBody>
      </p:sp>
      <p:pic>
        <p:nvPicPr>
          <p:cNvPr id="23" name="Picture 22" descr="Coal Train Discharge 024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6838" y="3619500"/>
            <a:ext cx="5087937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329238" y="5229225"/>
            <a:ext cx="1690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en-AU" sz="2400">
                <a:latin typeface="Calibri" pitchFamily="34" charset="0"/>
              </a:rPr>
              <a:t>Side loader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334000" y="5619750"/>
            <a:ext cx="3352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en-AU" sz="2400">
                <a:latin typeface="Calibri" pitchFamily="34" charset="0"/>
              </a:rPr>
              <a:t>Open topped Containers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351463" y="6048375"/>
            <a:ext cx="5264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en-AU" sz="2400">
                <a:latin typeface="Calibri" pitchFamily="34" charset="0"/>
              </a:rPr>
              <a:t>Container loading augers and conveyors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329238" y="6477000"/>
            <a:ext cx="2492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en-AU" sz="2400">
                <a:latin typeface="Calibri" pitchFamily="34" charset="0"/>
              </a:rPr>
              <a:t>Front end loaders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329238" y="4833938"/>
            <a:ext cx="27035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en-AU" sz="2400">
                <a:latin typeface="Calibri" pitchFamily="34" charset="0"/>
              </a:rPr>
              <a:t>Forklifts, of all sizes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/>
      <p:bldP spid="26" grpId="0"/>
      <p:bldP spid="27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173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113" y="1566863"/>
            <a:ext cx="4594225" cy="576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C:\Users\Phil.Carey\Desktop\TOD Flexitanks\IMG_17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1900" y="1619250"/>
            <a:ext cx="5329238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5829300" y="5048250"/>
            <a:ext cx="131445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3894" tIns="51947" rIns="103894" bIns="51947">
            <a:spAutoFit/>
          </a:bodyPr>
          <a:lstStyle/>
          <a:p>
            <a:pPr>
              <a:buFont typeface="Arial" charset="0"/>
              <a:buChar char="•"/>
            </a:pPr>
            <a:r>
              <a:rPr lang="en-AU" sz="2700">
                <a:latin typeface="Calibri" pitchFamily="34" charset="0"/>
              </a:rPr>
              <a:t>Liquids</a:t>
            </a:r>
          </a:p>
        </p:txBody>
      </p:sp>
      <p:grpSp>
        <p:nvGrpSpPr>
          <p:cNvPr id="22533" name="Group 22"/>
          <p:cNvGrpSpPr>
            <a:grpSpLocks/>
          </p:cNvGrpSpPr>
          <p:nvPr/>
        </p:nvGrpSpPr>
        <p:grpSpPr bwMode="auto">
          <a:xfrm>
            <a:off x="82550" y="119063"/>
            <a:ext cx="10407650" cy="1100137"/>
            <a:chOff x="83220" y="119037"/>
            <a:chExt cx="10407190" cy="1099437"/>
          </a:xfrm>
        </p:grpSpPr>
        <p:pic>
          <p:nvPicPr>
            <p:cNvPr id="22535" name="Picture 23" descr="mi_logo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220" y="119037"/>
              <a:ext cx="3913103" cy="1012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536" name="Group 10"/>
            <p:cNvGrpSpPr>
              <a:grpSpLocks/>
            </p:cNvGrpSpPr>
            <p:nvPr/>
          </p:nvGrpSpPr>
          <p:grpSpPr bwMode="auto">
            <a:xfrm>
              <a:off x="3567148" y="119038"/>
              <a:ext cx="3041144" cy="1099436"/>
              <a:chOff x="4000496" y="214290"/>
              <a:chExt cx="2609413" cy="1202485"/>
            </a:xfrm>
          </p:grpSpPr>
          <p:sp>
            <p:nvSpPr>
              <p:cNvPr id="22540" name="TextBox 28"/>
              <p:cNvSpPr txBox="1">
                <a:spLocks noChangeArrowheads="1"/>
              </p:cNvSpPr>
              <p:nvPr/>
            </p:nvSpPr>
            <p:spPr bwMode="auto">
              <a:xfrm>
                <a:off x="4000496" y="214290"/>
                <a:ext cx="226605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Intermodal Services</a:t>
                </a:r>
              </a:p>
            </p:txBody>
          </p:sp>
          <p:sp>
            <p:nvSpPr>
              <p:cNvPr id="22541" name="TextBox 29"/>
              <p:cNvSpPr txBox="1">
                <a:spLocks noChangeArrowheads="1"/>
              </p:cNvSpPr>
              <p:nvPr/>
            </p:nvSpPr>
            <p:spPr bwMode="auto">
              <a:xfrm>
                <a:off x="4643438" y="571480"/>
                <a:ext cx="1557268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Warehousing</a:t>
                </a:r>
              </a:p>
            </p:txBody>
          </p:sp>
          <p:sp>
            <p:nvSpPr>
              <p:cNvPr id="22542" name="TextBox 30"/>
              <p:cNvSpPr txBox="1">
                <a:spLocks noChangeArrowheads="1"/>
              </p:cNvSpPr>
              <p:nvPr/>
            </p:nvSpPr>
            <p:spPr bwMode="auto">
              <a:xfrm>
                <a:off x="5214942" y="928670"/>
                <a:ext cx="139496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Distribution</a:t>
                </a:r>
              </a:p>
            </p:txBody>
          </p:sp>
        </p:grpSp>
        <p:pic>
          <p:nvPicPr>
            <p:cNvPr id="22537" name="Picture 25" descr="New open top coal containers wharf 004.jp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847859" y="119038"/>
              <a:ext cx="1082347" cy="983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8" name="Picture 26" descr="DSCF1882.JPG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930205" y="119038"/>
              <a:ext cx="1165605" cy="975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9" name="Picture 27" descr="IMG_1622.JPG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095810" y="119037"/>
              <a:ext cx="1394600" cy="97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400675" y="5834063"/>
            <a:ext cx="5000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400">
                <a:latin typeface="Calibri" pitchFamily="34" charset="0"/>
              </a:rPr>
              <a:t>Mountain Industries is experienced in fitting and loading a range of specialised intermodal units.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77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9038" y="3754438"/>
            <a:ext cx="5172075" cy="365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98463" y="4476750"/>
            <a:ext cx="1223962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3894" tIns="51947" rIns="103894" bIns="51947">
            <a:spAutoFit/>
          </a:bodyPr>
          <a:lstStyle/>
          <a:p>
            <a:pPr>
              <a:buFont typeface="Arial" charset="0"/>
              <a:buChar char="•"/>
            </a:pPr>
            <a:r>
              <a:rPr lang="en-AU" sz="2700">
                <a:latin typeface="Calibri" pitchFamily="34" charset="0"/>
              </a:rPr>
              <a:t>Grains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74650" y="6191250"/>
            <a:ext cx="3309938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3894" tIns="51947" rIns="103894" bIns="51947">
            <a:spAutoFit/>
          </a:bodyPr>
          <a:lstStyle/>
          <a:p>
            <a:pPr>
              <a:buFont typeface="Arial" charset="0"/>
              <a:buChar char="•"/>
            </a:pPr>
            <a:r>
              <a:rPr lang="en-AU" sz="2700">
                <a:latin typeface="Calibri" pitchFamily="34" charset="0"/>
              </a:rPr>
              <a:t>Bagged Commodities</a:t>
            </a:r>
          </a:p>
        </p:txBody>
      </p:sp>
      <p:grpSp>
        <p:nvGrpSpPr>
          <p:cNvPr id="23557" name="Group 13"/>
          <p:cNvGrpSpPr>
            <a:grpSpLocks/>
          </p:cNvGrpSpPr>
          <p:nvPr/>
        </p:nvGrpSpPr>
        <p:grpSpPr bwMode="auto">
          <a:xfrm>
            <a:off x="82550" y="119063"/>
            <a:ext cx="10407650" cy="1100137"/>
            <a:chOff x="71406" y="214289"/>
            <a:chExt cx="8929750" cy="1202487"/>
          </a:xfrm>
        </p:grpSpPr>
        <p:pic>
          <p:nvPicPr>
            <p:cNvPr id="23564" name="Picture 12" descr="mi_logo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406" y="214289"/>
              <a:ext cx="3357586" cy="1107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3565" name="Group 10"/>
            <p:cNvGrpSpPr>
              <a:grpSpLocks/>
            </p:cNvGrpSpPr>
            <p:nvPr/>
          </p:nvGrpSpPr>
          <p:grpSpPr bwMode="auto">
            <a:xfrm>
              <a:off x="3060744" y="214290"/>
              <a:ext cx="2609413" cy="1202486"/>
              <a:chOff x="4000496" y="214290"/>
              <a:chExt cx="2609413" cy="1202486"/>
            </a:xfrm>
          </p:grpSpPr>
          <p:sp>
            <p:nvSpPr>
              <p:cNvPr id="23569" name="TextBox 17"/>
              <p:cNvSpPr txBox="1">
                <a:spLocks noChangeArrowheads="1"/>
              </p:cNvSpPr>
              <p:nvPr/>
            </p:nvSpPr>
            <p:spPr bwMode="auto">
              <a:xfrm>
                <a:off x="4000496" y="214290"/>
                <a:ext cx="226605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Intermodal Services</a:t>
                </a:r>
              </a:p>
            </p:txBody>
          </p:sp>
          <p:sp>
            <p:nvSpPr>
              <p:cNvPr id="23570" name="TextBox 18"/>
              <p:cNvSpPr txBox="1">
                <a:spLocks noChangeArrowheads="1"/>
              </p:cNvSpPr>
              <p:nvPr/>
            </p:nvSpPr>
            <p:spPr bwMode="auto">
              <a:xfrm>
                <a:off x="4643438" y="571480"/>
                <a:ext cx="1557268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Warehousing</a:t>
                </a:r>
              </a:p>
            </p:txBody>
          </p:sp>
          <p:sp>
            <p:nvSpPr>
              <p:cNvPr id="23571" name="TextBox 19"/>
              <p:cNvSpPr txBox="1">
                <a:spLocks noChangeArrowheads="1"/>
              </p:cNvSpPr>
              <p:nvPr/>
            </p:nvSpPr>
            <p:spPr bwMode="auto">
              <a:xfrm>
                <a:off x="5214942" y="928671"/>
                <a:ext cx="139496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Distribution</a:t>
                </a:r>
              </a:p>
            </p:txBody>
          </p:sp>
        </p:grpSp>
        <p:pic>
          <p:nvPicPr>
            <p:cNvPr id="23566" name="Picture 14" descr="New open top coal containers wharf 004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875714" y="214290"/>
              <a:ext cx="928693" cy="1076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7" name="Picture 15" descr="DSCF1882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04406" y="214290"/>
              <a:ext cx="1000132" cy="1066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8" name="Picture 16" descr="IMG_1622.JP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804538" y="214289"/>
              <a:ext cx="1196618" cy="10715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98463" y="5326063"/>
            <a:ext cx="265906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en-AU" sz="2700">
                <a:latin typeface="Calibri" pitchFamily="34" charset="0"/>
              </a:rPr>
              <a:t>Palletized freight</a:t>
            </a:r>
          </a:p>
        </p:txBody>
      </p:sp>
      <p:pic>
        <p:nvPicPr>
          <p:cNvPr id="22" name="Picture 21" descr="Loader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2713" y="1333500"/>
            <a:ext cx="4429125" cy="300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2" descr="Coal Container No 2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84775" y="1262063"/>
            <a:ext cx="5081588" cy="317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98463" y="4897438"/>
            <a:ext cx="192246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en-AU" sz="2700">
                <a:latin typeface="Calibri" pitchFamily="34" charset="0"/>
              </a:rPr>
              <a:t>Bulk freight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98463" y="5762625"/>
            <a:ext cx="185102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en-AU" sz="2700">
                <a:latin typeface="Calibri" pitchFamily="34" charset="0"/>
              </a:rPr>
              <a:t>Specialized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98463" y="6611938"/>
            <a:ext cx="15367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en-AU" sz="2700">
                <a:latin typeface="Calibri" pitchFamily="34" charset="0"/>
              </a:rPr>
              <a:t>Potatoes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1" grpId="0"/>
      <p:bldP spid="24" grpId="0"/>
      <p:bldP spid="25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13"/>
          <p:cNvGrpSpPr>
            <a:grpSpLocks/>
          </p:cNvGrpSpPr>
          <p:nvPr/>
        </p:nvGrpSpPr>
        <p:grpSpPr bwMode="auto">
          <a:xfrm>
            <a:off x="82550" y="119063"/>
            <a:ext cx="10407650" cy="1100137"/>
            <a:chOff x="71406" y="214289"/>
            <a:chExt cx="8929750" cy="1202486"/>
          </a:xfrm>
        </p:grpSpPr>
        <p:pic>
          <p:nvPicPr>
            <p:cNvPr id="24587" name="Picture 4" descr="mi_logo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406" y="214289"/>
              <a:ext cx="3357586" cy="1107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4588" name="Group 10"/>
            <p:cNvGrpSpPr>
              <a:grpSpLocks/>
            </p:cNvGrpSpPr>
            <p:nvPr/>
          </p:nvGrpSpPr>
          <p:grpSpPr bwMode="auto">
            <a:xfrm>
              <a:off x="3060744" y="214290"/>
              <a:ext cx="2609413" cy="1202485"/>
              <a:chOff x="4000496" y="214290"/>
              <a:chExt cx="2609413" cy="1202484"/>
            </a:xfrm>
          </p:grpSpPr>
          <p:sp>
            <p:nvSpPr>
              <p:cNvPr id="24592" name="TextBox 7"/>
              <p:cNvSpPr txBox="1">
                <a:spLocks noChangeArrowheads="1"/>
              </p:cNvSpPr>
              <p:nvPr/>
            </p:nvSpPr>
            <p:spPr bwMode="auto">
              <a:xfrm>
                <a:off x="4000496" y="214290"/>
                <a:ext cx="2266057" cy="488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Intermodal Services</a:t>
                </a:r>
              </a:p>
            </p:txBody>
          </p:sp>
          <p:sp>
            <p:nvSpPr>
              <p:cNvPr id="24593" name="TextBox 8"/>
              <p:cNvSpPr txBox="1">
                <a:spLocks noChangeArrowheads="1"/>
              </p:cNvSpPr>
              <p:nvPr/>
            </p:nvSpPr>
            <p:spPr bwMode="auto">
              <a:xfrm>
                <a:off x="4643438" y="571480"/>
                <a:ext cx="1557268" cy="488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Warehousing</a:t>
                </a:r>
              </a:p>
            </p:txBody>
          </p:sp>
          <p:sp>
            <p:nvSpPr>
              <p:cNvPr id="24594" name="TextBox 9"/>
              <p:cNvSpPr txBox="1">
                <a:spLocks noChangeArrowheads="1"/>
              </p:cNvSpPr>
              <p:nvPr/>
            </p:nvSpPr>
            <p:spPr bwMode="auto">
              <a:xfrm>
                <a:off x="5214942" y="928670"/>
                <a:ext cx="1394967" cy="488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Distribution</a:t>
                </a:r>
              </a:p>
            </p:txBody>
          </p:sp>
        </p:grpSp>
        <p:pic>
          <p:nvPicPr>
            <p:cNvPr id="24589" name="Picture 10" descr="New open top coal containers wharf 004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875714" y="214290"/>
              <a:ext cx="928693" cy="1076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0" name="Picture 11" descr="DSCF1882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04406" y="214290"/>
              <a:ext cx="1000132" cy="1066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1" name="Picture 12" descr="IMG_1622.JP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804538" y="214289"/>
              <a:ext cx="1196618" cy="10715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2" name="Picture 15" descr="New open top coal containers 001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72038" y="3186113"/>
            <a:ext cx="5784850" cy="433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" descr="Forbes Container Loader 1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" y="1386111"/>
            <a:ext cx="5184428" cy="3887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1728044" y="6210647"/>
            <a:ext cx="30305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en-AU" sz="2800" dirty="0">
                <a:latin typeface="Calibri" pitchFamily="34" charset="0"/>
              </a:rPr>
              <a:t>Capital Investment</a:t>
            </a:r>
          </a:p>
        </p:txBody>
      </p:sp>
      <p:sp>
        <p:nvSpPr>
          <p:cNvPr id="31" name="Rectangle 3"/>
          <p:cNvSpPr>
            <a:spLocks noChangeArrowheads="1"/>
          </p:cNvSpPr>
          <p:nvPr/>
        </p:nvSpPr>
        <p:spPr bwMode="auto">
          <a:xfrm>
            <a:off x="5184428" y="1818159"/>
            <a:ext cx="4464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AU" sz="2800" dirty="0">
                <a:latin typeface="Calibri" pitchFamily="34" charset="0"/>
              </a:rPr>
              <a:t>Specialised  Applications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4"/>
          <p:cNvSpPr>
            <a:spLocks noGrp="1"/>
          </p:cNvSpPr>
          <p:nvPr>
            <p:ph type="title"/>
          </p:nvPr>
        </p:nvSpPr>
        <p:spPr>
          <a:xfrm>
            <a:off x="503238" y="1169988"/>
            <a:ext cx="9590087" cy="1008062"/>
          </a:xfrm>
        </p:spPr>
        <p:txBody>
          <a:bodyPr/>
          <a:lstStyle/>
          <a:p>
            <a:r>
              <a:rPr lang="en-AU" sz="3800" b="1" u="sng" dirty="0" smtClean="0"/>
              <a:t>In Conclusion -</a:t>
            </a:r>
          </a:p>
        </p:txBody>
      </p:sp>
      <p:sp>
        <p:nvSpPr>
          <p:cNvPr id="9219" name="Content Placeholder 5"/>
          <p:cNvSpPr>
            <a:spLocks noGrp="1"/>
          </p:cNvSpPr>
          <p:nvPr>
            <p:ph idx="1"/>
          </p:nvPr>
        </p:nvSpPr>
        <p:spPr>
          <a:xfrm>
            <a:off x="503238" y="2106613"/>
            <a:ext cx="9590087" cy="511175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chemeClr val="tx1"/>
              </a:buClr>
              <a:buSzPct val="75000"/>
              <a:buNone/>
            </a:pPr>
            <a:r>
              <a:rPr lang="en-AU" sz="3800" dirty="0" smtClean="0"/>
              <a:t>The Mountain Industries team prides itself in working with clients to provide a transport partnership that delivers complete logistic solutions which encompass efficiency, value, compliance &amp; a service focussed attitude.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chemeClr val="tx1"/>
              </a:buClr>
              <a:buSzPct val="75000"/>
              <a:buFontTx/>
              <a:buChar char="•"/>
            </a:pPr>
            <a:endParaRPr lang="en-AU" sz="2400" dirty="0" smtClean="0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82550" y="119063"/>
            <a:ext cx="10407650" cy="1100137"/>
            <a:chOff x="83220" y="119037"/>
            <a:chExt cx="10407190" cy="1099439"/>
          </a:xfrm>
        </p:grpSpPr>
        <p:pic>
          <p:nvPicPr>
            <p:cNvPr id="9221" name="Picture 9" descr="mi_logo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220" y="119037"/>
              <a:ext cx="3913103" cy="1012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567148" y="119038"/>
              <a:ext cx="3041144" cy="1099437"/>
              <a:chOff x="4000496" y="214290"/>
              <a:chExt cx="2609413" cy="1202486"/>
            </a:xfrm>
          </p:grpSpPr>
          <p:sp>
            <p:nvSpPr>
              <p:cNvPr id="9226" name="TextBox 14"/>
              <p:cNvSpPr txBox="1">
                <a:spLocks noChangeArrowheads="1"/>
              </p:cNvSpPr>
              <p:nvPr/>
            </p:nvSpPr>
            <p:spPr bwMode="auto">
              <a:xfrm>
                <a:off x="4000496" y="214290"/>
                <a:ext cx="226605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Intermodal Services</a:t>
                </a:r>
              </a:p>
            </p:txBody>
          </p:sp>
          <p:sp>
            <p:nvSpPr>
              <p:cNvPr id="9227" name="TextBox 15"/>
              <p:cNvSpPr txBox="1">
                <a:spLocks noChangeArrowheads="1"/>
              </p:cNvSpPr>
              <p:nvPr/>
            </p:nvSpPr>
            <p:spPr bwMode="auto">
              <a:xfrm>
                <a:off x="4643438" y="571480"/>
                <a:ext cx="1557268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Warehousing</a:t>
                </a:r>
              </a:p>
            </p:txBody>
          </p:sp>
          <p:sp>
            <p:nvSpPr>
              <p:cNvPr id="9228" name="TextBox 16"/>
              <p:cNvSpPr txBox="1">
                <a:spLocks noChangeArrowheads="1"/>
              </p:cNvSpPr>
              <p:nvPr/>
            </p:nvSpPr>
            <p:spPr bwMode="auto">
              <a:xfrm>
                <a:off x="5214942" y="928671"/>
                <a:ext cx="139496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Distribution</a:t>
                </a:r>
              </a:p>
            </p:txBody>
          </p:sp>
        </p:grpSp>
        <p:pic>
          <p:nvPicPr>
            <p:cNvPr id="9223" name="Picture 11" descr="New open top coal containers wharf 004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47859" y="119038"/>
              <a:ext cx="1082347" cy="983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4" name="Picture 12" descr="DSCF1882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930205" y="119038"/>
              <a:ext cx="1165605" cy="975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5" name="Picture 13" descr="IMG_1622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095810" y="119037"/>
              <a:ext cx="1394600" cy="97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7" name="Group 8"/>
          <p:cNvGrpSpPr>
            <a:grpSpLocks noGrp="1"/>
          </p:cNvGrpSpPr>
          <p:nvPr>
            <p:ph type="title"/>
          </p:nvPr>
        </p:nvGrpSpPr>
        <p:grpSpPr bwMode="auto">
          <a:xfrm>
            <a:off x="533400" y="301625"/>
            <a:ext cx="9590088" cy="1012825"/>
            <a:chOff x="83220" y="119037"/>
            <a:chExt cx="10407190" cy="1099439"/>
          </a:xfrm>
        </p:grpSpPr>
        <p:pic>
          <p:nvPicPr>
            <p:cNvPr id="6148" name="Picture 9" descr="mi_logo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220" y="119037"/>
              <a:ext cx="3913103" cy="1012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149" name="Group 10"/>
            <p:cNvGrpSpPr>
              <a:grpSpLocks/>
            </p:cNvGrpSpPr>
            <p:nvPr/>
          </p:nvGrpSpPr>
          <p:grpSpPr bwMode="auto">
            <a:xfrm>
              <a:off x="3567148" y="119038"/>
              <a:ext cx="3041144" cy="1099437"/>
              <a:chOff x="4000496" y="214290"/>
              <a:chExt cx="2609413" cy="1202486"/>
            </a:xfrm>
          </p:grpSpPr>
          <p:sp>
            <p:nvSpPr>
              <p:cNvPr id="6153" name="TextBox 14"/>
              <p:cNvSpPr txBox="1">
                <a:spLocks noChangeArrowheads="1"/>
              </p:cNvSpPr>
              <p:nvPr/>
            </p:nvSpPr>
            <p:spPr bwMode="auto">
              <a:xfrm>
                <a:off x="4000496" y="214290"/>
                <a:ext cx="226605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Intermodal Services</a:t>
                </a:r>
              </a:p>
            </p:txBody>
          </p:sp>
          <p:sp>
            <p:nvSpPr>
              <p:cNvPr id="6154" name="TextBox 15"/>
              <p:cNvSpPr txBox="1">
                <a:spLocks noChangeArrowheads="1"/>
              </p:cNvSpPr>
              <p:nvPr/>
            </p:nvSpPr>
            <p:spPr bwMode="auto">
              <a:xfrm>
                <a:off x="4643438" y="571480"/>
                <a:ext cx="1557268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Warehousing</a:t>
                </a:r>
              </a:p>
            </p:txBody>
          </p:sp>
          <p:sp>
            <p:nvSpPr>
              <p:cNvPr id="6155" name="TextBox 16"/>
              <p:cNvSpPr txBox="1">
                <a:spLocks noChangeArrowheads="1"/>
              </p:cNvSpPr>
              <p:nvPr/>
            </p:nvSpPr>
            <p:spPr bwMode="auto">
              <a:xfrm>
                <a:off x="5214942" y="928671"/>
                <a:ext cx="139496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Distribution</a:t>
                </a:r>
              </a:p>
            </p:txBody>
          </p:sp>
        </p:grpSp>
        <p:pic>
          <p:nvPicPr>
            <p:cNvPr id="6150" name="Picture 11" descr="New open top coal containers wharf 004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47859" y="119038"/>
              <a:ext cx="1082347" cy="983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1" name="Picture 12" descr="DSCF1882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930205" y="119038"/>
              <a:ext cx="1165605" cy="975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2" name="Picture 13" descr="IMG_1622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095810" y="119037"/>
              <a:ext cx="1394600" cy="97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5" name="Organization Chart 186"/>
          <p:cNvGrpSpPr>
            <a:grpSpLocks noChangeAspect="1"/>
          </p:cNvGrpSpPr>
          <p:nvPr/>
        </p:nvGrpSpPr>
        <p:grpSpPr bwMode="auto">
          <a:xfrm>
            <a:off x="215876" y="1386111"/>
            <a:ext cx="9959975" cy="5847381"/>
            <a:chOff x="716" y="1579"/>
            <a:chExt cx="15683" cy="9208"/>
          </a:xfrm>
        </p:grpSpPr>
        <p:cxnSp>
          <p:nvCxnSpPr>
            <p:cNvPr id="1212" name="_s1212"/>
            <p:cNvCxnSpPr>
              <a:cxnSpLocks noChangeShapeType="1"/>
            </p:cNvCxnSpPr>
            <p:nvPr/>
          </p:nvCxnSpPr>
          <p:spPr bwMode="auto">
            <a:xfrm rot="5400000" flipH="1">
              <a:off x="10354" y="84"/>
              <a:ext cx="1862" cy="8182"/>
            </a:xfrm>
            <a:prstGeom prst="bentConnector3">
              <a:avLst>
                <a:gd name="adj1" fmla="val 11120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13" name="_s1213"/>
            <p:cNvCxnSpPr>
              <a:cxnSpLocks noChangeShapeType="1"/>
            </p:cNvCxnSpPr>
            <p:nvPr/>
          </p:nvCxnSpPr>
          <p:spPr bwMode="auto">
            <a:xfrm rot="10800000">
              <a:off x="10436" y="7094"/>
              <a:ext cx="372" cy="1332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14" name="_s1214"/>
            <p:cNvCxnSpPr>
              <a:cxnSpLocks noChangeShapeType="1"/>
              <a:stCxn id="97" idx="0"/>
              <a:endCxn id="92" idx="2"/>
            </p:cNvCxnSpPr>
            <p:nvPr/>
          </p:nvCxnSpPr>
          <p:spPr bwMode="auto">
            <a:xfrm rot="16200000">
              <a:off x="14760" y="6396"/>
              <a:ext cx="1233" cy="1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15" name="_s1215"/>
            <p:cNvCxnSpPr>
              <a:cxnSpLocks noChangeShapeType="1"/>
              <a:stCxn id="96" idx="1"/>
            </p:cNvCxnSpPr>
            <p:nvPr/>
          </p:nvCxnSpPr>
          <p:spPr bwMode="auto">
            <a:xfrm rot="10800000">
              <a:off x="7085" y="6179"/>
              <a:ext cx="290" cy="3225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16" name="_s1216"/>
            <p:cNvCxnSpPr>
              <a:cxnSpLocks noChangeShapeType="1"/>
              <a:stCxn id="95" idx="1"/>
            </p:cNvCxnSpPr>
            <p:nvPr/>
          </p:nvCxnSpPr>
          <p:spPr bwMode="auto">
            <a:xfrm rot="10800000">
              <a:off x="11104" y="9836"/>
              <a:ext cx="216" cy="583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17" name="_s1217"/>
            <p:cNvCxnSpPr>
              <a:cxnSpLocks noChangeShapeType="1"/>
            </p:cNvCxnSpPr>
            <p:nvPr/>
          </p:nvCxnSpPr>
          <p:spPr bwMode="auto">
            <a:xfrm rot="10800000">
              <a:off x="10436" y="7248"/>
              <a:ext cx="408" cy="2232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18" name="_s1218"/>
            <p:cNvCxnSpPr>
              <a:cxnSpLocks noChangeShapeType="1"/>
            </p:cNvCxnSpPr>
            <p:nvPr/>
          </p:nvCxnSpPr>
          <p:spPr bwMode="auto">
            <a:xfrm rot="10800000">
              <a:off x="10445" y="7407"/>
              <a:ext cx="363" cy="1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19" name="_s1219"/>
            <p:cNvCxnSpPr>
              <a:cxnSpLocks noChangeShapeType="1"/>
              <a:stCxn id="91" idx="1"/>
              <a:endCxn id="72" idx="2"/>
            </p:cNvCxnSpPr>
            <p:nvPr/>
          </p:nvCxnSpPr>
          <p:spPr bwMode="auto">
            <a:xfrm rot="10800000">
              <a:off x="7194" y="2938"/>
              <a:ext cx="356" cy="1379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20" name="_s1220"/>
            <p:cNvCxnSpPr>
              <a:cxnSpLocks noChangeShapeType="1"/>
              <a:stCxn id="90" idx="1"/>
            </p:cNvCxnSpPr>
            <p:nvPr/>
          </p:nvCxnSpPr>
          <p:spPr bwMode="auto">
            <a:xfrm rot="10800000">
              <a:off x="12549" y="5808"/>
              <a:ext cx="246" cy="560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21" name="_s1221"/>
            <p:cNvCxnSpPr>
              <a:cxnSpLocks noChangeShapeType="1"/>
              <a:stCxn id="89" idx="0"/>
            </p:cNvCxnSpPr>
            <p:nvPr/>
          </p:nvCxnSpPr>
          <p:spPr bwMode="auto">
            <a:xfrm rot="5400000" flipH="1">
              <a:off x="10115" y="2065"/>
              <a:ext cx="165" cy="5840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22" name="_s1222"/>
            <p:cNvCxnSpPr>
              <a:cxnSpLocks noChangeShapeType="1"/>
            </p:cNvCxnSpPr>
            <p:nvPr/>
          </p:nvCxnSpPr>
          <p:spPr bwMode="auto">
            <a:xfrm rot="10800000">
              <a:off x="1369" y="7782"/>
              <a:ext cx="162" cy="500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23" name="_s1223"/>
            <p:cNvCxnSpPr>
              <a:cxnSpLocks noChangeShapeType="1"/>
              <a:stCxn id="87" idx="1"/>
            </p:cNvCxnSpPr>
            <p:nvPr/>
          </p:nvCxnSpPr>
          <p:spPr bwMode="auto">
            <a:xfrm rot="10800000">
              <a:off x="947" y="6050"/>
              <a:ext cx="181" cy="1358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24" name="_s1224"/>
            <p:cNvCxnSpPr>
              <a:cxnSpLocks noChangeShapeType="1"/>
              <a:stCxn id="80" idx="0"/>
              <a:endCxn id="86" idx="2"/>
            </p:cNvCxnSpPr>
            <p:nvPr/>
          </p:nvCxnSpPr>
          <p:spPr bwMode="auto">
            <a:xfrm rot="16200000">
              <a:off x="5741" y="3887"/>
              <a:ext cx="180" cy="1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25" name="_s1225"/>
            <p:cNvCxnSpPr>
              <a:cxnSpLocks noChangeShapeType="1"/>
            </p:cNvCxnSpPr>
            <p:nvPr/>
          </p:nvCxnSpPr>
          <p:spPr bwMode="auto">
            <a:xfrm flipV="1">
              <a:off x="6854" y="3011"/>
              <a:ext cx="341" cy="497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26" name="_s1226"/>
            <p:cNvCxnSpPr>
              <a:cxnSpLocks noChangeShapeType="1"/>
              <a:stCxn id="85" idx="1"/>
              <a:endCxn id="72" idx="2"/>
            </p:cNvCxnSpPr>
            <p:nvPr/>
          </p:nvCxnSpPr>
          <p:spPr bwMode="auto">
            <a:xfrm rot="10800000">
              <a:off x="7194" y="2938"/>
              <a:ext cx="342" cy="570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27" name="_s1227"/>
            <p:cNvCxnSpPr>
              <a:cxnSpLocks noChangeShapeType="1"/>
            </p:cNvCxnSpPr>
            <p:nvPr/>
          </p:nvCxnSpPr>
          <p:spPr bwMode="auto">
            <a:xfrm rot="10800000">
              <a:off x="10043" y="5866"/>
              <a:ext cx="193" cy="486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28" name="_s1228"/>
            <p:cNvCxnSpPr>
              <a:cxnSpLocks noChangeShapeType="1"/>
              <a:stCxn id="84" idx="0"/>
            </p:cNvCxnSpPr>
            <p:nvPr/>
          </p:nvCxnSpPr>
          <p:spPr bwMode="auto">
            <a:xfrm rot="5400000" flipH="1">
              <a:off x="8738" y="3353"/>
              <a:ext cx="171" cy="3258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29" name="_s1229"/>
            <p:cNvCxnSpPr>
              <a:cxnSpLocks noChangeShapeType="1"/>
              <a:stCxn id="75" idx="1"/>
            </p:cNvCxnSpPr>
            <p:nvPr/>
          </p:nvCxnSpPr>
          <p:spPr bwMode="auto">
            <a:xfrm rot="10800000">
              <a:off x="7101" y="7412"/>
              <a:ext cx="290" cy="1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30" name="_s1230"/>
            <p:cNvCxnSpPr>
              <a:cxnSpLocks noChangeShapeType="1"/>
            </p:cNvCxnSpPr>
            <p:nvPr/>
          </p:nvCxnSpPr>
          <p:spPr bwMode="auto">
            <a:xfrm rot="10800000">
              <a:off x="7085" y="5835"/>
              <a:ext cx="193" cy="517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31" name="_s1231"/>
            <p:cNvCxnSpPr>
              <a:cxnSpLocks noChangeShapeType="1"/>
            </p:cNvCxnSpPr>
            <p:nvPr/>
          </p:nvCxnSpPr>
          <p:spPr bwMode="auto">
            <a:xfrm rot="5400000" flipH="1">
              <a:off x="7113" y="4473"/>
              <a:ext cx="675" cy="514"/>
            </a:xfrm>
            <a:prstGeom prst="bentConnector3">
              <a:avLst>
                <a:gd name="adj1" fmla="val 24759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32" name="_s1232"/>
            <p:cNvCxnSpPr>
              <a:cxnSpLocks noChangeShapeType="1"/>
            </p:cNvCxnSpPr>
            <p:nvPr/>
          </p:nvCxnSpPr>
          <p:spPr bwMode="auto">
            <a:xfrm rot="10800000">
              <a:off x="7085" y="5735"/>
              <a:ext cx="290" cy="2691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33" name="_s1233"/>
            <p:cNvCxnSpPr>
              <a:cxnSpLocks noChangeShapeType="1"/>
              <a:stCxn id="81" idx="0"/>
            </p:cNvCxnSpPr>
            <p:nvPr/>
          </p:nvCxnSpPr>
          <p:spPr bwMode="auto">
            <a:xfrm rot="16200000">
              <a:off x="5503" y="3588"/>
              <a:ext cx="180" cy="2808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34" name="_s1234"/>
            <p:cNvCxnSpPr>
              <a:cxnSpLocks noChangeShapeType="1"/>
            </p:cNvCxnSpPr>
            <p:nvPr/>
          </p:nvCxnSpPr>
          <p:spPr bwMode="auto">
            <a:xfrm rot="10800000">
              <a:off x="4668" y="6759"/>
              <a:ext cx="209" cy="489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35" name="_s1235"/>
            <p:cNvCxnSpPr>
              <a:cxnSpLocks noChangeShapeType="1"/>
              <a:stCxn id="82" idx="1"/>
              <a:endCxn id="81" idx="2"/>
            </p:cNvCxnSpPr>
            <p:nvPr/>
          </p:nvCxnSpPr>
          <p:spPr bwMode="auto">
            <a:xfrm rot="10800000">
              <a:off x="4189" y="5780"/>
              <a:ext cx="259" cy="572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36" name="_s1236"/>
            <p:cNvCxnSpPr>
              <a:cxnSpLocks noChangeShapeType="1"/>
              <a:stCxn id="79" idx="0"/>
            </p:cNvCxnSpPr>
            <p:nvPr/>
          </p:nvCxnSpPr>
          <p:spPr bwMode="auto">
            <a:xfrm rot="16200000">
              <a:off x="4384" y="2257"/>
              <a:ext cx="165" cy="5455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37" name="_s1237"/>
            <p:cNvCxnSpPr>
              <a:cxnSpLocks noChangeShapeType="1"/>
            </p:cNvCxnSpPr>
            <p:nvPr/>
          </p:nvCxnSpPr>
          <p:spPr bwMode="auto">
            <a:xfrm rot="10800000">
              <a:off x="952" y="5979"/>
              <a:ext cx="176" cy="437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38" name="_s1238"/>
            <p:cNvCxnSpPr>
              <a:cxnSpLocks noChangeShapeType="1"/>
              <a:stCxn id="72" idx="0"/>
            </p:cNvCxnSpPr>
            <p:nvPr/>
          </p:nvCxnSpPr>
          <p:spPr bwMode="auto">
            <a:xfrm rot="16200000">
              <a:off x="7072" y="2257"/>
              <a:ext cx="246" cy="1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sp>
          <p:nvSpPr>
            <p:cNvPr id="71" name="_s1239"/>
            <p:cNvSpPr>
              <a:spLocks noChangeArrowheads="1"/>
            </p:cNvSpPr>
            <p:nvPr/>
          </p:nvSpPr>
          <p:spPr bwMode="auto">
            <a:xfrm>
              <a:off x="6171" y="1579"/>
              <a:ext cx="2046" cy="55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Board of Directors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" name="_s1240"/>
            <p:cNvSpPr>
              <a:spLocks noChangeArrowheads="1"/>
            </p:cNvSpPr>
            <p:nvPr/>
          </p:nvSpPr>
          <p:spPr bwMode="auto">
            <a:xfrm>
              <a:off x="6171" y="2381"/>
              <a:ext cx="2046" cy="55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Chief Executive Officer Keith Morgan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3" name="_s1241"/>
            <p:cNvSpPr>
              <a:spLocks noChangeArrowheads="1"/>
            </p:cNvSpPr>
            <p:nvPr/>
          </p:nvSpPr>
          <p:spPr bwMode="auto">
            <a:xfrm>
              <a:off x="4877" y="7034"/>
              <a:ext cx="2044" cy="70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Supervisor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Kooragang 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Athol Blanch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" name="_s1242"/>
            <p:cNvSpPr>
              <a:spLocks noChangeArrowheads="1"/>
            </p:cNvSpPr>
            <p:nvPr/>
          </p:nvSpPr>
          <p:spPr bwMode="auto">
            <a:xfrm>
              <a:off x="1120" y="6040"/>
              <a:ext cx="2054" cy="719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Manager Business Development Agriculture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Graham Tancred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" name="_s1243"/>
            <p:cNvSpPr>
              <a:spLocks noChangeArrowheads="1"/>
            </p:cNvSpPr>
            <p:nvPr/>
          </p:nvSpPr>
          <p:spPr bwMode="auto">
            <a:xfrm>
              <a:off x="7391" y="7044"/>
              <a:ext cx="2043" cy="73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Supervisor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Rail Operations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Craig Maher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6" name="_s1244"/>
            <p:cNvSpPr>
              <a:spLocks noChangeArrowheads="1"/>
            </p:cNvSpPr>
            <p:nvPr/>
          </p:nvSpPr>
          <p:spPr bwMode="auto">
            <a:xfrm>
              <a:off x="7387" y="8052"/>
              <a:ext cx="2047" cy="740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Supervisor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Bulk Grain Storage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Brad Nicholson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7" name="_s1245"/>
            <p:cNvSpPr>
              <a:spLocks noChangeArrowheads="1"/>
            </p:cNvSpPr>
            <p:nvPr/>
          </p:nvSpPr>
          <p:spPr bwMode="auto">
            <a:xfrm>
              <a:off x="10236" y="6011"/>
              <a:ext cx="1816" cy="671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Manager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Line Haul 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Steve O’Keefe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8" name="_s1246"/>
            <p:cNvSpPr>
              <a:spLocks noChangeArrowheads="1"/>
            </p:cNvSpPr>
            <p:nvPr/>
          </p:nvSpPr>
          <p:spPr bwMode="auto">
            <a:xfrm>
              <a:off x="7278" y="6011"/>
              <a:ext cx="2044" cy="71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en-AU" sz="900" b="1" dirty="0" smtClean="0">
                <a:latin typeface="Calibri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Supervisor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Intermodal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Phil Carey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9" name="_s1247"/>
            <p:cNvSpPr>
              <a:spLocks noChangeArrowheads="1"/>
            </p:cNvSpPr>
            <p:nvPr/>
          </p:nvSpPr>
          <p:spPr bwMode="auto">
            <a:xfrm>
              <a:off x="716" y="5067"/>
              <a:ext cx="2046" cy="66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General Manager 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Agricultural Services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Vacant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0" name="_s1248"/>
            <p:cNvSpPr>
              <a:spLocks noChangeArrowheads="1"/>
            </p:cNvSpPr>
            <p:nvPr/>
          </p:nvSpPr>
          <p:spPr bwMode="auto">
            <a:xfrm>
              <a:off x="4807" y="3978"/>
              <a:ext cx="2046" cy="55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Financial Controller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Tina Gingell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1" name="_s1249"/>
            <p:cNvSpPr>
              <a:spLocks noChangeArrowheads="1"/>
            </p:cNvSpPr>
            <p:nvPr/>
          </p:nvSpPr>
          <p:spPr bwMode="auto">
            <a:xfrm>
              <a:off x="3166" y="5082"/>
              <a:ext cx="2046" cy="69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General Manager 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Industrial Services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Paul Darby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" name="_s1250"/>
            <p:cNvSpPr>
              <a:spLocks noChangeArrowheads="1"/>
            </p:cNvSpPr>
            <p:nvPr/>
          </p:nvSpPr>
          <p:spPr bwMode="auto">
            <a:xfrm>
              <a:off x="4448" y="5979"/>
              <a:ext cx="2045" cy="746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Manager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Industrial Services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Grahame Kuter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3" name="_s1251"/>
            <p:cNvSpPr>
              <a:spLocks noChangeArrowheads="1"/>
            </p:cNvSpPr>
            <p:nvPr/>
          </p:nvSpPr>
          <p:spPr bwMode="auto">
            <a:xfrm>
              <a:off x="6684" y="5082"/>
              <a:ext cx="2046" cy="653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General Manager 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Intermodal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Paul Smith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4" name="_s1252"/>
            <p:cNvSpPr>
              <a:spLocks noChangeArrowheads="1"/>
            </p:cNvSpPr>
            <p:nvPr/>
          </p:nvSpPr>
          <p:spPr bwMode="auto">
            <a:xfrm>
              <a:off x="9430" y="5067"/>
              <a:ext cx="2046" cy="716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en-AU" sz="900" b="1" dirty="0" smtClean="0">
                <a:latin typeface="Calibri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General Manager 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Transport Operations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Steve Phillips</a:t>
              </a:r>
              <a:endParaRPr kumimoji="0" lang="en-A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5" name="_s1253"/>
            <p:cNvSpPr>
              <a:spLocks noChangeArrowheads="1"/>
            </p:cNvSpPr>
            <p:nvPr/>
          </p:nvSpPr>
          <p:spPr bwMode="auto">
            <a:xfrm>
              <a:off x="7536" y="3158"/>
              <a:ext cx="2045" cy="700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General Manager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HSE /</a:t>
              </a:r>
              <a:r>
                <a:rPr kumimoji="0" lang="en-AU" sz="9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HR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Wayne Walker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6" name="_s1254"/>
            <p:cNvSpPr>
              <a:spLocks noChangeArrowheads="1"/>
            </p:cNvSpPr>
            <p:nvPr/>
          </p:nvSpPr>
          <p:spPr bwMode="auto">
            <a:xfrm>
              <a:off x="4807" y="3244"/>
              <a:ext cx="2046" cy="554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Commercial Manager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Greg Asher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7" name="_s1255"/>
            <p:cNvSpPr>
              <a:spLocks noChangeArrowheads="1"/>
            </p:cNvSpPr>
            <p:nvPr/>
          </p:nvSpPr>
          <p:spPr bwMode="auto">
            <a:xfrm>
              <a:off x="1128" y="7034"/>
              <a:ext cx="2046" cy="74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Regional Manager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Central West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Vacant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8" name="_s1256"/>
            <p:cNvSpPr>
              <a:spLocks noChangeArrowheads="1"/>
            </p:cNvSpPr>
            <p:nvPr/>
          </p:nvSpPr>
          <p:spPr bwMode="auto">
            <a:xfrm>
              <a:off x="1531" y="8067"/>
              <a:ext cx="2046" cy="745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Manager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Forbes Depot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Graeme Cameron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9" name="_s1257"/>
            <p:cNvSpPr>
              <a:spLocks noChangeArrowheads="1"/>
            </p:cNvSpPr>
            <p:nvPr/>
          </p:nvSpPr>
          <p:spPr bwMode="auto">
            <a:xfrm>
              <a:off x="12095" y="5067"/>
              <a:ext cx="2045" cy="713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Fleet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Manager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Mick Barclay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0" name="_s1258"/>
            <p:cNvSpPr>
              <a:spLocks noChangeArrowheads="1"/>
            </p:cNvSpPr>
            <p:nvPr/>
          </p:nvSpPr>
          <p:spPr bwMode="auto">
            <a:xfrm>
              <a:off x="12795" y="6011"/>
              <a:ext cx="1707" cy="714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Maintenance Manager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Manny Kallis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" name="_s1259"/>
            <p:cNvSpPr>
              <a:spLocks noChangeArrowheads="1"/>
            </p:cNvSpPr>
            <p:nvPr/>
          </p:nvSpPr>
          <p:spPr bwMode="auto">
            <a:xfrm>
              <a:off x="7550" y="3978"/>
              <a:ext cx="2046" cy="67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General Manager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Business Development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Kevin Bennett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2" name="_s1260"/>
            <p:cNvSpPr>
              <a:spLocks noChangeArrowheads="1"/>
            </p:cNvSpPr>
            <p:nvPr/>
          </p:nvSpPr>
          <p:spPr bwMode="auto">
            <a:xfrm>
              <a:off x="14353" y="5092"/>
              <a:ext cx="2046" cy="68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Manager 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Queensland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Matt Barnes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3" name="_s1261"/>
            <p:cNvSpPr>
              <a:spLocks noChangeArrowheads="1"/>
            </p:cNvSpPr>
            <p:nvPr/>
          </p:nvSpPr>
          <p:spPr bwMode="auto">
            <a:xfrm>
              <a:off x="10816" y="7013"/>
              <a:ext cx="1817" cy="729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Operations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Supervisor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Kevin Bowen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4" name="_s1262"/>
            <p:cNvSpPr>
              <a:spLocks noChangeArrowheads="1"/>
            </p:cNvSpPr>
            <p:nvPr/>
          </p:nvSpPr>
          <p:spPr bwMode="auto">
            <a:xfrm>
              <a:off x="10852" y="9101"/>
              <a:ext cx="1858" cy="76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Manager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Local Transport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Russell Merrick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5" name="_s1263"/>
            <p:cNvSpPr>
              <a:spLocks noChangeArrowheads="1"/>
            </p:cNvSpPr>
            <p:nvPr/>
          </p:nvSpPr>
          <p:spPr bwMode="auto">
            <a:xfrm>
              <a:off x="11320" y="10051"/>
              <a:ext cx="1904" cy="736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Operations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Supervisor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Luke Almond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6" name="_s1264"/>
            <p:cNvSpPr>
              <a:spLocks noChangeArrowheads="1"/>
            </p:cNvSpPr>
            <p:nvPr/>
          </p:nvSpPr>
          <p:spPr bwMode="auto">
            <a:xfrm>
              <a:off x="7375" y="9051"/>
              <a:ext cx="2045" cy="706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Supervisor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Afternoon Shift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Clem Carr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7" name="_s1265"/>
            <p:cNvSpPr>
              <a:spLocks noChangeArrowheads="1"/>
            </p:cNvSpPr>
            <p:nvPr/>
          </p:nvSpPr>
          <p:spPr bwMode="auto">
            <a:xfrm>
              <a:off x="14353" y="7013"/>
              <a:ext cx="2046" cy="751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Central Queensland Manager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Martin Minshall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8" name="_s1266"/>
            <p:cNvSpPr>
              <a:spLocks noChangeArrowheads="1"/>
            </p:cNvSpPr>
            <p:nvPr/>
          </p:nvSpPr>
          <p:spPr bwMode="auto">
            <a:xfrm>
              <a:off x="10808" y="8067"/>
              <a:ext cx="1816" cy="725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Account Manager – National Starch</a:t>
              </a:r>
              <a:endParaRPr kumimoji="0" lang="en-A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AU" sz="9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Graham Welsman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267" name="_s1148"/>
            <p:cNvCxnSpPr>
              <a:cxnSpLocks noChangeShapeType="1"/>
            </p:cNvCxnSpPr>
            <p:nvPr/>
          </p:nvCxnSpPr>
          <p:spPr bwMode="auto">
            <a:xfrm rot="16200000">
              <a:off x="9819" y="7298"/>
              <a:ext cx="1233" cy="1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68" name="_s1206"/>
            <p:cNvCxnSpPr>
              <a:cxnSpLocks noChangeShapeType="1"/>
            </p:cNvCxnSpPr>
            <p:nvPr/>
          </p:nvCxnSpPr>
          <p:spPr bwMode="auto">
            <a:xfrm rot="16200000">
              <a:off x="9761" y="6067"/>
              <a:ext cx="569" cy="1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69" name="AutoShape 245"/>
            <p:cNvCxnSpPr>
              <a:cxnSpLocks noChangeShapeType="1"/>
            </p:cNvCxnSpPr>
            <p:nvPr/>
          </p:nvCxnSpPr>
          <p:spPr bwMode="auto">
            <a:xfrm rot="16200000">
              <a:off x="330" y="6351"/>
              <a:ext cx="1233" cy="1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70" name="_s1325"/>
            <p:cNvCxnSpPr>
              <a:cxnSpLocks noChangeShapeType="1"/>
            </p:cNvCxnSpPr>
            <p:nvPr/>
          </p:nvCxnSpPr>
          <p:spPr bwMode="auto">
            <a:xfrm rot="16200000">
              <a:off x="12257" y="6075"/>
              <a:ext cx="585" cy="1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 noGrp="1"/>
          </p:cNvGrpSpPr>
          <p:nvPr>
            <p:ph type="title"/>
          </p:nvPr>
        </p:nvGrpSpPr>
        <p:grpSpPr bwMode="auto">
          <a:xfrm>
            <a:off x="533400" y="301625"/>
            <a:ext cx="9590088" cy="1012825"/>
            <a:chOff x="83220" y="119037"/>
            <a:chExt cx="10407190" cy="1099439"/>
          </a:xfrm>
        </p:grpSpPr>
        <p:pic>
          <p:nvPicPr>
            <p:cNvPr id="6148" name="Picture 9" descr="mi_logo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220" y="119037"/>
              <a:ext cx="3913103" cy="1012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567148" y="119038"/>
              <a:ext cx="3041144" cy="1099437"/>
              <a:chOff x="4000496" y="214290"/>
              <a:chExt cx="2609413" cy="1202486"/>
            </a:xfrm>
          </p:grpSpPr>
          <p:sp>
            <p:nvSpPr>
              <p:cNvPr id="6153" name="TextBox 14"/>
              <p:cNvSpPr txBox="1">
                <a:spLocks noChangeArrowheads="1"/>
              </p:cNvSpPr>
              <p:nvPr/>
            </p:nvSpPr>
            <p:spPr bwMode="auto">
              <a:xfrm>
                <a:off x="4000496" y="214290"/>
                <a:ext cx="226605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Intermodal Services</a:t>
                </a:r>
              </a:p>
            </p:txBody>
          </p:sp>
          <p:sp>
            <p:nvSpPr>
              <p:cNvPr id="6154" name="TextBox 15"/>
              <p:cNvSpPr txBox="1">
                <a:spLocks noChangeArrowheads="1"/>
              </p:cNvSpPr>
              <p:nvPr/>
            </p:nvSpPr>
            <p:spPr bwMode="auto">
              <a:xfrm>
                <a:off x="4643438" y="571480"/>
                <a:ext cx="1557268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Warehousing</a:t>
                </a:r>
              </a:p>
            </p:txBody>
          </p:sp>
          <p:sp>
            <p:nvSpPr>
              <p:cNvPr id="6155" name="TextBox 16"/>
              <p:cNvSpPr txBox="1">
                <a:spLocks noChangeArrowheads="1"/>
              </p:cNvSpPr>
              <p:nvPr/>
            </p:nvSpPr>
            <p:spPr bwMode="auto">
              <a:xfrm>
                <a:off x="5214942" y="928671"/>
                <a:ext cx="1394967" cy="488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AU" sz="2300" i="1">
                    <a:latin typeface="Impact" pitchFamily="34" charset="0"/>
                  </a:rPr>
                  <a:t>Distribution</a:t>
                </a:r>
              </a:p>
            </p:txBody>
          </p:sp>
        </p:grpSp>
        <p:pic>
          <p:nvPicPr>
            <p:cNvPr id="6150" name="Picture 11" descr="New open top coal containers wharf 004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47859" y="119038"/>
              <a:ext cx="1082347" cy="983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1" name="Picture 12" descr="DSCF1882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930205" y="119038"/>
              <a:ext cx="1165605" cy="975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2" name="Picture 13" descr="IMG_1622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095810" y="119037"/>
              <a:ext cx="1394600" cy="979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4" name="Picture 33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20132" y="1314104"/>
            <a:ext cx="3456384" cy="621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4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36556" y="2610247"/>
            <a:ext cx="923925" cy="37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>
            <a:off x="7272660" y="2682255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 smtClean="0"/>
              <a:t>Townsville</a:t>
            </a:r>
            <a:endParaRPr lang="en-AU" sz="1000" dirty="0"/>
          </a:p>
        </p:txBody>
      </p:sp>
      <p:pic>
        <p:nvPicPr>
          <p:cNvPr id="37" name="Picture 36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36556" y="3690367"/>
            <a:ext cx="923925" cy="37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37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36556" y="4266431"/>
            <a:ext cx="923925" cy="37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38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36556" y="3114303"/>
            <a:ext cx="923925" cy="37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39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36556" y="5418559"/>
            <a:ext cx="923925" cy="37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TextBox 40"/>
          <p:cNvSpPr txBox="1"/>
          <p:nvPr/>
        </p:nvSpPr>
        <p:spPr>
          <a:xfrm>
            <a:off x="7272660" y="3186311"/>
            <a:ext cx="22322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 smtClean="0"/>
              <a:t>Gladstone / Rockhampton</a:t>
            </a:r>
            <a:endParaRPr lang="en-AU" sz="1000" dirty="0"/>
          </a:p>
        </p:txBody>
      </p:sp>
      <p:sp>
        <p:nvSpPr>
          <p:cNvPr id="42" name="TextBox 41"/>
          <p:cNvSpPr txBox="1"/>
          <p:nvPr/>
        </p:nvSpPr>
        <p:spPr>
          <a:xfrm>
            <a:off x="7272660" y="3762375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 smtClean="0"/>
              <a:t>Brisbane</a:t>
            </a:r>
            <a:endParaRPr lang="en-AU" sz="1000" dirty="0"/>
          </a:p>
        </p:txBody>
      </p:sp>
      <p:sp>
        <p:nvSpPr>
          <p:cNvPr id="43" name="TextBox 42"/>
          <p:cNvSpPr txBox="1"/>
          <p:nvPr/>
        </p:nvSpPr>
        <p:spPr>
          <a:xfrm>
            <a:off x="7272660" y="5418559"/>
            <a:ext cx="23042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 smtClean="0"/>
              <a:t>Newcastle - Kooragang</a:t>
            </a:r>
            <a:endParaRPr lang="en-AU" sz="1000" dirty="0"/>
          </a:p>
        </p:txBody>
      </p:sp>
      <p:sp>
        <p:nvSpPr>
          <p:cNvPr id="44" name="TextBox 43"/>
          <p:cNvSpPr txBox="1"/>
          <p:nvPr/>
        </p:nvSpPr>
        <p:spPr>
          <a:xfrm>
            <a:off x="7272660" y="6642695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 smtClean="0"/>
              <a:t>Forbes</a:t>
            </a:r>
            <a:endParaRPr lang="en-AU" sz="1000" dirty="0"/>
          </a:p>
        </p:txBody>
      </p:sp>
      <p:pic>
        <p:nvPicPr>
          <p:cNvPr id="45" name="Picture 44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36556" y="6570687"/>
            <a:ext cx="923925" cy="37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TextBox 46"/>
          <p:cNvSpPr txBox="1"/>
          <p:nvPr/>
        </p:nvSpPr>
        <p:spPr>
          <a:xfrm>
            <a:off x="7272660" y="6066631"/>
            <a:ext cx="20162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 smtClean="0"/>
              <a:t>Sydney – St Mary’s</a:t>
            </a:r>
            <a:endParaRPr lang="en-AU" sz="1000" dirty="0"/>
          </a:p>
        </p:txBody>
      </p:sp>
      <p:cxnSp>
        <p:nvCxnSpPr>
          <p:cNvPr id="49" name="Straight Arrow Connector 48"/>
          <p:cNvCxnSpPr/>
          <p:nvPr/>
        </p:nvCxnSpPr>
        <p:spPr>
          <a:xfrm flipH="1">
            <a:off x="3960292" y="2826271"/>
            <a:ext cx="2304256" cy="432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H="1">
            <a:off x="5472460" y="3762375"/>
            <a:ext cx="792088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H="1">
            <a:off x="5184428" y="5562575"/>
            <a:ext cx="1008112" cy="3600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 flipV="1">
            <a:off x="4248324" y="6138639"/>
            <a:ext cx="2016224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H="1">
            <a:off x="5112420" y="6066631"/>
            <a:ext cx="1152128" cy="14401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H="1">
            <a:off x="4824388" y="3330327"/>
            <a:ext cx="1440160" cy="64807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Picture 62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36556" y="4842495"/>
            <a:ext cx="923925" cy="37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1" name="Straight Arrow Connector 30"/>
          <p:cNvCxnSpPr/>
          <p:nvPr/>
        </p:nvCxnSpPr>
        <p:spPr>
          <a:xfrm flipH="1">
            <a:off x="4680372" y="4554463"/>
            <a:ext cx="1584176" cy="10081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7272660" y="4338439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 smtClean="0"/>
              <a:t>Narrabri</a:t>
            </a:r>
            <a:endParaRPr lang="en-AU" sz="1000" dirty="0"/>
          </a:p>
        </p:txBody>
      </p:sp>
      <p:pic>
        <p:nvPicPr>
          <p:cNvPr id="33" name="Picture 32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36556" y="5994623"/>
            <a:ext cx="923925" cy="37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TextBox 53"/>
          <p:cNvSpPr txBox="1"/>
          <p:nvPr/>
        </p:nvSpPr>
        <p:spPr>
          <a:xfrm>
            <a:off x="7272660" y="4914503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 smtClean="0"/>
              <a:t>Warren</a:t>
            </a:r>
            <a:endParaRPr lang="en-AU" sz="1000" dirty="0"/>
          </a:p>
        </p:txBody>
      </p:sp>
      <p:cxnSp>
        <p:nvCxnSpPr>
          <p:cNvPr id="59" name="Straight Arrow Connector 58"/>
          <p:cNvCxnSpPr/>
          <p:nvPr/>
        </p:nvCxnSpPr>
        <p:spPr>
          <a:xfrm flipH="1">
            <a:off x="4320332" y="5058519"/>
            <a:ext cx="1872208" cy="7920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Forbes 06 Oct 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50"/>
            <a:ext cx="10656888" cy="750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2559050" y="207963"/>
            <a:ext cx="42799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894" tIns="51947" rIns="103894" bIns="51947">
            <a:spAutoFit/>
          </a:bodyPr>
          <a:lstStyle/>
          <a:p>
            <a:pPr>
              <a:spcBef>
                <a:spcPct val="50000"/>
              </a:spcBef>
            </a:pPr>
            <a:endParaRPr lang="en-AU"/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0" y="0"/>
            <a:ext cx="352425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894" tIns="51947" rIns="103894" bIns="51947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3200" b="1" u="sng">
                <a:solidFill>
                  <a:srgbClr val="FF0000"/>
                </a:solidFill>
              </a:rPr>
              <a:t>Forbes Depot</a:t>
            </a:r>
            <a:endParaRPr lang="en-US" sz="32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St Marys from Air Sept 20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75"/>
            <a:ext cx="10656888" cy="752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474913" y="274638"/>
            <a:ext cx="5119687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894" tIns="51947" rIns="103894" bIns="51947">
            <a:spAutoFit/>
          </a:bodyPr>
          <a:lstStyle/>
          <a:p>
            <a:pPr>
              <a:spcBef>
                <a:spcPct val="50000"/>
              </a:spcBef>
            </a:pPr>
            <a:endParaRPr lang="en-AU"/>
          </a:p>
        </p:txBody>
      </p:sp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0" y="0"/>
            <a:ext cx="4448175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894" tIns="51947" rIns="103894" bIns="51947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3200" b="1" u="sng">
                <a:solidFill>
                  <a:srgbClr val="FF0000"/>
                </a:solidFill>
              </a:rPr>
              <a:t>Sydney Depot</a:t>
            </a:r>
            <a:endParaRPr lang="en-US" sz="32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3" descr="C:\Users\Greg.Asher\AppData\Local\Microsoft\Windows\Temporary Internet Files\Content.Outlook\FLM15FZH\Teal St Image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56888" cy="751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Box 45"/>
          <p:cNvSpPr txBox="1">
            <a:spLocks noChangeArrowheads="1"/>
          </p:cNvSpPr>
          <p:nvPr/>
        </p:nvSpPr>
        <p:spPr bwMode="auto">
          <a:xfrm>
            <a:off x="576263" y="261938"/>
            <a:ext cx="58324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3200" b="1" u="sng">
                <a:solidFill>
                  <a:srgbClr val="FF0000"/>
                </a:solidFill>
              </a:rPr>
              <a:t>Newcastle Grain Terminal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9"/>
          <p:cNvSpPr>
            <a:spLocks noChangeArrowheads="1"/>
          </p:cNvSpPr>
          <p:nvPr/>
        </p:nvSpPr>
        <p:spPr bwMode="auto">
          <a:xfrm>
            <a:off x="0" y="0"/>
            <a:ext cx="3984625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894" tIns="51947" rIns="103894" bIns="51947">
            <a:spAutoFit/>
          </a:bodyPr>
          <a:lstStyle/>
          <a:p>
            <a:r>
              <a:rPr lang="en-AU" sz="2700" b="1" u="sng">
                <a:solidFill>
                  <a:srgbClr val="FF0000"/>
                </a:solidFill>
                <a:latin typeface="Calibri" pitchFamily="34" charset="0"/>
              </a:rPr>
              <a:t>KOORAGANG DEPOT</a:t>
            </a:r>
            <a:endParaRPr lang="en-US" sz="2700" b="1" u="sng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10243" name="Picture 4" descr="C:\Users\Greg.Asher\AppData\Local\Microsoft\Windows\Temporary Internet Files\Content.Outlook\FLM15FZH\20110403 RAP0305_WE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56888" cy="752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Box 45"/>
          <p:cNvSpPr txBox="1">
            <a:spLocks noChangeArrowheads="1"/>
          </p:cNvSpPr>
          <p:nvPr/>
        </p:nvSpPr>
        <p:spPr bwMode="auto">
          <a:xfrm>
            <a:off x="576263" y="261938"/>
            <a:ext cx="58324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3200" b="1" u="sng">
                <a:solidFill>
                  <a:srgbClr val="FF0000"/>
                </a:solidFill>
              </a:rPr>
              <a:t>Newcastle Depot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Greg.Asher\AppData\Local\Microsoft\Windows\Temporary Internet Files\Content.Outlook\FLM15FZH\20110403 RAP0288_WE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56888" cy="752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Box 45"/>
          <p:cNvSpPr txBox="1">
            <a:spLocks noChangeArrowheads="1"/>
          </p:cNvSpPr>
          <p:nvPr/>
        </p:nvSpPr>
        <p:spPr bwMode="auto">
          <a:xfrm>
            <a:off x="576263" y="261938"/>
            <a:ext cx="66246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3200" b="1" u="sng">
                <a:solidFill>
                  <a:srgbClr val="FF0000"/>
                </a:solidFill>
              </a:rPr>
              <a:t>Newcastle Depot &amp; Port Facilities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22338</TotalTime>
  <Words>781</Words>
  <Application>Microsoft Office PowerPoint</Application>
  <PresentationFormat>Custom</PresentationFormat>
  <Paragraphs>273</Paragraphs>
  <Slides>28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Geographic Locations</vt:lpstr>
      <vt:lpstr>Slide 12</vt:lpstr>
      <vt:lpstr>Safety Systems</vt:lpstr>
      <vt:lpstr>Safety Systems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In Conclusion -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Album</dc:title>
  <dc:creator>Phil Carey</dc:creator>
  <cp:lastModifiedBy>Kevin Bennett</cp:lastModifiedBy>
  <cp:revision>922</cp:revision>
  <dcterms:created xsi:type="dcterms:W3CDTF">2009-08-26T22:49:17Z</dcterms:created>
  <dcterms:modified xsi:type="dcterms:W3CDTF">2012-11-13T05:30:13Z</dcterms:modified>
</cp:coreProperties>
</file>