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sldIdLst>
    <p:sldId id="259" r:id="rId2"/>
    <p:sldId id="260" r:id="rId3"/>
    <p:sldId id="257" r:id="rId4"/>
    <p:sldId id="258" r:id="rId5"/>
    <p:sldId id="261" r:id="rId6"/>
    <p:sldId id="262" r:id="rId7"/>
    <p:sldId id="263" r:id="rId8"/>
    <p:sldId id="265" r:id="rId9"/>
    <p:sldId id="266" r:id="rId10"/>
    <p:sldId id="267" r:id="rId11"/>
    <p:sldId id="268" r:id="rId12"/>
    <p:sldId id="269" r:id="rId13"/>
    <p:sldId id="272" r:id="rId14"/>
    <p:sldId id="273" r:id="rId15"/>
    <p:sldId id="274"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12" autoAdjust="0"/>
    <p:restoredTop sz="94907" autoAdjust="0"/>
  </p:normalViewPr>
  <p:slideViewPr>
    <p:cSldViewPr snapToGrid="0" snapToObjects="1">
      <p:cViewPr>
        <p:scale>
          <a:sx n="100" d="100"/>
          <a:sy n="100" d="100"/>
        </p:scale>
        <p:origin x="-400" y="-2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44772BC2-A66B-6148-BBB2-BF113D8AACE4}" type="datetimeFigureOut">
              <a:rPr lang="en-US" smtClean="0"/>
              <a:t>2014-08-10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31899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4772BC2-A66B-6148-BBB2-BF113D8AACE4}" type="datetimeFigureOut">
              <a:rPr lang="en-US" smtClean="0"/>
              <a:t>2014-08-10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2243451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4772BC2-A66B-6148-BBB2-BF113D8AACE4}" type="datetimeFigureOut">
              <a:rPr lang="en-US" smtClean="0"/>
              <a:t>2014-08-10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2877548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44772BC2-A66B-6148-BBB2-BF113D8AACE4}" type="datetimeFigureOut">
              <a:rPr lang="en-US" smtClean="0"/>
              <a:t>2014-08-10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1844916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44772BC2-A66B-6148-BBB2-BF113D8AACE4}" type="datetimeFigureOut">
              <a:rPr lang="en-US" smtClean="0"/>
              <a:t>2014-08-10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3890550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44772BC2-A66B-6148-BBB2-BF113D8AACE4}" type="datetimeFigureOut">
              <a:rPr lang="en-US" smtClean="0"/>
              <a:t>2014-08-10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4160899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44772BC2-A66B-6148-BBB2-BF113D8AACE4}" type="datetimeFigureOut">
              <a:rPr lang="en-US" smtClean="0"/>
              <a:t>2014-08-10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1616453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44772BC2-A66B-6148-BBB2-BF113D8AACE4}" type="datetimeFigureOut">
              <a:rPr lang="en-US" smtClean="0"/>
              <a:t>2014-08-10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1531421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72BC2-A66B-6148-BBB2-BF113D8AACE4}" type="datetimeFigureOut">
              <a:rPr lang="en-US" smtClean="0"/>
              <a:t>2014-08-10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5090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44772BC2-A66B-6148-BBB2-BF113D8AACE4}" type="datetimeFigureOut">
              <a:rPr lang="en-US" smtClean="0"/>
              <a:t>2014-08-10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2917487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44772BC2-A66B-6148-BBB2-BF113D8AACE4}" type="datetimeFigureOut">
              <a:rPr lang="en-US" smtClean="0"/>
              <a:t>2014-08-10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F4B8DC-71B1-AC4E-A05C-3D1577748D03}" type="slidenum">
              <a:rPr lang="en-US" smtClean="0"/>
              <a:t>‹#›</a:t>
            </a:fld>
            <a:endParaRPr lang="en-US"/>
          </a:p>
        </p:txBody>
      </p:sp>
    </p:spTree>
    <p:extLst>
      <p:ext uri="{BB962C8B-B14F-4D97-AF65-F5344CB8AC3E}">
        <p14:creationId xmlns:p14="http://schemas.microsoft.com/office/powerpoint/2010/main" val="22462282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72BC2-A66B-6148-BBB2-BF113D8AACE4}" type="datetimeFigureOut">
              <a:rPr lang="en-US" smtClean="0"/>
              <a:t>2014-08-10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F4B8DC-71B1-AC4E-A05C-3D1577748D03}" type="slidenum">
              <a:rPr lang="en-US" smtClean="0"/>
              <a:t>‹#›</a:t>
            </a:fld>
            <a:endParaRPr lang="en-US"/>
          </a:p>
        </p:txBody>
      </p:sp>
    </p:spTree>
    <p:extLst>
      <p:ext uri="{BB962C8B-B14F-4D97-AF65-F5344CB8AC3E}">
        <p14:creationId xmlns:p14="http://schemas.microsoft.com/office/powerpoint/2010/main" val="5219846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arletonWide_Tag_K_186.gif"/>
          <p:cNvPicPr>
            <a:picLocks noGrp="1" noChangeAspect="1"/>
          </p:cNvPicPr>
          <p:nvPr>
            <p:ph idx="1"/>
          </p:nvPr>
        </p:nvPicPr>
        <p:blipFill rotWithShape="1">
          <a:blip r:embed="rId2">
            <a:extLst>
              <a:ext uri="{28A0092B-C50C-407E-A947-70E740481C1C}">
                <a14:useLocalDpi xmlns:a14="http://schemas.microsoft.com/office/drawing/2010/main" val="0"/>
              </a:ext>
            </a:extLst>
          </a:blip>
          <a:srcRect t="-12711" b="-12711"/>
          <a:stretch/>
        </p:blipFill>
        <p:spPr>
          <a:xfrm>
            <a:off x="1485900" y="304800"/>
            <a:ext cx="6057900" cy="2997200"/>
          </a:xfrm>
        </p:spPr>
      </p:pic>
      <p:sp>
        <p:nvSpPr>
          <p:cNvPr id="5" name="TextBox 4"/>
          <p:cNvSpPr txBox="1"/>
          <p:nvPr/>
        </p:nvSpPr>
        <p:spPr>
          <a:xfrm>
            <a:off x="1003300" y="6057900"/>
            <a:ext cx="6794500" cy="369332"/>
          </a:xfrm>
          <a:prstGeom prst="rect">
            <a:avLst/>
          </a:prstGeom>
          <a:noFill/>
        </p:spPr>
        <p:txBody>
          <a:bodyPr wrap="square" rtlCol="0">
            <a:spAutoFit/>
          </a:bodyPr>
          <a:lstStyle/>
          <a:p>
            <a:endParaRPr lang="en-US" dirty="0"/>
          </a:p>
        </p:txBody>
      </p:sp>
      <p:sp>
        <p:nvSpPr>
          <p:cNvPr id="6" name="TextBox 5"/>
          <p:cNvSpPr txBox="1"/>
          <p:nvPr/>
        </p:nvSpPr>
        <p:spPr>
          <a:xfrm>
            <a:off x="1117600" y="4241800"/>
            <a:ext cx="7150100" cy="923330"/>
          </a:xfrm>
          <a:prstGeom prst="rect">
            <a:avLst/>
          </a:prstGeom>
          <a:noFill/>
        </p:spPr>
        <p:txBody>
          <a:bodyPr wrap="square" rtlCol="0">
            <a:spAutoFit/>
          </a:bodyPr>
          <a:lstStyle/>
          <a:p>
            <a:pPr algn="ctr"/>
            <a:r>
              <a:rPr lang="en-US" sz="5400" b="1" dirty="0" smtClean="0"/>
              <a:t>Sarah Al Rashed</a:t>
            </a:r>
            <a:endParaRPr lang="en-US" sz="5400" b="1" dirty="0"/>
          </a:p>
        </p:txBody>
      </p:sp>
    </p:spTree>
    <p:extLst>
      <p:ext uri="{BB962C8B-B14F-4D97-AF65-F5344CB8AC3E}">
        <p14:creationId xmlns:p14="http://schemas.microsoft.com/office/powerpoint/2010/main" val="17414684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86062"/>
          </a:xfrm>
        </p:spPr>
        <p:txBody>
          <a:bodyPr>
            <a:noAutofit/>
          </a:bodyPr>
          <a:lstStyle/>
          <a:p>
            <a:r>
              <a:rPr lang="en-US" sz="8800" b="1" dirty="0" smtClean="0">
                <a:solidFill>
                  <a:srgbClr val="000090"/>
                </a:solidFill>
              </a:rPr>
              <a:t>Childhood Abuse and Depression</a:t>
            </a:r>
            <a:endParaRPr lang="en-US" sz="8800" b="1" dirty="0">
              <a:solidFill>
                <a:srgbClr val="000090"/>
              </a:solidFill>
            </a:endParaRPr>
          </a:p>
        </p:txBody>
      </p:sp>
    </p:spTree>
    <p:extLst>
      <p:ext uri="{BB962C8B-B14F-4D97-AF65-F5344CB8AC3E}">
        <p14:creationId xmlns:p14="http://schemas.microsoft.com/office/powerpoint/2010/main" val="26290096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4000" y="114300"/>
            <a:ext cx="8623300" cy="6489700"/>
          </a:xfrm>
        </p:spPr>
        <p:txBody>
          <a:bodyPr>
            <a:normAutofit/>
          </a:bodyPr>
          <a:lstStyle/>
          <a:p>
            <a:pPr marL="0" indent="0">
              <a:buNone/>
            </a:pPr>
            <a:endParaRPr lang="en-US" sz="2400" dirty="0"/>
          </a:p>
          <a:p>
            <a:r>
              <a:rPr lang="en-CA" sz="2400" dirty="0"/>
              <a:t>D</a:t>
            </a:r>
            <a:r>
              <a:rPr lang="en-CA" sz="2400" dirty="0" smtClean="0"/>
              <a:t>epression (depressive symptoms or clinical depression) was </a:t>
            </a:r>
            <a:r>
              <a:rPr lang="en-CA" sz="2400" dirty="0" smtClean="0"/>
              <a:t>o</a:t>
            </a:r>
            <a:r>
              <a:rPr lang="en-CA" sz="2400" dirty="0" smtClean="0"/>
              <a:t>ne of the most commonly reported negative psychological outcomes of childhood abuse among adolescents(e.g., </a:t>
            </a:r>
            <a:r>
              <a:rPr lang="en-US" sz="2400" dirty="0" smtClean="0"/>
              <a:t>Haj-</a:t>
            </a:r>
            <a:r>
              <a:rPr lang="en-US" sz="2400" dirty="0" err="1" smtClean="0"/>
              <a:t>Yahia</a:t>
            </a:r>
            <a:r>
              <a:rPr lang="en-US" sz="2400" dirty="0" smtClean="0"/>
              <a:t> et al., 2008</a:t>
            </a:r>
            <a:r>
              <a:rPr lang="en-CA" sz="2400" dirty="0" smtClean="0"/>
              <a:t>; </a:t>
            </a:r>
            <a:r>
              <a:rPr lang="en-US" sz="2400" dirty="0" err="1" smtClean="0"/>
              <a:t>Jewkes</a:t>
            </a:r>
            <a:r>
              <a:rPr lang="en-US" sz="2400" dirty="0" smtClean="0"/>
              <a:t> et al., 2010</a:t>
            </a:r>
            <a:r>
              <a:rPr lang="en-CA" sz="2400" dirty="0" smtClean="0"/>
              <a:t>)</a:t>
            </a:r>
            <a:r>
              <a:rPr lang="en-US" sz="2400" dirty="0" smtClean="0"/>
              <a:t>.</a:t>
            </a:r>
            <a:endParaRPr lang="en-US" sz="2400" dirty="0" smtClean="0">
              <a:effectLst/>
            </a:endParaRPr>
          </a:p>
          <a:p>
            <a:pPr marL="0" indent="0">
              <a:buNone/>
            </a:pPr>
            <a:endParaRPr lang="en-US" sz="2400" dirty="0"/>
          </a:p>
          <a:p>
            <a:r>
              <a:rPr lang="en-US" sz="2400" dirty="0" smtClean="0"/>
              <a:t>Children who were physically and/or psychologically abused are more likely to develop depression problems due to the negative impact of abuse on the ability to regulate emotions and to disturbances in neurobiological processes associated with child abuse </a:t>
            </a:r>
            <a:r>
              <a:rPr lang="en-CA" sz="2400" dirty="0" smtClean="0"/>
              <a:t>(e.g.,</a:t>
            </a:r>
            <a:r>
              <a:rPr lang="en-US" sz="2400" dirty="0" smtClean="0"/>
              <a:t> Gonzalez et al., 2012; Kim et al., 2006</a:t>
            </a:r>
            <a:r>
              <a:rPr lang="en-CA" sz="2400" dirty="0" smtClean="0"/>
              <a:t>).</a:t>
            </a:r>
            <a:r>
              <a:rPr lang="en-US" sz="2400" dirty="0" smtClean="0">
                <a:effectLst/>
              </a:rPr>
              <a:t> </a:t>
            </a:r>
          </a:p>
          <a:p>
            <a:endParaRPr lang="en-US" sz="2400" dirty="0" smtClean="0">
              <a:effectLst/>
            </a:endParaRPr>
          </a:p>
          <a:p>
            <a:pPr marL="0" indent="0">
              <a:buNone/>
            </a:pPr>
            <a:endParaRPr lang="en-US" sz="2400" dirty="0" smtClean="0"/>
          </a:p>
        </p:txBody>
      </p:sp>
    </p:spTree>
    <p:extLst>
      <p:ext uri="{BB962C8B-B14F-4D97-AF65-F5344CB8AC3E}">
        <p14:creationId xmlns:p14="http://schemas.microsoft.com/office/powerpoint/2010/main" val="423840501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000" y="266700"/>
            <a:ext cx="8826500" cy="6324600"/>
          </a:xfrm>
        </p:spPr>
        <p:txBody>
          <a:bodyPr>
            <a:normAutofit/>
          </a:bodyPr>
          <a:lstStyle/>
          <a:p>
            <a:pPr marL="0" indent="0">
              <a:buNone/>
            </a:pPr>
            <a:endParaRPr lang="en-US" sz="2400" dirty="0"/>
          </a:p>
          <a:p>
            <a:r>
              <a:rPr lang="en-US" sz="2400" dirty="0"/>
              <a:t>Another explanation was </a:t>
            </a:r>
            <a:r>
              <a:rPr lang="en-US" sz="2400" dirty="0" smtClean="0"/>
              <a:t>that </a:t>
            </a:r>
            <a:r>
              <a:rPr lang="en-US" sz="2400" dirty="0"/>
              <a:t>children maltreatment is associated with increased of negative cognitive style of hopelessness </a:t>
            </a:r>
            <a:r>
              <a:rPr lang="en-US" sz="2400" dirty="0" smtClean="0"/>
              <a:t>which </a:t>
            </a:r>
            <a:r>
              <a:rPr lang="en-US" sz="2400" dirty="0"/>
              <a:t>may affect victims’ expectations of control and self-confidence (e.g., </a:t>
            </a:r>
            <a:r>
              <a:rPr lang="nl-NL" sz="2400" dirty="0" err="1"/>
              <a:t>Liu</a:t>
            </a:r>
            <a:r>
              <a:rPr lang="nl-NL" sz="2400" dirty="0"/>
              <a:t> et al., 2009; </a:t>
            </a:r>
            <a:r>
              <a:rPr lang="da-DK" sz="2400" dirty="0"/>
              <a:t>Nicholas et al., </a:t>
            </a:r>
            <a:r>
              <a:rPr lang="da-DK" sz="2400" dirty="0" smtClean="0"/>
              <a:t>2006</a:t>
            </a:r>
            <a:r>
              <a:rPr lang="nl-NL" sz="2400" dirty="0" smtClean="0"/>
              <a:t>).</a:t>
            </a:r>
          </a:p>
          <a:p>
            <a:endParaRPr lang="nl-NL" sz="2400" dirty="0"/>
          </a:p>
          <a:p>
            <a:r>
              <a:rPr lang="en-US" sz="2400" dirty="0" smtClean="0"/>
              <a:t>Childhood emotional abuse found to be a strong predictor of depressive symptoms in early adolescence (e.g., Gibb &amp; </a:t>
            </a:r>
            <a:r>
              <a:rPr lang="en-US" sz="2400" dirty="0" err="1" smtClean="0"/>
              <a:t>Abela</a:t>
            </a:r>
            <a:r>
              <a:rPr lang="en-US" sz="2400" dirty="0" smtClean="0"/>
              <a:t> 2008; Kim et al., 2006</a:t>
            </a:r>
            <a:r>
              <a:rPr lang="nl-NL" sz="2400" dirty="0" smtClean="0"/>
              <a:t>).</a:t>
            </a:r>
            <a:r>
              <a:rPr lang="en-US" sz="2400" dirty="0" smtClean="0">
                <a:effectLst/>
              </a:rPr>
              <a:t> </a:t>
            </a:r>
          </a:p>
          <a:p>
            <a:endParaRPr lang="en-US" sz="2400" dirty="0" smtClean="0"/>
          </a:p>
          <a:p>
            <a:r>
              <a:rPr lang="en-US" sz="2400" dirty="0" smtClean="0"/>
              <a:t>A study by </a:t>
            </a:r>
            <a:r>
              <a:rPr lang="en-US" sz="2400" dirty="0" err="1" smtClean="0"/>
              <a:t>Jewkes</a:t>
            </a:r>
            <a:r>
              <a:rPr lang="en-US" sz="2400" dirty="0" smtClean="0"/>
              <a:t> et al., (2010</a:t>
            </a:r>
            <a:r>
              <a:rPr lang="en-US" sz="2400" dirty="0" smtClean="0">
                <a:effectLst/>
              </a:rPr>
              <a:t>) </a:t>
            </a:r>
            <a:r>
              <a:rPr lang="en-US" sz="2400" dirty="0" smtClean="0"/>
              <a:t>suggested that messages communicated to a child via psychological aggression may be more important in contributing to psychological outcome than the actual occurrence of physical violence toward the child.</a:t>
            </a:r>
          </a:p>
          <a:p>
            <a:endParaRPr lang="en-US" sz="2400" dirty="0"/>
          </a:p>
          <a:p>
            <a:pPr marL="0" indent="0">
              <a:buNone/>
            </a:pPr>
            <a:endParaRPr lang="en-US" sz="2400" dirty="0"/>
          </a:p>
          <a:p>
            <a:pPr marL="0" indent="0">
              <a:buNone/>
            </a:pPr>
            <a:endParaRPr lang="en-US" sz="2400" dirty="0" smtClean="0"/>
          </a:p>
          <a:p>
            <a:endParaRPr lang="en-US" sz="2400" dirty="0" smtClean="0">
              <a:effectLst/>
            </a:endParaRPr>
          </a:p>
          <a:p>
            <a:endParaRPr lang="en-US" sz="2400" dirty="0" smtClean="0">
              <a:effectLst/>
            </a:endParaRPr>
          </a:p>
          <a:p>
            <a:endParaRPr lang="nl-NL" sz="2400" dirty="0" smtClean="0"/>
          </a:p>
          <a:p>
            <a:endParaRPr lang="nl-NL" sz="2400" dirty="0"/>
          </a:p>
          <a:p>
            <a:pPr marL="0" indent="0">
              <a:buNone/>
            </a:pPr>
            <a:endParaRPr lang="en-US" sz="2400" dirty="0" smtClean="0"/>
          </a:p>
          <a:p>
            <a:endParaRPr lang="en-US" sz="2400" dirty="0"/>
          </a:p>
        </p:txBody>
      </p:sp>
    </p:spTree>
    <p:extLst>
      <p:ext uri="{BB962C8B-B14F-4D97-AF65-F5344CB8AC3E}">
        <p14:creationId xmlns:p14="http://schemas.microsoft.com/office/powerpoint/2010/main" val="36892043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
            <a:ext cx="8229600" cy="3810000"/>
          </a:xfrm>
        </p:spPr>
        <p:txBody>
          <a:bodyPr>
            <a:noAutofit/>
          </a:bodyPr>
          <a:lstStyle/>
          <a:p>
            <a:r>
              <a:rPr lang="en-US" sz="8800" b="1" dirty="0" smtClean="0">
                <a:solidFill>
                  <a:srgbClr val="000090"/>
                </a:solidFill>
              </a:rPr>
              <a:t>Childhood Abuse and Aggression</a:t>
            </a:r>
            <a:endParaRPr lang="en-US" sz="8800" b="1" dirty="0">
              <a:solidFill>
                <a:srgbClr val="000090"/>
              </a:solidFill>
            </a:endParaRPr>
          </a:p>
        </p:txBody>
      </p:sp>
    </p:spTree>
    <p:extLst>
      <p:ext uri="{BB962C8B-B14F-4D97-AF65-F5344CB8AC3E}">
        <p14:creationId xmlns:p14="http://schemas.microsoft.com/office/powerpoint/2010/main" val="36016609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 y="254000"/>
            <a:ext cx="8813800" cy="6388100"/>
          </a:xfrm>
        </p:spPr>
        <p:txBody>
          <a:bodyPr>
            <a:normAutofit/>
          </a:bodyPr>
          <a:lstStyle/>
          <a:p>
            <a:r>
              <a:rPr lang="en-US" sz="2400" dirty="0"/>
              <a:t>Another outcome that has been found related to the exposure to childhood abuse among adolescents is aggressiveness (e.g., </a:t>
            </a:r>
            <a:r>
              <a:rPr lang="en-US" sz="2400" dirty="0" err="1"/>
              <a:t>Arata</a:t>
            </a:r>
            <a:r>
              <a:rPr lang="en-US" sz="2400" dirty="0"/>
              <a:t> et al.</a:t>
            </a:r>
            <a:r>
              <a:rPr lang="en-US" sz="2400" dirty="0" smtClean="0"/>
              <a:t>, 2005)</a:t>
            </a:r>
          </a:p>
          <a:p>
            <a:endParaRPr lang="en-US" sz="2400" dirty="0"/>
          </a:p>
          <a:p>
            <a:r>
              <a:rPr lang="en-US" sz="2400" dirty="0"/>
              <a:t>H</a:t>
            </a:r>
            <a:r>
              <a:rPr lang="en-US" sz="2400" dirty="0" smtClean="0"/>
              <a:t>igh </a:t>
            </a:r>
            <a:r>
              <a:rPr lang="en-US" sz="2400" dirty="0"/>
              <a:t>level of parental abuse was strongly associated with aggressive behavior in adolescents (e.g., Moe et al., </a:t>
            </a:r>
            <a:r>
              <a:rPr lang="en-US" sz="2400" dirty="0" smtClean="0"/>
              <a:t>2004).</a:t>
            </a:r>
          </a:p>
          <a:p>
            <a:endParaRPr lang="en-US" sz="2400" dirty="0"/>
          </a:p>
          <a:p>
            <a:r>
              <a:rPr lang="en-US" sz="2400" dirty="0"/>
              <a:t>D</a:t>
            </a:r>
            <a:r>
              <a:rPr lang="en-US" sz="2400" dirty="0" smtClean="0"/>
              <a:t>isplaying </a:t>
            </a:r>
            <a:r>
              <a:rPr lang="en-US" sz="2400" dirty="0"/>
              <a:t>aggressive behavior in adolescence may be due to the social learning theory where children who exposed to violence are more likely to learn from their parents to use aggressiveness in their own lives  (e.g., </a:t>
            </a:r>
            <a:r>
              <a:rPr lang="en-US" sz="2400" dirty="0" err="1"/>
              <a:t>Arata</a:t>
            </a:r>
            <a:r>
              <a:rPr lang="en-US" sz="2400" dirty="0"/>
              <a:t> et al., </a:t>
            </a:r>
            <a:r>
              <a:rPr lang="en-US" sz="2400" dirty="0" smtClean="0"/>
              <a:t>2005). </a:t>
            </a:r>
          </a:p>
          <a:p>
            <a:endParaRPr lang="en-US" sz="2400" dirty="0"/>
          </a:p>
          <a:p>
            <a:r>
              <a:rPr lang="en-US" sz="2400" dirty="0" smtClean="0"/>
              <a:t>A study conducted by Ford et al. (2010)</a:t>
            </a:r>
            <a:r>
              <a:rPr lang="en-US" sz="2400" dirty="0" smtClean="0">
                <a:effectLst/>
              </a:rPr>
              <a:t> suggested </a:t>
            </a:r>
            <a:r>
              <a:rPr lang="en-US" sz="2400" dirty="0" smtClean="0"/>
              <a:t>that in addition to the social learning theory principle, aggressive behavior was related to the inability to control emotions.</a:t>
            </a:r>
          </a:p>
          <a:p>
            <a:endParaRPr lang="en-US" sz="2400" dirty="0"/>
          </a:p>
        </p:txBody>
      </p:sp>
    </p:spTree>
    <p:extLst>
      <p:ext uri="{BB962C8B-B14F-4D97-AF65-F5344CB8AC3E}">
        <p14:creationId xmlns:p14="http://schemas.microsoft.com/office/powerpoint/2010/main" val="21126732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700" y="190500"/>
            <a:ext cx="8877300" cy="6311900"/>
          </a:xfrm>
        </p:spPr>
        <p:txBody>
          <a:bodyPr>
            <a:normAutofit/>
          </a:bodyPr>
          <a:lstStyle/>
          <a:p>
            <a:pPr marL="0" indent="0">
              <a:buNone/>
            </a:pPr>
            <a:endParaRPr lang="en-US" sz="2400" dirty="0" smtClean="0">
              <a:effectLst/>
            </a:endParaRPr>
          </a:p>
          <a:p>
            <a:r>
              <a:rPr lang="en-US" sz="2400" dirty="0" smtClean="0">
                <a:effectLst/>
              </a:rPr>
              <a:t> </a:t>
            </a:r>
            <a:r>
              <a:rPr lang="en-US" sz="2400" dirty="0"/>
              <a:t>Verbal aggression by the parents is just like physical aggression has a significant effect on contributing the aggressiveness among abused children during adolescent years (e.g., Moe et al., 2004; Murphy, 2011</a:t>
            </a:r>
            <a:r>
              <a:rPr lang="en-US" sz="2400" dirty="0" smtClean="0"/>
              <a:t>).</a:t>
            </a:r>
            <a:r>
              <a:rPr lang="en-US" sz="2400" dirty="0" smtClean="0">
                <a:effectLst/>
              </a:rPr>
              <a:t>  </a:t>
            </a:r>
            <a:endParaRPr lang="en-US" sz="2400" dirty="0" smtClean="0"/>
          </a:p>
          <a:p>
            <a:endParaRPr lang="en-US" sz="2400" dirty="0" smtClean="0"/>
          </a:p>
          <a:p>
            <a:r>
              <a:rPr lang="en-US" sz="2400" dirty="0" smtClean="0"/>
              <a:t>Ford, </a:t>
            </a:r>
            <a:r>
              <a:rPr lang="en-US" sz="2400" dirty="0" err="1" smtClean="0"/>
              <a:t>Fraleigh</a:t>
            </a:r>
            <a:r>
              <a:rPr lang="en-US" sz="2400" dirty="0" smtClean="0"/>
              <a:t> &amp; Connor (2010) suggested that emotional abuse has the most powerful relationship with both outward anger, expressed physically or verbally, and covert anger.</a:t>
            </a:r>
            <a:r>
              <a:rPr lang="en-US" sz="2400" dirty="0" smtClean="0">
                <a:effectLst/>
              </a:rPr>
              <a:t> </a:t>
            </a:r>
          </a:p>
          <a:p>
            <a:endParaRPr lang="en-US" sz="2400" dirty="0"/>
          </a:p>
          <a:p>
            <a:r>
              <a:rPr lang="en-US" sz="2400" dirty="0" smtClean="0"/>
              <a:t>Although the reasons for this relationship have not been made clear, it may be that  the denigrating and humiliating nature of verbal aggression causes or exacerbates feelings of intense anger in children, which intensifies if the abuse is chronic in nature (e.g., Miller et al., 2012; </a:t>
            </a:r>
            <a:r>
              <a:rPr lang="en-US" sz="2400" dirty="0" err="1" smtClean="0"/>
              <a:t>Milletich</a:t>
            </a:r>
            <a:r>
              <a:rPr lang="en-US" sz="2400" dirty="0" smtClean="0"/>
              <a:t> et al., 2010). </a:t>
            </a:r>
          </a:p>
          <a:p>
            <a:endParaRPr lang="en-US" sz="2400" dirty="0" smtClean="0">
              <a:effectLst/>
            </a:endParaRPr>
          </a:p>
          <a:p>
            <a:pPr marL="0" indent="0">
              <a:buNone/>
            </a:pPr>
            <a:endParaRPr lang="en-US" sz="2400" dirty="0" smtClean="0"/>
          </a:p>
          <a:p>
            <a:pPr marL="0" indent="0">
              <a:buNone/>
            </a:pPr>
            <a:endParaRPr lang="en-US" sz="2400" dirty="0"/>
          </a:p>
          <a:p>
            <a:endParaRPr lang="en-US" sz="2400" dirty="0"/>
          </a:p>
        </p:txBody>
      </p:sp>
    </p:spTree>
    <p:extLst>
      <p:ext uri="{BB962C8B-B14F-4D97-AF65-F5344CB8AC3E}">
        <p14:creationId xmlns:p14="http://schemas.microsoft.com/office/powerpoint/2010/main" val="11215990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51900" cy="2278062"/>
          </a:xfrm>
        </p:spPr>
        <p:txBody>
          <a:bodyPr>
            <a:noAutofit/>
          </a:bodyPr>
          <a:lstStyle/>
          <a:p>
            <a:r>
              <a:rPr lang="en-US" sz="8800" b="1" dirty="0" smtClean="0">
                <a:solidFill>
                  <a:srgbClr val="000090"/>
                </a:solidFill>
              </a:rPr>
              <a:t>Discussion </a:t>
            </a:r>
            <a:endParaRPr lang="en-US" sz="8800" b="1" dirty="0">
              <a:solidFill>
                <a:srgbClr val="000090"/>
              </a:solidFill>
            </a:endParaRPr>
          </a:p>
        </p:txBody>
      </p:sp>
    </p:spTree>
    <p:extLst>
      <p:ext uri="{BB962C8B-B14F-4D97-AF65-F5344CB8AC3E}">
        <p14:creationId xmlns:p14="http://schemas.microsoft.com/office/powerpoint/2010/main" val="18676883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232900" cy="6858000"/>
          </a:xfrm>
        </p:spPr>
        <p:txBody>
          <a:bodyPr>
            <a:noAutofit/>
          </a:bodyPr>
          <a:lstStyle/>
          <a:p>
            <a:r>
              <a:rPr lang="en-US" sz="2400" dirty="0" smtClean="0">
                <a:cs typeface="Times New Roman"/>
              </a:rPr>
              <a:t>Experience of child abuse has been associated with detrimental psychological and </a:t>
            </a:r>
            <a:r>
              <a:rPr lang="en-US" sz="2400" dirty="0" err="1" smtClean="0">
                <a:cs typeface="Times New Roman"/>
              </a:rPr>
              <a:t>behavioural</a:t>
            </a:r>
            <a:r>
              <a:rPr lang="en-US" sz="2400" dirty="0" smtClean="0">
                <a:cs typeface="Times New Roman"/>
              </a:rPr>
              <a:t> effects. Specifically, victims of child abuse develop</a:t>
            </a:r>
            <a:r>
              <a:rPr lang="en-US" sz="2400" dirty="0" smtClean="0">
                <a:cs typeface="Times New Roman"/>
              </a:rPr>
              <a:t> depression </a:t>
            </a:r>
            <a:r>
              <a:rPr lang="en-US" sz="2400" dirty="0" smtClean="0"/>
              <a:t>(</a:t>
            </a:r>
            <a:r>
              <a:rPr lang="en-CA" sz="2400" dirty="0" smtClean="0"/>
              <a:t>symptoms </a:t>
            </a:r>
            <a:r>
              <a:rPr lang="en-CA" sz="2400" dirty="0"/>
              <a:t>or </a:t>
            </a:r>
            <a:r>
              <a:rPr lang="en-CA" sz="2400" dirty="0" smtClean="0"/>
              <a:t>clinical</a:t>
            </a:r>
            <a:r>
              <a:rPr lang="en-US" sz="2400" dirty="0" smtClean="0"/>
              <a:t>) </a:t>
            </a:r>
            <a:r>
              <a:rPr lang="en-US" sz="2400" dirty="0"/>
              <a:t>(e.g., Gibb &amp; </a:t>
            </a:r>
            <a:r>
              <a:rPr lang="en-US" sz="2400" dirty="0" err="1"/>
              <a:t>Abela</a:t>
            </a:r>
            <a:r>
              <a:rPr lang="en-US" sz="2400" dirty="0"/>
              <a:t>, </a:t>
            </a:r>
            <a:r>
              <a:rPr lang="en-US" sz="2400" dirty="0" smtClean="0"/>
              <a:t>2008) </a:t>
            </a:r>
            <a:r>
              <a:rPr lang="en-US" sz="2400" dirty="0"/>
              <a:t>as well as aggressive behaviors (e.g., </a:t>
            </a:r>
            <a:r>
              <a:rPr lang="it-IT" sz="2400" dirty="0" err="1"/>
              <a:t>Cullerton</a:t>
            </a:r>
            <a:r>
              <a:rPr lang="it-IT" sz="2400" dirty="0"/>
              <a:t>-Sen et al</a:t>
            </a:r>
            <a:r>
              <a:rPr lang="en-US" sz="2400" dirty="0"/>
              <a:t>., </a:t>
            </a:r>
            <a:r>
              <a:rPr lang="en-US" sz="2400" dirty="0" smtClean="0"/>
              <a:t>2008) </a:t>
            </a:r>
            <a:r>
              <a:rPr lang="en-US" sz="2400" dirty="0"/>
              <a:t>in </a:t>
            </a:r>
            <a:r>
              <a:rPr lang="en-US" sz="2400" dirty="0" smtClean="0"/>
              <a:t>adolescence.</a:t>
            </a:r>
          </a:p>
          <a:p>
            <a:endParaRPr lang="en-US" sz="2400" dirty="0" smtClean="0"/>
          </a:p>
          <a:p>
            <a:r>
              <a:rPr lang="en-US" sz="2400" dirty="0" smtClean="0">
                <a:effectLst/>
              </a:rPr>
              <a:t> </a:t>
            </a:r>
            <a:r>
              <a:rPr lang="en-US" sz="2400" dirty="0"/>
              <a:t>Collective  research on the relationship between child abuse and depression suggested that adolescents who were abused in childhood by their parents were more likely to be suffering from depressive symptoms or diagnosis of depression </a:t>
            </a:r>
            <a:r>
              <a:rPr lang="en-US" sz="2400" dirty="0" smtClean="0"/>
              <a:t>(</a:t>
            </a:r>
            <a:r>
              <a:rPr lang="en-US" sz="2400" dirty="0"/>
              <a:t>e.g., </a:t>
            </a:r>
            <a:r>
              <a:rPr lang="en-US" sz="2400" dirty="0" smtClean="0"/>
              <a:t>Gonzalez et al., 2012).</a:t>
            </a:r>
          </a:p>
          <a:p>
            <a:endParaRPr lang="en-US" sz="2400" dirty="0"/>
          </a:p>
          <a:p>
            <a:r>
              <a:rPr lang="en-US" sz="2400" dirty="0"/>
              <a:t>Interestingly, research found that psychological abuse in specific was a powerful predictor of improving both depression and aggressiveness outcomes on victims who were abused in their childhood during adolescence (e.g., Miller et al., 2012; </a:t>
            </a:r>
            <a:r>
              <a:rPr lang="en-US" sz="2400" dirty="0" err="1"/>
              <a:t>Milletich</a:t>
            </a:r>
            <a:r>
              <a:rPr lang="en-US" sz="2400" dirty="0"/>
              <a:t> et al., </a:t>
            </a:r>
            <a:r>
              <a:rPr lang="en-US" sz="2400" dirty="0" smtClean="0"/>
              <a:t>2010)</a:t>
            </a:r>
            <a:r>
              <a:rPr lang="en-US" sz="2400" dirty="0"/>
              <a:t>.</a:t>
            </a:r>
            <a:r>
              <a:rPr lang="en-US" sz="2400" dirty="0" smtClean="0">
                <a:effectLst/>
              </a:rPr>
              <a:t> </a:t>
            </a:r>
            <a:endParaRPr lang="en-US" sz="2400" dirty="0"/>
          </a:p>
        </p:txBody>
      </p:sp>
    </p:spTree>
    <p:extLst>
      <p:ext uri="{BB962C8B-B14F-4D97-AF65-F5344CB8AC3E}">
        <p14:creationId xmlns:p14="http://schemas.microsoft.com/office/powerpoint/2010/main" val="22067391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800" y="152400"/>
            <a:ext cx="8737600" cy="6451600"/>
          </a:xfrm>
        </p:spPr>
        <p:txBody>
          <a:bodyPr>
            <a:normAutofit/>
          </a:bodyPr>
          <a:lstStyle/>
          <a:p>
            <a:r>
              <a:rPr lang="en-US" sz="2600" dirty="0"/>
              <a:t>Victims of child abuse have also been found to report higher levels of aggressiveness </a:t>
            </a:r>
            <a:r>
              <a:rPr lang="en-US" sz="2600" dirty="0" smtClean="0"/>
              <a:t>(</a:t>
            </a:r>
            <a:r>
              <a:rPr lang="en-US" sz="2600" dirty="0"/>
              <a:t>e.g., </a:t>
            </a:r>
            <a:r>
              <a:rPr lang="it-IT" sz="2600" dirty="0" err="1"/>
              <a:t>Cullerton</a:t>
            </a:r>
            <a:r>
              <a:rPr lang="it-IT" sz="2600" dirty="0"/>
              <a:t>-Sen et al</a:t>
            </a:r>
            <a:r>
              <a:rPr lang="en-US" sz="2600" dirty="0"/>
              <a:t>., </a:t>
            </a:r>
            <a:r>
              <a:rPr lang="en-US" sz="2600" dirty="0" smtClean="0"/>
              <a:t>2008)</a:t>
            </a:r>
            <a:r>
              <a:rPr lang="en-US" sz="2600" dirty="0"/>
              <a:t>. Specifically, victims who exposure to family violence frequently has a high predisposition of approving violence as their strategies for resolving their conflicts and having high risk of displaying violent behavior themselves (e.g., </a:t>
            </a:r>
            <a:r>
              <a:rPr lang="en-US" sz="2600" dirty="0" err="1"/>
              <a:t>Arata</a:t>
            </a:r>
            <a:r>
              <a:rPr lang="en-US" sz="2600" dirty="0"/>
              <a:t> et al., </a:t>
            </a:r>
            <a:r>
              <a:rPr lang="en-US" sz="2600" dirty="0" smtClean="0"/>
              <a:t>2005)</a:t>
            </a:r>
            <a:r>
              <a:rPr lang="en-US" sz="2600" dirty="0"/>
              <a:t>. </a:t>
            </a:r>
            <a:endParaRPr lang="en-US" sz="2600" dirty="0" smtClean="0"/>
          </a:p>
          <a:p>
            <a:pPr marL="0" indent="0">
              <a:buNone/>
            </a:pPr>
            <a:endParaRPr lang="en-US" sz="2600" dirty="0"/>
          </a:p>
          <a:p>
            <a:pPr marL="0" indent="0">
              <a:buNone/>
            </a:pPr>
            <a:endParaRPr lang="en-US" dirty="0"/>
          </a:p>
        </p:txBody>
      </p:sp>
    </p:spTree>
    <p:extLst>
      <p:ext uri="{BB962C8B-B14F-4D97-AF65-F5344CB8AC3E}">
        <p14:creationId xmlns:p14="http://schemas.microsoft.com/office/powerpoint/2010/main" val="141405469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232900" cy="2265362"/>
          </a:xfrm>
        </p:spPr>
        <p:txBody>
          <a:bodyPr>
            <a:noAutofit/>
          </a:bodyPr>
          <a:lstStyle/>
          <a:p>
            <a:r>
              <a:rPr lang="en-US" sz="8800" b="1" dirty="0" smtClean="0">
                <a:solidFill>
                  <a:srgbClr val="000090"/>
                </a:solidFill>
              </a:rPr>
              <a:t>Recommendations</a:t>
            </a:r>
            <a:endParaRPr lang="en-US" sz="8800" b="1" dirty="0">
              <a:solidFill>
                <a:srgbClr val="000090"/>
              </a:solidFill>
            </a:endParaRPr>
          </a:p>
        </p:txBody>
      </p:sp>
    </p:spTree>
    <p:extLst>
      <p:ext uri="{BB962C8B-B14F-4D97-AF65-F5344CB8AC3E}">
        <p14:creationId xmlns:p14="http://schemas.microsoft.com/office/powerpoint/2010/main" val="40103127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9900"/>
            <a:ext cx="8407400" cy="5930900"/>
          </a:xfrm>
        </p:spPr>
        <p:txBody>
          <a:bodyPr>
            <a:noAutofit/>
          </a:bodyPr>
          <a:lstStyle/>
          <a:p>
            <a:pPr marL="114300" indent="0">
              <a:buNone/>
            </a:pPr>
            <a:r>
              <a:rPr lang="en-US" sz="9600" dirty="0" smtClean="0">
                <a:solidFill>
                  <a:srgbClr val="000090"/>
                </a:solidFill>
                <a:latin typeface="Avenir Heavy"/>
                <a:cs typeface="Avenir Heavy"/>
              </a:rPr>
              <a:t>The Negative Effects Of Childhood Abuse</a:t>
            </a:r>
            <a:endParaRPr lang="en-US" sz="9600" dirty="0">
              <a:solidFill>
                <a:srgbClr val="000090"/>
              </a:solidFill>
              <a:latin typeface="Avenir Heavy"/>
              <a:cs typeface="Avenir Heavy"/>
            </a:endParaRPr>
          </a:p>
        </p:txBody>
      </p:sp>
    </p:spTree>
    <p:extLst>
      <p:ext uri="{BB962C8B-B14F-4D97-AF65-F5344CB8AC3E}">
        <p14:creationId xmlns:p14="http://schemas.microsoft.com/office/powerpoint/2010/main" val="40500947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165100" y="165100"/>
            <a:ext cx="8572500" cy="6426200"/>
          </a:xfrm>
        </p:spPr>
        <p:txBody>
          <a:bodyPr>
            <a:normAutofit/>
          </a:bodyPr>
          <a:lstStyle/>
          <a:p>
            <a:r>
              <a:rPr lang="en-US" sz="2400" dirty="0"/>
              <a:t>First, researchers should attempt to recruit youth victims of childhood abuse from the general population instead of clinical settings and protective service programs. This will help to generalize studies’ results to the majority of adolescents who may be suffering from childhood abuse but who may not have sought professional help from </a:t>
            </a:r>
            <a:r>
              <a:rPr lang="en-US" sz="2400" dirty="0" smtClean="0"/>
              <a:t>clinicians.</a:t>
            </a:r>
            <a:r>
              <a:rPr lang="en-US" sz="2400" dirty="0" smtClean="0">
                <a:effectLst/>
              </a:rPr>
              <a:t> </a:t>
            </a:r>
          </a:p>
          <a:p>
            <a:endParaRPr lang="en-US" sz="2400" dirty="0"/>
          </a:p>
          <a:p>
            <a:r>
              <a:rPr lang="en-US" sz="2400" dirty="0" smtClean="0"/>
              <a:t>Researchers </a:t>
            </a:r>
            <a:r>
              <a:rPr lang="en-US" sz="2400" dirty="0"/>
              <a:t>should measure the frequency and exact time of childhood abuse to provide more accurate association between childhood abuse with depression and </a:t>
            </a:r>
            <a:r>
              <a:rPr lang="en-US" sz="2400" dirty="0" smtClean="0"/>
              <a:t>aggression.</a:t>
            </a:r>
          </a:p>
          <a:p>
            <a:endParaRPr lang="en-US" sz="2400" dirty="0"/>
          </a:p>
          <a:p>
            <a:pPr marL="0" indent="0">
              <a:buNone/>
            </a:pPr>
            <a:endParaRPr lang="en-US" sz="2400" dirty="0" smtClean="0"/>
          </a:p>
          <a:p>
            <a:endParaRPr lang="en-US" sz="2400" dirty="0"/>
          </a:p>
          <a:p>
            <a:endParaRPr lang="en-US" sz="2400" dirty="0"/>
          </a:p>
        </p:txBody>
      </p:sp>
    </p:spTree>
    <p:extLst>
      <p:ext uri="{BB962C8B-B14F-4D97-AF65-F5344CB8AC3E}">
        <p14:creationId xmlns:p14="http://schemas.microsoft.com/office/powerpoint/2010/main" val="6526140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b="1" dirty="0" smtClean="0">
                <a:solidFill>
                  <a:srgbClr val="000090"/>
                </a:solidFill>
              </a:rPr>
              <a:t>References</a:t>
            </a:r>
            <a:endParaRPr lang="en-US" sz="8800" b="1" dirty="0">
              <a:solidFill>
                <a:srgbClr val="000090"/>
              </a:solidFill>
            </a:endParaRPr>
          </a:p>
        </p:txBody>
      </p:sp>
    </p:spTree>
    <p:extLst>
      <p:ext uri="{BB962C8B-B14F-4D97-AF65-F5344CB8AC3E}">
        <p14:creationId xmlns:p14="http://schemas.microsoft.com/office/powerpoint/2010/main" val="288359372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330200"/>
            <a:ext cx="8801100" cy="6286500"/>
          </a:xfrm>
        </p:spPr>
        <p:txBody>
          <a:bodyPr>
            <a:normAutofit/>
          </a:bodyPr>
          <a:lstStyle/>
          <a:p>
            <a:r>
              <a:rPr lang="en-US" sz="1200" dirty="0" err="1" smtClean="0"/>
              <a:t>Arata</a:t>
            </a:r>
            <a:r>
              <a:rPr lang="en-US" sz="1200" dirty="0"/>
              <a:t>, C. M., </a:t>
            </a:r>
            <a:r>
              <a:rPr lang="en-US" sz="1200" dirty="0" err="1"/>
              <a:t>Langhinrichsen-Rohling</a:t>
            </a:r>
            <a:r>
              <a:rPr lang="en-US" sz="1200" dirty="0"/>
              <a:t>, J., Bowers, D., &amp; </a:t>
            </a:r>
            <a:r>
              <a:rPr lang="en-US" sz="1200" dirty="0" err="1"/>
              <a:t>O’Farrill-Swails</a:t>
            </a:r>
            <a:r>
              <a:rPr lang="en-US" sz="1200" dirty="0"/>
              <a:t>, L. (2005). Single </a:t>
            </a:r>
            <a:r>
              <a:rPr lang="en-US" sz="1200" dirty="0" smtClean="0"/>
              <a:t>versus </a:t>
            </a:r>
            <a:r>
              <a:rPr lang="en-US" sz="1200" dirty="0"/>
              <a:t>multi-type maltreatment: </a:t>
            </a:r>
            <a:r>
              <a:rPr lang="en-US" sz="1200" dirty="0" smtClean="0"/>
              <a:t>	An 	examination </a:t>
            </a:r>
            <a:r>
              <a:rPr lang="en-US" sz="1200" dirty="0"/>
              <a:t>of the long-term effects of child abuse. </a:t>
            </a:r>
            <a:r>
              <a:rPr lang="en-US" sz="1200" i="1" dirty="0" smtClean="0"/>
              <a:t>Journal </a:t>
            </a:r>
            <a:r>
              <a:rPr lang="en-US" sz="1200" i="1" dirty="0"/>
              <a:t>of Aggression, Maltreatment &amp; Trauma, 11</a:t>
            </a:r>
            <a:r>
              <a:rPr lang="en-US" sz="1200" dirty="0"/>
              <a:t>, 29–52. doi</a:t>
            </a:r>
            <a:r>
              <a:rPr lang="en-US" sz="1200" dirty="0" smtClean="0"/>
              <a:t>:10.1300/	J146v11n04_02</a:t>
            </a:r>
            <a:endParaRPr lang="en-US" sz="1200" dirty="0"/>
          </a:p>
          <a:p>
            <a:r>
              <a:rPr lang="it-IT" sz="1200" dirty="0" err="1"/>
              <a:t>Cullerton</a:t>
            </a:r>
            <a:r>
              <a:rPr lang="it-IT" sz="1200" dirty="0"/>
              <a:t>-Sen, C., </a:t>
            </a:r>
            <a:r>
              <a:rPr lang="it-IT" sz="1200" dirty="0" err="1"/>
              <a:t>Cassidy</a:t>
            </a:r>
            <a:r>
              <a:rPr lang="it-IT" sz="1200" dirty="0"/>
              <a:t>, A. </a:t>
            </a:r>
            <a:r>
              <a:rPr lang="it-IT" sz="1200" dirty="0" err="1"/>
              <a:t>R</a:t>
            </a:r>
            <a:r>
              <a:rPr lang="it-IT" sz="1200" dirty="0"/>
              <a:t>., Murray-Close, D., Cicchetti, D., Crick, N. </a:t>
            </a:r>
            <a:r>
              <a:rPr lang="it-IT" sz="1200" dirty="0" err="1"/>
              <a:t>R</a:t>
            </a:r>
            <a:r>
              <a:rPr lang="it-IT" sz="1200" dirty="0"/>
              <a:t>., &amp;</a:t>
            </a:r>
            <a:r>
              <a:rPr lang="en-US" sz="1200" dirty="0"/>
              <a:t> </a:t>
            </a:r>
            <a:r>
              <a:rPr lang="en-US" sz="1200" dirty="0" err="1" smtClean="0"/>
              <a:t>Rogosch</a:t>
            </a:r>
            <a:r>
              <a:rPr lang="en-US" sz="1200" dirty="0"/>
              <a:t>, F. A. (2008). Childhood </a:t>
            </a:r>
            <a:r>
              <a:rPr lang="en-US" sz="1200" dirty="0" smtClean="0"/>
              <a:t>maltreatment </a:t>
            </a:r>
            <a:r>
              <a:rPr lang="en-US" sz="1200" dirty="0"/>
              <a:t>and the </a:t>
            </a:r>
            <a:r>
              <a:rPr lang="en-US" sz="1200" dirty="0" smtClean="0"/>
              <a:t>	development </a:t>
            </a:r>
            <a:r>
              <a:rPr lang="en-US" sz="1200" dirty="0"/>
              <a:t>of relational </a:t>
            </a:r>
            <a:r>
              <a:rPr lang="en-US" sz="1200" dirty="0" smtClean="0"/>
              <a:t>and </a:t>
            </a:r>
            <a:r>
              <a:rPr lang="en-US" sz="1200" dirty="0"/>
              <a:t>physical aggression: The importance of a gender-informed </a:t>
            </a:r>
            <a:r>
              <a:rPr lang="en-US" sz="1200" dirty="0" smtClean="0"/>
              <a:t>approach</a:t>
            </a:r>
            <a:r>
              <a:rPr lang="en-US" sz="1200" dirty="0"/>
              <a:t>. </a:t>
            </a:r>
            <a:r>
              <a:rPr lang="en-US" sz="1200" i="1" dirty="0"/>
              <a:t>Child </a:t>
            </a:r>
            <a:r>
              <a:rPr lang="en-US" sz="1200" i="1" dirty="0" smtClean="0"/>
              <a:t>Development</a:t>
            </a:r>
            <a:r>
              <a:rPr lang="en-US" sz="1200" i="1" dirty="0"/>
              <a:t>, 79</a:t>
            </a:r>
            <a:r>
              <a:rPr lang="en-US" sz="1200" dirty="0"/>
              <a:t>, </a:t>
            </a:r>
            <a:r>
              <a:rPr lang="en-US" sz="1200" dirty="0" smtClean="0"/>
              <a:t>	</a:t>
            </a:r>
            <a:r>
              <a:rPr lang="fr-FR" sz="1200" dirty="0" smtClean="0"/>
              <a:t>1736</a:t>
            </a:r>
            <a:r>
              <a:rPr lang="fr-FR" sz="1200" dirty="0"/>
              <a:t>-1751. </a:t>
            </a:r>
            <a:r>
              <a:rPr lang="fr-FR" sz="1200" dirty="0" err="1"/>
              <a:t>doi</a:t>
            </a:r>
            <a:r>
              <a:rPr lang="fr-FR" sz="1200" dirty="0"/>
              <a:t>: 10.1111/j</a:t>
            </a:r>
            <a:r>
              <a:rPr lang="en-US" sz="1200" dirty="0"/>
              <a:t> 1467-8624.2008.01222.x</a:t>
            </a:r>
          </a:p>
          <a:p>
            <a:r>
              <a:rPr lang="en-US" sz="1200" dirty="0"/>
              <a:t>Ford, J., </a:t>
            </a:r>
            <a:r>
              <a:rPr lang="en-US" sz="1200" dirty="0" err="1"/>
              <a:t>Fraleigh</a:t>
            </a:r>
            <a:r>
              <a:rPr lang="en-US" sz="1200" dirty="0"/>
              <a:t>, L., &amp; Connor, D. (2010). Child abuse and aggression among seriously </a:t>
            </a:r>
            <a:r>
              <a:rPr lang="en-US" sz="1200" dirty="0" smtClean="0"/>
              <a:t>emotionally </a:t>
            </a:r>
            <a:r>
              <a:rPr lang="en-US" sz="1200" dirty="0"/>
              <a:t>disturbed children.</a:t>
            </a:r>
            <a:r>
              <a:rPr lang="en-US" sz="1200" i="1" dirty="0"/>
              <a:t> </a:t>
            </a:r>
            <a:r>
              <a:rPr lang="en-US" sz="1200" i="1" dirty="0" smtClean="0"/>
              <a:t>Journal </a:t>
            </a:r>
            <a:r>
              <a:rPr lang="en-US" sz="1200" i="1" dirty="0"/>
              <a:t>of </a:t>
            </a:r>
            <a:r>
              <a:rPr lang="en-US" sz="1200" i="1" dirty="0" smtClean="0"/>
              <a:t>	Clinical </a:t>
            </a:r>
            <a:r>
              <a:rPr lang="en-US" sz="1200" i="1" dirty="0"/>
              <a:t>Child and Adolescent Psychology, </a:t>
            </a:r>
            <a:r>
              <a:rPr lang="en-US" sz="1200" i="1" dirty="0" smtClean="0"/>
              <a:t>39</a:t>
            </a:r>
            <a:r>
              <a:rPr lang="en-US" sz="1200" dirty="0"/>
              <a:t>(1), 25–34.</a:t>
            </a:r>
          </a:p>
          <a:p>
            <a:r>
              <a:rPr lang="en-US" sz="1200" dirty="0"/>
              <a:t>Gibb, B. E., &amp; </a:t>
            </a:r>
            <a:r>
              <a:rPr lang="en-US" sz="1200" dirty="0" err="1"/>
              <a:t>Abela</a:t>
            </a:r>
            <a:r>
              <a:rPr lang="en-US" sz="1200" dirty="0"/>
              <a:t>, J. Z. (2008). Emotional abuse, verbal victimization, and the </a:t>
            </a:r>
            <a:r>
              <a:rPr lang="en-US" sz="1200" dirty="0" smtClean="0"/>
              <a:t>development </a:t>
            </a:r>
            <a:r>
              <a:rPr lang="en-US" sz="1200" dirty="0"/>
              <a:t>of children</a:t>
            </a:r>
            <a:r>
              <a:rPr lang="fr-FR" sz="1200" dirty="0"/>
              <a:t>’</a:t>
            </a:r>
            <a:r>
              <a:rPr lang="en-US" sz="1200" dirty="0"/>
              <a:t>s negative </a:t>
            </a:r>
            <a:r>
              <a:rPr lang="en-US" sz="1200" dirty="0" smtClean="0"/>
              <a:t>inferential </a:t>
            </a:r>
            <a:r>
              <a:rPr lang="en-US" sz="1200" dirty="0"/>
              <a:t>styles </a:t>
            </a:r>
            <a:r>
              <a:rPr lang="en-US" sz="1200" dirty="0" smtClean="0"/>
              <a:t>	and </a:t>
            </a:r>
            <a:r>
              <a:rPr lang="en-US" sz="1200" dirty="0"/>
              <a:t>depressive symptoms. </a:t>
            </a:r>
            <a:r>
              <a:rPr lang="en-US" sz="1200" i="1" dirty="0" smtClean="0"/>
              <a:t>Cognitive </a:t>
            </a:r>
            <a:r>
              <a:rPr lang="en-US" sz="1200" i="1" dirty="0"/>
              <a:t>Therapy and Research, 32</a:t>
            </a:r>
            <a:r>
              <a:rPr lang="en-US" sz="1200" dirty="0"/>
              <a:t>, 161–176. </a:t>
            </a:r>
            <a:r>
              <a:rPr lang="fr-FR" sz="1200" dirty="0"/>
              <a:t>doi:10.1007</a:t>
            </a:r>
            <a:r>
              <a:rPr lang="fr-FR" sz="1200" dirty="0" smtClean="0"/>
              <a:t>/	s10608</a:t>
            </a:r>
            <a:r>
              <a:rPr lang="fr-FR" sz="1200" dirty="0"/>
              <a:t>-006-9106-x</a:t>
            </a:r>
            <a:endParaRPr lang="en-US" sz="1200" dirty="0"/>
          </a:p>
          <a:p>
            <a:r>
              <a:rPr lang="en-US" sz="1200" dirty="0"/>
              <a:t>Gonzalez, A., Boyle, M.H., </a:t>
            </a:r>
            <a:r>
              <a:rPr lang="en-US" sz="1200" dirty="0" err="1"/>
              <a:t>Kyu</a:t>
            </a:r>
            <a:r>
              <a:rPr lang="en-US" sz="1200" dirty="0"/>
              <a:t>, H.H., </a:t>
            </a:r>
            <a:r>
              <a:rPr lang="en-US" sz="1200" dirty="0" err="1"/>
              <a:t>Georgiades</a:t>
            </a:r>
            <a:r>
              <a:rPr lang="en-US" sz="1200" dirty="0"/>
              <a:t>, K., Duncan, L., &amp; MacMillan, H.L. (2012). </a:t>
            </a:r>
            <a:r>
              <a:rPr lang="en-US" sz="1200" dirty="0" smtClean="0"/>
              <a:t>Childhood </a:t>
            </a:r>
            <a:r>
              <a:rPr lang="en-US" sz="1200" dirty="0"/>
              <a:t>and family </a:t>
            </a:r>
            <a:r>
              <a:rPr lang="en-US" sz="1200" dirty="0" smtClean="0"/>
              <a:t>	influences </a:t>
            </a:r>
            <a:r>
              <a:rPr lang="en-US" sz="1200" dirty="0"/>
              <a:t>on </a:t>
            </a:r>
            <a:r>
              <a:rPr lang="en-US" sz="1200" dirty="0" smtClean="0"/>
              <a:t>	depression</a:t>
            </a:r>
            <a:r>
              <a:rPr lang="en-US" sz="1200" dirty="0"/>
              <a:t>, chronic physical conditions, and their </a:t>
            </a:r>
            <a:r>
              <a:rPr lang="en-US" sz="1200" dirty="0" smtClean="0"/>
              <a:t>comorbidity</a:t>
            </a:r>
            <a:r>
              <a:rPr lang="en-US" sz="1200" dirty="0"/>
              <a:t>: findings from the Ontario Child Health </a:t>
            </a:r>
            <a:r>
              <a:rPr lang="en-US" sz="1200" dirty="0" smtClean="0"/>
              <a:t>	Study</a:t>
            </a:r>
            <a:r>
              <a:rPr lang="en-US" sz="1200" dirty="0"/>
              <a:t>. </a:t>
            </a:r>
            <a:r>
              <a:rPr lang="en-US" sz="1200" i="1" dirty="0"/>
              <a:t>Journal of Psychiatric </a:t>
            </a:r>
            <a:r>
              <a:rPr lang="en-US" sz="1200" i="1" dirty="0" smtClean="0"/>
              <a:t>	Research </a:t>
            </a:r>
            <a:r>
              <a:rPr lang="en-US" sz="1200" i="1" dirty="0"/>
              <a:t>46</a:t>
            </a:r>
            <a:r>
              <a:rPr lang="en-US" sz="1200" dirty="0"/>
              <a:t>, 1475–1482</a:t>
            </a:r>
            <a:r>
              <a:rPr lang="en-US" sz="1200" u="sng" dirty="0">
                <a:solidFill>
                  <a:srgbClr val="000000"/>
                </a:solidFill>
              </a:rPr>
              <a:t>. </a:t>
            </a:r>
            <a:r>
              <a:rPr lang="en-US" sz="1200" dirty="0">
                <a:solidFill>
                  <a:srgbClr val="000000"/>
                </a:solidFill>
              </a:rPr>
              <a:t>http://dx.doi.org.proxy.library.carleton.ca/10.1016/</a:t>
            </a:r>
            <a:r>
              <a:rPr lang="en-US" sz="1200" dirty="0" smtClean="0">
                <a:solidFill>
                  <a:srgbClr val="000000"/>
                </a:solidFill>
              </a:rPr>
              <a:t>j.jpsychires</a:t>
            </a:r>
            <a:r>
              <a:rPr lang="en-US" sz="1200" u="sng" dirty="0" smtClean="0">
                <a:solidFill>
                  <a:srgbClr val="000000"/>
                </a:solidFill>
              </a:rPr>
              <a:t>.</a:t>
            </a:r>
            <a:r>
              <a:rPr lang="en-US" sz="1200" dirty="0" smtClean="0"/>
              <a:t>2012.08.004</a:t>
            </a:r>
            <a:endParaRPr lang="en-US" sz="1200" dirty="0"/>
          </a:p>
          <a:p>
            <a:r>
              <a:rPr lang="en-US" sz="1200" dirty="0"/>
              <a:t>Haj-</a:t>
            </a:r>
            <a:r>
              <a:rPr lang="en-US" sz="1200" dirty="0" err="1"/>
              <a:t>Yahia</a:t>
            </a:r>
            <a:r>
              <a:rPr lang="en-US" sz="1200" dirty="0"/>
              <a:t>, M. M., &amp; de </a:t>
            </a:r>
            <a:r>
              <a:rPr lang="en-US" sz="1200" dirty="0" err="1"/>
              <a:t>Zoysa</a:t>
            </a:r>
            <a:r>
              <a:rPr lang="en-US" sz="1200" dirty="0"/>
              <a:t>, P. (2008). Rates and psychological effects of exposure to </a:t>
            </a:r>
            <a:r>
              <a:rPr lang="en-US" sz="1200" dirty="0" smtClean="0"/>
              <a:t>family </a:t>
            </a:r>
            <a:r>
              <a:rPr lang="en-US" sz="1200" dirty="0"/>
              <a:t>violence among Sri </a:t>
            </a:r>
            <a:r>
              <a:rPr lang="en-US" sz="1200" dirty="0" smtClean="0"/>
              <a:t>Lankan 	university </a:t>
            </a:r>
            <a:r>
              <a:rPr lang="en-US" sz="1200" dirty="0"/>
              <a:t>students. </a:t>
            </a:r>
            <a:r>
              <a:rPr lang="it-IT" sz="1200" i="1" dirty="0"/>
              <a:t>Child </a:t>
            </a:r>
            <a:r>
              <a:rPr lang="it-IT" sz="1200" i="1" dirty="0" err="1"/>
              <a:t>Abuse</a:t>
            </a:r>
            <a:r>
              <a:rPr lang="it-IT" sz="1200" i="1" dirty="0"/>
              <a:t> &amp; </a:t>
            </a:r>
            <a:r>
              <a:rPr lang="it-IT" sz="1200" i="1" dirty="0" err="1"/>
              <a:t>Neglect</a:t>
            </a:r>
            <a:r>
              <a:rPr lang="it-IT" sz="1200" i="1" dirty="0"/>
              <a:t>, </a:t>
            </a:r>
            <a:r>
              <a:rPr lang="en-US" sz="1200" i="1" dirty="0" smtClean="0"/>
              <a:t>32</a:t>
            </a:r>
            <a:r>
              <a:rPr lang="en-US" sz="1200" dirty="0"/>
              <a:t>(10), 994</a:t>
            </a:r>
            <a:r>
              <a:rPr lang="en-US" sz="1200" b="1" dirty="0"/>
              <a:t>-</a:t>
            </a:r>
            <a:r>
              <a:rPr lang="en-US" sz="1200" dirty="0" smtClean="0"/>
              <a:t>1002</a:t>
            </a:r>
          </a:p>
          <a:p>
            <a:r>
              <a:rPr lang="en-US" sz="1200" dirty="0" err="1"/>
              <a:t>Herrenkohl</a:t>
            </a:r>
            <a:r>
              <a:rPr lang="en-US" sz="1200" dirty="0"/>
              <a:t>, T. I., Mason, W. A., </a:t>
            </a:r>
            <a:r>
              <a:rPr lang="en-US" sz="1200" dirty="0" err="1"/>
              <a:t>Kosterman</a:t>
            </a:r>
            <a:r>
              <a:rPr lang="en-US" sz="1200" dirty="0"/>
              <a:t>, R., </a:t>
            </a:r>
            <a:r>
              <a:rPr lang="en-US" sz="1200" dirty="0" err="1"/>
              <a:t>Lengua</a:t>
            </a:r>
            <a:r>
              <a:rPr lang="en-US" sz="1200" dirty="0"/>
              <a:t>, L. J., Hawkins, J. D., &amp; Abbott, R. D </a:t>
            </a:r>
            <a:r>
              <a:rPr lang="en-US" sz="1200" dirty="0" smtClean="0"/>
              <a:t> (</a:t>
            </a:r>
            <a:r>
              <a:rPr lang="en-US" sz="1200" dirty="0"/>
              <a:t>2004). Pathways from </a:t>
            </a:r>
            <a:r>
              <a:rPr lang="en-US" sz="1200" dirty="0" smtClean="0"/>
              <a:t>physical </a:t>
            </a:r>
            <a:r>
              <a:rPr lang="en-US" sz="1200" dirty="0"/>
              <a:t>childhood </a:t>
            </a:r>
            <a:r>
              <a:rPr lang="en-US" sz="1200" dirty="0" smtClean="0"/>
              <a:t>	abuse </a:t>
            </a:r>
            <a:r>
              <a:rPr lang="en-US" sz="1200" dirty="0"/>
              <a:t>to partner violence in young adulthood. </a:t>
            </a:r>
            <a:r>
              <a:rPr lang="en-US" sz="1200" i="1" dirty="0" smtClean="0"/>
              <a:t>Violence </a:t>
            </a:r>
            <a:r>
              <a:rPr lang="en-US" sz="1200" i="1" dirty="0"/>
              <a:t>and Victims, 19</a:t>
            </a:r>
            <a:r>
              <a:rPr lang="en-US" sz="1200" dirty="0"/>
              <a:t>(2), 123–136. </a:t>
            </a:r>
            <a:r>
              <a:rPr lang="en-US" sz="1200" dirty="0" err="1"/>
              <a:t>doi</a:t>
            </a:r>
            <a:r>
              <a:rPr lang="en-US" sz="1200" dirty="0"/>
              <a:t>: 10.1891</a:t>
            </a:r>
            <a:r>
              <a:rPr lang="en-US" sz="1200" dirty="0" smtClean="0"/>
              <a:t>/vivi</a:t>
            </a:r>
            <a:r>
              <a:rPr lang="en-US" sz="1200" dirty="0"/>
              <a:t>.19.2.123.64099</a:t>
            </a:r>
          </a:p>
          <a:p>
            <a:r>
              <a:rPr lang="en-US" sz="1200" dirty="0" err="1"/>
              <a:t>Jewkes</a:t>
            </a:r>
            <a:r>
              <a:rPr lang="en-US" sz="1200" dirty="0"/>
              <a:t>, R., </a:t>
            </a:r>
            <a:r>
              <a:rPr lang="en-US" sz="1200" dirty="0" err="1"/>
              <a:t>Dunkle</a:t>
            </a:r>
            <a:r>
              <a:rPr lang="en-US" sz="1200" dirty="0"/>
              <a:t>, K.L., </a:t>
            </a:r>
            <a:r>
              <a:rPr lang="en-US" sz="1200" dirty="0" err="1"/>
              <a:t>Nduna</a:t>
            </a:r>
            <a:r>
              <a:rPr lang="en-US" sz="1200" dirty="0"/>
              <a:t>, M., </a:t>
            </a:r>
            <a:r>
              <a:rPr lang="en-US" sz="1200" dirty="0" err="1"/>
              <a:t>Jama</a:t>
            </a:r>
            <a:r>
              <a:rPr lang="en-US" sz="1200" dirty="0"/>
              <a:t>, N., &amp; </a:t>
            </a:r>
            <a:r>
              <a:rPr lang="en-US" sz="1200" dirty="0" err="1"/>
              <a:t>Puren</a:t>
            </a:r>
            <a:r>
              <a:rPr lang="en-US" sz="1200" dirty="0"/>
              <a:t>, A. (2010). Associations between </a:t>
            </a:r>
            <a:r>
              <a:rPr lang="en-US" sz="1200" dirty="0" smtClean="0"/>
              <a:t>childhood </a:t>
            </a:r>
            <a:r>
              <a:rPr lang="en-US" sz="1200" dirty="0"/>
              <a:t>adversity and </a:t>
            </a:r>
            <a:r>
              <a:rPr lang="en-US" sz="1200" dirty="0" smtClean="0"/>
              <a:t>	depression</a:t>
            </a:r>
            <a:r>
              <a:rPr lang="en-US" sz="1200" dirty="0"/>
              <a:t>, </a:t>
            </a:r>
            <a:r>
              <a:rPr lang="en-US" sz="1200" dirty="0" smtClean="0"/>
              <a:t>	substance </a:t>
            </a:r>
            <a:r>
              <a:rPr lang="en-US" sz="1200" dirty="0"/>
              <a:t>abuse &amp; HIV &amp; HSV2 incident infections </a:t>
            </a:r>
            <a:r>
              <a:rPr lang="en-US" sz="1200" dirty="0" smtClean="0"/>
              <a:t>in </a:t>
            </a:r>
            <a:r>
              <a:rPr lang="en-US" sz="1200" dirty="0"/>
              <a:t>rural South African youth.</a:t>
            </a:r>
            <a:r>
              <a:rPr lang="en-US" sz="1200" i="1" dirty="0"/>
              <a:t> Child Abuse &amp; Neglect, 34</a:t>
            </a:r>
            <a:r>
              <a:rPr lang="en-US" sz="1200" dirty="0"/>
              <a:t>, </a:t>
            </a:r>
            <a:r>
              <a:rPr lang="en-US" sz="1200" dirty="0" smtClean="0"/>
              <a:t>833</a:t>
            </a:r>
            <a:r>
              <a:rPr lang="en-US" sz="1200" dirty="0"/>
              <a:t>–841.</a:t>
            </a:r>
          </a:p>
          <a:p>
            <a:r>
              <a:rPr lang="en-US" sz="1200" dirty="0" err="1"/>
              <a:t>Jouriles</a:t>
            </a:r>
            <a:r>
              <a:rPr lang="en-US" sz="1200" dirty="0"/>
              <a:t>, E. N., McDonald, R., </a:t>
            </a:r>
            <a:r>
              <a:rPr lang="en-US" sz="1200" dirty="0" err="1"/>
              <a:t>Slep</a:t>
            </a:r>
            <a:r>
              <a:rPr lang="en-US" sz="1200" dirty="0"/>
              <a:t>, A. M., </a:t>
            </a:r>
            <a:r>
              <a:rPr lang="en-US" sz="1200" dirty="0" err="1"/>
              <a:t>Heyman</a:t>
            </a:r>
            <a:r>
              <a:rPr lang="en-US" sz="1200" dirty="0"/>
              <a:t>, R. E., &amp; </a:t>
            </a:r>
            <a:r>
              <a:rPr lang="en-US" sz="1200" dirty="0" err="1"/>
              <a:t>Garrido</a:t>
            </a:r>
            <a:r>
              <a:rPr lang="en-US" sz="1200" dirty="0"/>
              <a:t>, E. (2008). Child abuse in </a:t>
            </a:r>
            <a:r>
              <a:rPr lang="en-US" sz="1200" dirty="0" smtClean="0"/>
              <a:t>the </a:t>
            </a:r>
            <a:r>
              <a:rPr lang="en-US" sz="1200" dirty="0"/>
              <a:t>context of domestic </a:t>
            </a:r>
            <a:r>
              <a:rPr lang="en-US" sz="1200" dirty="0" smtClean="0"/>
              <a:t>violence</a:t>
            </a:r>
            <a:r>
              <a:rPr lang="en-US" sz="1200" dirty="0"/>
              <a:t>: </a:t>
            </a:r>
            <a:r>
              <a:rPr lang="en-US" sz="1200" dirty="0" smtClean="0"/>
              <a:t>	Prevalence</a:t>
            </a:r>
            <a:r>
              <a:rPr lang="en-US" sz="1200" dirty="0"/>
              <a:t>, explanations, and practice. </a:t>
            </a:r>
            <a:r>
              <a:rPr lang="en-US" sz="1200" i="1" dirty="0"/>
              <a:t>Violence and </a:t>
            </a:r>
            <a:r>
              <a:rPr lang="en-US" sz="1200" i="1" dirty="0" smtClean="0"/>
              <a:t>Victims</a:t>
            </a:r>
            <a:r>
              <a:rPr lang="en-US" sz="1200" i="1" dirty="0"/>
              <a:t>, 23</a:t>
            </a:r>
            <a:r>
              <a:rPr lang="en-US" sz="1200" dirty="0"/>
              <a:t>, 221–235. doi:10.1891/0886-6708.23.2.221</a:t>
            </a:r>
          </a:p>
          <a:p>
            <a:r>
              <a:rPr lang="en-US" sz="1200" dirty="0"/>
              <a:t>Kendra, R., Bell, K. M., &amp; </a:t>
            </a:r>
            <a:r>
              <a:rPr lang="en-US" sz="1200" dirty="0" err="1"/>
              <a:t>Guimond</a:t>
            </a:r>
            <a:r>
              <a:rPr lang="en-US" sz="1200" dirty="0"/>
              <a:t>, J. M. (2012). The impact of child abuse history, PTSD </a:t>
            </a:r>
            <a:r>
              <a:rPr lang="en-US" sz="1200" dirty="0" smtClean="0"/>
              <a:t>symptoms</a:t>
            </a:r>
            <a:r>
              <a:rPr lang="en-US" sz="1200" dirty="0"/>
              <a:t>, and anger arousal on </a:t>
            </a:r>
            <a:r>
              <a:rPr lang="en-US" sz="1200" dirty="0" smtClean="0"/>
              <a:t>dating 	violence </a:t>
            </a:r>
            <a:r>
              <a:rPr lang="en-US" sz="1200" dirty="0"/>
              <a:t>perpetration among college women. </a:t>
            </a:r>
            <a:r>
              <a:rPr lang="en-US" sz="1200" i="1" dirty="0" smtClean="0"/>
              <a:t>Journal </a:t>
            </a:r>
            <a:r>
              <a:rPr lang="en-US" sz="1200" i="1" dirty="0"/>
              <a:t>of Family Violence, 27</a:t>
            </a:r>
            <a:r>
              <a:rPr lang="en-US" sz="1200" dirty="0"/>
              <a:t>,165–175. doi:10.1007</a:t>
            </a:r>
            <a:r>
              <a:rPr lang="en-US" sz="1200" dirty="0" smtClean="0"/>
              <a:t>/s10896</a:t>
            </a:r>
            <a:r>
              <a:rPr lang="en-US" sz="1200" dirty="0"/>
              <a:t>-012-9415-7</a:t>
            </a:r>
          </a:p>
          <a:p>
            <a:r>
              <a:rPr lang="en-US" sz="1200" dirty="0"/>
              <a:t>Kim, J., &amp; </a:t>
            </a:r>
            <a:r>
              <a:rPr lang="en-US" sz="1200" dirty="0" err="1"/>
              <a:t>Cicchetti</a:t>
            </a:r>
            <a:r>
              <a:rPr lang="en-US" sz="1200" dirty="0"/>
              <a:t>, D. (2006). Longitudinal trajectories of self-esteem processes and </a:t>
            </a:r>
            <a:r>
              <a:rPr lang="it-IT" sz="1200" dirty="0" smtClean="0"/>
              <a:t>depressive</a:t>
            </a:r>
            <a:r>
              <a:rPr lang="en-US" sz="1200" dirty="0" smtClean="0"/>
              <a:t> </a:t>
            </a:r>
            <a:r>
              <a:rPr lang="en-US" sz="1200" dirty="0"/>
              <a:t>symptoms among </a:t>
            </a:r>
            <a:r>
              <a:rPr lang="en-US" sz="1200" dirty="0" smtClean="0"/>
              <a:t>maltreated </a:t>
            </a:r>
            <a:r>
              <a:rPr lang="en-US" sz="1200" dirty="0"/>
              <a:t>and </a:t>
            </a:r>
            <a:r>
              <a:rPr lang="en-US" sz="1200" dirty="0" smtClean="0"/>
              <a:t>	non </a:t>
            </a:r>
            <a:r>
              <a:rPr lang="en-US" sz="1200" dirty="0"/>
              <a:t>maltreated </a:t>
            </a:r>
            <a:r>
              <a:rPr lang="nl-NL" sz="1200" dirty="0" err="1"/>
              <a:t>children</a:t>
            </a:r>
            <a:r>
              <a:rPr lang="nl-NL" sz="1200" dirty="0"/>
              <a:t>. </a:t>
            </a:r>
            <a:r>
              <a:rPr lang="en-US" sz="1200" i="1" dirty="0"/>
              <a:t>Child </a:t>
            </a:r>
            <a:r>
              <a:rPr lang="en-US" sz="1200" i="1" dirty="0" smtClean="0"/>
              <a:t>Development</a:t>
            </a:r>
            <a:r>
              <a:rPr lang="en-US" sz="1200" i="1" dirty="0"/>
              <a:t>, 77</a:t>
            </a:r>
            <a:r>
              <a:rPr lang="en-US" sz="1200" dirty="0"/>
              <a:t>, 624– 639. doi:10.1111/j.1467-8624.2006.00894.x</a:t>
            </a:r>
          </a:p>
          <a:p>
            <a:r>
              <a:rPr lang="nl-NL" sz="1200" dirty="0" err="1"/>
              <a:t>Liu</a:t>
            </a:r>
            <a:r>
              <a:rPr lang="nl-NL" sz="1200" dirty="0"/>
              <a:t>, R., Alloy, L., </a:t>
            </a:r>
            <a:r>
              <a:rPr lang="nl-NL" sz="1200" dirty="0" err="1"/>
              <a:t>Abramson</a:t>
            </a:r>
            <a:r>
              <a:rPr lang="nl-NL" sz="1200" dirty="0"/>
              <a:t>, L., </a:t>
            </a:r>
            <a:r>
              <a:rPr lang="nl-NL" sz="1200" dirty="0" err="1"/>
              <a:t>Iacoviello</a:t>
            </a:r>
            <a:r>
              <a:rPr lang="nl-NL" sz="1200" dirty="0"/>
              <a:t>, B., &amp; </a:t>
            </a:r>
            <a:r>
              <a:rPr lang="nl-NL" sz="1200" dirty="0" err="1"/>
              <a:t>Whitehouse</a:t>
            </a:r>
            <a:r>
              <a:rPr lang="nl-NL" sz="1200" dirty="0"/>
              <a:t>, W. (2009). </a:t>
            </a:r>
            <a:r>
              <a:rPr lang="nl-NL" sz="1200" dirty="0" err="1"/>
              <a:t>Emotional</a:t>
            </a:r>
            <a:r>
              <a:rPr lang="en-US" sz="1200" dirty="0"/>
              <a:t> 	</a:t>
            </a:r>
            <a:r>
              <a:rPr lang="en-US" sz="1200" dirty="0" smtClean="0"/>
              <a:t>maltreatment </a:t>
            </a:r>
            <a:r>
              <a:rPr lang="en-US" sz="1200" dirty="0"/>
              <a:t>and depression: </a:t>
            </a:r>
            <a:r>
              <a:rPr lang="en-US" sz="1200" dirty="0" smtClean="0"/>
              <a:t>Prospective 	prediction </a:t>
            </a:r>
            <a:r>
              <a:rPr lang="en-US" sz="1200" dirty="0"/>
              <a:t>of depressive episodes.</a:t>
            </a:r>
            <a:r>
              <a:rPr lang="en-US" sz="1200" i="1" dirty="0"/>
              <a:t> </a:t>
            </a:r>
            <a:r>
              <a:rPr lang="en-US" sz="1200" i="1" dirty="0" smtClean="0"/>
              <a:t>Depression </a:t>
            </a:r>
            <a:r>
              <a:rPr lang="en-US" sz="1200" i="1" dirty="0"/>
              <a:t>&amp; Anxiety, 26</a:t>
            </a:r>
            <a:r>
              <a:rPr lang="en-US" sz="1200" dirty="0"/>
              <a:t>(2), 174-181.</a:t>
            </a:r>
          </a:p>
          <a:p>
            <a:r>
              <a:rPr lang="en-US" sz="1200" dirty="0"/>
              <a:t>McGee, R. A., Wolfe, D. A., &amp; Wilson, S. K. (1997). Multiple maltreatment </a:t>
            </a:r>
            <a:r>
              <a:rPr lang="en-US" sz="1200" dirty="0" smtClean="0"/>
              <a:t>experiences and </a:t>
            </a:r>
            <a:r>
              <a:rPr lang="en-US" sz="1200" dirty="0"/>
              <a:t>adolescent behavior problems: </a:t>
            </a:r>
            <a:r>
              <a:rPr lang="en-US" sz="1200" dirty="0" smtClean="0"/>
              <a:t>	Adolescents</a:t>
            </a:r>
            <a:r>
              <a:rPr lang="en-US" sz="1200" dirty="0"/>
              <a:t>' perspectives. </a:t>
            </a:r>
            <a:r>
              <a:rPr lang="en-US" sz="1200" i="1" dirty="0"/>
              <a:t>Development </a:t>
            </a:r>
            <a:r>
              <a:rPr lang="en-US" sz="1200" i="1" dirty="0" smtClean="0"/>
              <a:t>and</a:t>
            </a:r>
            <a:r>
              <a:rPr lang="en-US" sz="1200" dirty="0" smtClean="0"/>
              <a:t> </a:t>
            </a:r>
            <a:r>
              <a:rPr lang="en-US" sz="1200" i="1" dirty="0" smtClean="0"/>
              <a:t>Psychopathology</a:t>
            </a:r>
            <a:r>
              <a:rPr lang="en-US" sz="1200" i="1" dirty="0"/>
              <a:t>, 9</a:t>
            </a:r>
            <a:r>
              <a:rPr lang="en-US" sz="1200" dirty="0"/>
              <a:t>, 131</a:t>
            </a:r>
            <a:r>
              <a:rPr lang="en-US" sz="1200" b="1" dirty="0"/>
              <a:t>–</a:t>
            </a:r>
            <a:r>
              <a:rPr lang="en-US" sz="1200" dirty="0"/>
              <a:t>149. doi:10.1017/S0954579497001107</a:t>
            </a:r>
          </a:p>
          <a:p>
            <a:endParaRPr lang="en-US" sz="1200" dirty="0"/>
          </a:p>
          <a:p>
            <a:pPr marL="0" indent="0">
              <a:buNone/>
            </a:pPr>
            <a:endParaRPr lang="en-US" sz="1200" dirty="0"/>
          </a:p>
        </p:txBody>
      </p:sp>
    </p:spTree>
    <p:extLst>
      <p:ext uri="{BB962C8B-B14F-4D97-AF65-F5344CB8AC3E}">
        <p14:creationId xmlns:p14="http://schemas.microsoft.com/office/powerpoint/2010/main" val="14912100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child-abuse-660x350.jpg"/>
          <p:cNvPicPr>
            <a:picLocks noGrp="1" noChangeAspect="1"/>
          </p:cNvPicPr>
          <p:nvPr>
            <p:ph type="pic" idx="1"/>
          </p:nvPr>
        </p:nvPicPr>
        <p:blipFill>
          <a:blip r:embed="rId2">
            <a:extLst>
              <a:ext uri="{28A0092B-C50C-407E-A947-70E740481C1C}">
                <a14:useLocalDpi xmlns:a14="http://schemas.microsoft.com/office/drawing/2010/main" val="0"/>
              </a:ext>
            </a:extLst>
          </a:blip>
          <a:srcRect l="14646" r="14646"/>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2140154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corporal2.jpg"/>
          <p:cNvPicPr>
            <a:picLocks noGrp="1" noChangeAspect="1"/>
          </p:cNvPicPr>
          <p:nvPr>
            <p:ph type="pic" idx="1"/>
          </p:nvPr>
        </p:nvPicPr>
        <p:blipFill>
          <a:blip r:embed="rId2">
            <a:extLst>
              <a:ext uri="{28A0092B-C50C-407E-A947-70E740481C1C}">
                <a14:useLocalDpi xmlns:a14="http://schemas.microsoft.com/office/drawing/2010/main" val="0"/>
              </a:ext>
            </a:extLst>
          </a:blip>
          <a:srcRect t="-11530" b="-11530"/>
          <a:stretch>
            <a:fillRect/>
          </a:stretch>
        </p:blipFill>
        <p:spPr>
          <a:xfrm>
            <a:off x="1792288" y="-200026"/>
            <a:ext cx="5486400" cy="6092826"/>
          </a:xfrm>
        </p:spPr>
      </p:pic>
    </p:spTree>
    <p:extLst>
      <p:ext uri="{BB962C8B-B14F-4D97-AF65-F5344CB8AC3E}">
        <p14:creationId xmlns:p14="http://schemas.microsoft.com/office/powerpoint/2010/main" val="62134222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top_child_abuse_fitted_hoodie.jpg"/>
          <p:cNvPicPr>
            <a:picLocks noGrp="1" noChangeAspect="1"/>
          </p:cNvPicPr>
          <p:nvPr>
            <p:ph type="pic" idx="1"/>
          </p:nvPr>
        </p:nvPicPr>
        <p:blipFill>
          <a:blip r:embed="rId2">
            <a:extLst>
              <a:ext uri="{28A0092B-C50C-407E-A947-70E740481C1C}">
                <a14:useLocalDpi xmlns:a14="http://schemas.microsoft.com/office/drawing/2010/main" val="0"/>
              </a:ext>
            </a:extLst>
          </a:blip>
          <a:srcRect l="-16667" r="-16667"/>
          <a:stretch>
            <a:fillRect/>
          </a:stretch>
        </p:blipFill>
        <p:spPr>
          <a:xfrm>
            <a:off x="1792288" y="612775"/>
            <a:ext cx="5486400" cy="3971925"/>
          </a:xfrm>
        </p:spPr>
      </p:pic>
    </p:spTree>
    <p:extLst>
      <p:ext uri="{BB962C8B-B14F-4D97-AF65-F5344CB8AC3E}">
        <p14:creationId xmlns:p14="http://schemas.microsoft.com/office/powerpoint/2010/main" val="28304601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topchildabuse.jpg"/>
          <p:cNvPicPr>
            <a:picLocks noGrp="1" noChangeAspect="1"/>
          </p:cNvPicPr>
          <p:nvPr>
            <p:ph type="pic" idx="1"/>
          </p:nvPr>
        </p:nvPicPr>
        <p:blipFill>
          <a:blip r:embed="rId2">
            <a:extLst>
              <a:ext uri="{28A0092B-C50C-407E-A947-70E740481C1C}">
                <a14:useLocalDpi xmlns:a14="http://schemas.microsoft.com/office/drawing/2010/main" val="0"/>
              </a:ext>
            </a:extLst>
          </a:blip>
          <a:srcRect l="-6889" r="-6889"/>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04980612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abuso verbale3.jpg"/>
          <p:cNvPicPr>
            <a:picLocks noGrp="1" noChangeAspect="1"/>
          </p:cNvPicPr>
          <p:nvPr>
            <p:ph type="pic" idx="1"/>
          </p:nvPr>
        </p:nvPicPr>
        <p:blipFill>
          <a:blip r:embed="rId2">
            <a:extLst>
              <a:ext uri="{28A0092B-C50C-407E-A947-70E740481C1C}">
                <a14:useLocalDpi xmlns:a14="http://schemas.microsoft.com/office/drawing/2010/main" val="0"/>
              </a:ext>
            </a:extLst>
          </a:blip>
          <a:srcRect l="-35733" r="-35733"/>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196062572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childabuse.jpg"/>
          <p:cNvPicPr>
            <a:picLocks noGrp="1" noChangeAspect="1"/>
          </p:cNvPicPr>
          <p:nvPr>
            <p:ph type="pic" idx="1"/>
          </p:nvPr>
        </p:nvPicPr>
        <p:blipFill>
          <a:blip r:embed="rId2">
            <a:extLst>
              <a:ext uri="{28A0092B-C50C-407E-A947-70E740481C1C}">
                <a14:useLocalDpi xmlns:a14="http://schemas.microsoft.com/office/drawing/2010/main" val="0"/>
              </a:ext>
            </a:extLst>
          </a:blip>
          <a:srcRect t="-1796" b="-1796"/>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27710903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violenta_verbala.jpg"/>
          <p:cNvPicPr>
            <a:picLocks noGrp="1" noChangeAspect="1"/>
          </p:cNvPicPr>
          <p:nvPr>
            <p:ph type="pic" idx="1"/>
          </p:nvPr>
        </p:nvPicPr>
        <p:blipFill>
          <a:blip r:embed="rId2">
            <a:extLst>
              <a:ext uri="{28A0092B-C50C-407E-A947-70E740481C1C}">
                <a14:useLocalDpi xmlns:a14="http://schemas.microsoft.com/office/drawing/2010/main" val="0"/>
              </a:ext>
            </a:extLst>
          </a:blip>
          <a:srcRect l="-24400" r="-24400"/>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2124820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800" b="1" dirty="0" smtClean="0">
                <a:solidFill>
                  <a:srgbClr val="000090"/>
                </a:solidFill>
                <a:cs typeface="Avenir Heavy"/>
              </a:rPr>
              <a:t>Abstract</a:t>
            </a:r>
            <a:endParaRPr lang="en-US" sz="8800" b="1" dirty="0">
              <a:solidFill>
                <a:srgbClr val="000090"/>
              </a:solidFill>
              <a:cs typeface="Avenir Heavy"/>
            </a:endParaRPr>
          </a:p>
        </p:txBody>
      </p:sp>
    </p:spTree>
    <p:extLst>
      <p:ext uri="{BB962C8B-B14F-4D97-AF65-F5344CB8AC3E}">
        <p14:creationId xmlns:p14="http://schemas.microsoft.com/office/powerpoint/2010/main" val="355048801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000"/>
            <a:ext cx="9232900" cy="6642100"/>
          </a:xfrm>
        </p:spPr>
        <p:txBody>
          <a:bodyPr>
            <a:noAutofit/>
          </a:bodyPr>
          <a:lstStyle/>
          <a:p>
            <a:pPr marL="0" indent="0">
              <a:lnSpc>
                <a:spcPct val="120000"/>
              </a:lnSpc>
              <a:buNone/>
            </a:pPr>
            <a:r>
              <a:rPr lang="en-US" sz="2000" dirty="0">
                <a:cs typeface="Avenir Heavy"/>
              </a:rPr>
              <a:t>Childhood abuse is a very important issue that causes a wide variety of damages on the victim’s well-being (e.g., </a:t>
            </a:r>
            <a:r>
              <a:rPr lang="nl-NL" sz="2000" dirty="0">
                <a:cs typeface="Avenir Heavy"/>
              </a:rPr>
              <a:t>Hovens et al., 2010</a:t>
            </a:r>
            <a:r>
              <a:rPr lang="en-US" sz="2000" dirty="0">
                <a:cs typeface="Avenir Heavy"/>
              </a:rPr>
              <a:t>). Statistics shows that 69% of children are more likely to be abused by their parents or step-parents (Statistics Canada, 2011). Numerous studies have demonstrated that children exposed to domestic violence and/or child abuse are more likely to experience a wide range of adverse psychosocial and behavioral outcomes (e.g., </a:t>
            </a:r>
            <a:r>
              <a:rPr lang="en-US" sz="2000" dirty="0" err="1">
                <a:cs typeface="Avenir Heavy"/>
              </a:rPr>
              <a:t>Moretti</a:t>
            </a:r>
            <a:r>
              <a:rPr lang="en-US" sz="2000" dirty="0">
                <a:cs typeface="Avenir Heavy"/>
              </a:rPr>
              <a:t> &amp; Craig, 2013). The effects of being abused persist into adolescence </a:t>
            </a:r>
            <a:r>
              <a:rPr lang="en-CA" sz="2000" dirty="0">
                <a:cs typeface="Avenir Heavy"/>
              </a:rPr>
              <a:t>(</a:t>
            </a:r>
            <a:r>
              <a:rPr lang="en-US" sz="2000" dirty="0">
                <a:cs typeface="Avenir Heavy"/>
              </a:rPr>
              <a:t>e.g., </a:t>
            </a:r>
            <a:r>
              <a:rPr lang="da-DK" sz="2000" dirty="0">
                <a:cs typeface="Avenir Heavy"/>
              </a:rPr>
              <a:t>Nicholas et al., 2006</a:t>
            </a:r>
            <a:r>
              <a:rPr lang="en-US" sz="2000" dirty="0">
                <a:cs typeface="Avenir Heavy"/>
              </a:rPr>
              <a:t>). The purpose of this essay is to demonstrate that childhood abuse can lead to depression and aggressiveness in the victim’s adolescence years. The literature reviewed suggests that childhood abuse increases the probability of improving depression problems (</a:t>
            </a:r>
            <a:r>
              <a:rPr lang="en-CA" sz="2000" dirty="0">
                <a:cs typeface="Avenir Heavy"/>
              </a:rPr>
              <a:t>depressive symptoms or clinical depression</a:t>
            </a:r>
            <a:r>
              <a:rPr lang="en-US" sz="2000" dirty="0">
                <a:cs typeface="Avenir Heavy"/>
              </a:rPr>
              <a:t>) (e.g., Gibb et al., 2008; </a:t>
            </a:r>
            <a:r>
              <a:rPr lang="nl-NL" sz="2000" dirty="0">
                <a:cs typeface="Avenir Heavy"/>
              </a:rPr>
              <a:t>Hovens et al., 2010</a:t>
            </a:r>
            <a:r>
              <a:rPr lang="en-US" sz="2000" dirty="0">
                <a:cs typeface="Avenir Heavy"/>
              </a:rPr>
              <a:t>) as well as aggressive behaviors (e.g., </a:t>
            </a:r>
            <a:r>
              <a:rPr lang="it-IT" sz="2000" dirty="0" err="1">
                <a:cs typeface="Avenir Heavy"/>
              </a:rPr>
              <a:t>Cullerton</a:t>
            </a:r>
            <a:r>
              <a:rPr lang="it-IT" sz="2000" dirty="0">
                <a:cs typeface="Avenir Heavy"/>
              </a:rPr>
              <a:t>-Sen et al</a:t>
            </a:r>
            <a:r>
              <a:rPr lang="en-US" sz="2000" dirty="0">
                <a:cs typeface="Avenir Heavy"/>
              </a:rPr>
              <a:t>., 2008; </a:t>
            </a:r>
            <a:r>
              <a:rPr lang="en-US" sz="2000" dirty="0" err="1">
                <a:cs typeface="Avenir Heavy"/>
              </a:rPr>
              <a:t>Milletich</a:t>
            </a:r>
            <a:r>
              <a:rPr lang="en-US" sz="2000" dirty="0">
                <a:cs typeface="Avenir Heavy"/>
              </a:rPr>
              <a:t> et al., 2010) in adolescence. The association between childhood abuse and its negative psychological and behavioral outcomes are examined, and studies exploring depression and aggressiveness as two significant effects of children maltreatments in adolescence are discussed. Implications for future research are suggested .</a:t>
            </a:r>
          </a:p>
          <a:p>
            <a:pPr marL="114300" indent="0">
              <a:buNone/>
            </a:pPr>
            <a:endParaRPr lang="en-US" sz="2400" dirty="0">
              <a:latin typeface="Avenir Heavy"/>
              <a:cs typeface="Avenir Heavy"/>
            </a:endParaRPr>
          </a:p>
        </p:txBody>
      </p:sp>
    </p:spTree>
    <p:extLst>
      <p:ext uri="{BB962C8B-B14F-4D97-AF65-F5344CB8AC3E}">
        <p14:creationId xmlns:p14="http://schemas.microsoft.com/office/powerpoint/2010/main" val="11406103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800" b="1" dirty="0" smtClean="0">
                <a:solidFill>
                  <a:srgbClr val="000090"/>
                </a:solidFill>
              </a:rPr>
              <a:t>Introduction</a:t>
            </a:r>
            <a:endParaRPr lang="en-US" sz="8800" b="1" dirty="0">
              <a:solidFill>
                <a:srgbClr val="000090"/>
              </a:solidFill>
            </a:endParaRPr>
          </a:p>
        </p:txBody>
      </p:sp>
    </p:spTree>
    <p:extLst>
      <p:ext uri="{BB962C8B-B14F-4D97-AF65-F5344CB8AC3E}">
        <p14:creationId xmlns:p14="http://schemas.microsoft.com/office/powerpoint/2010/main" val="13502132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100" y="241300"/>
            <a:ext cx="8724900" cy="6464300"/>
          </a:xfrm>
        </p:spPr>
        <p:txBody>
          <a:bodyPr>
            <a:noAutofit/>
          </a:bodyPr>
          <a:lstStyle/>
          <a:p>
            <a:r>
              <a:rPr lang="en-US" sz="2400" dirty="0" smtClean="0"/>
              <a:t>Child </a:t>
            </a:r>
            <a:r>
              <a:rPr lang="en-US" sz="2400" dirty="0"/>
              <a:t>abuse is increasingly being recognized as a worldwide human rights issue and a public health problem that has significant impact on the victim’s physical (e.g., </a:t>
            </a:r>
            <a:r>
              <a:rPr lang="en-US" sz="2400" dirty="0" err="1" smtClean="0"/>
              <a:t>Jewkes</a:t>
            </a:r>
            <a:r>
              <a:rPr lang="en-US" sz="2400" dirty="0"/>
              <a:t> </a:t>
            </a:r>
            <a:r>
              <a:rPr lang="en-US" sz="2400" dirty="0" smtClean="0"/>
              <a:t>et al. </a:t>
            </a:r>
            <a:r>
              <a:rPr lang="en-US" sz="2400" dirty="0"/>
              <a:t>2010) and psychological well-being (e.g., </a:t>
            </a:r>
            <a:r>
              <a:rPr lang="it-IT" sz="2400" dirty="0" err="1"/>
              <a:t>Cullerton</a:t>
            </a:r>
            <a:r>
              <a:rPr lang="it-IT" sz="2400" dirty="0"/>
              <a:t>-Sen et al., </a:t>
            </a:r>
            <a:r>
              <a:rPr lang="en-US" sz="2400" dirty="0" smtClean="0"/>
              <a:t>2008).</a:t>
            </a:r>
          </a:p>
          <a:p>
            <a:pPr marL="0" indent="0">
              <a:buNone/>
            </a:pPr>
            <a:endParaRPr lang="en-US" sz="2400" dirty="0" smtClean="0"/>
          </a:p>
          <a:p>
            <a:r>
              <a:rPr lang="en-US" sz="2400" dirty="0"/>
              <a:t>A report published by Statistics Canada (2011) specified that children are more likely to be abused by a member of their family than a stranger specifically, 69% of children aged 1 to 3 were abused more often by a parent or a step-parent.</a:t>
            </a:r>
            <a:r>
              <a:rPr lang="en-US" sz="2400" dirty="0" smtClean="0">
                <a:effectLst/>
              </a:rPr>
              <a:t> </a:t>
            </a:r>
          </a:p>
          <a:p>
            <a:endParaRPr lang="en-US" sz="2400" dirty="0"/>
          </a:p>
          <a:p>
            <a:r>
              <a:rPr lang="en-US" sz="2400" dirty="0" smtClean="0"/>
              <a:t>Negative Effects of Child Abuse:</a:t>
            </a:r>
          </a:p>
          <a:p>
            <a:pPr lvl="1">
              <a:buFont typeface="Wingdings" charset="2"/>
              <a:buChar char="§"/>
            </a:pPr>
            <a:r>
              <a:rPr lang="en-US" sz="2400" dirty="0" smtClean="0"/>
              <a:t>Psychiatric disorders (e.g., Moylan et al., 2011).</a:t>
            </a:r>
          </a:p>
          <a:p>
            <a:pPr lvl="1">
              <a:buFont typeface="Wingdings" charset="2"/>
              <a:buChar char="§"/>
            </a:pPr>
            <a:r>
              <a:rPr lang="en-US" sz="2400" dirty="0" smtClean="0"/>
              <a:t>Negative behavioral consequences (e.g., McGee et al., 1997). </a:t>
            </a:r>
          </a:p>
          <a:p>
            <a:pPr marL="0" indent="0">
              <a:buNone/>
            </a:pPr>
            <a:endParaRPr lang="en-US" sz="2400" dirty="0" smtClean="0"/>
          </a:p>
          <a:p>
            <a:pPr marL="0" indent="0">
              <a:buNone/>
            </a:pPr>
            <a:endParaRPr lang="en-US" sz="2400" dirty="0" smtClean="0"/>
          </a:p>
          <a:p>
            <a:endParaRPr lang="en-US" sz="2400" dirty="0" smtClean="0"/>
          </a:p>
        </p:txBody>
      </p:sp>
    </p:spTree>
    <p:extLst>
      <p:ext uri="{BB962C8B-B14F-4D97-AF65-F5344CB8AC3E}">
        <p14:creationId xmlns:p14="http://schemas.microsoft.com/office/powerpoint/2010/main" val="8077061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600" y="266700"/>
            <a:ext cx="8763000" cy="6489700"/>
          </a:xfrm>
        </p:spPr>
        <p:txBody>
          <a:bodyPr>
            <a:normAutofit fontScale="92500" lnSpcReduction="10000"/>
          </a:bodyPr>
          <a:lstStyle/>
          <a:p>
            <a:pPr marL="457200" lvl="1" indent="0">
              <a:buNone/>
            </a:pPr>
            <a:endParaRPr lang="en-US" sz="2400" dirty="0" smtClean="0"/>
          </a:p>
          <a:p>
            <a:r>
              <a:rPr lang="en-US" sz="2600" dirty="0"/>
              <a:t>R</a:t>
            </a:r>
            <a:r>
              <a:rPr lang="en-US" sz="2600" dirty="0" smtClean="0"/>
              <a:t>esearch studies frequently found depression and aggression to be two major psychological and </a:t>
            </a:r>
            <a:r>
              <a:rPr lang="en-US" sz="2600" dirty="0" err="1" smtClean="0"/>
              <a:t>behavioural</a:t>
            </a:r>
            <a:r>
              <a:rPr lang="en-US" sz="2600" dirty="0" smtClean="0"/>
              <a:t> outcomes linked with child abuse during adolescence (e.g., Miller-Perrin et al., 2009; Morimoto et al., 2004). </a:t>
            </a:r>
          </a:p>
          <a:p>
            <a:endParaRPr lang="en-US" sz="2600" dirty="0"/>
          </a:p>
          <a:p>
            <a:r>
              <a:rPr lang="en-US" sz="2800" b="1" u="sng" dirty="0" smtClean="0">
                <a:solidFill>
                  <a:srgbClr val="000090"/>
                </a:solidFill>
              </a:rPr>
              <a:t>Thesis: </a:t>
            </a:r>
            <a:r>
              <a:rPr lang="en-US" sz="2800" dirty="0" smtClean="0"/>
              <a:t>Children who were physically and/or psychologically abused by their parents more likely to develop depression problems (</a:t>
            </a:r>
            <a:r>
              <a:rPr lang="en-CA" sz="2800" dirty="0" smtClean="0"/>
              <a:t>depressive symptoms or clinical depression</a:t>
            </a:r>
            <a:r>
              <a:rPr lang="en-US" sz="2800" dirty="0" smtClean="0"/>
              <a:t>) (e.g., Gibb &amp; </a:t>
            </a:r>
            <a:r>
              <a:rPr lang="en-US" sz="2800" dirty="0" err="1" smtClean="0"/>
              <a:t>Abela</a:t>
            </a:r>
            <a:r>
              <a:rPr lang="en-US" sz="2800" dirty="0" smtClean="0"/>
              <a:t>, 2008; Haj-</a:t>
            </a:r>
            <a:r>
              <a:rPr lang="en-US" sz="2800" dirty="0" err="1" smtClean="0"/>
              <a:t>Yahia</a:t>
            </a:r>
            <a:r>
              <a:rPr lang="en-US" sz="2800" dirty="0" smtClean="0"/>
              <a:t> &amp; de </a:t>
            </a:r>
            <a:r>
              <a:rPr lang="en-US" sz="2800" dirty="0" err="1" smtClean="0"/>
              <a:t>Zoysa</a:t>
            </a:r>
            <a:r>
              <a:rPr lang="en-US" sz="2800" dirty="0" smtClean="0"/>
              <a:t>, 2008; </a:t>
            </a:r>
            <a:r>
              <a:rPr lang="nl-NL" sz="2800" dirty="0" smtClean="0"/>
              <a:t>Hovens et al., 2010</a:t>
            </a:r>
            <a:r>
              <a:rPr lang="en-US" sz="2800" dirty="0" smtClean="0"/>
              <a:t>;) as well as aggressive behaviors (e.g., </a:t>
            </a:r>
            <a:r>
              <a:rPr lang="it-IT" sz="2800" dirty="0" err="1" smtClean="0"/>
              <a:t>Cullerton</a:t>
            </a:r>
            <a:r>
              <a:rPr lang="it-IT" sz="2800" dirty="0" smtClean="0"/>
              <a:t>-Sen et al</a:t>
            </a:r>
            <a:r>
              <a:rPr lang="en-US" sz="2800" dirty="0" smtClean="0"/>
              <a:t>., 2008; </a:t>
            </a:r>
            <a:r>
              <a:rPr lang="en-US" sz="2800" dirty="0" err="1" smtClean="0"/>
              <a:t>Milletich</a:t>
            </a:r>
            <a:r>
              <a:rPr lang="en-US" sz="2800" dirty="0" smtClean="0"/>
              <a:t> et al., 2010; Vandenberg et al., 2009) in adolescence.</a:t>
            </a:r>
            <a:r>
              <a:rPr lang="en-US" sz="2800" dirty="0" smtClean="0">
                <a:effectLst/>
              </a:rPr>
              <a:t> </a:t>
            </a:r>
            <a:endParaRPr lang="en-US" sz="2800" dirty="0" smtClean="0"/>
          </a:p>
          <a:p>
            <a:endParaRPr lang="en-US" sz="2600" dirty="0" smtClean="0"/>
          </a:p>
          <a:p>
            <a:pPr marL="457200" lvl="1" indent="0">
              <a:buNone/>
            </a:pPr>
            <a:endParaRPr lang="en-US" sz="2400" dirty="0" smtClean="0"/>
          </a:p>
          <a:p>
            <a:pPr marL="457200" lvl="1" indent="0">
              <a:buNone/>
            </a:pPr>
            <a:endParaRPr lang="en-US" sz="2400" dirty="0" smtClean="0"/>
          </a:p>
          <a:p>
            <a:pPr marL="457200" lvl="1" indent="0">
              <a:buNone/>
            </a:pPr>
            <a:r>
              <a:rPr lang="en-US" sz="2400" dirty="0" smtClean="0"/>
              <a:t> </a:t>
            </a:r>
          </a:p>
          <a:p>
            <a:pPr marL="457200" lvl="1" indent="0">
              <a:buNone/>
            </a:pPr>
            <a:endParaRPr lang="en-US" sz="2400" dirty="0" smtClean="0"/>
          </a:p>
          <a:p>
            <a:endParaRPr lang="en-US" sz="2400" dirty="0" smtClean="0"/>
          </a:p>
          <a:p>
            <a:pPr marL="0" indent="0">
              <a:buNone/>
            </a:pPr>
            <a:endParaRPr lang="en-US" sz="2400" dirty="0"/>
          </a:p>
          <a:p>
            <a:pPr marL="0" indent="0">
              <a:buNone/>
            </a:pPr>
            <a:endParaRPr lang="en-US" sz="2400" dirty="0"/>
          </a:p>
          <a:p>
            <a:endParaRPr lang="en-US" sz="2400" dirty="0"/>
          </a:p>
        </p:txBody>
      </p:sp>
    </p:spTree>
    <p:extLst>
      <p:ext uri="{BB962C8B-B14F-4D97-AF65-F5344CB8AC3E}">
        <p14:creationId xmlns:p14="http://schemas.microsoft.com/office/powerpoint/2010/main" val="25433150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b="1" dirty="0" smtClean="0">
                <a:solidFill>
                  <a:srgbClr val="000090"/>
                </a:solidFill>
              </a:rPr>
              <a:t>Key Terms</a:t>
            </a:r>
            <a:endParaRPr lang="en-US" sz="8800" b="1" dirty="0">
              <a:solidFill>
                <a:srgbClr val="000090"/>
              </a:solidFill>
            </a:endParaRPr>
          </a:p>
        </p:txBody>
      </p:sp>
    </p:spTree>
    <p:extLst>
      <p:ext uri="{BB962C8B-B14F-4D97-AF65-F5344CB8AC3E}">
        <p14:creationId xmlns:p14="http://schemas.microsoft.com/office/powerpoint/2010/main" val="35050232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8300"/>
            <a:ext cx="8229600" cy="6197600"/>
          </a:xfrm>
        </p:spPr>
        <p:txBody>
          <a:bodyPr>
            <a:normAutofit/>
          </a:bodyPr>
          <a:lstStyle/>
          <a:p>
            <a:r>
              <a:rPr lang="en-US" sz="2400" u="sng" dirty="0">
                <a:solidFill>
                  <a:srgbClr val="000090"/>
                </a:solidFill>
              </a:rPr>
              <a:t>Child abuse </a:t>
            </a:r>
            <a:r>
              <a:rPr lang="en-US" sz="2400" dirty="0"/>
              <a:t>is defined as any act, or failure to act, by a parent or adult caregiver, which caused death, serious physical or emotional harm, sexual abuse or exploitation, or an act or failure to act which presents an imminent risk of serious </a:t>
            </a:r>
            <a:r>
              <a:rPr lang="en-US" sz="2400" dirty="0" smtClean="0"/>
              <a:t>harm toward </a:t>
            </a:r>
            <a:r>
              <a:rPr lang="en-US" sz="2400" dirty="0"/>
              <a:t>children (</a:t>
            </a:r>
            <a:r>
              <a:rPr lang="en-US" sz="2400" dirty="0" err="1"/>
              <a:t>Paavilainen</a:t>
            </a:r>
            <a:r>
              <a:rPr lang="en-US" sz="2400" dirty="0"/>
              <a:t> &amp; </a:t>
            </a:r>
            <a:r>
              <a:rPr lang="en-US" sz="2400" dirty="0" err="1"/>
              <a:t>Tarkka</a:t>
            </a:r>
            <a:r>
              <a:rPr lang="en-US" sz="2400" dirty="0"/>
              <a:t>, 2003).</a:t>
            </a:r>
            <a:r>
              <a:rPr lang="en-US" sz="2400" dirty="0" smtClean="0">
                <a:effectLst/>
              </a:rPr>
              <a:t> </a:t>
            </a:r>
            <a:r>
              <a:rPr lang="en-US" sz="2400" dirty="0" smtClean="0"/>
              <a:t> </a:t>
            </a:r>
          </a:p>
          <a:p>
            <a:endParaRPr lang="en-US" sz="2600" dirty="0"/>
          </a:p>
          <a:p>
            <a:r>
              <a:rPr lang="en-US" sz="2400" u="sng" dirty="0">
                <a:solidFill>
                  <a:srgbClr val="000090"/>
                </a:solidFill>
              </a:rPr>
              <a:t>Depression</a:t>
            </a:r>
            <a:r>
              <a:rPr lang="en-US" sz="2400" dirty="0"/>
              <a:t> (</a:t>
            </a:r>
            <a:r>
              <a:rPr lang="en-CA" sz="2400" dirty="0"/>
              <a:t>depressive symptoms or clinical depression</a:t>
            </a:r>
            <a:r>
              <a:rPr lang="en-US" sz="2400" dirty="0"/>
              <a:t>) including a variety of emotional, physiological, behavioral, and cognitive symptoms such as sadness, sleep disturbance, loss of energy, and hopelessness (Nolen-</a:t>
            </a:r>
            <a:r>
              <a:rPr lang="en-US" sz="2400" dirty="0" err="1"/>
              <a:t>Hoeksema</a:t>
            </a:r>
            <a:r>
              <a:rPr lang="en-US" sz="2400" dirty="0"/>
              <a:t> &amp; Rector, 2011</a:t>
            </a:r>
            <a:r>
              <a:rPr lang="en-US" sz="2400" dirty="0" smtClean="0"/>
              <a:t>).</a:t>
            </a:r>
          </a:p>
          <a:p>
            <a:endParaRPr lang="en-US" sz="2400" dirty="0">
              <a:effectLst/>
            </a:endParaRPr>
          </a:p>
          <a:p>
            <a:r>
              <a:rPr lang="en-US" sz="2400" dirty="0" smtClean="0"/>
              <a:t>Developing </a:t>
            </a:r>
            <a:r>
              <a:rPr lang="en-US" sz="2400" u="sng" dirty="0">
                <a:solidFill>
                  <a:srgbClr val="000090"/>
                </a:solidFill>
              </a:rPr>
              <a:t>aggressive behavior </a:t>
            </a:r>
            <a:r>
              <a:rPr lang="en-US" sz="2400" dirty="0"/>
              <a:t>including any physical or verbal behavior intended to hurt </a:t>
            </a:r>
            <a:r>
              <a:rPr lang="en-US" sz="2400" dirty="0" smtClean="0"/>
              <a:t>someone</a:t>
            </a:r>
            <a:r>
              <a:rPr lang="en-US" sz="2400" dirty="0"/>
              <a:t> (e.g., </a:t>
            </a:r>
            <a:r>
              <a:rPr lang="it-IT" sz="2400" dirty="0" err="1"/>
              <a:t>Cullerton</a:t>
            </a:r>
            <a:r>
              <a:rPr lang="it-IT" sz="2400" dirty="0"/>
              <a:t>-Sen et al</a:t>
            </a:r>
            <a:r>
              <a:rPr lang="en-US" sz="2400" dirty="0"/>
              <a:t>., 2008; </a:t>
            </a:r>
            <a:r>
              <a:rPr lang="en-US" sz="2400" dirty="0" err="1" smtClean="0"/>
              <a:t>Milletich</a:t>
            </a:r>
            <a:r>
              <a:rPr lang="en-US" sz="2400" dirty="0"/>
              <a:t> </a:t>
            </a:r>
            <a:r>
              <a:rPr lang="en-US" sz="2400" dirty="0" smtClean="0"/>
              <a:t>et al.,</a:t>
            </a:r>
            <a:r>
              <a:rPr lang="en-US" sz="2400" dirty="0"/>
              <a:t> 2010). </a:t>
            </a:r>
          </a:p>
          <a:p>
            <a:endParaRPr lang="en-US" sz="2400" dirty="0" smtClean="0"/>
          </a:p>
          <a:p>
            <a:endParaRPr lang="en-US" sz="3600" dirty="0"/>
          </a:p>
          <a:p>
            <a:endParaRPr lang="en-US" sz="3600" dirty="0" smtClean="0"/>
          </a:p>
          <a:p>
            <a:pPr marL="0" indent="0">
              <a:buNone/>
            </a:pPr>
            <a:endParaRPr lang="en-US" sz="3600" dirty="0" smtClean="0"/>
          </a:p>
          <a:p>
            <a:pPr marL="0" indent="0">
              <a:buNone/>
            </a:pPr>
            <a:endParaRPr lang="en-US" dirty="0"/>
          </a:p>
        </p:txBody>
      </p:sp>
    </p:spTree>
    <p:extLst>
      <p:ext uri="{BB962C8B-B14F-4D97-AF65-F5344CB8AC3E}">
        <p14:creationId xmlns:p14="http://schemas.microsoft.com/office/powerpoint/2010/main" val="202558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1319</TotalTime>
  <Words>1267</Words>
  <Application>Microsoft Macintosh PowerPoint</Application>
  <PresentationFormat>On-screen Show (4:3)</PresentationFormat>
  <Paragraphs>94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Abstract</vt:lpstr>
      <vt:lpstr>PowerPoint Presentation</vt:lpstr>
      <vt:lpstr>Introduction</vt:lpstr>
      <vt:lpstr>PowerPoint Presentation</vt:lpstr>
      <vt:lpstr>PowerPoint Presentation</vt:lpstr>
      <vt:lpstr>Key Terms</vt:lpstr>
      <vt:lpstr>PowerPoint Presentation</vt:lpstr>
      <vt:lpstr>Childhood Abuse and Depression</vt:lpstr>
      <vt:lpstr>PowerPoint Presentation</vt:lpstr>
      <vt:lpstr>PowerPoint Presentation</vt:lpstr>
      <vt:lpstr>Childhood Abuse and Aggression</vt:lpstr>
      <vt:lpstr>PowerPoint Presentation</vt:lpstr>
      <vt:lpstr>PowerPoint Presentation</vt:lpstr>
      <vt:lpstr>Discussion </vt:lpstr>
      <vt:lpstr>PowerPoint Presentation</vt:lpstr>
      <vt:lpstr>PowerPoint Presentation</vt:lpstr>
      <vt:lpstr>Recommendations</vt:lpstr>
      <vt:lpstr>PowerPoint Presentation</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presentation</dc:title>
  <dc:creator>Sarah</dc:creator>
  <cp:lastModifiedBy>Sarah</cp:lastModifiedBy>
  <cp:revision>28</cp:revision>
  <dcterms:created xsi:type="dcterms:W3CDTF">2014-08-10T21:34:54Z</dcterms:created>
  <dcterms:modified xsi:type="dcterms:W3CDTF">2014-08-11T19:34:49Z</dcterms:modified>
</cp:coreProperties>
</file>