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63" r:id="rId4"/>
    <p:sldId id="264" r:id="rId5"/>
    <p:sldId id="265" r:id="rId6"/>
    <p:sldId id="266" r:id="rId7"/>
    <p:sldId id="267" r:id="rId8"/>
    <p:sldId id="269" r:id="rId9"/>
    <p:sldId id="270" r:id="rId10"/>
    <p:sldId id="272" r:id="rId11"/>
    <p:sldId id="271" r:id="rId12"/>
    <p:sldId id="257" r:id="rId13"/>
    <p:sldId id="258" r:id="rId14"/>
    <p:sldId id="268" r:id="rId15"/>
    <p:sldId id="259" r:id="rId16"/>
    <p:sldId id="260" r:id="rId17"/>
    <p:sldId id="261" r:id="rId18"/>
    <p:sldId id="262"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524" autoAdjust="0"/>
  </p:normalViewPr>
  <p:slideViewPr>
    <p:cSldViewPr>
      <p:cViewPr>
        <p:scale>
          <a:sx n="100" d="100"/>
          <a:sy n="100" d="100"/>
        </p:scale>
        <p:origin x="-1104" y="-1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97D0DF9B-F321-4C2D-81D6-4F7EC2A5F32D}" type="datetimeFigureOut">
              <a:rPr lang="en-AU" smtClean="0"/>
              <a:t>31/07/2014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14241F1-D8A6-4DE1-B4DB-9AEDEDE0A6B9}" type="slidenum">
              <a:rPr lang="en-AU" smtClean="0"/>
              <a:t>‹#›</a:t>
            </a:fld>
            <a:endParaRPr lang="en-AU"/>
          </a:p>
        </p:txBody>
      </p:sp>
    </p:spTree>
    <p:extLst>
      <p:ext uri="{BB962C8B-B14F-4D97-AF65-F5344CB8AC3E}">
        <p14:creationId xmlns:p14="http://schemas.microsoft.com/office/powerpoint/2010/main" val="21117138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7D0DF9B-F321-4C2D-81D6-4F7EC2A5F32D}" type="datetimeFigureOut">
              <a:rPr lang="en-AU" smtClean="0"/>
              <a:t>31/07/2014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14241F1-D8A6-4DE1-B4DB-9AEDEDE0A6B9}" type="slidenum">
              <a:rPr lang="en-AU" smtClean="0"/>
              <a:t>‹#›</a:t>
            </a:fld>
            <a:endParaRPr lang="en-AU"/>
          </a:p>
        </p:txBody>
      </p:sp>
    </p:spTree>
    <p:extLst>
      <p:ext uri="{BB962C8B-B14F-4D97-AF65-F5344CB8AC3E}">
        <p14:creationId xmlns:p14="http://schemas.microsoft.com/office/powerpoint/2010/main" val="2328892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7D0DF9B-F321-4C2D-81D6-4F7EC2A5F32D}" type="datetimeFigureOut">
              <a:rPr lang="en-AU" smtClean="0"/>
              <a:t>31/07/2014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14241F1-D8A6-4DE1-B4DB-9AEDEDE0A6B9}" type="slidenum">
              <a:rPr lang="en-AU" smtClean="0"/>
              <a:t>‹#›</a:t>
            </a:fld>
            <a:endParaRPr lang="en-AU"/>
          </a:p>
        </p:txBody>
      </p:sp>
    </p:spTree>
    <p:extLst>
      <p:ext uri="{BB962C8B-B14F-4D97-AF65-F5344CB8AC3E}">
        <p14:creationId xmlns:p14="http://schemas.microsoft.com/office/powerpoint/2010/main" val="182369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7D0DF9B-F321-4C2D-81D6-4F7EC2A5F32D}" type="datetimeFigureOut">
              <a:rPr lang="en-AU" smtClean="0"/>
              <a:t>31/07/2014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14241F1-D8A6-4DE1-B4DB-9AEDEDE0A6B9}" type="slidenum">
              <a:rPr lang="en-AU" smtClean="0"/>
              <a:t>‹#›</a:t>
            </a:fld>
            <a:endParaRPr lang="en-AU"/>
          </a:p>
        </p:txBody>
      </p:sp>
    </p:spTree>
    <p:extLst>
      <p:ext uri="{BB962C8B-B14F-4D97-AF65-F5344CB8AC3E}">
        <p14:creationId xmlns:p14="http://schemas.microsoft.com/office/powerpoint/2010/main" val="3721850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D0DF9B-F321-4C2D-81D6-4F7EC2A5F32D}" type="datetimeFigureOut">
              <a:rPr lang="en-AU" smtClean="0"/>
              <a:t>31/07/2014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14241F1-D8A6-4DE1-B4DB-9AEDEDE0A6B9}" type="slidenum">
              <a:rPr lang="en-AU" smtClean="0"/>
              <a:t>‹#›</a:t>
            </a:fld>
            <a:endParaRPr lang="en-AU"/>
          </a:p>
        </p:txBody>
      </p:sp>
    </p:spTree>
    <p:extLst>
      <p:ext uri="{BB962C8B-B14F-4D97-AF65-F5344CB8AC3E}">
        <p14:creationId xmlns:p14="http://schemas.microsoft.com/office/powerpoint/2010/main" val="3300369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97D0DF9B-F321-4C2D-81D6-4F7EC2A5F32D}" type="datetimeFigureOut">
              <a:rPr lang="en-AU" smtClean="0"/>
              <a:t>31/07/2014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14241F1-D8A6-4DE1-B4DB-9AEDEDE0A6B9}" type="slidenum">
              <a:rPr lang="en-AU" smtClean="0"/>
              <a:t>‹#›</a:t>
            </a:fld>
            <a:endParaRPr lang="en-AU"/>
          </a:p>
        </p:txBody>
      </p:sp>
    </p:spTree>
    <p:extLst>
      <p:ext uri="{BB962C8B-B14F-4D97-AF65-F5344CB8AC3E}">
        <p14:creationId xmlns:p14="http://schemas.microsoft.com/office/powerpoint/2010/main" val="16989434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97D0DF9B-F321-4C2D-81D6-4F7EC2A5F32D}" type="datetimeFigureOut">
              <a:rPr lang="en-AU" smtClean="0"/>
              <a:t>31/07/2014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814241F1-D8A6-4DE1-B4DB-9AEDEDE0A6B9}" type="slidenum">
              <a:rPr lang="en-AU" smtClean="0"/>
              <a:t>‹#›</a:t>
            </a:fld>
            <a:endParaRPr lang="en-AU"/>
          </a:p>
        </p:txBody>
      </p:sp>
    </p:spTree>
    <p:extLst>
      <p:ext uri="{BB962C8B-B14F-4D97-AF65-F5344CB8AC3E}">
        <p14:creationId xmlns:p14="http://schemas.microsoft.com/office/powerpoint/2010/main" val="3339127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97D0DF9B-F321-4C2D-81D6-4F7EC2A5F32D}" type="datetimeFigureOut">
              <a:rPr lang="en-AU" smtClean="0"/>
              <a:t>31/07/2014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814241F1-D8A6-4DE1-B4DB-9AEDEDE0A6B9}" type="slidenum">
              <a:rPr lang="en-AU" smtClean="0"/>
              <a:t>‹#›</a:t>
            </a:fld>
            <a:endParaRPr lang="en-AU"/>
          </a:p>
        </p:txBody>
      </p:sp>
    </p:spTree>
    <p:extLst>
      <p:ext uri="{BB962C8B-B14F-4D97-AF65-F5344CB8AC3E}">
        <p14:creationId xmlns:p14="http://schemas.microsoft.com/office/powerpoint/2010/main" val="2090529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D0DF9B-F321-4C2D-81D6-4F7EC2A5F32D}" type="datetimeFigureOut">
              <a:rPr lang="en-AU" smtClean="0"/>
              <a:t>31/07/2014</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814241F1-D8A6-4DE1-B4DB-9AEDEDE0A6B9}" type="slidenum">
              <a:rPr lang="en-AU" smtClean="0"/>
              <a:t>‹#›</a:t>
            </a:fld>
            <a:endParaRPr lang="en-AU"/>
          </a:p>
        </p:txBody>
      </p:sp>
    </p:spTree>
    <p:extLst>
      <p:ext uri="{BB962C8B-B14F-4D97-AF65-F5344CB8AC3E}">
        <p14:creationId xmlns:p14="http://schemas.microsoft.com/office/powerpoint/2010/main" val="4286366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D0DF9B-F321-4C2D-81D6-4F7EC2A5F32D}" type="datetimeFigureOut">
              <a:rPr lang="en-AU" smtClean="0"/>
              <a:t>31/07/2014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14241F1-D8A6-4DE1-B4DB-9AEDEDE0A6B9}" type="slidenum">
              <a:rPr lang="en-AU" smtClean="0"/>
              <a:t>‹#›</a:t>
            </a:fld>
            <a:endParaRPr lang="en-AU"/>
          </a:p>
        </p:txBody>
      </p:sp>
    </p:spTree>
    <p:extLst>
      <p:ext uri="{BB962C8B-B14F-4D97-AF65-F5344CB8AC3E}">
        <p14:creationId xmlns:p14="http://schemas.microsoft.com/office/powerpoint/2010/main" val="1804498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D0DF9B-F321-4C2D-81D6-4F7EC2A5F32D}" type="datetimeFigureOut">
              <a:rPr lang="en-AU" smtClean="0"/>
              <a:t>31/07/2014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14241F1-D8A6-4DE1-B4DB-9AEDEDE0A6B9}" type="slidenum">
              <a:rPr lang="en-AU" smtClean="0"/>
              <a:t>‹#›</a:t>
            </a:fld>
            <a:endParaRPr lang="en-AU"/>
          </a:p>
        </p:txBody>
      </p:sp>
    </p:spTree>
    <p:extLst>
      <p:ext uri="{BB962C8B-B14F-4D97-AF65-F5344CB8AC3E}">
        <p14:creationId xmlns:p14="http://schemas.microsoft.com/office/powerpoint/2010/main" val="4291109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D0DF9B-F321-4C2D-81D6-4F7EC2A5F32D}" type="datetimeFigureOut">
              <a:rPr lang="en-AU" smtClean="0"/>
              <a:t>31/07/2014</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4241F1-D8A6-4DE1-B4DB-9AEDEDE0A6B9}" type="slidenum">
              <a:rPr lang="en-AU" smtClean="0"/>
              <a:t>‹#›</a:t>
            </a:fld>
            <a:endParaRPr lang="en-AU"/>
          </a:p>
        </p:txBody>
      </p:sp>
    </p:spTree>
    <p:extLst>
      <p:ext uri="{BB962C8B-B14F-4D97-AF65-F5344CB8AC3E}">
        <p14:creationId xmlns:p14="http://schemas.microsoft.com/office/powerpoint/2010/main" val="39062341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BMS Brochure</a:t>
            </a:r>
            <a:endParaRPr lang="en-AU" dirty="0"/>
          </a:p>
        </p:txBody>
      </p:sp>
      <p:sp>
        <p:nvSpPr>
          <p:cNvPr id="3" name="Subtitle 2"/>
          <p:cNvSpPr>
            <a:spLocks noGrp="1"/>
          </p:cNvSpPr>
          <p:nvPr>
            <p:ph type="subTitle" idx="1"/>
          </p:nvPr>
        </p:nvSpPr>
        <p:spPr/>
        <p:txBody>
          <a:bodyPr/>
          <a:lstStyle/>
          <a:p>
            <a:r>
              <a:rPr lang="en-AU" dirty="0" smtClean="0"/>
              <a:t>For </a:t>
            </a:r>
            <a:r>
              <a:rPr lang="en-AU" dirty="0" err="1" smtClean="0"/>
              <a:t>Qseq</a:t>
            </a:r>
            <a:r>
              <a:rPr lang="en-AU" dirty="0" smtClean="0"/>
              <a:t> Instrument</a:t>
            </a:r>
            <a:endParaRPr lang="en-AU" dirty="0"/>
          </a:p>
        </p:txBody>
      </p:sp>
    </p:spTree>
    <p:extLst>
      <p:ext uri="{BB962C8B-B14F-4D97-AF65-F5344CB8AC3E}">
        <p14:creationId xmlns:p14="http://schemas.microsoft.com/office/powerpoint/2010/main" val="32595141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46890" y="169375"/>
            <a:ext cx="877163" cy="246221"/>
          </a:xfrm>
          <a:prstGeom prst="rect">
            <a:avLst/>
          </a:prstGeom>
          <a:noFill/>
        </p:spPr>
        <p:txBody>
          <a:bodyPr wrap="none" rtlCol="0">
            <a:spAutoFit/>
          </a:bodyPr>
          <a:lstStyle/>
          <a:p>
            <a:r>
              <a:rPr lang="en-AU" sz="1000" b="1" u="sng" dirty="0" smtClean="0">
                <a:solidFill>
                  <a:srgbClr val="FF0000"/>
                </a:solidFill>
                <a:latin typeface="Courier New" pitchFamily="49" charset="0"/>
                <a:cs typeface="Courier New" pitchFamily="49" charset="0"/>
              </a:rPr>
              <a:t>Back page</a:t>
            </a:r>
            <a:endParaRPr lang="en-AU" sz="1000" b="1" u="sng" dirty="0">
              <a:solidFill>
                <a:srgbClr val="FF0000"/>
              </a:solidFill>
              <a:latin typeface="Courier New" pitchFamily="49" charset="0"/>
              <a:cs typeface="Courier New" pitchFamily="49" charset="0"/>
            </a:endParaRPr>
          </a:p>
        </p:txBody>
      </p:sp>
      <p:sp>
        <p:nvSpPr>
          <p:cNvPr id="3" name="TextBox 2"/>
          <p:cNvSpPr txBox="1"/>
          <p:nvPr/>
        </p:nvSpPr>
        <p:spPr>
          <a:xfrm>
            <a:off x="1919516" y="-56667"/>
            <a:ext cx="1660904" cy="769441"/>
          </a:xfrm>
          <a:prstGeom prst="rect">
            <a:avLst/>
          </a:prstGeom>
          <a:noFill/>
        </p:spPr>
        <p:txBody>
          <a:bodyPr wrap="none" rtlCol="0">
            <a:spAutoFit/>
          </a:bodyPr>
          <a:lstStyle/>
          <a:p>
            <a:r>
              <a:rPr lang="en-AU" sz="3200" dirty="0" err="1" smtClean="0">
                <a:latin typeface="Neuropol X Free" pitchFamily="2" charset="0"/>
              </a:rPr>
              <a:t>Qseq</a:t>
            </a:r>
            <a:endParaRPr lang="en-AU" sz="3200" dirty="0" smtClean="0">
              <a:latin typeface="Neuropol X Free" pitchFamily="2" charset="0"/>
            </a:endParaRPr>
          </a:p>
          <a:p>
            <a:r>
              <a:rPr lang="en-AU" sz="1100" dirty="0" smtClean="0">
                <a:latin typeface="Neuropol X Free" pitchFamily="2" charset="0"/>
              </a:rPr>
              <a:t>Sequencer</a:t>
            </a:r>
            <a:endParaRPr lang="en-AU" sz="1100" dirty="0">
              <a:latin typeface="Neuropol X Free" pitchFamily="2" charset="0"/>
            </a:endParaRPr>
          </a:p>
        </p:txBody>
      </p:sp>
      <p:sp>
        <p:nvSpPr>
          <p:cNvPr id="4" name="TextBox 3"/>
          <p:cNvSpPr txBox="1"/>
          <p:nvPr/>
        </p:nvSpPr>
        <p:spPr>
          <a:xfrm>
            <a:off x="1366739" y="1161221"/>
            <a:ext cx="7437338" cy="3785652"/>
          </a:xfrm>
          <a:prstGeom prst="rect">
            <a:avLst/>
          </a:prstGeom>
          <a:noFill/>
        </p:spPr>
        <p:txBody>
          <a:bodyPr wrap="square" rtlCol="0">
            <a:spAutoFit/>
          </a:bodyPr>
          <a:lstStyle/>
          <a:p>
            <a:r>
              <a:rPr lang="en-AU" sz="600" b="1" dirty="0"/>
              <a:t>Physical</a:t>
            </a:r>
          </a:p>
          <a:p>
            <a:r>
              <a:rPr lang="en-AU" sz="600" dirty="0"/>
              <a:t>Dimensions:	</a:t>
            </a:r>
            <a:r>
              <a:rPr lang="en-AU" sz="600" b="1" dirty="0"/>
              <a:t>W</a:t>
            </a:r>
            <a:r>
              <a:rPr lang="en-AU" sz="600" dirty="0"/>
              <a:t> 250 </a:t>
            </a:r>
            <a:r>
              <a:rPr lang="en-AU" sz="600" dirty="0" smtClean="0"/>
              <a:t>mm </a:t>
            </a:r>
            <a:r>
              <a:rPr lang="en-AU" sz="600" b="1" dirty="0" smtClean="0"/>
              <a:t>L</a:t>
            </a:r>
            <a:r>
              <a:rPr lang="en-AU" sz="600" dirty="0" smtClean="0"/>
              <a:t> </a:t>
            </a:r>
            <a:r>
              <a:rPr lang="en-AU" sz="600" dirty="0"/>
              <a:t>385 mm chamber lid closed; 560 mm chamber lid open </a:t>
            </a:r>
            <a:r>
              <a:rPr lang="en-AU" sz="600" b="1" dirty="0" smtClean="0"/>
              <a:t>H</a:t>
            </a:r>
            <a:r>
              <a:rPr lang="en-AU" sz="600" dirty="0" smtClean="0"/>
              <a:t> </a:t>
            </a:r>
            <a:r>
              <a:rPr lang="en-AU" sz="600" dirty="0"/>
              <a:t>300 mm injector cover closed; 390 mm injector cover open</a:t>
            </a:r>
          </a:p>
          <a:p>
            <a:r>
              <a:rPr lang="en-AU" sz="600" dirty="0"/>
              <a:t>Weight:	</a:t>
            </a:r>
            <a:r>
              <a:rPr lang="en-AU" sz="600" dirty="0" smtClean="0"/>
              <a:t>8.5 </a:t>
            </a:r>
            <a:r>
              <a:rPr lang="en-AU" sz="600" dirty="0"/>
              <a:t>kg</a:t>
            </a:r>
          </a:p>
          <a:p>
            <a:endParaRPr lang="en-AU" sz="600" b="1" dirty="0" smtClean="0"/>
          </a:p>
          <a:p>
            <a:r>
              <a:rPr lang="en-AU" sz="600" b="1" dirty="0" smtClean="0"/>
              <a:t>Electrical</a:t>
            </a:r>
            <a:endParaRPr lang="en-AU" sz="600" b="1" dirty="0"/>
          </a:p>
          <a:p>
            <a:r>
              <a:rPr lang="en-AU" sz="600" dirty="0"/>
              <a:t>AC Input: 	100-240 VAC, 50 – 60 Hz, 2.5 A</a:t>
            </a:r>
          </a:p>
          <a:p>
            <a:r>
              <a:rPr lang="en-AU" sz="600" dirty="0"/>
              <a:t>Fuse Type:	3A UL Approved</a:t>
            </a:r>
          </a:p>
          <a:p>
            <a:endParaRPr lang="en-AU" sz="600" b="1" dirty="0" smtClean="0"/>
          </a:p>
          <a:p>
            <a:r>
              <a:rPr lang="en-AU" sz="600" b="1" dirty="0" smtClean="0"/>
              <a:t>Sample </a:t>
            </a:r>
            <a:r>
              <a:rPr lang="en-AU" sz="600" b="1" dirty="0"/>
              <a:t>Disc and Rotor</a:t>
            </a:r>
          </a:p>
          <a:p>
            <a:r>
              <a:rPr lang="en-AU" sz="600" dirty="0"/>
              <a:t>Well capacity:	20 µL (typical reaction volume of 10 µL)</a:t>
            </a:r>
          </a:p>
          <a:p>
            <a:r>
              <a:rPr lang="en-AU" sz="600" dirty="0" smtClean="0"/>
              <a:t>Speed:	60 </a:t>
            </a:r>
            <a:r>
              <a:rPr lang="en-AU" sz="600" dirty="0"/>
              <a:t>rpm; max. 2500 rpm (during wash cycle)</a:t>
            </a:r>
          </a:p>
          <a:p>
            <a:r>
              <a:rPr lang="en-AU" sz="600" dirty="0"/>
              <a:t>Mixing:	</a:t>
            </a:r>
            <a:r>
              <a:rPr lang="en-AU" sz="600" dirty="0" smtClean="0"/>
              <a:t>Rotor </a:t>
            </a:r>
            <a:r>
              <a:rPr lang="en-AU" sz="600" dirty="0"/>
              <a:t>vibration frequency of 50 Hz</a:t>
            </a:r>
          </a:p>
          <a:p>
            <a:endParaRPr lang="en-AU" sz="600" b="1" dirty="0" smtClean="0"/>
          </a:p>
          <a:p>
            <a:r>
              <a:rPr lang="en-AU" sz="600" b="1" dirty="0" smtClean="0"/>
              <a:t>Injectors</a:t>
            </a:r>
            <a:endParaRPr lang="en-AU" sz="600" b="1" dirty="0"/>
          </a:p>
          <a:p>
            <a:r>
              <a:rPr lang="en-AU" sz="600" dirty="0"/>
              <a:t>Injectors:	Three injector cartridges each with 4 x 3.8 mL injectors </a:t>
            </a:r>
          </a:p>
          <a:p>
            <a:pPr lvl="0"/>
            <a:r>
              <a:rPr lang="en-AU" sz="600" dirty="0"/>
              <a:t>Nucleotide: 	100 ± 10% </a:t>
            </a:r>
            <a:r>
              <a:rPr lang="en-AU" sz="600" dirty="0" err="1"/>
              <a:t>nL</a:t>
            </a:r>
            <a:r>
              <a:rPr lang="en-AU" sz="600" dirty="0"/>
              <a:t>/dispensation (</a:t>
            </a:r>
            <a:r>
              <a:rPr lang="en-AU" sz="600" dirty="0" err="1"/>
              <a:t>dATP</a:t>
            </a:r>
            <a:r>
              <a:rPr lang="en-AU" sz="600" dirty="0" err="1">
                <a:sym typeface="Symbol"/>
              </a:rPr>
              <a:t></a:t>
            </a:r>
            <a:r>
              <a:rPr lang="en-AU" sz="600" dirty="0" err="1"/>
              <a:t>S</a:t>
            </a:r>
            <a:r>
              <a:rPr lang="en-AU" sz="600" dirty="0"/>
              <a:t>, </a:t>
            </a:r>
            <a:r>
              <a:rPr lang="en-AU" sz="600" dirty="0" err="1"/>
              <a:t>dCTP</a:t>
            </a:r>
            <a:r>
              <a:rPr lang="en-AU" sz="600" dirty="0"/>
              <a:t>, </a:t>
            </a:r>
            <a:r>
              <a:rPr lang="en-AU" sz="600" dirty="0" err="1"/>
              <a:t>dGTP</a:t>
            </a:r>
            <a:r>
              <a:rPr lang="en-AU" sz="600" dirty="0"/>
              <a:t> and </a:t>
            </a:r>
            <a:r>
              <a:rPr lang="en-AU" sz="600" dirty="0" err="1"/>
              <a:t>dTTP</a:t>
            </a:r>
            <a:r>
              <a:rPr lang="en-AU" sz="600" dirty="0"/>
              <a:t>)</a:t>
            </a:r>
          </a:p>
          <a:p>
            <a:pPr lvl="0"/>
            <a:r>
              <a:rPr lang="en-AU" sz="600" dirty="0"/>
              <a:t>Reagent 1: 	500 ± 10% </a:t>
            </a:r>
            <a:r>
              <a:rPr lang="en-AU" sz="600" dirty="0" err="1"/>
              <a:t>nL</a:t>
            </a:r>
            <a:r>
              <a:rPr lang="en-AU" sz="600" dirty="0"/>
              <a:t>/dispensation (4x sequencing primer and binding buffer)</a:t>
            </a:r>
          </a:p>
          <a:p>
            <a:pPr lvl="0"/>
            <a:r>
              <a:rPr lang="en-AU" sz="600" dirty="0"/>
              <a:t>Reagent 2:	500 ± 10% </a:t>
            </a:r>
            <a:r>
              <a:rPr lang="en-AU" sz="600" dirty="0" err="1"/>
              <a:t>nL</a:t>
            </a:r>
            <a:r>
              <a:rPr lang="en-AU" sz="600" dirty="0"/>
              <a:t>/dispensation (denaturation solution, enzyme, substrate and annealing buffer)</a:t>
            </a:r>
          </a:p>
          <a:p>
            <a:endParaRPr lang="en-AU" sz="600" b="1" dirty="0" smtClean="0"/>
          </a:p>
          <a:p>
            <a:r>
              <a:rPr lang="en-AU" sz="600" b="1" dirty="0" smtClean="0"/>
              <a:t>Chamber</a:t>
            </a:r>
            <a:endParaRPr lang="en-AU" sz="600" b="1" dirty="0"/>
          </a:p>
          <a:p>
            <a:r>
              <a:rPr lang="en-AU" sz="600" dirty="0"/>
              <a:t>Temperature:	28 ± 0.5</a:t>
            </a:r>
            <a:r>
              <a:rPr lang="en-AU" sz="600" baseline="30000" dirty="0"/>
              <a:t>o</a:t>
            </a:r>
            <a:r>
              <a:rPr lang="en-AU" sz="600" dirty="0"/>
              <a:t>C</a:t>
            </a:r>
          </a:p>
          <a:p>
            <a:r>
              <a:rPr lang="en-AU" sz="600" dirty="0"/>
              <a:t>Waste:	</a:t>
            </a:r>
            <a:r>
              <a:rPr lang="en-AU" sz="600" dirty="0" smtClean="0"/>
              <a:t>Absorbent </a:t>
            </a:r>
            <a:r>
              <a:rPr lang="en-AU" sz="600" dirty="0"/>
              <a:t>waste capture strip with a maximum allowable volume capacity of 8 mL</a:t>
            </a:r>
          </a:p>
          <a:p>
            <a:endParaRPr lang="en-AU" sz="600" b="1" dirty="0" smtClean="0"/>
          </a:p>
          <a:p>
            <a:r>
              <a:rPr lang="en-AU" sz="600" b="1" dirty="0" smtClean="0"/>
              <a:t>Working </a:t>
            </a:r>
            <a:r>
              <a:rPr lang="en-AU" sz="600" b="1" dirty="0"/>
              <a:t>Environment</a:t>
            </a:r>
          </a:p>
          <a:p>
            <a:r>
              <a:rPr lang="en-AU" sz="600" dirty="0"/>
              <a:t>Temperature:	Ambient air temperature range from 18 – 30</a:t>
            </a:r>
            <a:r>
              <a:rPr lang="en-AU" sz="600" baseline="30000" dirty="0"/>
              <a:t>o</a:t>
            </a:r>
            <a:r>
              <a:rPr lang="en-AU" sz="600" dirty="0"/>
              <a:t>C</a:t>
            </a:r>
          </a:p>
          <a:p>
            <a:r>
              <a:rPr lang="en-AU" sz="600" dirty="0"/>
              <a:t>Humidity:	30 – </a:t>
            </a:r>
            <a:r>
              <a:rPr lang="en-AU" sz="600" dirty="0" smtClean="0"/>
              <a:t>80</a:t>
            </a:r>
            <a:r>
              <a:rPr lang="en-AU" sz="600" dirty="0"/>
              <a:t>% </a:t>
            </a:r>
          </a:p>
          <a:p>
            <a:endParaRPr lang="en-AU" sz="600" b="1" dirty="0" smtClean="0"/>
          </a:p>
          <a:p>
            <a:r>
              <a:rPr lang="en-AU" sz="600" b="1" dirty="0" smtClean="0"/>
              <a:t>User </a:t>
            </a:r>
            <a:r>
              <a:rPr lang="en-AU" sz="600" b="1" dirty="0"/>
              <a:t>Software</a:t>
            </a:r>
          </a:p>
          <a:p>
            <a:r>
              <a:rPr lang="en-AU" sz="600" dirty="0"/>
              <a:t>Computer:	Integrated embedded PC with 7” touch panel</a:t>
            </a:r>
          </a:p>
          <a:p>
            <a:r>
              <a:rPr lang="en-AU" sz="600" dirty="0"/>
              <a:t>File Transfer:	USB flash drive or Ethernet</a:t>
            </a:r>
          </a:p>
          <a:p>
            <a:r>
              <a:rPr lang="en-AU" sz="600" dirty="0"/>
              <a:t>Interface:	Wizard driven interface with comprehensive information for loading and running instrument</a:t>
            </a:r>
          </a:p>
          <a:p>
            <a:r>
              <a:rPr lang="en-AU" sz="600" dirty="0"/>
              <a:t>Compatibility:	Linked to </a:t>
            </a:r>
            <a:r>
              <a:rPr lang="en-AU" sz="600" dirty="0" err="1"/>
              <a:t>Qseq</a:t>
            </a:r>
            <a:r>
              <a:rPr lang="en-AU" sz="600" dirty="0"/>
              <a:t> Software</a:t>
            </a:r>
          </a:p>
          <a:p>
            <a:endParaRPr lang="en-AU" sz="600" b="1" dirty="0" smtClean="0"/>
          </a:p>
          <a:p>
            <a:r>
              <a:rPr lang="en-AU" sz="600" b="1" dirty="0" smtClean="0"/>
              <a:t>General</a:t>
            </a:r>
            <a:endParaRPr lang="en-AU" sz="600" b="1" dirty="0"/>
          </a:p>
          <a:p>
            <a:r>
              <a:rPr lang="en-AU" sz="600" dirty="0"/>
              <a:t>Workflow:	Automated template binding, template denaturation, primer annealing and all associated wash cycles required to achieve a sequencing reaction</a:t>
            </a:r>
          </a:p>
          <a:p>
            <a:r>
              <a:rPr lang="en-AU" sz="600" dirty="0"/>
              <a:t>Template Range:	0.2 </a:t>
            </a:r>
            <a:r>
              <a:rPr lang="en-AU" sz="600" dirty="0" err="1"/>
              <a:t>pmole</a:t>
            </a:r>
            <a:r>
              <a:rPr lang="en-AU" sz="600" dirty="0"/>
              <a:t> - 1 </a:t>
            </a:r>
            <a:r>
              <a:rPr lang="en-AU" sz="600" dirty="0" err="1"/>
              <a:t>pmole</a:t>
            </a:r>
            <a:endParaRPr lang="en-AU" sz="600" dirty="0"/>
          </a:p>
          <a:p>
            <a:r>
              <a:rPr lang="en-AU" sz="600" dirty="0"/>
              <a:t>Primer:	</a:t>
            </a:r>
            <a:r>
              <a:rPr lang="en-AU" sz="600" dirty="0" smtClean="0"/>
              <a:t>Optional </a:t>
            </a:r>
            <a:r>
              <a:rPr lang="en-AU" sz="600" dirty="0"/>
              <a:t>automated sequence primer loading (two injector positions available)</a:t>
            </a:r>
          </a:p>
          <a:p>
            <a:r>
              <a:rPr lang="en-AU" sz="600" dirty="0"/>
              <a:t>Applications:	Simultaneous running of multiple assays and assay types including SNP, AQ, </a:t>
            </a:r>
            <a:r>
              <a:rPr lang="en-AU" sz="600" dirty="0" err="1"/>
              <a:t>CpG</a:t>
            </a:r>
            <a:r>
              <a:rPr lang="en-AU" sz="600" dirty="0"/>
              <a:t> and SQA to achieve methylation analysis, </a:t>
            </a:r>
            <a:r>
              <a:rPr lang="en-AU" sz="600" i="1" dirty="0"/>
              <a:t>de novo</a:t>
            </a:r>
            <a:r>
              <a:rPr lang="en-AU" sz="600" dirty="0"/>
              <a:t> sequencing, </a:t>
            </a:r>
            <a:r>
              <a:rPr lang="en-AU" sz="600" dirty="0" smtClean="0"/>
              <a:t>mutation characterisation </a:t>
            </a:r>
            <a:r>
              <a:rPr lang="en-AU" sz="600" dirty="0"/>
              <a:t>including In/</a:t>
            </a:r>
            <a:r>
              <a:rPr lang="en-AU" sz="600" dirty="0" err="1"/>
              <a:t>Dels</a:t>
            </a:r>
            <a:r>
              <a:rPr lang="en-AU" sz="600" dirty="0"/>
              <a:t>, speciation, quantitative allele sequencing and SNP genotyping as some examples.</a:t>
            </a:r>
          </a:p>
          <a:p>
            <a:endParaRPr lang="en-AU" sz="600" dirty="0"/>
          </a:p>
        </p:txBody>
      </p:sp>
      <p:sp>
        <p:nvSpPr>
          <p:cNvPr id="5" name="TextBox 4"/>
          <p:cNvSpPr txBox="1"/>
          <p:nvPr/>
        </p:nvSpPr>
        <p:spPr>
          <a:xfrm>
            <a:off x="2049362" y="716291"/>
            <a:ext cx="1365246" cy="338554"/>
          </a:xfrm>
          <a:prstGeom prst="rect">
            <a:avLst/>
          </a:prstGeom>
          <a:noFill/>
        </p:spPr>
        <p:txBody>
          <a:bodyPr wrap="none" rtlCol="0">
            <a:spAutoFit/>
          </a:bodyPr>
          <a:lstStyle/>
          <a:p>
            <a:r>
              <a:rPr lang="en-AU" sz="1600" dirty="0" smtClean="0"/>
              <a:t>Specifications</a:t>
            </a:r>
            <a:endParaRPr lang="en-AU" sz="1600" dirty="0"/>
          </a:p>
        </p:txBody>
      </p:sp>
      <p:sp>
        <p:nvSpPr>
          <p:cNvPr id="6" name="TextBox 5"/>
          <p:cNvSpPr txBox="1"/>
          <p:nvPr/>
        </p:nvSpPr>
        <p:spPr>
          <a:xfrm>
            <a:off x="1401414" y="4918134"/>
            <a:ext cx="2499402" cy="246221"/>
          </a:xfrm>
          <a:prstGeom prst="rect">
            <a:avLst/>
          </a:prstGeom>
          <a:noFill/>
        </p:spPr>
        <p:txBody>
          <a:bodyPr wrap="none" rtlCol="0">
            <a:spAutoFit/>
          </a:bodyPr>
          <a:lstStyle/>
          <a:p>
            <a:r>
              <a:rPr lang="en-AU" sz="1000" dirty="0" smtClean="0"/>
              <a:t>Designed and manufactured in Australia by</a:t>
            </a:r>
            <a:endParaRPr lang="en-AU" sz="1000"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3093" y="5205824"/>
            <a:ext cx="1186699" cy="374091"/>
          </a:xfrm>
          <a:prstGeom prst="rect">
            <a:avLst/>
          </a:prstGeom>
        </p:spPr>
      </p:pic>
      <p:sp>
        <p:nvSpPr>
          <p:cNvPr id="8" name="TextBox 7"/>
          <p:cNvSpPr txBox="1"/>
          <p:nvPr/>
        </p:nvSpPr>
        <p:spPr>
          <a:xfrm>
            <a:off x="3563888" y="5372084"/>
            <a:ext cx="1819516" cy="861774"/>
          </a:xfrm>
          <a:prstGeom prst="rect">
            <a:avLst/>
          </a:prstGeom>
          <a:noFill/>
        </p:spPr>
        <p:txBody>
          <a:bodyPr wrap="square" rtlCol="0">
            <a:spAutoFit/>
          </a:bodyPr>
          <a:lstStyle/>
          <a:p>
            <a:r>
              <a:rPr lang="en-AU" sz="1000" b="1" dirty="0" smtClean="0"/>
              <a:t>Head Office</a:t>
            </a:r>
          </a:p>
          <a:p>
            <a:r>
              <a:rPr lang="en-AU" sz="1000" dirty="0" smtClean="0"/>
              <a:t>Unit 5/3 Northward St</a:t>
            </a:r>
          </a:p>
          <a:p>
            <a:r>
              <a:rPr lang="en-AU" sz="1000" dirty="0" smtClean="0"/>
              <a:t>Upper Coomera QLD 4209</a:t>
            </a:r>
          </a:p>
          <a:p>
            <a:r>
              <a:rPr lang="en-AU" sz="1000" dirty="0" smtClean="0"/>
              <a:t>AUSTRALIA</a:t>
            </a:r>
          </a:p>
          <a:p>
            <a:r>
              <a:rPr lang="en-AU" sz="1000" dirty="0" smtClean="0"/>
              <a:t>T +61 (07) 5573 1732</a:t>
            </a:r>
          </a:p>
        </p:txBody>
      </p:sp>
      <p:sp>
        <p:nvSpPr>
          <p:cNvPr id="9" name="TextBox 8"/>
          <p:cNvSpPr txBox="1"/>
          <p:nvPr/>
        </p:nvSpPr>
        <p:spPr>
          <a:xfrm>
            <a:off x="5508104" y="5379874"/>
            <a:ext cx="2016224" cy="861774"/>
          </a:xfrm>
          <a:prstGeom prst="rect">
            <a:avLst/>
          </a:prstGeom>
          <a:noFill/>
        </p:spPr>
        <p:txBody>
          <a:bodyPr wrap="square" rtlCol="0">
            <a:spAutoFit/>
          </a:bodyPr>
          <a:lstStyle/>
          <a:p>
            <a:r>
              <a:rPr lang="en-AU" sz="1000" b="1" dirty="0" smtClean="0"/>
              <a:t>Sales &amp; Support</a:t>
            </a:r>
          </a:p>
          <a:p>
            <a:r>
              <a:rPr lang="en-AU" sz="1000" dirty="0" smtClean="0"/>
              <a:t>Suite 504, 24- 30 Springfield Ave</a:t>
            </a:r>
          </a:p>
          <a:p>
            <a:r>
              <a:rPr lang="en-AU" sz="1000" dirty="0" smtClean="0"/>
              <a:t>Potts Point NSW 2011</a:t>
            </a:r>
          </a:p>
          <a:p>
            <a:r>
              <a:rPr lang="en-AU" sz="1000" dirty="0" smtClean="0"/>
              <a:t>AUSTRALIA</a:t>
            </a:r>
          </a:p>
          <a:p>
            <a:r>
              <a:rPr lang="en-AU" sz="1000" dirty="0" smtClean="0"/>
              <a:t>T +61 (02) 9332 1694</a:t>
            </a:r>
          </a:p>
        </p:txBody>
      </p:sp>
      <p:sp>
        <p:nvSpPr>
          <p:cNvPr id="10" name="TextBox 9"/>
          <p:cNvSpPr txBox="1"/>
          <p:nvPr/>
        </p:nvSpPr>
        <p:spPr>
          <a:xfrm>
            <a:off x="1919516" y="6330225"/>
            <a:ext cx="2327881" cy="246221"/>
          </a:xfrm>
          <a:prstGeom prst="rect">
            <a:avLst/>
          </a:prstGeom>
          <a:noFill/>
        </p:spPr>
        <p:txBody>
          <a:bodyPr wrap="none" rtlCol="0">
            <a:spAutoFit/>
          </a:bodyPr>
          <a:lstStyle/>
          <a:p>
            <a:r>
              <a:rPr lang="en-AU" sz="1000" b="1" dirty="0" smtClean="0"/>
              <a:t>E-mai</a:t>
            </a:r>
            <a:r>
              <a:rPr lang="en-AU" sz="1000" dirty="0" smtClean="0"/>
              <a:t>l  sales@biomolecularsystems.com</a:t>
            </a:r>
            <a:endParaRPr lang="en-AU" sz="1000" dirty="0"/>
          </a:p>
        </p:txBody>
      </p:sp>
      <p:sp>
        <p:nvSpPr>
          <p:cNvPr id="11" name="TextBox 10"/>
          <p:cNvSpPr txBox="1"/>
          <p:nvPr/>
        </p:nvSpPr>
        <p:spPr>
          <a:xfrm>
            <a:off x="5892227" y="6365139"/>
            <a:ext cx="2207656" cy="246221"/>
          </a:xfrm>
          <a:prstGeom prst="rect">
            <a:avLst/>
          </a:prstGeom>
          <a:noFill/>
        </p:spPr>
        <p:txBody>
          <a:bodyPr wrap="none" rtlCol="0">
            <a:spAutoFit/>
          </a:bodyPr>
          <a:lstStyle/>
          <a:p>
            <a:r>
              <a:rPr lang="en-AU" sz="1000" b="1" dirty="0" smtClean="0"/>
              <a:t>Web</a:t>
            </a:r>
            <a:r>
              <a:rPr lang="en-AU" sz="1000" dirty="0" smtClean="0"/>
              <a:t>  www.biomolecularsystems.com</a:t>
            </a:r>
            <a:endParaRPr lang="en-AU" sz="1000"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55312"/>
            <a:ext cx="2304256" cy="1536171"/>
          </a:xfrm>
          <a:prstGeom prst="rect">
            <a:avLst/>
          </a:prstGeom>
        </p:spPr>
      </p:pic>
      <p:sp>
        <p:nvSpPr>
          <p:cNvPr id="15" name="TextBox 14"/>
          <p:cNvSpPr txBox="1"/>
          <p:nvPr/>
        </p:nvSpPr>
        <p:spPr>
          <a:xfrm>
            <a:off x="6172588" y="345218"/>
            <a:ext cx="2631489" cy="553998"/>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Layout to fit. Fix up technical specifications spacing and layout.</a:t>
            </a:r>
            <a:endParaRPr lang="en-AU" sz="1000" dirty="0">
              <a:solidFill>
                <a:srgbClr val="FF0000"/>
              </a:solidFill>
              <a:latin typeface="Courier New" pitchFamily="49" charset="0"/>
              <a:cs typeface="Courier New" pitchFamily="49" charset="0"/>
            </a:endParaRPr>
          </a:p>
        </p:txBody>
      </p:sp>
      <p:sp>
        <p:nvSpPr>
          <p:cNvPr id="14" name="TextBox 13"/>
          <p:cNvSpPr txBox="1"/>
          <p:nvPr/>
        </p:nvSpPr>
        <p:spPr>
          <a:xfrm>
            <a:off x="-108520" y="1295182"/>
            <a:ext cx="1459054" cy="261610"/>
          </a:xfrm>
          <a:prstGeom prst="rect">
            <a:avLst/>
          </a:prstGeom>
          <a:noFill/>
        </p:spPr>
        <p:txBody>
          <a:bodyPr wrap="none" rtlCol="0">
            <a:spAutoFit/>
          </a:bodyPr>
          <a:lstStyle/>
          <a:p>
            <a:r>
              <a:rPr lang="en-AU" sz="1100" dirty="0" smtClean="0">
                <a:solidFill>
                  <a:srgbClr val="FF0000"/>
                </a:solidFill>
                <a:latin typeface="Courier New" pitchFamily="49" charset="0"/>
                <a:cs typeface="Courier New" pitchFamily="49" charset="0"/>
              </a:rPr>
              <a:t>Image: </a:t>
            </a:r>
            <a:r>
              <a:rPr lang="en-AU" sz="1100" dirty="0" smtClean="0">
                <a:solidFill>
                  <a:srgbClr val="FF0000"/>
                </a:solidFill>
                <a:latin typeface="Courier New" pitchFamily="49" charset="0"/>
                <a:cs typeface="Courier New" pitchFamily="49" charset="0"/>
              </a:rPr>
              <a:t>564A1041</a:t>
            </a:r>
            <a:endParaRPr lang="en-AU" sz="1100" dirty="0">
              <a:solidFill>
                <a:srgbClr val="FF0000"/>
              </a:solidFill>
              <a:latin typeface="Courier New" pitchFamily="49" charset="0"/>
              <a:cs typeface="Courier New" pitchFamily="49" charset="0"/>
            </a:endParaRPr>
          </a:p>
        </p:txBody>
      </p:sp>
    </p:spTree>
    <p:extLst>
      <p:ext uri="{BB962C8B-B14F-4D97-AF65-F5344CB8AC3E}">
        <p14:creationId xmlns:p14="http://schemas.microsoft.com/office/powerpoint/2010/main" val="4913970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rgbClr val="FF0000"/>
                </a:solidFill>
                <a:latin typeface="Courier New" pitchFamily="49" charset="0"/>
                <a:cs typeface="Courier New" pitchFamily="49" charset="0"/>
              </a:rPr>
              <a:t>Images Below</a:t>
            </a:r>
            <a:endParaRPr lang="en-AU" dirty="0">
              <a:solidFill>
                <a:srgbClr val="FF0000"/>
              </a:solidFill>
              <a:latin typeface="Courier New" pitchFamily="49" charset="0"/>
              <a:cs typeface="Courier New" pitchFamily="49" charset="0"/>
            </a:endParaRPr>
          </a:p>
        </p:txBody>
      </p:sp>
      <p:sp>
        <p:nvSpPr>
          <p:cNvPr id="3" name="TextBox 2"/>
          <p:cNvSpPr txBox="1"/>
          <p:nvPr/>
        </p:nvSpPr>
        <p:spPr>
          <a:xfrm>
            <a:off x="683568" y="1700808"/>
            <a:ext cx="7966808" cy="923330"/>
          </a:xfrm>
          <a:prstGeom prst="rect">
            <a:avLst/>
          </a:prstGeom>
          <a:noFill/>
        </p:spPr>
        <p:txBody>
          <a:bodyPr wrap="square" rtlCol="0">
            <a:spAutoFit/>
          </a:bodyPr>
          <a:lstStyle/>
          <a:p>
            <a:r>
              <a:rPr lang="en-AU" dirty="0" smtClean="0">
                <a:solidFill>
                  <a:srgbClr val="FF0000"/>
                </a:solidFill>
                <a:latin typeface="Courier New" pitchFamily="49" charset="0"/>
                <a:cs typeface="Courier New" pitchFamily="49" charset="0"/>
              </a:rPr>
              <a:t>The images below were created in Power-Point.</a:t>
            </a:r>
          </a:p>
          <a:p>
            <a:r>
              <a:rPr lang="en-AU" dirty="0" smtClean="0">
                <a:solidFill>
                  <a:srgbClr val="FF0000"/>
                </a:solidFill>
                <a:latin typeface="Courier New" pitchFamily="49" charset="0"/>
                <a:cs typeface="Courier New" pitchFamily="49" charset="0"/>
              </a:rPr>
              <a:t>For some of the images, the original </a:t>
            </a:r>
            <a:r>
              <a:rPr lang="en-AU" dirty="0" err="1" smtClean="0">
                <a:solidFill>
                  <a:srgbClr val="FF0000"/>
                </a:solidFill>
                <a:latin typeface="Courier New" pitchFamily="49" charset="0"/>
                <a:cs typeface="Courier New" pitchFamily="49" charset="0"/>
              </a:rPr>
              <a:t>png</a:t>
            </a:r>
            <a:r>
              <a:rPr lang="en-AU" dirty="0" smtClean="0">
                <a:solidFill>
                  <a:srgbClr val="FF0000"/>
                </a:solidFill>
                <a:latin typeface="Courier New" pitchFamily="49" charset="0"/>
                <a:cs typeface="Courier New" pitchFamily="49" charset="0"/>
              </a:rPr>
              <a:t> </a:t>
            </a:r>
            <a:r>
              <a:rPr lang="en-AU" dirty="0" smtClean="0">
                <a:solidFill>
                  <a:srgbClr val="FF0000"/>
                </a:solidFill>
                <a:latin typeface="Courier New" pitchFamily="49" charset="0"/>
                <a:cs typeface="Courier New" pitchFamily="49" charset="0"/>
              </a:rPr>
              <a:t>files can be found separately.  </a:t>
            </a:r>
            <a:endParaRPr lang="en-AU" dirty="0">
              <a:solidFill>
                <a:srgbClr val="FF0000"/>
              </a:solidFill>
              <a:latin typeface="Courier New" pitchFamily="49" charset="0"/>
              <a:cs typeface="Courier New" pitchFamily="49" charset="0"/>
            </a:endParaRPr>
          </a:p>
        </p:txBody>
      </p:sp>
    </p:spTree>
    <p:extLst>
      <p:ext uri="{BB962C8B-B14F-4D97-AF65-F5344CB8AC3E}">
        <p14:creationId xmlns:p14="http://schemas.microsoft.com/office/powerpoint/2010/main" val="29840770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65"/>
          <p:cNvGrpSpPr/>
          <p:nvPr/>
        </p:nvGrpSpPr>
        <p:grpSpPr>
          <a:xfrm>
            <a:off x="125975" y="584393"/>
            <a:ext cx="8887259" cy="5768300"/>
            <a:chOff x="125975" y="584393"/>
            <a:chExt cx="8887259" cy="5768300"/>
          </a:xfrm>
        </p:grpSpPr>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9305" y="2081741"/>
              <a:ext cx="4572221" cy="304884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975" y="1001326"/>
              <a:ext cx="4572221" cy="3048840"/>
            </a:xfrm>
            <a:prstGeom prst="rect">
              <a:avLst/>
            </a:prstGeom>
          </p:spPr>
        </p:pic>
        <p:cxnSp>
          <p:nvCxnSpPr>
            <p:cNvPr id="17" name="Straight Connector 16"/>
            <p:cNvCxnSpPr/>
            <p:nvPr/>
          </p:nvCxnSpPr>
          <p:spPr>
            <a:xfrm flipV="1">
              <a:off x="5724550" y="2194629"/>
              <a:ext cx="1800200" cy="1283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1125002" y="3147094"/>
              <a:ext cx="792088" cy="15060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1197010" y="911334"/>
              <a:ext cx="648072" cy="10081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5462685" y="908720"/>
              <a:ext cx="738226" cy="1662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6300192" y="3429000"/>
              <a:ext cx="1584176" cy="9361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3554760" y="4590521"/>
              <a:ext cx="1907925" cy="10801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4504940" y="999892"/>
              <a:ext cx="252028" cy="18722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3797438" y="4203091"/>
              <a:ext cx="999659" cy="4738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717817" y="599266"/>
              <a:ext cx="1045927" cy="276999"/>
            </a:xfrm>
            <a:prstGeom prst="rect">
              <a:avLst/>
            </a:prstGeom>
            <a:noFill/>
          </p:spPr>
          <p:txBody>
            <a:bodyPr wrap="none" rtlCol="0">
              <a:spAutoFit/>
            </a:bodyPr>
            <a:lstStyle/>
            <a:p>
              <a:r>
                <a:rPr lang="en-AU" sz="1200" dirty="0" smtClean="0">
                  <a:latin typeface="Myriad Pro" pitchFamily="34" charset="0"/>
                </a:rPr>
                <a:t>Plug and Play</a:t>
              </a:r>
            </a:p>
          </p:txBody>
        </p:sp>
        <p:sp>
          <p:nvSpPr>
            <p:cNvPr id="33" name="TextBox 32"/>
            <p:cNvSpPr txBox="1"/>
            <p:nvPr/>
          </p:nvSpPr>
          <p:spPr>
            <a:xfrm>
              <a:off x="423312" y="4676975"/>
              <a:ext cx="1634935" cy="276999"/>
            </a:xfrm>
            <a:prstGeom prst="rect">
              <a:avLst/>
            </a:prstGeom>
            <a:noFill/>
          </p:spPr>
          <p:txBody>
            <a:bodyPr wrap="none" rtlCol="0">
              <a:spAutoFit/>
            </a:bodyPr>
            <a:lstStyle/>
            <a:p>
              <a:r>
                <a:rPr lang="en-AU" sz="1200" dirty="0" smtClean="0">
                  <a:latin typeface="Myriad Pro" pitchFamily="34" charset="0"/>
                </a:rPr>
                <a:t>Optical drop detection</a:t>
              </a:r>
            </a:p>
          </p:txBody>
        </p:sp>
        <p:sp>
          <p:nvSpPr>
            <p:cNvPr id="34" name="TextBox 33"/>
            <p:cNvSpPr txBox="1"/>
            <p:nvPr/>
          </p:nvSpPr>
          <p:spPr>
            <a:xfrm>
              <a:off x="125975" y="2437437"/>
              <a:ext cx="999889" cy="276999"/>
            </a:xfrm>
            <a:prstGeom prst="rect">
              <a:avLst/>
            </a:prstGeom>
            <a:noFill/>
          </p:spPr>
          <p:txBody>
            <a:bodyPr wrap="none" rtlCol="0">
              <a:spAutoFit/>
            </a:bodyPr>
            <a:lstStyle/>
            <a:p>
              <a:r>
                <a:rPr lang="en-AU" sz="1200" dirty="0" smtClean="0"/>
                <a:t>Self cleaning</a:t>
              </a:r>
              <a:endParaRPr lang="en-AU" sz="1200" dirty="0"/>
            </a:p>
          </p:txBody>
        </p:sp>
        <p:sp>
          <p:nvSpPr>
            <p:cNvPr id="35" name="TextBox 34"/>
            <p:cNvSpPr txBox="1"/>
            <p:nvPr/>
          </p:nvSpPr>
          <p:spPr>
            <a:xfrm>
              <a:off x="1917090" y="999892"/>
              <a:ext cx="960456" cy="276999"/>
            </a:xfrm>
            <a:prstGeom prst="rect">
              <a:avLst/>
            </a:prstGeom>
            <a:noFill/>
          </p:spPr>
          <p:txBody>
            <a:bodyPr wrap="none" rtlCol="0">
              <a:spAutoFit/>
            </a:bodyPr>
            <a:lstStyle/>
            <a:p>
              <a:r>
                <a:rPr lang="en-AU" sz="1200" dirty="0" smtClean="0"/>
                <a:t>Self priming</a:t>
              </a:r>
              <a:endParaRPr lang="en-AU" sz="1200" dirty="0"/>
            </a:p>
          </p:txBody>
        </p:sp>
        <p:sp>
          <p:nvSpPr>
            <p:cNvPr id="36" name="TextBox 35"/>
            <p:cNvSpPr txBox="1"/>
            <p:nvPr/>
          </p:nvSpPr>
          <p:spPr>
            <a:xfrm>
              <a:off x="1917090" y="3275111"/>
              <a:ext cx="1574790" cy="307777"/>
            </a:xfrm>
            <a:prstGeom prst="rect">
              <a:avLst/>
            </a:prstGeom>
            <a:noFill/>
          </p:spPr>
          <p:txBody>
            <a:bodyPr wrap="none" rtlCol="0">
              <a:spAutoFit/>
            </a:bodyPr>
            <a:lstStyle/>
            <a:p>
              <a:r>
                <a:rPr lang="en-AU" sz="1400" dirty="0" smtClean="0"/>
                <a:t>Injector Cartridges</a:t>
              </a:r>
              <a:endParaRPr lang="en-AU" sz="1400" dirty="0"/>
            </a:p>
          </p:txBody>
        </p:sp>
        <p:sp>
          <p:nvSpPr>
            <p:cNvPr id="40" name="TextBox 39"/>
            <p:cNvSpPr txBox="1"/>
            <p:nvPr/>
          </p:nvSpPr>
          <p:spPr>
            <a:xfrm>
              <a:off x="7640886" y="3161873"/>
              <a:ext cx="1159676" cy="276999"/>
            </a:xfrm>
            <a:prstGeom prst="rect">
              <a:avLst/>
            </a:prstGeom>
            <a:noFill/>
          </p:spPr>
          <p:txBody>
            <a:bodyPr wrap="none" rtlCol="0">
              <a:spAutoFit/>
            </a:bodyPr>
            <a:lstStyle/>
            <a:p>
              <a:r>
                <a:rPr lang="en-AU" sz="1200" dirty="0" smtClean="0"/>
                <a:t>7” touch screen</a:t>
              </a:r>
              <a:endParaRPr lang="en-AU" sz="1200" dirty="0"/>
            </a:p>
          </p:txBody>
        </p:sp>
        <p:sp>
          <p:nvSpPr>
            <p:cNvPr id="41" name="TextBox 40"/>
            <p:cNvSpPr txBox="1"/>
            <p:nvPr/>
          </p:nvSpPr>
          <p:spPr>
            <a:xfrm>
              <a:off x="7116500" y="1935996"/>
              <a:ext cx="1551130" cy="276999"/>
            </a:xfrm>
            <a:prstGeom prst="rect">
              <a:avLst/>
            </a:prstGeom>
            <a:noFill/>
          </p:spPr>
          <p:txBody>
            <a:bodyPr wrap="none" rtlCol="0">
              <a:spAutoFit/>
            </a:bodyPr>
            <a:lstStyle/>
            <a:p>
              <a:r>
                <a:rPr lang="en-AU" sz="1200" dirty="0" smtClean="0"/>
                <a:t>Automated Workflow</a:t>
              </a:r>
              <a:endParaRPr lang="en-AU" sz="1200" dirty="0"/>
            </a:p>
          </p:txBody>
        </p:sp>
        <p:sp>
          <p:nvSpPr>
            <p:cNvPr id="42" name="TextBox 41"/>
            <p:cNvSpPr txBox="1"/>
            <p:nvPr/>
          </p:nvSpPr>
          <p:spPr>
            <a:xfrm>
              <a:off x="3473483" y="722893"/>
              <a:ext cx="2354812" cy="276999"/>
            </a:xfrm>
            <a:prstGeom prst="rect">
              <a:avLst/>
            </a:prstGeom>
            <a:noFill/>
          </p:spPr>
          <p:txBody>
            <a:bodyPr wrap="none" rtlCol="0">
              <a:spAutoFit/>
            </a:bodyPr>
            <a:lstStyle/>
            <a:p>
              <a:r>
                <a:rPr lang="en-AU" sz="1200" dirty="0" smtClean="0"/>
                <a:t>No complex template preparation</a:t>
              </a:r>
              <a:endParaRPr lang="en-AU" sz="1200" dirty="0"/>
            </a:p>
          </p:txBody>
        </p:sp>
        <p:sp>
          <p:nvSpPr>
            <p:cNvPr id="43" name="TextBox 42"/>
            <p:cNvSpPr txBox="1"/>
            <p:nvPr/>
          </p:nvSpPr>
          <p:spPr>
            <a:xfrm>
              <a:off x="5828295" y="584393"/>
              <a:ext cx="2063770" cy="276999"/>
            </a:xfrm>
            <a:prstGeom prst="rect">
              <a:avLst/>
            </a:prstGeom>
            <a:noFill/>
          </p:spPr>
          <p:txBody>
            <a:bodyPr wrap="none" rtlCol="0">
              <a:spAutoFit/>
            </a:bodyPr>
            <a:lstStyle/>
            <a:p>
              <a:r>
                <a:rPr lang="en-AU" sz="1200" dirty="0" smtClean="0"/>
                <a:t>Run multiple assay in one run</a:t>
              </a:r>
              <a:endParaRPr lang="en-AU" sz="1200" dirty="0"/>
            </a:p>
          </p:txBody>
        </p:sp>
        <p:sp>
          <p:nvSpPr>
            <p:cNvPr id="44" name="TextBox 43"/>
            <p:cNvSpPr txBox="1"/>
            <p:nvPr/>
          </p:nvSpPr>
          <p:spPr>
            <a:xfrm>
              <a:off x="3050759" y="1739875"/>
              <a:ext cx="1493358" cy="276999"/>
            </a:xfrm>
            <a:prstGeom prst="rect">
              <a:avLst/>
            </a:prstGeom>
            <a:noFill/>
          </p:spPr>
          <p:txBody>
            <a:bodyPr wrap="none" rtlCol="0">
              <a:spAutoFit/>
            </a:bodyPr>
            <a:lstStyle/>
            <a:p>
              <a:r>
                <a:rPr lang="en-AU" sz="1200" dirty="0" smtClean="0"/>
                <a:t>Low cost per sample</a:t>
              </a:r>
              <a:endParaRPr lang="en-AU" sz="1200" dirty="0"/>
            </a:p>
          </p:txBody>
        </p:sp>
        <p:sp>
          <p:nvSpPr>
            <p:cNvPr id="45" name="TextBox 44"/>
            <p:cNvSpPr txBox="1"/>
            <p:nvPr/>
          </p:nvSpPr>
          <p:spPr>
            <a:xfrm>
              <a:off x="2310714" y="5679240"/>
              <a:ext cx="1912575" cy="276999"/>
            </a:xfrm>
            <a:prstGeom prst="rect">
              <a:avLst/>
            </a:prstGeom>
            <a:noFill/>
          </p:spPr>
          <p:txBody>
            <a:bodyPr wrap="none" rtlCol="0">
              <a:spAutoFit/>
            </a:bodyPr>
            <a:lstStyle/>
            <a:p>
              <a:r>
                <a:rPr lang="en-AU" sz="1200" dirty="0" smtClean="0"/>
                <a:t>No complex bioinformatics</a:t>
              </a:r>
              <a:endParaRPr lang="en-AU" sz="1200" dirty="0"/>
            </a:p>
          </p:txBody>
        </p:sp>
        <p:sp>
          <p:nvSpPr>
            <p:cNvPr id="46" name="TextBox 45"/>
            <p:cNvSpPr txBox="1"/>
            <p:nvPr/>
          </p:nvSpPr>
          <p:spPr>
            <a:xfrm>
              <a:off x="4353255" y="6075694"/>
              <a:ext cx="2354812" cy="276999"/>
            </a:xfrm>
            <a:prstGeom prst="rect">
              <a:avLst/>
            </a:prstGeom>
            <a:noFill/>
          </p:spPr>
          <p:txBody>
            <a:bodyPr wrap="none" rtlCol="0">
              <a:spAutoFit/>
            </a:bodyPr>
            <a:lstStyle/>
            <a:p>
              <a:r>
                <a:rPr lang="en-AU" sz="1200" dirty="0" smtClean="0"/>
                <a:t>No complex template preparation</a:t>
              </a:r>
              <a:endParaRPr lang="en-AU" sz="1200" dirty="0"/>
            </a:p>
          </p:txBody>
        </p:sp>
        <p:sp>
          <p:nvSpPr>
            <p:cNvPr id="47" name="TextBox 46"/>
            <p:cNvSpPr txBox="1"/>
            <p:nvPr/>
          </p:nvSpPr>
          <p:spPr>
            <a:xfrm>
              <a:off x="2384756" y="4653136"/>
              <a:ext cx="1969835" cy="276999"/>
            </a:xfrm>
            <a:prstGeom prst="rect">
              <a:avLst/>
            </a:prstGeom>
            <a:noFill/>
          </p:spPr>
          <p:txBody>
            <a:bodyPr wrap="none" rtlCol="0">
              <a:spAutoFit/>
            </a:bodyPr>
            <a:lstStyle/>
            <a:p>
              <a:r>
                <a:rPr lang="en-AU" sz="1200" dirty="0" smtClean="0"/>
                <a:t>Quantify alleles down to 5%</a:t>
              </a:r>
              <a:endParaRPr lang="en-AU" sz="1200" dirty="0"/>
            </a:p>
          </p:txBody>
        </p:sp>
        <p:sp>
          <p:nvSpPr>
            <p:cNvPr id="48" name="TextBox 47"/>
            <p:cNvSpPr txBox="1"/>
            <p:nvPr/>
          </p:nvSpPr>
          <p:spPr>
            <a:xfrm>
              <a:off x="7524750" y="4587418"/>
              <a:ext cx="1488484" cy="276999"/>
            </a:xfrm>
            <a:prstGeom prst="rect">
              <a:avLst/>
            </a:prstGeom>
            <a:noFill/>
          </p:spPr>
          <p:txBody>
            <a:bodyPr wrap="none" rtlCol="0">
              <a:spAutoFit/>
            </a:bodyPr>
            <a:lstStyle/>
            <a:p>
              <a:r>
                <a:rPr lang="en-AU" sz="1200" dirty="0" smtClean="0"/>
                <a:t>Methylation analysis</a:t>
              </a:r>
              <a:endParaRPr lang="en-AU" sz="1200" dirty="0"/>
            </a:p>
          </p:txBody>
        </p:sp>
        <p:sp>
          <p:nvSpPr>
            <p:cNvPr id="49" name="TextBox 48"/>
            <p:cNvSpPr txBox="1"/>
            <p:nvPr/>
          </p:nvSpPr>
          <p:spPr>
            <a:xfrm>
              <a:off x="6601466" y="5542493"/>
              <a:ext cx="2078839" cy="276999"/>
            </a:xfrm>
            <a:prstGeom prst="rect">
              <a:avLst/>
            </a:prstGeom>
            <a:noFill/>
          </p:spPr>
          <p:txBody>
            <a:bodyPr wrap="none" rtlCol="0">
              <a:spAutoFit/>
            </a:bodyPr>
            <a:lstStyle/>
            <a:p>
              <a:r>
                <a:rPr lang="en-AU" sz="1200" dirty="0" smtClean="0"/>
                <a:t>De novo sequence to 150 </a:t>
              </a:r>
              <a:r>
                <a:rPr lang="en-AU" sz="1200" dirty="0" err="1" smtClean="0"/>
                <a:t>bp</a:t>
              </a:r>
              <a:r>
                <a:rPr lang="en-AU" sz="1200" dirty="0" smtClean="0"/>
                <a:t>*</a:t>
              </a:r>
              <a:endParaRPr lang="en-AU" sz="1200" dirty="0"/>
            </a:p>
          </p:txBody>
        </p:sp>
        <p:cxnSp>
          <p:nvCxnSpPr>
            <p:cNvPr id="51" name="Straight Connector 50"/>
            <p:cNvCxnSpPr/>
            <p:nvPr/>
          </p:nvCxnSpPr>
          <p:spPr>
            <a:xfrm flipV="1">
              <a:off x="2186976" y="1276891"/>
              <a:ext cx="162162" cy="4629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flipV="1">
              <a:off x="1137780" y="2560405"/>
              <a:ext cx="490678" cy="50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flipV="1">
              <a:off x="6601466" y="4653136"/>
              <a:ext cx="923284" cy="727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flipV="1">
              <a:off x="6200911" y="4864417"/>
              <a:ext cx="915589" cy="6780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5462685" y="4864417"/>
              <a:ext cx="369113" cy="10918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3797438" y="2194629"/>
              <a:ext cx="557153" cy="11057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7" name="TextBox 66"/>
          <p:cNvSpPr txBox="1"/>
          <p:nvPr/>
        </p:nvSpPr>
        <p:spPr>
          <a:xfrm>
            <a:off x="2107014" y="2175827"/>
            <a:ext cx="1459054" cy="261610"/>
          </a:xfrm>
          <a:prstGeom prst="rect">
            <a:avLst/>
          </a:prstGeom>
          <a:noFill/>
        </p:spPr>
        <p:txBody>
          <a:bodyPr wrap="none" rtlCol="0">
            <a:spAutoFit/>
          </a:bodyPr>
          <a:lstStyle/>
          <a:p>
            <a:r>
              <a:rPr lang="en-AU" sz="1100" dirty="0" smtClean="0">
                <a:solidFill>
                  <a:srgbClr val="FF0000"/>
                </a:solidFill>
                <a:latin typeface="Courier New" pitchFamily="49" charset="0"/>
                <a:cs typeface="Courier New" pitchFamily="49" charset="0"/>
              </a:rPr>
              <a:t>Image: 564A1055</a:t>
            </a:r>
            <a:endParaRPr lang="en-AU" sz="1100" dirty="0">
              <a:solidFill>
                <a:srgbClr val="FF0000"/>
              </a:solidFill>
              <a:latin typeface="Courier New" pitchFamily="49" charset="0"/>
              <a:cs typeface="Courier New" pitchFamily="49" charset="0"/>
            </a:endParaRPr>
          </a:p>
        </p:txBody>
      </p:sp>
      <p:sp>
        <p:nvSpPr>
          <p:cNvPr id="68" name="TextBox 67"/>
          <p:cNvSpPr txBox="1"/>
          <p:nvPr/>
        </p:nvSpPr>
        <p:spPr>
          <a:xfrm>
            <a:off x="5978540" y="3308067"/>
            <a:ext cx="1459054" cy="261610"/>
          </a:xfrm>
          <a:prstGeom prst="rect">
            <a:avLst/>
          </a:prstGeom>
          <a:noFill/>
        </p:spPr>
        <p:txBody>
          <a:bodyPr wrap="none" rtlCol="0">
            <a:spAutoFit/>
          </a:bodyPr>
          <a:lstStyle/>
          <a:p>
            <a:r>
              <a:rPr lang="en-AU" sz="1100" dirty="0" smtClean="0">
                <a:solidFill>
                  <a:srgbClr val="FF0000"/>
                </a:solidFill>
                <a:latin typeface="Courier New" pitchFamily="49" charset="0"/>
                <a:cs typeface="Courier New" pitchFamily="49" charset="0"/>
              </a:rPr>
              <a:t>Image: 564A1044</a:t>
            </a:r>
            <a:endParaRPr lang="en-AU" sz="1100" dirty="0">
              <a:solidFill>
                <a:srgbClr val="FF0000"/>
              </a:solidFill>
              <a:latin typeface="Courier New" pitchFamily="49" charset="0"/>
              <a:cs typeface="Courier New" pitchFamily="49" charset="0"/>
            </a:endParaRPr>
          </a:p>
        </p:txBody>
      </p:sp>
    </p:spTree>
    <p:extLst>
      <p:ext uri="{BB962C8B-B14F-4D97-AF65-F5344CB8AC3E}">
        <p14:creationId xmlns:p14="http://schemas.microsoft.com/office/powerpoint/2010/main" val="14032256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79513" y="1636001"/>
            <a:ext cx="8388931" cy="712879"/>
            <a:chOff x="179513" y="1040060"/>
            <a:chExt cx="8388931" cy="712879"/>
          </a:xfrm>
        </p:grpSpPr>
        <p:sp>
          <p:nvSpPr>
            <p:cNvPr id="7" name="Pentagon 6"/>
            <p:cNvSpPr>
              <a:spLocks noChangeAspect="1"/>
            </p:cNvSpPr>
            <p:nvPr/>
          </p:nvSpPr>
          <p:spPr>
            <a:xfrm>
              <a:off x="179513" y="1040060"/>
              <a:ext cx="1126611" cy="712879"/>
            </a:xfrm>
            <a:prstGeom prst="homePlate">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latin typeface="Arial" pitchFamily="34" charset="0"/>
                  <a:cs typeface="Arial" pitchFamily="34" charset="0"/>
                </a:rPr>
                <a:t>Select Run File</a:t>
              </a:r>
              <a:endParaRPr lang="en-AU" sz="1100" dirty="0">
                <a:latin typeface="Arial" pitchFamily="34" charset="0"/>
                <a:cs typeface="Arial" pitchFamily="34" charset="0"/>
              </a:endParaRPr>
            </a:p>
          </p:txBody>
        </p:sp>
        <p:sp>
          <p:nvSpPr>
            <p:cNvPr id="8" name="Chevron 7"/>
            <p:cNvSpPr>
              <a:spLocks noChangeAspect="1"/>
            </p:cNvSpPr>
            <p:nvPr/>
          </p:nvSpPr>
          <p:spPr>
            <a:xfrm>
              <a:off x="1043608" y="1040060"/>
              <a:ext cx="1656184" cy="712879"/>
            </a:xfrm>
            <a:prstGeom prst="chevron">
              <a:avLst/>
            </a:prstGeom>
            <a:ln>
              <a:noFill/>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Insert Waste Strip and Disc</a:t>
              </a:r>
              <a:endParaRPr lang="en-AU" sz="1100" dirty="0">
                <a:solidFill>
                  <a:schemeClr val="bg1"/>
                </a:solidFill>
                <a:latin typeface="Arial" pitchFamily="34" charset="0"/>
                <a:cs typeface="Arial" pitchFamily="34" charset="0"/>
              </a:endParaRPr>
            </a:p>
          </p:txBody>
        </p:sp>
        <p:sp>
          <p:nvSpPr>
            <p:cNvPr id="9" name="Chevron 8"/>
            <p:cNvSpPr>
              <a:spLocks noChangeAspect="1"/>
            </p:cNvSpPr>
            <p:nvPr/>
          </p:nvSpPr>
          <p:spPr>
            <a:xfrm>
              <a:off x="2447764" y="1040060"/>
              <a:ext cx="1620180" cy="712879"/>
            </a:xfrm>
            <a:prstGeom prst="chevron">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Injector Preparation</a:t>
              </a:r>
              <a:endParaRPr lang="en-AU" sz="1100" dirty="0">
                <a:solidFill>
                  <a:schemeClr val="bg1"/>
                </a:solidFill>
                <a:latin typeface="Arial" pitchFamily="34" charset="0"/>
                <a:cs typeface="Arial" pitchFamily="34" charset="0"/>
              </a:endParaRPr>
            </a:p>
          </p:txBody>
        </p:sp>
        <p:sp>
          <p:nvSpPr>
            <p:cNvPr id="10" name="Chevron 9"/>
            <p:cNvSpPr>
              <a:spLocks noChangeAspect="1"/>
            </p:cNvSpPr>
            <p:nvPr/>
          </p:nvSpPr>
          <p:spPr>
            <a:xfrm>
              <a:off x="5220072" y="1040060"/>
              <a:ext cx="1944216" cy="712879"/>
            </a:xfrm>
            <a:prstGeom prst="chevron">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Sequence Run</a:t>
              </a:r>
              <a:endParaRPr lang="en-AU" sz="1100" dirty="0">
                <a:solidFill>
                  <a:schemeClr val="bg1"/>
                </a:solidFill>
                <a:latin typeface="Arial" pitchFamily="34" charset="0"/>
                <a:cs typeface="Arial" pitchFamily="34" charset="0"/>
              </a:endParaRPr>
            </a:p>
          </p:txBody>
        </p:sp>
        <p:sp>
          <p:nvSpPr>
            <p:cNvPr id="11" name="Chevron 10"/>
            <p:cNvSpPr>
              <a:spLocks noChangeAspect="1"/>
            </p:cNvSpPr>
            <p:nvPr/>
          </p:nvSpPr>
          <p:spPr>
            <a:xfrm>
              <a:off x="3808715" y="1040060"/>
              <a:ext cx="1627381" cy="712879"/>
            </a:xfrm>
            <a:prstGeom prst="chevron">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Load Beads and Template</a:t>
              </a:r>
              <a:endParaRPr lang="en-AU" sz="1100" dirty="0">
                <a:solidFill>
                  <a:schemeClr val="bg1"/>
                </a:solidFill>
                <a:latin typeface="Arial" pitchFamily="34" charset="0"/>
                <a:cs typeface="Arial" pitchFamily="34" charset="0"/>
              </a:endParaRPr>
            </a:p>
          </p:txBody>
        </p:sp>
        <p:sp>
          <p:nvSpPr>
            <p:cNvPr id="14" name="Chevron 13"/>
            <p:cNvSpPr>
              <a:spLocks noChangeAspect="1"/>
            </p:cNvSpPr>
            <p:nvPr/>
          </p:nvSpPr>
          <p:spPr>
            <a:xfrm>
              <a:off x="6948264" y="1040060"/>
              <a:ext cx="1620180" cy="712879"/>
            </a:xfrm>
            <a:prstGeom prst="chevron">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Injector Clean</a:t>
              </a:r>
              <a:endParaRPr lang="en-AU" sz="1100" dirty="0">
                <a:solidFill>
                  <a:schemeClr val="bg1"/>
                </a:solidFill>
                <a:latin typeface="Arial" pitchFamily="34" charset="0"/>
                <a:cs typeface="Arial" pitchFamily="34" charset="0"/>
              </a:endParaRPr>
            </a:p>
          </p:txBody>
        </p:sp>
      </p:grpSp>
      <p:grpSp>
        <p:nvGrpSpPr>
          <p:cNvPr id="3" name="Group 2"/>
          <p:cNvGrpSpPr/>
          <p:nvPr/>
        </p:nvGrpSpPr>
        <p:grpSpPr>
          <a:xfrm>
            <a:off x="221635" y="3717031"/>
            <a:ext cx="5862533" cy="712880"/>
            <a:chOff x="221635" y="3717031"/>
            <a:chExt cx="5862533" cy="712880"/>
          </a:xfrm>
        </p:grpSpPr>
        <p:sp>
          <p:nvSpPr>
            <p:cNvPr id="12" name="Pentagon 11"/>
            <p:cNvSpPr>
              <a:spLocks noChangeAspect="1"/>
            </p:cNvSpPr>
            <p:nvPr/>
          </p:nvSpPr>
          <p:spPr>
            <a:xfrm>
              <a:off x="221635" y="3717032"/>
              <a:ext cx="1758077" cy="712879"/>
            </a:xfrm>
            <a:prstGeom prst="homePlate">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latin typeface="Arial" pitchFamily="34" charset="0"/>
                  <a:cs typeface="Arial" pitchFamily="34" charset="0"/>
                </a:rPr>
                <a:t>Setup Assay</a:t>
              </a:r>
              <a:endParaRPr lang="en-AU" sz="1100" dirty="0">
                <a:latin typeface="Arial" pitchFamily="34" charset="0"/>
                <a:cs typeface="Arial" pitchFamily="34" charset="0"/>
              </a:endParaRPr>
            </a:p>
          </p:txBody>
        </p:sp>
        <p:sp>
          <p:nvSpPr>
            <p:cNvPr id="13" name="Chevron 12"/>
            <p:cNvSpPr>
              <a:spLocks noChangeAspect="1"/>
            </p:cNvSpPr>
            <p:nvPr/>
          </p:nvSpPr>
          <p:spPr>
            <a:xfrm>
              <a:off x="1691680" y="3717032"/>
              <a:ext cx="1656184" cy="712879"/>
            </a:xfrm>
            <a:prstGeom prst="chevron">
              <a:avLst/>
            </a:prstGeom>
            <a:ln>
              <a:noFill/>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Setup Run</a:t>
              </a:r>
              <a:endParaRPr lang="en-AU" sz="1100" dirty="0">
                <a:solidFill>
                  <a:schemeClr val="bg1"/>
                </a:solidFill>
                <a:latin typeface="Arial" pitchFamily="34" charset="0"/>
                <a:cs typeface="Arial" pitchFamily="34" charset="0"/>
              </a:endParaRPr>
            </a:p>
          </p:txBody>
        </p:sp>
        <p:sp>
          <p:nvSpPr>
            <p:cNvPr id="15" name="Chevron 14"/>
            <p:cNvSpPr>
              <a:spLocks noChangeAspect="1"/>
            </p:cNvSpPr>
            <p:nvPr/>
          </p:nvSpPr>
          <p:spPr>
            <a:xfrm>
              <a:off x="3059832" y="3717031"/>
              <a:ext cx="1656184" cy="712879"/>
            </a:xfrm>
            <a:prstGeom prst="chevron">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Run Instrument</a:t>
              </a:r>
              <a:endParaRPr lang="en-AU" sz="1100" dirty="0">
                <a:solidFill>
                  <a:schemeClr val="bg1"/>
                </a:solidFill>
                <a:latin typeface="Arial" pitchFamily="34" charset="0"/>
                <a:cs typeface="Arial" pitchFamily="34" charset="0"/>
              </a:endParaRPr>
            </a:p>
          </p:txBody>
        </p:sp>
        <p:sp>
          <p:nvSpPr>
            <p:cNvPr id="16" name="Chevron 15"/>
            <p:cNvSpPr>
              <a:spLocks noChangeAspect="1"/>
            </p:cNvSpPr>
            <p:nvPr/>
          </p:nvSpPr>
          <p:spPr>
            <a:xfrm>
              <a:off x="4427984" y="3717032"/>
              <a:ext cx="1656184" cy="712879"/>
            </a:xfrm>
            <a:prstGeom prst="chevron">
              <a:avLst/>
            </a:prstGeom>
            <a:ln>
              <a:noFill/>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Analysis</a:t>
              </a:r>
              <a:endParaRPr lang="en-AU" sz="1100" dirty="0">
                <a:solidFill>
                  <a:schemeClr val="bg1"/>
                </a:solidFill>
                <a:latin typeface="Arial" pitchFamily="34" charset="0"/>
                <a:cs typeface="Arial" pitchFamily="34" charset="0"/>
              </a:endParaRPr>
            </a:p>
          </p:txBody>
        </p:sp>
      </p:grpSp>
    </p:spTree>
    <p:extLst>
      <p:ext uri="{BB962C8B-B14F-4D97-AF65-F5344CB8AC3E}">
        <p14:creationId xmlns:p14="http://schemas.microsoft.com/office/powerpoint/2010/main" val="3065436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476672"/>
            <a:ext cx="4572638" cy="2572109"/>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9672" y="1735199"/>
            <a:ext cx="4572638" cy="25721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1855" y="3140968"/>
            <a:ext cx="4572638" cy="2572109"/>
          </a:xfrm>
          <a:prstGeom prst="rect">
            <a:avLst/>
          </a:prstGeom>
        </p:spPr>
      </p:pic>
      <p:sp>
        <p:nvSpPr>
          <p:cNvPr id="6" name="TextBox 5"/>
          <p:cNvSpPr txBox="1"/>
          <p:nvPr/>
        </p:nvSpPr>
        <p:spPr>
          <a:xfrm>
            <a:off x="5868144" y="620688"/>
            <a:ext cx="2880320" cy="1015663"/>
          </a:xfrm>
          <a:prstGeom prst="rect">
            <a:avLst/>
          </a:prstGeom>
          <a:noFill/>
        </p:spPr>
        <p:txBody>
          <a:bodyPr wrap="square" rtlCol="0">
            <a:spAutoFit/>
          </a:bodyPr>
          <a:lstStyle/>
          <a:p>
            <a:r>
              <a:rPr lang="en-AU" sz="1200" dirty="0" smtClean="0">
                <a:solidFill>
                  <a:srgbClr val="FF0000"/>
                </a:solidFill>
              </a:rPr>
              <a:t>Original images from screen capture of software.</a:t>
            </a:r>
          </a:p>
          <a:p>
            <a:r>
              <a:rPr lang="en-AU" sz="1200" dirty="0" smtClean="0">
                <a:solidFill>
                  <a:srgbClr val="FF0000"/>
                </a:solidFill>
              </a:rPr>
              <a:t>“Analysis Image.png”</a:t>
            </a:r>
          </a:p>
          <a:p>
            <a:r>
              <a:rPr lang="en-AU" sz="1200" dirty="0" smtClean="0">
                <a:solidFill>
                  <a:srgbClr val="FF0000"/>
                </a:solidFill>
              </a:rPr>
              <a:t>“Run setup image.png”</a:t>
            </a:r>
          </a:p>
          <a:p>
            <a:r>
              <a:rPr lang="en-AU" sz="1200" dirty="0" smtClean="0">
                <a:solidFill>
                  <a:srgbClr val="FF0000"/>
                </a:solidFill>
              </a:rPr>
              <a:t>“Assay setup image.png”</a:t>
            </a:r>
            <a:endParaRPr lang="en-AU" sz="1200" dirty="0">
              <a:solidFill>
                <a:srgbClr val="FF0000"/>
              </a:solidFill>
            </a:endParaRPr>
          </a:p>
        </p:txBody>
      </p:sp>
    </p:spTree>
    <p:extLst>
      <p:ext uri="{BB962C8B-B14F-4D97-AF65-F5344CB8AC3E}">
        <p14:creationId xmlns:p14="http://schemas.microsoft.com/office/powerpoint/2010/main" val="18918981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35496" y="1236799"/>
            <a:ext cx="9001884" cy="4280433"/>
            <a:chOff x="35496" y="1958643"/>
            <a:chExt cx="9001884" cy="4280433"/>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347913"/>
              <a:ext cx="8785860" cy="172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rot="16200000">
              <a:off x="-280777" y="3226546"/>
              <a:ext cx="878767" cy="246221"/>
            </a:xfrm>
            <a:prstGeom prst="rect">
              <a:avLst/>
            </a:prstGeom>
            <a:noFill/>
          </p:spPr>
          <p:txBody>
            <a:bodyPr wrap="none" rtlCol="0">
              <a:spAutoFit/>
            </a:bodyPr>
            <a:lstStyle/>
            <a:p>
              <a:r>
                <a:rPr lang="en-AU" sz="1000" dirty="0" smtClean="0">
                  <a:solidFill>
                    <a:srgbClr val="0070C0"/>
                  </a:solidFill>
                  <a:latin typeface="Arial" pitchFamily="34" charset="0"/>
                  <a:cs typeface="Arial" pitchFamily="34" charset="0"/>
                </a:rPr>
                <a:t>Signal Level</a:t>
              </a:r>
              <a:endParaRPr lang="en-AU" sz="1000" dirty="0">
                <a:solidFill>
                  <a:srgbClr val="0070C0"/>
                </a:solidFill>
                <a:latin typeface="Arial" pitchFamily="34" charset="0"/>
                <a:cs typeface="Arial" pitchFamily="34" charset="0"/>
              </a:endParaRPr>
            </a:p>
          </p:txBody>
        </p:sp>
        <p:sp>
          <p:nvSpPr>
            <p:cNvPr id="3" name="Rectangle 2"/>
            <p:cNvSpPr/>
            <p:nvPr/>
          </p:nvSpPr>
          <p:spPr>
            <a:xfrm>
              <a:off x="251520" y="2347913"/>
              <a:ext cx="1512168" cy="1449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1452335" y="2246675"/>
              <a:ext cx="1247457" cy="246221"/>
            </a:xfrm>
            <a:prstGeom prst="rect">
              <a:avLst/>
            </a:prstGeom>
            <a:noFill/>
          </p:spPr>
          <p:txBody>
            <a:bodyPr wrap="none" rtlCol="0">
              <a:spAutoFit/>
            </a:bodyPr>
            <a:lstStyle/>
            <a:p>
              <a:r>
                <a:rPr lang="en-AU" sz="1000" dirty="0" smtClean="0">
                  <a:solidFill>
                    <a:srgbClr val="0070C0"/>
                  </a:solidFill>
                  <a:latin typeface="Arial" pitchFamily="34" charset="0"/>
                  <a:cs typeface="Arial" pitchFamily="34" charset="0"/>
                </a:rPr>
                <a:t>Percentage Alleles</a:t>
              </a:r>
              <a:endParaRPr lang="en-AU" sz="1000" dirty="0">
                <a:solidFill>
                  <a:srgbClr val="0070C0"/>
                </a:solidFill>
                <a:latin typeface="Arial" pitchFamily="34" charset="0"/>
                <a:cs typeface="Arial" pitchFamily="34" charset="0"/>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048639"/>
              <a:ext cx="8785860" cy="1661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rot="16200000">
              <a:off x="-763280" y="4659825"/>
              <a:ext cx="1843774" cy="246221"/>
            </a:xfrm>
            <a:prstGeom prst="rect">
              <a:avLst/>
            </a:prstGeom>
            <a:noFill/>
          </p:spPr>
          <p:txBody>
            <a:bodyPr wrap="none" rtlCol="0">
              <a:spAutoFit/>
            </a:bodyPr>
            <a:lstStyle/>
            <a:p>
              <a:r>
                <a:rPr lang="en-AU" sz="1000" dirty="0" smtClean="0">
                  <a:solidFill>
                    <a:srgbClr val="0070C0"/>
                  </a:solidFill>
                  <a:latin typeface="Arial" pitchFamily="34" charset="0"/>
                  <a:cs typeface="Arial" pitchFamily="34" charset="0"/>
                </a:rPr>
                <a:t>Expected Nucleotide Number</a:t>
              </a:r>
              <a:endParaRPr lang="en-AU" sz="1000" dirty="0">
                <a:solidFill>
                  <a:srgbClr val="0070C0"/>
                </a:solidFill>
                <a:latin typeface="Arial" pitchFamily="34" charset="0"/>
                <a:cs typeface="Arial" pitchFamily="34" charset="0"/>
              </a:endParaRPr>
            </a:p>
          </p:txBody>
        </p:sp>
        <p:sp>
          <p:nvSpPr>
            <p:cNvPr id="9" name="TextBox 8"/>
            <p:cNvSpPr txBox="1"/>
            <p:nvPr/>
          </p:nvSpPr>
          <p:spPr>
            <a:xfrm>
              <a:off x="2642245" y="5992855"/>
              <a:ext cx="907621" cy="246221"/>
            </a:xfrm>
            <a:prstGeom prst="rect">
              <a:avLst/>
            </a:prstGeom>
            <a:noFill/>
          </p:spPr>
          <p:txBody>
            <a:bodyPr wrap="none" rtlCol="0">
              <a:spAutoFit/>
            </a:bodyPr>
            <a:lstStyle/>
            <a:p>
              <a:r>
                <a:rPr lang="en-AU" sz="1000" dirty="0" smtClean="0">
                  <a:solidFill>
                    <a:srgbClr val="0070C0"/>
                  </a:solidFill>
                  <a:latin typeface="Arial" pitchFamily="34" charset="0"/>
                  <a:cs typeface="Arial" pitchFamily="34" charset="0"/>
                </a:rPr>
                <a:t>Variable Site</a:t>
              </a:r>
              <a:endParaRPr lang="en-AU" sz="1000" dirty="0">
                <a:solidFill>
                  <a:srgbClr val="0070C0"/>
                </a:solidFill>
                <a:latin typeface="Arial" pitchFamily="34" charset="0"/>
                <a:cs typeface="Arial" pitchFamily="34" charset="0"/>
              </a:endParaRPr>
            </a:p>
          </p:txBody>
        </p:sp>
        <p:sp>
          <p:nvSpPr>
            <p:cNvPr id="10" name="Right Brace 9"/>
            <p:cNvSpPr/>
            <p:nvPr/>
          </p:nvSpPr>
          <p:spPr>
            <a:xfrm rot="5400000">
              <a:off x="2970256" y="4282231"/>
              <a:ext cx="251601" cy="309678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solidFill>
                  <a:srgbClr val="0070C0"/>
                </a:solidFill>
              </a:endParaRPr>
            </a:p>
          </p:txBody>
        </p:sp>
        <p:cxnSp>
          <p:nvCxnSpPr>
            <p:cNvPr id="11" name="Straight Arrow Connector 10"/>
            <p:cNvCxnSpPr/>
            <p:nvPr/>
          </p:nvCxnSpPr>
          <p:spPr>
            <a:xfrm flipV="1">
              <a:off x="1115616" y="5053808"/>
              <a:ext cx="725829" cy="9026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4248075" y="4409624"/>
              <a:ext cx="683965" cy="15468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427984" y="5992854"/>
              <a:ext cx="1064715" cy="246221"/>
            </a:xfrm>
            <a:prstGeom prst="rect">
              <a:avLst/>
            </a:prstGeom>
            <a:noFill/>
          </p:spPr>
          <p:txBody>
            <a:bodyPr wrap="none" rtlCol="0">
              <a:spAutoFit/>
            </a:bodyPr>
            <a:lstStyle/>
            <a:p>
              <a:r>
                <a:rPr lang="en-AU" sz="1000" dirty="0" smtClean="0">
                  <a:solidFill>
                    <a:srgbClr val="0070C0"/>
                  </a:solidFill>
                  <a:latin typeface="Arial" pitchFamily="34" charset="0"/>
                  <a:cs typeface="Arial" pitchFamily="34" charset="0"/>
                </a:rPr>
                <a:t>Variable Alleles</a:t>
              </a:r>
              <a:endParaRPr lang="en-AU" sz="1000" dirty="0">
                <a:solidFill>
                  <a:srgbClr val="0070C0"/>
                </a:solidFill>
                <a:latin typeface="Arial" pitchFamily="34" charset="0"/>
                <a:cs typeface="Arial" pitchFamily="34" charset="0"/>
              </a:endParaRPr>
            </a:p>
          </p:txBody>
        </p:sp>
        <p:sp>
          <p:nvSpPr>
            <p:cNvPr id="26" name="TextBox 25"/>
            <p:cNvSpPr txBox="1"/>
            <p:nvPr/>
          </p:nvSpPr>
          <p:spPr>
            <a:xfrm>
              <a:off x="586890" y="5992855"/>
              <a:ext cx="1104790" cy="246221"/>
            </a:xfrm>
            <a:prstGeom prst="rect">
              <a:avLst/>
            </a:prstGeom>
            <a:noFill/>
          </p:spPr>
          <p:txBody>
            <a:bodyPr wrap="none" rtlCol="0">
              <a:spAutoFit/>
            </a:bodyPr>
            <a:lstStyle/>
            <a:p>
              <a:r>
                <a:rPr lang="en-AU" sz="1000" dirty="0" smtClean="0">
                  <a:solidFill>
                    <a:srgbClr val="0070C0"/>
                  </a:solidFill>
                  <a:latin typeface="Arial" pitchFamily="34" charset="0"/>
                  <a:cs typeface="Arial" pitchFamily="34" charset="0"/>
                </a:rPr>
                <a:t>Expected Bases</a:t>
              </a:r>
              <a:endParaRPr lang="en-AU" sz="1000" dirty="0">
                <a:solidFill>
                  <a:srgbClr val="0070C0"/>
                </a:solidFill>
                <a:latin typeface="Arial" pitchFamily="34" charset="0"/>
                <a:cs typeface="Arial" pitchFamily="34" charset="0"/>
              </a:endParaRPr>
            </a:p>
          </p:txBody>
        </p:sp>
        <p:sp>
          <p:nvSpPr>
            <p:cNvPr id="30" name="TextBox 29"/>
            <p:cNvSpPr txBox="1"/>
            <p:nvPr/>
          </p:nvSpPr>
          <p:spPr>
            <a:xfrm>
              <a:off x="158606" y="1958643"/>
              <a:ext cx="1167307" cy="246221"/>
            </a:xfrm>
            <a:prstGeom prst="rect">
              <a:avLst/>
            </a:prstGeom>
            <a:noFill/>
          </p:spPr>
          <p:txBody>
            <a:bodyPr wrap="none" rtlCol="0">
              <a:spAutoFit/>
            </a:bodyPr>
            <a:lstStyle/>
            <a:p>
              <a:r>
                <a:rPr lang="en-AU" sz="1000" b="1" dirty="0" smtClean="0">
                  <a:solidFill>
                    <a:srgbClr val="0070C0"/>
                  </a:solidFill>
                  <a:latin typeface="Arial" pitchFamily="34" charset="0"/>
                  <a:cs typeface="Arial" pitchFamily="34" charset="0"/>
                </a:rPr>
                <a:t>NRAS Codon 61</a:t>
              </a:r>
              <a:endParaRPr lang="en-AU" sz="1000" b="1" dirty="0">
                <a:solidFill>
                  <a:srgbClr val="0070C0"/>
                </a:solidFill>
                <a:latin typeface="Arial" pitchFamily="34" charset="0"/>
                <a:cs typeface="Arial" pitchFamily="34" charset="0"/>
              </a:endParaRPr>
            </a:p>
          </p:txBody>
        </p:sp>
        <p:sp>
          <p:nvSpPr>
            <p:cNvPr id="31" name="TextBox 30"/>
            <p:cNvSpPr txBox="1"/>
            <p:nvPr/>
          </p:nvSpPr>
          <p:spPr>
            <a:xfrm>
              <a:off x="464197" y="4077653"/>
              <a:ext cx="756938" cy="400110"/>
            </a:xfrm>
            <a:prstGeom prst="rect">
              <a:avLst/>
            </a:prstGeom>
            <a:noFill/>
          </p:spPr>
          <p:txBody>
            <a:bodyPr wrap="none" rtlCol="0">
              <a:spAutoFit/>
            </a:bodyPr>
            <a:lstStyle/>
            <a:p>
              <a:r>
                <a:rPr lang="en-AU" sz="1000" dirty="0" smtClean="0">
                  <a:solidFill>
                    <a:srgbClr val="0070C0"/>
                  </a:solidFill>
                  <a:latin typeface="Arial" pitchFamily="34" charset="0"/>
                  <a:cs typeface="Arial" pitchFamily="34" charset="0"/>
                </a:rPr>
                <a:t>Sequence</a:t>
              </a:r>
            </a:p>
            <a:p>
              <a:r>
                <a:rPr lang="en-AU" sz="1000" dirty="0" smtClean="0">
                  <a:solidFill>
                    <a:srgbClr val="0070C0"/>
                  </a:solidFill>
                  <a:latin typeface="Arial" pitchFamily="34" charset="0"/>
                  <a:cs typeface="Arial" pitchFamily="34" charset="0"/>
                </a:rPr>
                <a:t>Profile</a:t>
              </a:r>
              <a:endParaRPr lang="en-AU" sz="1000" dirty="0">
                <a:solidFill>
                  <a:srgbClr val="0070C0"/>
                </a:solidFill>
                <a:latin typeface="Arial" pitchFamily="34" charset="0"/>
                <a:cs typeface="Arial" pitchFamily="34" charset="0"/>
              </a:endParaRPr>
            </a:p>
          </p:txBody>
        </p:sp>
        <p:sp>
          <p:nvSpPr>
            <p:cNvPr id="32" name="TextBox 31"/>
            <p:cNvSpPr txBox="1"/>
            <p:nvPr/>
          </p:nvSpPr>
          <p:spPr>
            <a:xfrm>
              <a:off x="467544" y="3038763"/>
              <a:ext cx="739305" cy="246221"/>
            </a:xfrm>
            <a:prstGeom prst="rect">
              <a:avLst/>
            </a:prstGeom>
            <a:noFill/>
          </p:spPr>
          <p:txBody>
            <a:bodyPr wrap="none" rtlCol="0">
              <a:spAutoFit/>
            </a:bodyPr>
            <a:lstStyle/>
            <a:p>
              <a:r>
                <a:rPr lang="en-AU" sz="1000" dirty="0" err="1" smtClean="0">
                  <a:solidFill>
                    <a:srgbClr val="0070C0"/>
                  </a:solidFill>
                  <a:latin typeface="Arial" pitchFamily="34" charset="0"/>
                  <a:cs typeface="Arial" pitchFamily="34" charset="0"/>
                </a:rPr>
                <a:t>Pyrogram</a:t>
              </a:r>
              <a:endParaRPr lang="en-AU" sz="1000" dirty="0" smtClean="0">
                <a:solidFill>
                  <a:srgbClr val="0070C0"/>
                </a:solidFill>
                <a:latin typeface="Arial" pitchFamily="34" charset="0"/>
                <a:cs typeface="Arial" pitchFamily="34" charset="0"/>
              </a:endParaRPr>
            </a:p>
          </p:txBody>
        </p:sp>
      </p:grpSp>
    </p:spTree>
    <p:extLst>
      <p:ext uri="{BB962C8B-B14F-4D97-AF65-F5344CB8AC3E}">
        <p14:creationId xmlns:p14="http://schemas.microsoft.com/office/powerpoint/2010/main" val="4896096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4B51D05-9098-450E-83B3-AB05FDC89AFF}" type="slidenum">
              <a:rPr lang="en-AU" smtClean="0"/>
              <a:pPr/>
              <a:t>16</a:t>
            </a:fld>
            <a:endParaRPr lang="en-AU"/>
          </a:p>
        </p:txBody>
      </p:sp>
      <p:grpSp>
        <p:nvGrpSpPr>
          <p:cNvPr id="7" name="Group 6"/>
          <p:cNvGrpSpPr/>
          <p:nvPr/>
        </p:nvGrpSpPr>
        <p:grpSpPr>
          <a:xfrm>
            <a:off x="147276" y="908720"/>
            <a:ext cx="8889220" cy="1944216"/>
            <a:chOff x="147276" y="1412776"/>
            <a:chExt cx="8889220" cy="1944216"/>
          </a:xfrm>
        </p:grpSpPr>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636" y="1627252"/>
              <a:ext cx="8785860" cy="172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47276" y="1628800"/>
              <a:ext cx="3560628" cy="144016"/>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Box 8"/>
            <p:cNvSpPr txBox="1"/>
            <p:nvPr/>
          </p:nvSpPr>
          <p:spPr>
            <a:xfrm>
              <a:off x="1783648" y="1556792"/>
              <a:ext cx="1204176" cy="246221"/>
            </a:xfrm>
            <a:prstGeom prst="rect">
              <a:avLst/>
            </a:prstGeom>
            <a:noFill/>
          </p:spPr>
          <p:txBody>
            <a:bodyPr wrap="none" rtlCol="0">
              <a:spAutoFit/>
            </a:bodyPr>
            <a:lstStyle/>
            <a:p>
              <a:r>
                <a:rPr lang="en-AU" sz="1000" dirty="0" smtClean="0">
                  <a:solidFill>
                    <a:srgbClr val="0070C0"/>
                  </a:solidFill>
                  <a:latin typeface="Arial" pitchFamily="34" charset="0"/>
                  <a:cs typeface="Arial" pitchFamily="34" charset="0"/>
                </a:rPr>
                <a:t>Percentage In/Del</a:t>
              </a:r>
              <a:endParaRPr lang="en-AU" sz="1000" dirty="0">
                <a:solidFill>
                  <a:srgbClr val="0070C0"/>
                </a:solidFill>
                <a:latin typeface="Arial" pitchFamily="34" charset="0"/>
                <a:cs typeface="Arial" pitchFamily="34" charset="0"/>
              </a:endParaRPr>
            </a:p>
          </p:txBody>
        </p:sp>
        <p:sp>
          <p:nvSpPr>
            <p:cNvPr id="12" name="TextBox 11"/>
            <p:cNvSpPr txBox="1"/>
            <p:nvPr/>
          </p:nvSpPr>
          <p:spPr>
            <a:xfrm>
              <a:off x="178628" y="1412776"/>
              <a:ext cx="1513052" cy="246221"/>
            </a:xfrm>
            <a:prstGeom prst="rect">
              <a:avLst/>
            </a:prstGeom>
            <a:noFill/>
          </p:spPr>
          <p:txBody>
            <a:bodyPr wrap="square" rtlCol="0">
              <a:spAutoFit/>
            </a:bodyPr>
            <a:lstStyle/>
            <a:p>
              <a:r>
                <a:rPr lang="en-AU" sz="1000" b="1" dirty="0" smtClean="0">
                  <a:solidFill>
                    <a:srgbClr val="0070C0"/>
                  </a:solidFill>
                  <a:latin typeface="Arial" pitchFamily="34" charset="0"/>
                  <a:cs typeface="Arial" pitchFamily="34" charset="0"/>
                </a:rPr>
                <a:t>EGFR Exon 19 Del</a:t>
              </a:r>
              <a:endParaRPr lang="en-AU" sz="1000" b="1" dirty="0">
                <a:solidFill>
                  <a:srgbClr val="0070C0"/>
                </a:solidFill>
                <a:latin typeface="Arial" pitchFamily="34" charset="0"/>
                <a:cs typeface="Arial" pitchFamily="34" charset="0"/>
              </a:endParaRPr>
            </a:p>
          </p:txBody>
        </p:sp>
      </p:grpSp>
      <p:grpSp>
        <p:nvGrpSpPr>
          <p:cNvPr id="3" name="Group 2"/>
          <p:cNvGrpSpPr/>
          <p:nvPr/>
        </p:nvGrpSpPr>
        <p:grpSpPr>
          <a:xfrm>
            <a:off x="130189" y="3799106"/>
            <a:ext cx="8834299" cy="2078166"/>
            <a:chOff x="130189" y="3655090"/>
            <a:chExt cx="8834299" cy="2078166"/>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628" y="4003516"/>
              <a:ext cx="8785860" cy="172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147276" y="4003516"/>
              <a:ext cx="3776652" cy="144016"/>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p:cNvSpPr txBox="1"/>
            <p:nvPr/>
          </p:nvSpPr>
          <p:spPr>
            <a:xfrm>
              <a:off x="1331640" y="3901311"/>
              <a:ext cx="447558" cy="246221"/>
            </a:xfrm>
            <a:prstGeom prst="rect">
              <a:avLst/>
            </a:prstGeom>
            <a:noFill/>
          </p:spPr>
          <p:txBody>
            <a:bodyPr wrap="none" rtlCol="0">
              <a:spAutoFit/>
            </a:bodyPr>
            <a:lstStyle/>
            <a:p>
              <a:r>
                <a:rPr lang="en-AU" sz="1000" dirty="0" smtClean="0">
                  <a:solidFill>
                    <a:srgbClr val="0070C0"/>
                  </a:solidFill>
                  <a:latin typeface="Arial" pitchFamily="34" charset="0"/>
                  <a:cs typeface="Arial" pitchFamily="34" charset="0"/>
                </a:rPr>
                <a:t>SNP</a:t>
              </a:r>
              <a:endParaRPr lang="en-AU" sz="1000" dirty="0">
                <a:solidFill>
                  <a:srgbClr val="0070C0"/>
                </a:solidFill>
                <a:latin typeface="Arial" pitchFamily="34" charset="0"/>
                <a:cs typeface="Arial" pitchFamily="34" charset="0"/>
              </a:endParaRPr>
            </a:p>
          </p:txBody>
        </p:sp>
        <p:sp>
          <p:nvSpPr>
            <p:cNvPr id="11" name="TextBox 10"/>
            <p:cNvSpPr txBox="1"/>
            <p:nvPr/>
          </p:nvSpPr>
          <p:spPr>
            <a:xfrm>
              <a:off x="6660232" y="3880405"/>
              <a:ext cx="518091" cy="246221"/>
            </a:xfrm>
            <a:prstGeom prst="rect">
              <a:avLst/>
            </a:prstGeom>
            <a:noFill/>
          </p:spPr>
          <p:txBody>
            <a:bodyPr wrap="none" rtlCol="0">
              <a:spAutoFit/>
            </a:bodyPr>
            <a:lstStyle/>
            <a:p>
              <a:r>
                <a:rPr lang="en-AU" sz="1000" dirty="0" smtClean="0">
                  <a:solidFill>
                    <a:srgbClr val="0070C0"/>
                  </a:solidFill>
                  <a:latin typeface="Arial" pitchFamily="34" charset="0"/>
                  <a:cs typeface="Arial" pitchFamily="34" charset="0"/>
                </a:rPr>
                <a:t>In/Del</a:t>
              </a:r>
              <a:endParaRPr lang="en-AU" sz="1000" dirty="0">
                <a:solidFill>
                  <a:srgbClr val="0070C0"/>
                </a:solidFill>
                <a:latin typeface="Arial" pitchFamily="34" charset="0"/>
                <a:cs typeface="Arial" pitchFamily="34" charset="0"/>
              </a:endParaRPr>
            </a:p>
          </p:txBody>
        </p:sp>
        <p:sp>
          <p:nvSpPr>
            <p:cNvPr id="13" name="TextBox 12"/>
            <p:cNvSpPr txBox="1"/>
            <p:nvPr/>
          </p:nvSpPr>
          <p:spPr>
            <a:xfrm>
              <a:off x="130189" y="3655090"/>
              <a:ext cx="3289683" cy="246221"/>
            </a:xfrm>
            <a:prstGeom prst="rect">
              <a:avLst/>
            </a:prstGeom>
            <a:noFill/>
          </p:spPr>
          <p:txBody>
            <a:bodyPr wrap="none" rtlCol="0">
              <a:spAutoFit/>
            </a:bodyPr>
            <a:lstStyle/>
            <a:p>
              <a:r>
                <a:rPr lang="en-AU" sz="1000" b="1" dirty="0" smtClean="0">
                  <a:solidFill>
                    <a:srgbClr val="0070C0"/>
                  </a:solidFill>
                  <a:latin typeface="Arial" pitchFamily="34" charset="0"/>
                  <a:cs typeface="Arial" pitchFamily="34" charset="0"/>
                </a:rPr>
                <a:t>UGT1A1 gene TATA box and G71R Polymorphisms</a:t>
              </a:r>
              <a:endParaRPr lang="en-AU" sz="1000" b="1" dirty="0">
                <a:solidFill>
                  <a:srgbClr val="0070C0"/>
                </a:solidFill>
                <a:latin typeface="Arial" pitchFamily="34" charset="0"/>
                <a:cs typeface="Arial" pitchFamily="34" charset="0"/>
              </a:endParaRPr>
            </a:p>
          </p:txBody>
        </p:sp>
      </p:grpSp>
    </p:spTree>
    <p:extLst>
      <p:ext uri="{BB962C8B-B14F-4D97-AF65-F5344CB8AC3E}">
        <p14:creationId xmlns:p14="http://schemas.microsoft.com/office/powerpoint/2010/main" val="193688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4B51D05-9098-450E-83B3-AB05FDC89AFF}" type="slidenum">
              <a:rPr lang="en-AU" smtClean="0"/>
              <a:pPr/>
              <a:t>17</a:t>
            </a:fld>
            <a:endParaRPr lang="en-AU"/>
          </a:p>
        </p:txBody>
      </p:sp>
      <p:grpSp>
        <p:nvGrpSpPr>
          <p:cNvPr id="4" name="Group 3"/>
          <p:cNvGrpSpPr/>
          <p:nvPr/>
        </p:nvGrpSpPr>
        <p:grpSpPr>
          <a:xfrm>
            <a:off x="5299" y="1988840"/>
            <a:ext cx="8990270" cy="2415374"/>
            <a:chOff x="5299" y="1589690"/>
            <a:chExt cx="8990270" cy="2415374"/>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709" y="1916832"/>
              <a:ext cx="8785860" cy="172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09709" y="1916832"/>
              <a:ext cx="8424936" cy="144016"/>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569749" y="1805714"/>
              <a:ext cx="1947969" cy="246221"/>
            </a:xfrm>
            <a:prstGeom prst="rect">
              <a:avLst/>
            </a:prstGeom>
            <a:noFill/>
          </p:spPr>
          <p:txBody>
            <a:bodyPr wrap="none" rtlCol="0">
              <a:spAutoFit/>
            </a:bodyPr>
            <a:lstStyle/>
            <a:p>
              <a:r>
                <a:rPr lang="en-AU" sz="1000" dirty="0" smtClean="0">
                  <a:solidFill>
                    <a:srgbClr val="0070C0"/>
                  </a:solidFill>
                  <a:latin typeface="Arial" pitchFamily="34" charset="0"/>
                  <a:cs typeface="Arial" pitchFamily="34" charset="0"/>
                </a:rPr>
                <a:t>Percentage Methylation Values</a:t>
              </a:r>
              <a:endParaRPr lang="en-AU" sz="1000" dirty="0">
                <a:solidFill>
                  <a:srgbClr val="0070C0"/>
                </a:solidFill>
                <a:latin typeface="Arial" pitchFamily="34" charset="0"/>
                <a:cs typeface="Arial" pitchFamily="34" charset="0"/>
              </a:endParaRPr>
            </a:p>
          </p:txBody>
        </p:sp>
        <p:sp>
          <p:nvSpPr>
            <p:cNvPr id="7" name="TextBox 6"/>
            <p:cNvSpPr txBox="1"/>
            <p:nvPr/>
          </p:nvSpPr>
          <p:spPr>
            <a:xfrm>
              <a:off x="1578839" y="3758843"/>
              <a:ext cx="1079142" cy="246221"/>
            </a:xfrm>
            <a:prstGeom prst="rect">
              <a:avLst/>
            </a:prstGeom>
            <a:noFill/>
          </p:spPr>
          <p:txBody>
            <a:bodyPr wrap="none" rtlCol="0">
              <a:spAutoFit/>
            </a:bodyPr>
            <a:lstStyle/>
            <a:p>
              <a:r>
                <a:rPr lang="en-AU" sz="1000" dirty="0" err="1" smtClean="0">
                  <a:solidFill>
                    <a:srgbClr val="0070C0"/>
                  </a:solidFill>
                  <a:latin typeface="Arial" pitchFamily="34" charset="0"/>
                  <a:cs typeface="Arial" pitchFamily="34" charset="0"/>
                </a:rPr>
                <a:t>Bisulfite</a:t>
              </a:r>
              <a:r>
                <a:rPr lang="en-AU" sz="1000" dirty="0" smtClean="0">
                  <a:solidFill>
                    <a:srgbClr val="0070C0"/>
                  </a:solidFill>
                  <a:latin typeface="Arial" pitchFamily="34" charset="0"/>
                  <a:cs typeface="Arial" pitchFamily="34" charset="0"/>
                </a:rPr>
                <a:t> Control</a:t>
              </a:r>
              <a:endParaRPr lang="en-AU" sz="1000" dirty="0">
                <a:solidFill>
                  <a:srgbClr val="0070C0"/>
                </a:solidFill>
                <a:latin typeface="Arial" pitchFamily="34" charset="0"/>
                <a:cs typeface="Arial" pitchFamily="34" charset="0"/>
              </a:endParaRPr>
            </a:p>
          </p:txBody>
        </p:sp>
        <p:sp>
          <p:nvSpPr>
            <p:cNvPr id="8" name="TextBox 7"/>
            <p:cNvSpPr txBox="1"/>
            <p:nvPr/>
          </p:nvSpPr>
          <p:spPr>
            <a:xfrm>
              <a:off x="425733" y="3758842"/>
              <a:ext cx="702436" cy="246221"/>
            </a:xfrm>
            <a:prstGeom prst="rect">
              <a:avLst/>
            </a:prstGeom>
            <a:noFill/>
          </p:spPr>
          <p:txBody>
            <a:bodyPr wrap="none" rtlCol="0">
              <a:spAutoFit/>
            </a:bodyPr>
            <a:lstStyle/>
            <a:p>
              <a:r>
                <a:rPr lang="en-AU" sz="1000" dirty="0" err="1" smtClean="0">
                  <a:solidFill>
                    <a:srgbClr val="0070C0"/>
                  </a:solidFill>
                  <a:latin typeface="Arial" pitchFamily="34" charset="0"/>
                  <a:cs typeface="Arial" pitchFamily="34" charset="0"/>
                </a:rPr>
                <a:t>CpG</a:t>
              </a:r>
              <a:r>
                <a:rPr lang="en-AU" sz="1000" dirty="0" smtClean="0">
                  <a:solidFill>
                    <a:srgbClr val="0070C0"/>
                  </a:solidFill>
                  <a:latin typeface="Arial" pitchFamily="34" charset="0"/>
                  <a:cs typeface="Arial" pitchFamily="34" charset="0"/>
                </a:rPr>
                <a:t> Site</a:t>
              </a:r>
              <a:endParaRPr lang="en-AU" sz="1000" dirty="0">
                <a:solidFill>
                  <a:srgbClr val="0070C0"/>
                </a:solidFill>
                <a:latin typeface="Arial" pitchFamily="34" charset="0"/>
                <a:cs typeface="Arial" pitchFamily="34" charset="0"/>
              </a:endParaRPr>
            </a:p>
          </p:txBody>
        </p:sp>
        <p:sp>
          <p:nvSpPr>
            <p:cNvPr id="9" name="Right Brace 8"/>
            <p:cNvSpPr/>
            <p:nvPr/>
          </p:nvSpPr>
          <p:spPr>
            <a:xfrm rot="5400000">
              <a:off x="694557" y="3546250"/>
              <a:ext cx="125804" cy="20064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solidFill>
                  <a:srgbClr val="0070C0"/>
                </a:solidFill>
              </a:endParaRPr>
            </a:p>
          </p:txBody>
        </p:sp>
        <p:sp>
          <p:nvSpPr>
            <p:cNvPr id="10" name="TextBox 9"/>
            <p:cNvSpPr txBox="1"/>
            <p:nvPr/>
          </p:nvSpPr>
          <p:spPr>
            <a:xfrm rot="16200000">
              <a:off x="-310974" y="2722490"/>
              <a:ext cx="878767" cy="246221"/>
            </a:xfrm>
            <a:prstGeom prst="rect">
              <a:avLst/>
            </a:prstGeom>
            <a:noFill/>
          </p:spPr>
          <p:txBody>
            <a:bodyPr wrap="none" rtlCol="0">
              <a:spAutoFit/>
            </a:bodyPr>
            <a:lstStyle/>
            <a:p>
              <a:r>
                <a:rPr lang="en-AU" sz="1000" dirty="0" smtClean="0">
                  <a:solidFill>
                    <a:srgbClr val="0070C0"/>
                  </a:solidFill>
                  <a:latin typeface="Arial" pitchFamily="34" charset="0"/>
                  <a:cs typeface="Arial" pitchFamily="34" charset="0"/>
                </a:rPr>
                <a:t>Signal Level</a:t>
              </a:r>
              <a:endParaRPr lang="en-AU" sz="1000" dirty="0">
                <a:solidFill>
                  <a:srgbClr val="0070C0"/>
                </a:solidFill>
                <a:latin typeface="Arial" pitchFamily="34" charset="0"/>
                <a:cs typeface="Arial" pitchFamily="34" charset="0"/>
              </a:endParaRPr>
            </a:p>
          </p:txBody>
        </p:sp>
        <p:cxnSp>
          <p:nvCxnSpPr>
            <p:cNvPr id="11" name="Straight Arrow Connector 10"/>
            <p:cNvCxnSpPr/>
            <p:nvPr/>
          </p:nvCxnSpPr>
          <p:spPr>
            <a:xfrm flipV="1">
              <a:off x="2097076" y="3517518"/>
              <a:ext cx="0" cy="2581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09708" y="1589690"/>
              <a:ext cx="2778116" cy="1831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000" b="1" dirty="0" smtClean="0">
                  <a:solidFill>
                    <a:srgbClr val="0070C0"/>
                  </a:solidFill>
                  <a:latin typeface="Arial" pitchFamily="34" charset="0"/>
                  <a:cs typeface="Arial" pitchFamily="34" charset="0"/>
                </a:rPr>
                <a:t>Single-minded 2 (SIM2) Gene Promoter</a:t>
              </a:r>
              <a:endParaRPr lang="en-AU" sz="1000" b="1" dirty="0">
                <a:solidFill>
                  <a:srgbClr val="0070C0"/>
                </a:solidFill>
                <a:latin typeface="Arial" pitchFamily="34" charset="0"/>
                <a:cs typeface="Arial" pitchFamily="34" charset="0"/>
              </a:endParaRPr>
            </a:p>
          </p:txBody>
        </p:sp>
      </p:grpSp>
    </p:spTree>
    <p:extLst>
      <p:ext uri="{BB962C8B-B14F-4D97-AF65-F5344CB8AC3E}">
        <p14:creationId xmlns:p14="http://schemas.microsoft.com/office/powerpoint/2010/main" val="41392129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4B51D05-9098-450E-83B3-AB05FDC89AFF}" type="slidenum">
              <a:rPr lang="en-AU" smtClean="0"/>
              <a:pPr/>
              <a:t>18</a:t>
            </a:fld>
            <a:endParaRPr lang="en-AU"/>
          </a:p>
        </p:txBody>
      </p:sp>
      <p:grpSp>
        <p:nvGrpSpPr>
          <p:cNvPr id="12" name="Group 11"/>
          <p:cNvGrpSpPr/>
          <p:nvPr/>
        </p:nvGrpSpPr>
        <p:grpSpPr>
          <a:xfrm>
            <a:off x="35496" y="1124744"/>
            <a:ext cx="8857868" cy="1321688"/>
            <a:chOff x="35496" y="1124744"/>
            <a:chExt cx="8857868" cy="1321688"/>
          </a:xfrm>
        </p:grpSpPr>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96752"/>
              <a:ext cx="8785860" cy="1249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07504" y="1124744"/>
              <a:ext cx="192451"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p:cNvSpPr/>
            <p:nvPr/>
          </p:nvSpPr>
          <p:spPr>
            <a:xfrm>
              <a:off x="35496" y="1124744"/>
              <a:ext cx="2439757" cy="1831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000" b="1" dirty="0" smtClean="0">
                  <a:solidFill>
                    <a:srgbClr val="0070C0"/>
                  </a:solidFill>
                  <a:latin typeface="Arial" pitchFamily="34" charset="0"/>
                  <a:cs typeface="Arial" pitchFamily="34" charset="0"/>
                </a:rPr>
                <a:t>Part of Human Chromosome-4 </a:t>
              </a:r>
              <a:endParaRPr lang="en-AU" sz="1000" b="1" dirty="0">
                <a:solidFill>
                  <a:srgbClr val="0070C0"/>
                </a:solidFill>
                <a:latin typeface="Arial" pitchFamily="34" charset="0"/>
                <a:cs typeface="Arial" pitchFamily="34" charset="0"/>
              </a:endParaRPr>
            </a:p>
          </p:txBody>
        </p:sp>
      </p:grpSp>
      <p:grpSp>
        <p:nvGrpSpPr>
          <p:cNvPr id="11" name="Group 10"/>
          <p:cNvGrpSpPr/>
          <p:nvPr/>
        </p:nvGrpSpPr>
        <p:grpSpPr>
          <a:xfrm>
            <a:off x="35496" y="3818490"/>
            <a:ext cx="8857868" cy="1410710"/>
            <a:chOff x="35496" y="3677922"/>
            <a:chExt cx="8857868" cy="1410710"/>
          </a:xfrm>
        </p:grpSpPr>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3717032"/>
              <a:ext cx="878586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35496" y="3677922"/>
              <a:ext cx="2439757" cy="1831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000" b="1" dirty="0" smtClean="0">
                  <a:solidFill>
                    <a:srgbClr val="0070C0"/>
                  </a:solidFill>
                  <a:latin typeface="Arial" pitchFamily="34" charset="0"/>
                  <a:cs typeface="Arial" pitchFamily="34" charset="0"/>
                </a:rPr>
                <a:t>Part of KRAS Exon 2 </a:t>
              </a:r>
              <a:endParaRPr lang="en-AU" sz="1000" b="1" dirty="0">
                <a:solidFill>
                  <a:srgbClr val="0070C0"/>
                </a:solidFill>
                <a:latin typeface="Arial" pitchFamily="34" charset="0"/>
                <a:cs typeface="Arial" pitchFamily="34" charset="0"/>
              </a:endParaRPr>
            </a:p>
          </p:txBody>
        </p:sp>
      </p:grpSp>
    </p:spTree>
    <p:extLst>
      <p:ext uri="{BB962C8B-B14F-4D97-AF65-F5344CB8AC3E}">
        <p14:creationId xmlns:p14="http://schemas.microsoft.com/office/powerpoint/2010/main" val="12842348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151839" y="888817"/>
            <a:ext cx="4391344" cy="4032448"/>
            <a:chOff x="871264" y="1124744"/>
            <a:chExt cx="4391344" cy="4032448"/>
          </a:xfrm>
        </p:grpSpPr>
        <p:sp>
          <p:nvSpPr>
            <p:cNvPr id="2" name="TextBox 1"/>
            <p:cNvSpPr txBox="1"/>
            <p:nvPr/>
          </p:nvSpPr>
          <p:spPr>
            <a:xfrm>
              <a:off x="1331640" y="1124744"/>
              <a:ext cx="3717684" cy="276999"/>
            </a:xfrm>
            <a:prstGeom prst="rect">
              <a:avLst/>
            </a:prstGeom>
            <a:noFill/>
          </p:spPr>
          <p:txBody>
            <a:bodyPr wrap="none" rtlCol="0">
              <a:spAutoFit/>
            </a:bodyPr>
            <a:lstStyle/>
            <a:p>
              <a:r>
                <a:rPr lang="en-AU" sz="1200" dirty="0" smtClean="0">
                  <a:solidFill>
                    <a:srgbClr val="FF0000"/>
                  </a:solidFill>
                  <a:latin typeface="Courier New" pitchFamily="49" charset="0"/>
                  <a:cs typeface="Courier New" pitchFamily="49" charset="0"/>
                </a:rPr>
                <a:t>Brochure concept is a fold out design.</a:t>
              </a:r>
            </a:p>
          </p:txBody>
        </p:sp>
        <p:cxnSp>
          <p:nvCxnSpPr>
            <p:cNvPr id="4" name="Straight Connector 3"/>
            <p:cNvCxnSpPr/>
            <p:nvPr/>
          </p:nvCxnSpPr>
          <p:spPr>
            <a:xfrm>
              <a:off x="1835696" y="2564904"/>
              <a:ext cx="11521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899592" y="1916832"/>
              <a:ext cx="936104"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158572" y="2564904"/>
              <a:ext cx="11521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4310700" y="1916832"/>
              <a:ext cx="909372" cy="648072"/>
            </a:xfrm>
            <a:prstGeom prst="line">
              <a:avLst/>
            </a:prstGeom>
          </p:spPr>
          <p:style>
            <a:lnRef idx="1">
              <a:schemeClr val="accent1"/>
            </a:lnRef>
            <a:fillRef idx="0">
              <a:schemeClr val="accent1"/>
            </a:fillRef>
            <a:effectRef idx="0">
              <a:schemeClr val="accent1"/>
            </a:effectRef>
            <a:fontRef idx="minor">
              <a:schemeClr val="tx1"/>
            </a:fontRef>
          </p:style>
        </p:cxnSp>
        <p:sp>
          <p:nvSpPr>
            <p:cNvPr id="12" name="Curved Down Arrow 11"/>
            <p:cNvSpPr/>
            <p:nvPr/>
          </p:nvSpPr>
          <p:spPr>
            <a:xfrm rot="1316638">
              <a:off x="1575010" y="1819894"/>
              <a:ext cx="720080" cy="324036"/>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14" name="Curved Up Arrow 13"/>
            <p:cNvSpPr/>
            <p:nvPr/>
          </p:nvSpPr>
          <p:spPr>
            <a:xfrm rot="9898287">
              <a:off x="3911748" y="1717134"/>
              <a:ext cx="576064" cy="216024"/>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cxnSp>
          <p:nvCxnSpPr>
            <p:cNvPr id="15" name="Straight Connector 14"/>
            <p:cNvCxnSpPr/>
            <p:nvPr/>
          </p:nvCxnSpPr>
          <p:spPr>
            <a:xfrm>
              <a:off x="1835696" y="3861048"/>
              <a:ext cx="11521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835696" y="3789040"/>
              <a:ext cx="11521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049631" y="3861048"/>
              <a:ext cx="11521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049631" y="3782566"/>
              <a:ext cx="1152128"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Curved Down Arrow 19"/>
            <p:cNvSpPr/>
            <p:nvPr/>
          </p:nvSpPr>
          <p:spPr>
            <a:xfrm>
              <a:off x="2329551" y="3356992"/>
              <a:ext cx="720080" cy="324036"/>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sp>
          <p:nvSpPr>
            <p:cNvPr id="21" name="Curved Up Arrow 20"/>
            <p:cNvSpPr/>
            <p:nvPr/>
          </p:nvSpPr>
          <p:spPr>
            <a:xfrm rot="9898287">
              <a:off x="3212340" y="3380695"/>
              <a:ext cx="576064" cy="216024"/>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tx1"/>
                </a:solidFill>
              </a:endParaRPr>
            </a:p>
          </p:txBody>
        </p:sp>
        <p:cxnSp>
          <p:nvCxnSpPr>
            <p:cNvPr id="22" name="Straight Connector 21"/>
            <p:cNvCxnSpPr/>
            <p:nvPr/>
          </p:nvCxnSpPr>
          <p:spPr>
            <a:xfrm>
              <a:off x="2473567" y="4941168"/>
              <a:ext cx="11521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485027" y="4725144"/>
              <a:ext cx="11521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473567" y="4797152"/>
              <a:ext cx="11521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485027" y="4869160"/>
              <a:ext cx="1152128"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701180" y="3488707"/>
              <a:ext cx="646331"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Page 2</a:t>
              </a:r>
              <a:endParaRPr lang="en-AU" sz="1000" dirty="0">
                <a:solidFill>
                  <a:srgbClr val="FF0000"/>
                </a:solidFill>
                <a:latin typeface="Courier New" pitchFamily="49" charset="0"/>
                <a:cs typeface="Courier New" pitchFamily="49" charset="0"/>
              </a:endParaRPr>
            </a:p>
          </p:txBody>
        </p:sp>
        <p:sp>
          <p:nvSpPr>
            <p:cNvPr id="28" name="TextBox 27"/>
            <p:cNvSpPr txBox="1"/>
            <p:nvPr/>
          </p:nvSpPr>
          <p:spPr>
            <a:xfrm>
              <a:off x="3859636" y="3479938"/>
              <a:ext cx="646331"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Page 3</a:t>
              </a:r>
              <a:endParaRPr lang="en-AU" sz="1000" dirty="0">
                <a:solidFill>
                  <a:srgbClr val="FF0000"/>
                </a:solidFill>
                <a:latin typeface="Courier New" pitchFamily="49" charset="0"/>
                <a:cs typeface="Courier New" pitchFamily="49" charset="0"/>
              </a:endParaRPr>
            </a:p>
          </p:txBody>
        </p:sp>
        <p:sp>
          <p:nvSpPr>
            <p:cNvPr id="29" name="TextBox 28"/>
            <p:cNvSpPr txBox="1"/>
            <p:nvPr/>
          </p:nvSpPr>
          <p:spPr>
            <a:xfrm rot="2215886">
              <a:off x="1059210" y="1908315"/>
              <a:ext cx="646331"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Page 4</a:t>
              </a:r>
              <a:endParaRPr lang="en-AU" sz="1000" dirty="0">
                <a:solidFill>
                  <a:srgbClr val="FF0000"/>
                </a:solidFill>
                <a:latin typeface="Courier New" pitchFamily="49" charset="0"/>
                <a:cs typeface="Courier New" pitchFamily="49" charset="0"/>
              </a:endParaRPr>
            </a:p>
          </p:txBody>
        </p:sp>
        <p:sp>
          <p:nvSpPr>
            <p:cNvPr id="30" name="TextBox 29"/>
            <p:cNvSpPr txBox="1"/>
            <p:nvPr/>
          </p:nvSpPr>
          <p:spPr>
            <a:xfrm>
              <a:off x="2043260" y="2274842"/>
              <a:ext cx="646331"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Page 5</a:t>
              </a:r>
              <a:endParaRPr lang="en-AU" sz="1000" dirty="0">
                <a:solidFill>
                  <a:srgbClr val="FF0000"/>
                </a:solidFill>
                <a:latin typeface="Courier New" pitchFamily="49" charset="0"/>
                <a:cs typeface="Courier New" pitchFamily="49" charset="0"/>
              </a:endParaRPr>
            </a:p>
          </p:txBody>
        </p:sp>
        <p:sp>
          <p:nvSpPr>
            <p:cNvPr id="31" name="TextBox 30"/>
            <p:cNvSpPr txBox="1"/>
            <p:nvPr/>
          </p:nvSpPr>
          <p:spPr>
            <a:xfrm>
              <a:off x="3411470" y="2240868"/>
              <a:ext cx="646331"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Page 6</a:t>
              </a:r>
              <a:endParaRPr lang="en-AU" sz="1000" dirty="0">
                <a:solidFill>
                  <a:srgbClr val="FF0000"/>
                </a:solidFill>
                <a:latin typeface="Courier New" pitchFamily="49" charset="0"/>
                <a:cs typeface="Courier New" pitchFamily="49" charset="0"/>
              </a:endParaRPr>
            </a:p>
          </p:txBody>
        </p:sp>
        <p:sp>
          <p:nvSpPr>
            <p:cNvPr id="32" name="TextBox 31"/>
            <p:cNvSpPr txBox="1"/>
            <p:nvPr/>
          </p:nvSpPr>
          <p:spPr>
            <a:xfrm rot="19382576">
              <a:off x="4384337" y="1924673"/>
              <a:ext cx="646331"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Page 7</a:t>
              </a:r>
              <a:endParaRPr lang="en-AU" sz="1000" dirty="0">
                <a:solidFill>
                  <a:srgbClr val="FF0000"/>
                </a:solidFill>
                <a:latin typeface="Courier New" pitchFamily="49" charset="0"/>
                <a:cs typeface="Courier New" pitchFamily="49" charset="0"/>
              </a:endParaRPr>
            </a:p>
          </p:txBody>
        </p:sp>
        <p:sp>
          <p:nvSpPr>
            <p:cNvPr id="33" name="TextBox 32"/>
            <p:cNvSpPr txBox="1"/>
            <p:nvPr/>
          </p:nvSpPr>
          <p:spPr>
            <a:xfrm>
              <a:off x="2584037" y="4478923"/>
              <a:ext cx="954107"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Front Page</a:t>
              </a:r>
              <a:endParaRPr lang="en-AU" sz="1000" dirty="0">
                <a:solidFill>
                  <a:srgbClr val="FF0000"/>
                </a:solidFill>
                <a:latin typeface="Courier New" pitchFamily="49" charset="0"/>
                <a:cs typeface="Courier New" pitchFamily="49" charset="0"/>
              </a:endParaRPr>
            </a:p>
          </p:txBody>
        </p:sp>
        <p:sp>
          <p:nvSpPr>
            <p:cNvPr id="34" name="TextBox 33"/>
            <p:cNvSpPr txBox="1"/>
            <p:nvPr/>
          </p:nvSpPr>
          <p:spPr>
            <a:xfrm>
              <a:off x="2614717" y="4910971"/>
              <a:ext cx="877163"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Back page</a:t>
              </a:r>
              <a:endParaRPr lang="en-AU" sz="1000" dirty="0">
                <a:solidFill>
                  <a:srgbClr val="FF0000"/>
                </a:solidFill>
                <a:latin typeface="Courier New" pitchFamily="49" charset="0"/>
                <a:cs typeface="Courier New" pitchFamily="49" charset="0"/>
              </a:endParaRPr>
            </a:p>
          </p:txBody>
        </p:sp>
        <p:sp>
          <p:nvSpPr>
            <p:cNvPr id="35" name="TextBox 34"/>
            <p:cNvSpPr txBox="1"/>
            <p:nvPr/>
          </p:nvSpPr>
          <p:spPr>
            <a:xfrm>
              <a:off x="3285727" y="2572122"/>
              <a:ext cx="877163"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Back page</a:t>
              </a:r>
              <a:endParaRPr lang="en-AU" sz="1000" dirty="0">
                <a:solidFill>
                  <a:srgbClr val="FF0000"/>
                </a:solidFill>
                <a:latin typeface="Courier New" pitchFamily="49" charset="0"/>
                <a:cs typeface="Courier New" pitchFamily="49" charset="0"/>
              </a:endParaRPr>
            </a:p>
          </p:txBody>
        </p:sp>
        <p:sp>
          <p:nvSpPr>
            <p:cNvPr id="37" name="TextBox 36"/>
            <p:cNvSpPr txBox="1"/>
            <p:nvPr/>
          </p:nvSpPr>
          <p:spPr>
            <a:xfrm>
              <a:off x="1934706" y="2572122"/>
              <a:ext cx="954107"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Front Page</a:t>
              </a:r>
              <a:endParaRPr lang="en-AU" sz="1000" dirty="0">
                <a:solidFill>
                  <a:srgbClr val="FF0000"/>
                </a:solidFill>
                <a:latin typeface="Courier New" pitchFamily="49" charset="0"/>
                <a:cs typeface="Courier New" pitchFamily="49" charset="0"/>
              </a:endParaRPr>
            </a:p>
          </p:txBody>
        </p:sp>
        <p:sp>
          <p:nvSpPr>
            <p:cNvPr id="38" name="TextBox 37"/>
            <p:cNvSpPr txBox="1"/>
            <p:nvPr/>
          </p:nvSpPr>
          <p:spPr>
            <a:xfrm rot="2150663">
              <a:off x="871264" y="2189070"/>
              <a:ext cx="646331"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Page 2</a:t>
              </a:r>
              <a:endParaRPr lang="en-AU" sz="1000" dirty="0">
                <a:solidFill>
                  <a:srgbClr val="FF0000"/>
                </a:solidFill>
                <a:latin typeface="Courier New" pitchFamily="49" charset="0"/>
                <a:cs typeface="Courier New" pitchFamily="49" charset="0"/>
              </a:endParaRPr>
            </a:p>
          </p:txBody>
        </p:sp>
        <p:sp>
          <p:nvSpPr>
            <p:cNvPr id="39" name="TextBox 38"/>
            <p:cNvSpPr txBox="1"/>
            <p:nvPr/>
          </p:nvSpPr>
          <p:spPr>
            <a:xfrm rot="19459501">
              <a:off x="4616277" y="2221062"/>
              <a:ext cx="646331"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Page 3</a:t>
              </a:r>
              <a:endParaRPr lang="en-AU" sz="1000" dirty="0">
                <a:solidFill>
                  <a:srgbClr val="FF0000"/>
                </a:solidFill>
                <a:latin typeface="Courier New" pitchFamily="49" charset="0"/>
                <a:cs typeface="Courier New" pitchFamily="49" charset="0"/>
              </a:endParaRPr>
            </a:p>
          </p:txBody>
        </p:sp>
      </p:grpSp>
      <p:sp>
        <p:nvSpPr>
          <p:cNvPr id="41" name="TextBox 40"/>
          <p:cNvSpPr txBox="1"/>
          <p:nvPr/>
        </p:nvSpPr>
        <p:spPr>
          <a:xfrm>
            <a:off x="5076056" y="2226790"/>
            <a:ext cx="2787943" cy="1569660"/>
          </a:xfrm>
          <a:prstGeom prst="rect">
            <a:avLst/>
          </a:prstGeom>
          <a:noFill/>
        </p:spPr>
        <p:txBody>
          <a:bodyPr wrap="none" rtlCol="0">
            <a:spAutoFit/>
          </a:bodyPr>
          <a:lstStyle/>
          <a:p>
            <a:r>
              <a:rPr lang="en-AU" sz="1200" dirty="0" smtClean="0">
                <a:solidFill>
                  <a:srgbClr val="FF0000"/>
                </a:solidFill>
                <a:latin typeface="Courier New" pitchFamily="49" charset="0"/>
                <a:cs typeface="Courier New" pitchFamily="49" charset="0"/>
              </a:rPr>
              <a:t>Preferred font is Myriad Pro</a:t>
            </a:r>
          </a:p>
          <a:p>
            <a:endParaRPr lang="en-AU" sz="1200" dirty="0" smtClean="0">
              <a:solidFill>
                <a:srgbClr val="FF0000"/>
              </a:solidFill>
              <a:latin typeface="Courier New" pitchFamily="49" charset="0"/>
              <a:cs typeface="Courier New" pitchFamily="49" charset="0"/>
            </a:endParaRPr>
          </a:p>
          <a:p>
            <a:r>
              <a:rPr lang="en-AU" sz="1200" dirty="0" err="1" smtClean="0">
                <a:solidFill>
                  <a:srgbClr val="FF0000"/>
                </a:solidFill>
                <a:latin typeface="Courier New" pitchFamily="49" charset="0"/>
                <a:cs typeface="Courier New" pitchFamily="49" charset="0"/>
              </a:rPr>
              <a:t>Qseq</a:t>
            </a:r>
            <a:r>
              <a:rPr lang="en-AU" sz="1200" dirty="0" smtClean="0">
                <a:solidFill>
                  <a:srgbClr val="FF0000"/>
                </a:solidFill>
                <a:latin typeface="Courier New" pitchFamily="49" charset="0"/>
                <a:cs typeface="Courier New" pitchFamily="49" charset="0"/>
              </a:rPr>
              <a:t> font is </a:t>
            </a:r>
            <a:r>
              <a:rPr lang="en-AU" sz="1200" dirty="0" err="1" smtClean="0">
                <a:solidFill>
                  <a:srgbClr val="FF0000"/>
                </a:solidFill>
                <a:latin typeface="Courier New" pitchFamily="49" charset="0"/>
                <a:cs typeface="Courier New" pitchFamily="49" charset="0"/>
              </a:rPr>
              <a:t>Neuropol</a:t>
            </a:r>
            <a:r>
              <a:rPr lang="en-AU" sz="1200" dirty="0" smtClean="0">
                <a:solidFill>
                  <a:srgbClr val="FF0000"/>
                </a:solidFill>
                <a:latin typeface="Courier New" pitchFamily="49" charset="0"/>
                <a:cs typeface="Courier New" pitchFamily="49" charset="0"/>
              </a:rPr>
              <a:t> X Free</a:t>
            </a:r>
          </a:p>
          <a:p>
            <a:endParaRPr lang="en-AU" sz="1200" dirty="0" smtClean="0">
              <a:solidFill>
                <a:srgbClr val="FF0000"/>
              </a:solidFill>
              <a:latin typeface="Courier New" pitchFamily="49" charset="0"/>
              <a:cs typeface="Courier New" pitchFamily="49" charset="0"/>
            </a:endParaRPr>
          </a:p>
          <a:p>
            <a:r>
              <a:rPr lang="en-AU" sz="1200" dirty="0" smtClean="0">
                <a:solidFill>
                  <a:srgbClr val="FF0000"/>
                </a:solidFill>
                <a:latin typeface="Courier New" pitchFamily="49" charset="0"/>
                <a:cs typeface="Courier New" pitchFamily="49" charset="0"/>
              </a:rPr>
              <a:t>BMS Blue colour is:</a:t>
            </a:r>
          </a:p>
          <a:p>
            <a:r>
              <a:rPr lang="en-AU" sz="1200" dirty="0" smtClean="0">
                <a:solidFill>
                  <a:srgbClr val="FF0000"/>
                </a:solidFill>
                <a:latin typeface="Courier New" pitchFamily="49" charset="0"/>
                <a:cs typeface="Courier New" pitchFamily="49" charset="0"/>
              </a:rPr>
              <a:t>R = 0</a:t>
            </a:r>
          </a:p>
          <a:p>
            <a:r>
              <a:rPr lang="en-AU" sz="1200" dirty="0" smtClean="0">
                <a:solidFill>
                  <a:srgbClr val="FF0000"/>
                </a:solidFill>
                <a:latin typeface="Courier New" pitchFamily="49" charset="0"/>
                <a:cs typeface="Courier New" pitchFamily="49" charset="0"/>
              </a:rPr>
              <a:t>G = 68</a:t>
            </a:r>
          </a:p>
          <a:p>
            <a:r>
              <a:rPr lang="en-AU" sz="1200" dirty="0" smtClean="0">
                <a:solidFill>
                  <a:srgbClr val="FF0000"/>
                </a:solidFill>
                <a:latin typeface="Courier New" pitchFamily="49" charset="0"/>
                <a:cs typeface="Courier New" pitchFamily="49" charset="0"/>
              </a:rPr>
              <a:t>B = 170</a:t>
            </a:r>
          </a:p>
        </p:txBody>
      </p:sp>
    </p:spTree>
    <p:extLst>
      <p:ext uri="{BB962C8B-B14F-4D97-AF65-F5344CB8AC3E}">
        <p14:creationId xmlns:p14="http://schemas.microsoft.com/office/powerpoint/2010/main" val="16930270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59162" y="339755"/>
            <a:ext cx="7620000" cy="5715000"/>
          </a:xfrm>
          <a:prstGeom prst="rect">
            <a:avLst/>
          </a:prstGeom>
        </p:spPr>
      </p:pic>
      <p:sp>
        <p:nvSpPr>
          <p:cNvPr id="3" name="TextBox 2"/>
          <p:cNvSpPr txBox="1"/>
          <p:nvPr/>
        </p:nvSpPr>
        <p:spPr>
          <a:xfrm>
            <a:off x="539552" y="2300679"/>
            <a:ext cx="3511026" cy="1200329"/>
          </a:xfrm>
          <a:prstGeom prst="rect">
            <a:avLst/>
          </a:prstGeom>
          <a:noFill/>
        </p:spPr>
        <p:txBody>
          <a:bodyPr wrap="none" rtlCol="0">
            <a:spAutoFit/>
          </a:bodyPr>
          <a:lstStyle/>
          <a:p>
            <a:r>
              <a:rPr lang="en-AU" sz="7200" dirty="0" err="1" smtClean="0">
                <a:latin typeface="Neuropol X Free" pitchFamily="2" charset="0"/>
              </a:rPr>
              <a:t>Qseq</a:t>
            </a:r>
            <a:endParaRPr lang="en-AU" sz="7200" dirty="0" smtClean="0">
              <a:latin typeface="Neuropol X Free" pitchFamily="2"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8304" y="111120"/>
            <a:ext cx="1458964" cy="460380"/>
          </a:xfrm>
          <a:prstGeom prst="rect">
            <a:avLst/>
          </a:prstGeom>
        </p:spPr>
      </p:pic>
      <p:sp>
        <p:nvSpPr>
          <p:cNvPr id="5" name="TextBox 4"/>
          <p:cNvSpPr txBox="1"/>
          <p:nvPr/>
        </p:nvSpPr>
        <p:spPr>
          <a:xfrm rot="16200000">
            <a:off x="6174141" y="3662989"/>
            <a:ext cx="4811253" cy="769441"/>
          </a:xfrm>
          <a:prstGeom prst="rect">
            <a:avLst/>
          </a:prstGeom>
          <a:noFill/>
        </p:spPr>
        <p:txBody>
          <a:bodyPr wrap="none" rtlCol="0">
            <a:spAutoFit/>
          </a:bodyPr>
          <a:lstStyle/>
          <a:p>
            <a:r>
              <a:rPr lang="en-AU" sz="4400" dirty="0" smtClean="0"/>
              <a:t>Personal Sequencer</a:t>
            </a:r>
            <a:endParaRPr lang="en-AU" sz="4400" dirty="0"/>
          </a:p>
        </p:txBody>
      </p:sp>
      <p:sp>
        <p:nvSpPr>
          <p:cNvPr id="6" name="TextBox 5"/>
          <p:cNvSpPr txBox="1"/>
          <p:nvPr/>
        </p:nvSpPr>
        <p:spPr>
          <a:xfrm>
            <a:off x="395536" y="1844824"/>
            <a:ext cx="3416320" cy="400110"/>
          </a:xfrm>
          <a:prstGeom prst="rect">
            <a:avLst/>
          </a:prstGeom>
          <a:noFill/>
        </p:spPr>
        <p:txBody>
          <a:bodyPr wrap="none" rtlCol="0">
            <a:spAutoFit/>
          </a:bodyPr>
          <a:lstStyle/>
          <a:p>
            <a:r>
              <a:rPr lang="en-AU" sz="1000" b="1" u="sng" dirty="0" smtClean="0">
                <a:solidFill>
                  <a:srgbClr val="FF0000"/>
                </a:solidFill>
                <a:latin typeface="Courier New" pitchFamily="49" charset="0"/>
                <a:cs typeface="Courier New" pitchFamily="49" charset="0"/>
              </a:rPr>
              <a:t>Front Cover</a:t>
            </a:r>
          </a:p>
          <a:p>
            <a:r>
              <a:rPr lang="en-AU" sz="1000" dirty="0" smtClean="0">
                <a:solidFill>
                  <a:srgbClr val="FF0000"/>
                </a:solidFill>
                <a:latin typeface="Courier New" pitchFamily="49" charset="0"/>
                <a:cs typeface="Courier New" pitchFamily="49" charset="0"/>
              </a:rPr>
              <a:t>We would like to keep this type of layout.</a:t>
            </a:r>
            <a:endParaRPr lang="en-AU" sz="1000" dirty="0">
              <a:solidFill>
                <a:srgbClr val="FF0000"/>
              </a:solidFill>
              <a:latin typeface="Courier New" pitchFamily="49" charset="0"/>
              <a:cs typeface="Courier New" pitchFamily="49" charset="0"/>
            </a:endParaRPr>
          </a:p>
        </p:txBody>
      </p:sp>
      <p:sp>
        <p:nvSpPr>
          <p:cNvPr id="7" name="TextBox 6"/>
          <p:cNvSpPr txBox="1"/>
          <p:nvPr/>
        </p:nvSpPr>
        <p:spPr>
          <a:xfrm>
            <a:off x="7164288" y="590491"/>
            <a:ext cx="1954381"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File “Company Logo.png”</a:t>
            </a:r>
            <a:endParaRPr lang="en-AU" sz="1000" dirty="0">
              <a:solidFill>
                <a:srgbClr val="FF0000"/>
              </a:solidFill>
              <a:latin typeface="Courier New" pitchFamily="49" charset="0"/>
              <a:cs typeface="Courier New" pitchFamily="49" charset="0"/>
            </a:endParaRPr>
          </a:p>
        </p:txBody>
      </p:sp>
      <p:sp>
        <p:nvSpPr>
          <p:cNvPr id="8" name="TextBox 7"/>
          <p:cNvSpPr txBox="1"/>
          <p:nvPr/>
        </p:nvSpPr>
        <p:spPr>
          <a:xfrm>
            <a:off x="683568" y="3377897"/>
            <a:ext cx="2954655" cy="246221"/>
          </a:xfrm>
          <a:prstGeom prst="rect">
            <a:avLst/>
          </a:prstGeom>
          <a:noFill/>
        </p:spPr>
        <p:txBody>
          <a:bodyPr wrap="none" rtlCol="0">
            <a:spAutoFit/>
          </a:bodyPr>
          <a:lstStyle/>
          <a:p>
            <a:r>
              <a:rPr lang="en-AU" sz="1000" dirty="0" err="1" smtClean="0">
                <a:solidFill>
                  <a:srgbClr val="FF0000"/>
                </a:solidFill>
                <a:latin typeface="Courier New" pitchFamily="49" charset="0"/>
                <a:cs typeface="Courier New" pitchFamily="49" charset="0"/>
              </a:rPr>
              <a:t>Qseq</a:t>
            </a:r>
            <a:r>
              <a:rPr lang="en-AU" sz="1000" dirty="0" smtClean="0">
                <a:solidFill>
                  <a:srgbClr val="FF0000"/>
                </a:solidFill>
                <a:latin typeface="Courier New" pitchFamily="49" charset="0"/>
                <a:cs typeface="Courier New" pitchFamily="49" charset="0"/>
              </a:rPr>
              <a:t> written in </a:t>
            </a:r>
            <a:r>
              <a:rPr lang="en-AU" sz="1000" dirty="0" err="1" smtClean="0">
                <a:solidFill>
                  <a:srgbClr val="FF0000"/>
                </a:solidFill>
                <a:latin typeface="Courier New" pitchFamily="49" charset="0"/>
                <a:cs typeface="Courier New" pitchFamily="49" charset="0"/>
              </a:rPr>
              <a:t>Neuropol</a:t>
            </a:r>
            <a:r>
              <a:rPr lang="en-AU" sz="1000" dirty="0" smtClean="0">
                <a:solidFill>
                  <a:srgbClr val="FF0000"/>
                </a:solidFill>
                <a:latin typeface="Courier New" pitchFamily="49" charset="0"/>
                <a:cs typeface="Courier New" pitchFamily="49" charset="0"/>
              </a:rPr>
              <a:t> X Free font</a:t>
            </a:r>
            <a:endParaRPr lang="en-AU" sz="1000" dirty="0">
              <a:solidFill>
                <a:srgbClr val="FF0000"/>
              </a:solidFill>
              <a:latin typeface="Courier New" pitchFamily="49" charset="0"/>
              <a:cs typeface="Courier New" pitchFamily="49" charset="0"/>
            </a:endParaRPr>
          </a:p>
        </p:txBody>
      </p:sp>
      <p:sp>
        <p:nvSpPr>
          <p:cNvPr id="9" name="TextBox 8"/>
          <p:cNvSpPr txBox="1"/>
          <p:nvPr/>
        </p:nvSpPr>
        <p:spPr>
          <a:xfrm>
            <a:off x="4572000" y="5661248"/>
            <a:ext cx="3493264" cy="400110"/>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We use this image as part of our theme</a:t>
            </a:r>
          </a:p>
          <a:p>
            <a:r>
              <a:rPr lang="en-AU" sz="1000" dirty="0" smtClean="0">
                <a:solidFill>
                  <a:srgbClr val="FF0000"/>
                </a:solidFill>
                <a:latin typeface="Courier New" pitchFamily="49" charset="0"/>
                <a:cs typeface="Courier New" pitchFamily="49" charset="0"/>
              </a:rPr>
              <a:t>It comes from file “ds-DNA-3D-stylized.png”</a:t>
            </a:r>
            <a:endParaRPr lang="en-AU" sz="1000" dirty="0">
              <a:solidFill>
                <a:srgbClr val="FF0000"/>
              </a:solidFill>
              <a:latin typeface="Courier New" pitchFamily="49" charset="0"/>
              <a:cs typeface="Courier New" pitchFamily="49" charset="0"/>
            </a:endParaRPr>
          </a:p>
        </p:txBody>
      </p:sp>
    </p:spTree>
    <p:extLst>
      <p:ext uri="{BB962C8B-B14F-4D97-AF65-F5344CB8AC3E}">
        <p14:creationId xmlns:p14="http://schemas.microsoft.com/office/powerpoint/2010/main" val="20118076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10886" y="43543"/>
            <a:ext cx="6781800" cy="6814457"/>
          </a:xfrm>
          <a:custGeom>
            <a:avLst/>
            <a:gdLst>
              <a:gd name="connsiteX0" fmla="*/ 0 w 6781800"/>
              <a:gd name="connsiteY0" fmla="*/ 0 h 6814457"/>
              <a:gd name="connsiteX1" fmla="*/ 6781800 w 6781800"/>
              <a:gd name="connsiteY1" fmla="*/ 3004457 h 6814457"/>
              <a:gd name="connsiteX2" fmla="*/ 10886 w 6781800"/>
              <a:gd name="connsiteY2" fmla="*/ 6814457 h 6814457"/>
            </a:gdLst>
            <a:ahLst/>
            <a:cxnLst>
              <a:cxn ang="0">
                <a:pos x="connsiteX0" y="connsiteY0"/>
              </a:cxn>
              <a:cxn ang="0">
                <a:pos x="connsiteX1" y="connsiteY1"/>
              </a:cxn>
              <a:cxn ang="0">
                <a:pos x="connsiteX2" y="connsiteY2"/>
              </a:cxn>
            </a:cxnLst>
            <a:rect l="l" t="t" r="r" b="b"/>
            <a:pathLst>
              <a:path w="6781800" h="6814457">
                <a:moveTo>
                  <a:pt x="0" y="0"/>
                </a:moveTo>
                <a:cubicBezTo>
                  <a:pt x="3389993" y="934357"/>
                  <a:pt x="6779986" y="1868714"/>
                  <a:pt x="6781800" y="3004457"/>
                </a:cubicBezTo>
                <a:cubicBezTo>
                  <a:pt x="6783614" y="4140200"/>
                  <a:pt x="3397250" y="5477328"/>
                  <a:pt x="10886" y="6814457"/>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p:cNvSpPr txBox="1"/>
          <p:nvPr/>
        </p:nvSpPr>
        <p:spPr>
          <a:xfrm>
            <a:off x="4920993" y="170056"/>
            <a:ext cx="3958514" cy="553998"/>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Coloured graphic pattern on this side (to have an engineering look). Blue colour close to “BMS blue”. This pattern will cross over into page 3. </a:t>
            </a:r>
            <a:endParaRPr lang="en-AU" sz="1000" dirty="0">
              <a:solidFill>
                <a:srgbClr val="FF0000"/>
              </a:solidFill>
              <a:latin typeface="Courier New" pitchFamily="49" charset="0"/>
              <a:cs typeface="Courier New" pitchFamily="49" charset="0"/>
            </a:endParaRPr>
          </a:p>
        </p:txBody>
      </p:sp>
      <p:sp>
        <p:nvSpPr>
          <p:cNvPr id="7" name="TextBox 6"/>
          <p:cNvSpPr txBox="1"/>
          <p:nvPr/>
        </p:nvSpPr>
        <p:spPr>
          <a:xfrm>
            <a:off x="251520" y="908720"/>
            <a:ext cx="2680221" cy="1292662"/>
          </a:xfrm>
          <a:prstGeom prst="rect">
            <a:avLst/>
          </a:prstGeom>
          <a:noFill/>
        </p:spPr>
        <p:txBody>
          <a:bodyPr wrap="none" rtlCol="0">
            <a:spAutoFit/>
          </a:bodyPr>
          <a:lstStyle/>
          <a:p>
            <a:r>
              <a:rPr lang="en-AU" sz="5400" dirty="0" err="1" smtClean="0">
                <a:latin typeface="Neuropol X Free" pitchFamily="2" charset="0"/>
              </a:rPr>
              <a:t>Qseq</a:t>
            </a:r>
            <a:endParaRPr lang="en-AU" sz="5400" dirty="0" smtClean="0">
              <a:latin typeface="Neuropol X Free" pitchFamily="2" charset="0"/>
            </a:endParaRPr>
          </a:p>
          <a:p>
            <a:r>
              <a:rPr lang="en-AU" sz="2400" dirty="0" smtClean="0">
                <a:latin typeface="Neuropol X Free" pitchFamily="2" charset="0"/>
              </a:rPr>
              <a:t>Sequencer</a:t>
            </a:r>
            <a:endParaRPr lang="en-AU" sz="2400" dirty="0">
              <a:latin typeface="Neuropol X Free" pitchFamily="2" charset="0"/>
            </a:endParaRPr>
          </a:p>
        </p:txBody>
      </p:sp>
      <p:sp>
        <p:nvSpPr>
          <p:cNvPr id="8" name="TextBox 7"/>
          <p:cNvSpPr txBox="1"/>
          <p:nvPr/>
        </p:nvSpPr>
        <p:spPr>
          <a:xfrm>
            <a:off x="322277" y="2605554"/>
            <a:ext cx="5140959" cy="461665"/>
          </a:xfrm>
          <a:prstGeom prst="rect">
            <a:avLst/>
          </a:prstGeom>
          <a:noFill/>
        </p:spPr>
        <p:txBody>
          <a:bodyPr wrap="none" rtlCol="0">
            <a:spAutoFit/>
          </a:bodyPr>
          <a:lstStyle/>
          <a:p>
            <a:r>
              <a:rPr lang="en-AU" sz="2400" i="1" dirty="0" smtClean="0"/>
              <a:t>“Quantify any site, anywhere, anytime.”</a:t>
            </a:r>
            <a:endParaRPr lang="en-AU" sz="2400" i="1" dirty="0"/>
          </a:p>
        </p:txBody>
      </p:sp>
      <p:sp>
        <p:nvSpPr>
          <p:cNvPr id="9" name="TextBox 8"/>
          <p:cNvSpPr txBox="1"/>
          <p:nvPr/>
        </p:nvSpPr>
        <p:spPr>
          <a:xfrm>
            <a:off x="251520" y="3638054"/>
            <a:ext cx="4034374" cy="1384995"/>
          </a:xfrm>
          <a:prstGeom prst="rect">
            <a:avLst/>
          </a:prstGeom>
          <a:noFill/>
        </p:spPr>
        <p:txBody>
          <a:bodyPr wrap="none" rtlCol="0">
            <a:spAutoFit/>
          </a:bodyPr>
          <a:lstStyle/>
          <a:p>
            <a:r>
              <a:rPr lang="en-AU" sz="1600" dirty="0">
                <a:latin typeface="Myriad Pro" pitchFamily="34" charset="0"/>
              </a:rPr>
              <a:t>Compact, automated personal sequencer for:</a:t>
            </a:r>
          </a:p>
          <a:p>
            <a:pPr marL="285750" lvl="0" indent="-285750">
              <a:buFont typeface="Arial" pitchFamily="34" charset="0"/>
              <a:buChar char="•"/>
            </a:pPr>
            <a:r>
              <a:rPr lang="en-AU" sz="1600" dirty="0">
                <a:latin typeface="Myriad Pro" pitchFamily="34" charset="0"/>
              </a:rPr>
              <a:t>Quantifying genotypes</a:t>
            </a:r>
          </a:p>
          <a:p>
            <a:pPr marL="285750" lvl="0" indent="-285750">
              <a:buFont typeface="Arial" pitchFamily="34" charset="0"/>
              <a:buChar char="•"/>
            </a:pPr>
            <a:r>
              <a:rPr lang="en-AU" sz="1600" dirty="0">
                <a:latin typeface="Myriad Pro" pitchFamily="34" charset="0"/>
              </a:rPr>
              <a:t>Methylation Quantification</a:t>
            </a:r>
          </a:p>
          <a:p>
            <a:pPr marL="285750" lvl="0" indent="-285750">
              <a:buFont typeface="Arial" pitchFamily="34" charset="0"/>
              <a:buChar char="•"/>
            </a:pPr>
            <a:r>
              <a:rPr lang="en-AU" sz="1600" dirty="0">
                <a:latin typeface="Myriad Pro" pitchFamily="34" charset="0"/>
              </a:rPr>
              <a:t>De novo Sequencing</a:t>
            </a:r>
          </a:p>
          <a:p>
            <a:endParaRPr lang="en-AU" sz="2000" dirty="0"/>
          </a:p>
        </p:txBody>
      </p:sp>
      <p:cxnSp>
        <p:nvCxnSpPr>
          <p:cNvPr id="11" name="Straight Connector 10"/>
          <p:cNvCxnSpPr/>
          <p:nvPr/>
        </p:nvCxnSpPr>
        <p:spPr>
          <a:xfrm>
            <a:off x="4932040" y="1484784"/>
            <a:ext cx="41044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4788024" y="5661248"/>
            <a:ext cx="42484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812360" y="1340768"/>
            <a:ext cx="0" cy="32403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6156176" y="4221088"/>
            <a:ext cx="0" cy="20162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6770914" y="3573016"/>
            <a:ext cx="2265582"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771800" y="5821813"/>
            <a:ext cx="2435299" cy="707886"/>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Have some lines in the pattern.</a:t>
            </a:r>
          </a:p>
          <a:p>
            <a:r>
              <a:rPr lang="en-AU" sz="1000" dirty="0" smtClean="0">
                <a:solidFill>
                  <a:srgbClr val="FF0000"/>
                </a:solidFill>
                <a:latin typeface="Courier New" pitchFamily="49" charset="0"/>
                <a:cs typeface="Courier New" pitchFamily="49" charset="0"/>
              </a:rPr>
              <a:t>On the lines have the catch words written.</a:t>
            </a:r>
          </a:p>
        </p:txBody>
      </p:sp>
      <p:sp>
        <p:nvSpPr>
          <p:cNvPr id="21" name="TextBox 20"/>
          <p:cNvSpPr txBox="1"/>
          <p:nvPr/>
        </p:nvSpPr>
        <p:spPr>
          <a:xfrm>
            <a:off x="5463236" y="1186879"/>
            <a:ext cx="746615" cy="307777"/>
          </a:xfrm>
          <a:prstGeom prst="rect">
            <a:avLst/>
          </a:prstGeom>
          <a:noFill/>
        </p:spPr>
        <p:txBody>
          <a:bodyPr wrap="none" rtlCol="0">
            <a:spAutoFit/>
          </a:bodyPr>
          <a:lstStyle/>
          <a:p>
            <a:r>
              <a:rPr lang="en-AU" sz="1400" dirty="0" smtClean="0"/>
              <a:t>explore</a:t>
            </a:r>
            <a:endParaRPr lang="en-AU" dirty="0"/>
          </a:p>
        </p:txBody>
      </p:sp>
      <p:sp>
        <p:nvSpPr>
          <p:cNvPr id="22" name="TextBox 21"/>
          <p:cNvSpPr txBox="1"/>
          <p:nvPr/>
        </p:nvSpPr>
        <p:spPr>
          <a:xfrm>
            <a:off x="6136188" y="5353471"/>
            <a:ext cx="634726" cy="307777"/>
          </a:xfrm>
          <a:prstGeom prst="rect">
            <a:avLst/>
          </a:prstGeom>
          <a:noFill/>
        </p:spPr>
        <p:txBody>
          <a:bodyPr wrap="none" rtlCol="0">
            <a:spAutoFit/>
          </a:bodyPr>
          <a:lstStyle/>
          <a:p>
            <a:r>
              <a:rPr lang="en-AU" sz="1400" dirty="0" smtClean="0"/>
              <a:t>reveal</a:t>
            </a:r>
            <a:endParaRPr lang="en-AU" sz="1400" dirty="0"/>
          </a:p>
        </p:txBody>
      </p:sp>
      <p:sp>
        <p:nvSpPr>
          <p:cNvPr id="23" name="TextBox 22"/>
          <p:cNvSpPr txBox="1"/>
          <p:nvPr/>
        </p:nvSpPr>
        <p:spPr>
          <a:xfrm>
            <a:off x="7896211" y="3261348"/>
            <a:ext cx="569195" cy="307777"/>
          </a:xfrm>
          <a:prstGeom prst="rect">
            <a:avLst/>
          </a:prstGeom>
          <a:noFill/>
        </p:spPr>
        <p:txBody>
          <a:bodyPr wrap="none" rtlCol="0">
            <a:spAutoFit/>
          </a:bodyPr>
          <a:lstStyle/>
          <a:p>
            <a:r>
              <a:rPr lang="en-AU" sz="1400" dirty="0" smtClean="0"/>
              <a:t>solve</a:t>
            </a:r>
            <a:endParaRPr lang="en-AU" sz="1400" dirty="0"/>
          </a:p>
        </p:txBody>
      </p:sp>
      <p:sp>
        <p:nvSpPr>
          <p:cNvPr id="24" name="TextBox 23"/>
          <p:cNvSpPr txBox="1"/>
          <p:nvPr/>
        </p:nvSpPr>
        <p:spPr>
          <a:xfrm>
            <a:off x="322277" y="5085184"/>
            <a:ext cx="1723549"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Keep this side white</a:t>
            </a:r>
            <a:endParaRPr lang="en-AU" sz="1000" dirty="0">
              <a:solidFill>
                <a:srgbClr val="FF0000"/>
              </a:solidFill>
              <a:latin typeface="Courier New" pitchFamily="49" charset="0"/>
              <a:cs typeface="Courier New" pitchFamily="49" charset="0"/>
            </a:endParaRPr>
          </a:p>
        </p:txBody>
      </p:sp>
      <p:sp>
        <p:nvSpPr>
          <p:cNvPr id="25" name="TextBox 24"/>
          <p:cNvSpPr txBox="1"/>
          <p:nvPr/>
        </p:nvSpPr>
        <p:spPr>
          <a:xfrm>
            <a:off x="2056685" y="170056"/>
            <a:ext cx="646331" cy="246221"/>
          </a:xfrm>
          <a:prstGeom prst="rect">
            <a:avLst/>
          </a:prstGeom>
          <a:noFill/>
        </p:spPr>
        <p:txBody>
          <a:bodyPr wrap="none" rtlCol="0">
            <a:spAutoFit/>
          </a:bodyPr>
          <a:lstStyle/>
          <a:p>
            <a:r>
              <a:rPr lang="en-AU" sz="1000" b="1" u="sng" dirty="0" smtClean="0">
                <a:solidFill>
                  <a:srgbClr val="FF0000"/>
                </a:solidFill>
                <a:latin typeface="Courier New" pitchFamily="49" charset="0"/>
                <a:cs typeface="Courier New" pitchFamily="49" charset="0"/>
              </a:rPr>
              <a:t>Page 2</a:t>
            </a:r>
            <a:endParaRPr lang="en-AU" sz="1000" b="1" u="sng" dirty="0">
              <a:solidFill>
                <a:srgbClr val="FF0000"/>
              </a:solidFill>
              <a:latin typeface="Courier New" pitchFamily="49" charset="0"/>
              <a:cs typeface="Courier New" pitchFamily="49" charset="0"/>
            </a:endParaRPr>
          </a:p>
        </p:txBody>
      </p:sp>
      <p:sp>
        <p:nvSpPr>
          <p:cNvPr id="26" name="TextBox 25"/>
          <p:cNvSpPr txBox="1"/>
          <p:nvPr/>
        </p:nvSpPr>
        <p:spPr>
          <a:xfrm rot="1038746">
            <a:off x="2464219" y="837079"/>
            <a:ext cx="2492990"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Swoosh divider similar to this</a:t>
            </a:r>
            <a:endParaRPr lang="en-AU" sz="1000" dirty="0">
              <a:solidFill>
                <a:srgbClr val="FF0000"/>
              </a:solidFill>
              <a:latin typeface="Courier New" pitchFamily="49" charset="0"/>
              <a:cs typeface="Courier New" pitchFamily="49" charset="0"/>
            </a:endParaRPr>
          </a:p>
        </p:txBody>
      </p:sp>
    </p:spTree>
    <p:extLst>
      <p:ext uri="{BB962C8B-B14F-4D97-AF65-F5344CB8AC3E}">
        <p14:creationId xmlns:p14="http://schemas.microsoft.com/office/powerpoint/2010/main" val="17126117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83282"/>
            <a:ext cx="9144000" cy="6096000"/>
          </a:xfrm>
          <a:prstGeom prst="rect">
            <a:avLst/>
          </a:prstGeom>
        </p:spPr>
      </p:pic>
      <p:sp>
        <p:nvSpPr>
          <p:cNvPr id="3" name="TextBox 2"/>
          <p:cNvSpPr txBox="1"/>
          <p:nvPr/>
        </p:nvSpPr>
        <p:spPr>
          <a:xfrm>
            <a:off x="251520" y="1268760"/>
            <a:ext cx="1800200" cy="1323439"/>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Coloured graphic pattern on this side (to have an engineering look). Blue colour close to “BMS blue”. Part of the same pattern from page 2.</a:t>
            </a:r>
            <a:endParaRPr lang="en-AU" sz="1000" dirty="0">
              <a:solidFill>
                <a:srgbClr val="FF0000"/>
              </a:solidFill>
              <a:latin typeface="Courier New" pitchFamily="49" charset="0"/>
              <a:cs typeface="Courier New" pitchFamily="49" charset="0"/>
            </a:endParaRPr>
          </a:p>
        </p:txBody>
      </p:sp>
      <p:sp>
        <p:nvSpPr>
          <p:cNvPr id="4" name="TextBox 3"/>
          <p:cNvSpPr txBox="1"/>
          <p:nvPr/>
        </p:nvSpPr>
        <p:spPr>
          <a:xfrm>
            <a:off x="746549" y="5646003"/>
            <a:ext cx="3958514" cy="246221"/>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Possible to have a shadow for the image? </a:t>
            </a:r>
            <a:endParaRPr lang="en-AU" sz="1000" dirty="0">
              <a:solidFill>
                <a:srgbClr val="FF0000"/>
              </a:solidFill>
              <a:latin typeface="Courier New" pitchFamily="49" charset="0"/>
              <a:cs typeface="Courier New" pitchFamily="49" charset="0"/>
            </a:endParaRPr>
          </a:p>
        </p:txBody>
      </p:sp>
      <p:sp>
        <p:nvSpPr>
          <p:cNvPr id="5" name="TextBox 4"/>
          <p:cNvSpPr txBox="1"/>
          <p:nvPr/>
        </p:nvSpPr>
        <p:spPr>
          <a:xfrm>
            <a:off x="4139952" y="257889"/>
            <a:ext cx="646331" cy="246221"/>
          </a:xfrm>
          <a:prstGeom prst="rect">
            <a:avLst/>
          </a:prstGeom>
          <a:noFill/>
        </p:spPr>
        <p:txBody>
          <a:bodyPr wrap="none" rtlCol="0">
            <a:spAutoFit/>
          </a:bodyPr>
          <a:lstStyle/>
          <a:p>
            <a:r>
              <a:rPr lang="en-AU" sz="1000" b="1" u="sng" dirty="0" smtClean="0">
                <a:solidFill>
                  <a:srgbClr val="FF0000"/>
                </a:solidFill>
                <a:latin typeface="Courier New" pitchFamily="49" charset="0"/>
                <a:cs typeface="Courier New" pitchFamily="49" charset="0"/>
              </a:rPr>
              <a:t>Page 3</a:t>
            </a:r>
            <a:endParaRPr lang="en-AU" sz="1000" b="1" u="sng" dirty="0">
              <a:solidFill>
                <a:srgbClr val="FF0000"/>
              </a:solidFill>
              <a:latin typeface="Courier New" pitchFamily="49" charset="0"/>
              <a:cs typeface="Courier New" pitchFamily="49" charset="0"/>
            </a:endParaRPr>
          </a:p>
        </p:txBody>
      </p:sp>
      <p:sp>
        <p:nvSpPr>
          <p:cNvPr id="6" name="TextBox 5"/>
          <p:cNvSpPr txBox="1"/>
          <p:nvPr/>
        </p:nvSpPr>
        <p:spPr>
          <a:xfrm>
            <a:off x="3710225" y="3982903"/>
            <a:ext cx="1869887" cy="861774"/>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Insert Splash screen from file “Splash.png”. Must be within the glass panel only.</a:t>
            </a:r>
            <a:endParaRPr lang="en-AU" sz="1000" dirty="0">
              <a:solidFill>
                <a:srgbClr val="FF0000"/>
              </a:solidFill>
              <a:latin typeface="Courier New" pitchFamily="49" charset="0"/>
              <a:cs typeface="Courier New" pitchFamily="49" charset="0"/>
            </a:endParaRPr>
          </a:p>
        </p:txBody>
      </p:sp>
      <p:sp>
        <p:nvSpPr>
          <p:cNvPr id="7" name="TextBox 6"/>
          <p:cNvSpPr txBox="1"/>
          <p:nvPr/>
        </p:nvSpPr>
        <p:spPr>
          <a:xfrm>
            <a:off x="6588224" y="3721293"/>
            <a:ext cx="1459054" cy="261610"/>
          </a:xfrm>
          <a:prstGeom prst="rect">
            <a:avLst/>
          </a:prstGeom>
          <a:noFill/>
        </p:spPr>
        <p:txBody>
          <a:bodyPr wrap="none" rtlCol="0">
            <a:spAutoFit/>
          </a:bodyPr>
          <a:lstStyle/>
          <a:p>
            <a:r>
              <a:rPr lang="en-AU" sz="1100" dirty="0" smtClean="0">
                <a:solidFill>
                  <a:srgbClr val="FF0000"/>
                </a:solidFill>
                <a:latin typeface="Courier New" pitchFamily="49" charset="0"/>
                <a:cs typeface="Courier New" pitchFamily="49" charset="0"/>
              </a:rPr>
              <a:t>Image: </a:t>
            </a:r>
            <a:r>
              <a:rPr lang="en-AU" sz="1100" dirty="0" smtClean="0">
                <a:solidFill>
                  <a:srgbClr val="FF0000"/>
                </a:solidFill>
                <a:latin typeface="Courier New" pitchFamily="49" charset="0"/>
                <a:cs typeface="Courier New" pitchFamily="49" charset="0"/>
              </a:rPr>
              <a:t>564A1035</a:t>
            </a:r>
            <a:endParaRPr lang="en-AU" sz="1100" dirty="0">
              <a:solidFill>
                <a:srgbClr val="FF0000"/>
              </a:solidFill>
              <a:latin typeface="Courier New" pitchFamily="49" charset="0"/>
              <a:cs typeface="Courier New" pitchFamily="49" charset="0"/>
            </a:endParaRPr>
          </a:p>
        </p:txBody>
      </p:sp>
    </p:spTree>
    <p:extLst>
      <p:ext uri="{BB962C8B-B14F-4D97-AF65-F5344CB8AC3E}">
        <p14:creationId xmlns:p14="http://schemas.microsoft.com/office/powerpoint/2010/main" val="25727591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7732" y="1618892"/>
            <a:ext cx="7120681" cy="4690428"/>
            <a:chOff x="125975" y="584393"/>
            <a:chExt cx="9185870" cy="5805586"/>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9305" y="2081741"/>
              <a:ext cx="4572221" cy="3048840"/>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975" y="1001326"/>
              <a:ext cx="4572221" cy="3048840"/>
            </a:xfrm>
            <a:prstGeom prst="rect">
              <a:avLst/>
            </a:prstGeom>
          </p:spPr>
        </p:pic>
        <p:cxnSp>
          <p:nvCxnSpPr>
            <p:cNvPr id="5" name="Straight Connector 4"/>
            <p:cNvCxnSpPr/>
            <p:nvPr/>
          </p:nvCxnSpPr>
          <p:spPr>
            <a:xfrm flipV="1">
              <a:off x="5724550" y="2194629"/>
              <a:ext cx="1800200" cy="1283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125002" y="3147094"/>
              <a:ext cx="792088" cy="15060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flipV="1">
              <a:off x="1197010" y="911334"/>
              <a:ext cx="648072" cy="10081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5462685" y="908720"/>
              <a:ext cx="738226" cy="1662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6300192" y="3429000"/>
              <a:ext cx="1584176" cy="9361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3554760" y="4590521"/>
              <a:ext cx="1907925" cy="10801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flipV="1">
              <a:off x="4504940" y="999892"/>
              <a:ext cx="252028" cy="18722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3797438" y="4203091"/>
              <a:ext cx="999659" cy="4738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17817" y="599266"/>
              <a:ext cx="1261844" cy="323808"/>
            </a:xfrm>
            <a:prstGeom prst="rect">
              <a:avLst/>
            </a:prstGeom>
            <a:noFill/>
          </p:spPr>
          <p:txBody>
            <a:bodyPr wrap="none" rtlCol="0">
              <a:spAutoFit/>
            </a:bodyPr>
            <a:lstStyle/>
            <a:p>
              <a:r>
                <a:rPr lang="en-AU" sz="1050" dirty="0" smtClean="0">
                  <a:latin typeface="Myriad Pro" pitchFamily="34" charset="0"/>
                </a:rPr>
                <a:t>Plug and Play</a:t>
              </a:r>
            </a:p>
          </p:txBody>
        </p:sp>
        <p:sp>
          <p:nvSpPr>
            <p:cNvPr id="14" name="TextBox 13"/>
            <p:cNvSpPr txBox="1"/>
            <p:nvPr/>
          </p:nvSpPr>
          <p:spPr>
            <a:xfrm>
              <a:off x="423312" y="4676975"/>
              <a:ext cx="1880150" cy="314285"/>
            </a:xfrm>
            <a:prstGeom prst="rect">
              <a:avLst/>
            </a:prstGeom>
            <a:noFill/>
          </p:spPr>
          <p:txBody>
            <a:bodyPr wrap="none" rtlCol="0">
              <a:spAutoFit/>
            </a:bodyPr>
            <a:lstStyle/>
            <a:p>
              <a:r>
                <a:rPr lang="en-AU" sz="1050" dirty="0" smtClean="0">
                  <a:latin typeface="Myriad Pro" pitchFamily="34" charset="0"/>
                </a:rPr>
                <a:t>Optical drop detection</a:t>
              </a:r>
            </a:p>
          </p:txBody>
        </p:sp>
        <p:sp>
          <p:nvSpPr>
            <p:cNvPr id="15" name="TextBox 14"/>
            <p:cNvSpPr txBox="1"/>
            <p:nvPr/>
          </p:nvSpPr>
          <p:spPr>
            <a:xfrm>
              <a:off x="125975" y="2437438"/>
              <a:ext cx="1203942" cy="323808"/>
            </a:xfrm>
            <a:prstGeom prst="rect">
              <a:avLst/>
            </a:prstGeom>
            <a:noFill/>
          </p:spPr>
          <p:txBody>
            <a:bodyPr wrap="none" rtlCol="0">
              <a:spAutoFit/>
            </a:bodyPr>
            <a:lstStyle/>
            <a:p>
              <a:r>
                <a:rPr lang="en-AU" sz="1050" dirty="0" smtClean="0"/>
                <a:t>Self cleaning</a:t>
              </a:r>
              <a:endParaRPr lang="en-AU" sz="1050" dirty="0"/>
            </a:p>
          </p:txBody>
        </p:sp>
        <p:sp>
          <p:nvSpPr>
            <p:cNvPr id="16" name="TextBox 15"/>
            <p:cNvSpPr txBox="1"/>
            <p:nvPr/>
          </p:nvSpPr>
          <p:spPr>
            <a:xfrm>
              <a:off x="1917090" y="999891"/>
              <a:ext cx="1158448" cy="323808"/>
            </a:xfrm>
            <a:prstGeom prst="rect">
              <a:avLst/>
            </a:prstGeom>
            <a:noFill/>
          </p:spPr>
          <p:txBody>
            <a:bodyPr wrap="none" rtlCol="0">
              <a:spAutoFit/>
            </a:bodyPr>
            <a:lstStyle/>
            <a:p>
              <a:r>
                <a:rPr lang="en-AU" sz="1050" dirty="0" smtClean="0"/>
                <a:t>Self priming</a:t>
              </a:r>
              <a:endParaRPr lang="en-AU" sz="1050" dirty="0"/>
            </a:p>
          </p:txBody>
        </p:sp>
        <p:sp>
          <p:nvSpPr>
            <p:cNvPr id="17" name="TextBox 16"/>
            <p:cNvSpPr txBox="1"/>
            <p:nvPr/>
          </p:nvSpPr>
          <p:spPr>
            <a:xfrm>
              <a:off x="1917090" y="3275111"/>
              <a:ext cx="1640272" cy="323808"/>
            </a:xfrm>
            <a:prstGeom prst="rect">
              <a:avLst/>
            </a:prstGeom>
            <a:noFill/>
          </p:spPr>
          <p:txBody>
            <a:bodyPr wrap="none" rtlCol="0">
              <a:spAutoFit/>
            </a:bodyPr>
            <a:lstStyle/>
            <a:p>
              <a:r>
                <a:rPr lang="en-AU" sz="1100" dirty="0" smtClean="0"/>
                <a:t>Injector Cartridges</a:t>
              </a:r>
              <a:endParaRPr lang="en-AU" sz="1100" dirty="0"/>
            </a:p>
          </p:txBody>
        </p:sp>
        <p:sp>
          <p:nvSpPr>
            <p:cNvPr id="18" name="TextBox 17"/>
            <p:cNvSpPr txBox="1"/>
            <p:nvPr/>
          </p:nvSpPr>
          <p:spPr>
            <a:xfrm>
              <a:off x="7640887" y="3161873"/>
              <a:ext cx="1410734" cy="323808"/>
            </a:xfrm>
            <a:prstGeom prst="rect">
              <a:avLst/>
            </a:prstGeom>
            <a:noFill/>
          </p:spPr>
          <p:txBody>
            <a:bodyPr wrap="none" rtlCol="0">
              <a:spAutoFit/>
            </a:bodyPr>
            <a:lstStyle/>
            <a:p>
              <a:r>
                <a:rPr lang="en-AU" sz="1050" dirty="0" smtClean="0"/>
                <a:t>7” touch screen</a:t>
              </a:r>
              <a:endParaRPr lang="en-AU" sz="1050" dirty="0"/>
            </a:p>
          </p:txBody>
        </p:sp>
        <p:sp>
          <p:nvSpPr>
            <p:cNvPr id="19" name="TextBox 18"/>
            <p:cNvSpPr txBox="1"/>
            <p:nvPr/>
          </p:nvSpPr>
          <p:spPr>
            <a:xfrm>
              <a:off x="7116500" y="1935996"/>
              <a:ext cx="1793297" cy="314285"/>
            </a:xfrm>
            <a:prstGeom prst="rect">
              <a:avLst/>
            </a:prstGeom>
            <a:noFill/>
          </p:spPr>
          <p:txBody>
            <a:bodyPr wrap="none" rtlCol="0">
              <a:spAutoFit/>
            </a:bodyPr>
            <a:lstStyle/>
            <a:p>
              <a:r>
                <a:rPr lang="en-AU" sz="1050" dirty="0" smtClean="0"/>
                <a:t>Automated Workflow</a:t>
              </a:r>
              <a:endParaRPr lang="en-AU" sz="1050" dirty="0"/>
            </a:p>
          </p:txBody>
        </p:sp>
        <p:sp>
          <p:nvSpPr>
            <p:cNvPr id="20" name="TextBox 19"/>
            <p:cNvSpPr txBox="1"/>
            <p:nvPr/>
          </p:nvSpPr>
          <p:spPr>
            <a:xfrm>
              <a:off x="3473483" y="722892"/>
              <a:ext cx="2696978" cy="314285"/>
            </a:xfrm>
            <a:prstGeom prst="rect">
              <a:avLst/>
            </a:prstGeom>
            <a:noFill/>
          </p:spPr>
          <p:txBody>
            <a:bodyPr wrap="none" rtlCol="0">
              <a:spAutoFit/>
            </a:bodyPr>
            <a:lstStyle/>
            <a:p>
              <a:r>
                <a:rPr lang="en-AU" sz="1050" dirty="0" smtClean="0"/>
                <a:t>No complex template preparation</a:t>
              </a:r>
              <a:endParaRPr lang="en-AU" sz="1050" dirty="0"/>
            </a:p>
          </p:txBody>
        </p:sp>
        <p:sp>
          <p:nvSpPr>
            <p:cNvPr id="21" name="TextBox 20"/>
            <p:cNvSpPr txBox="1"/>
            <p:nvPr/>
          </p:nvSpPr>
          <p:spPr>
            <a:xfrm>
              <a:off x="5828295" y="584393"/>
              <a:ext cx="2368178" cy="314285"/>
            </a:xfrm>
            <a:prstGeom prst="rect">
              <a:avLst/>
            </a:prstGeom>
            <a:noFill/>
          </p:spPr>
          <p:txBody>
            <a:bodyPr wrap="none" rtlCol="0">
              <a:spAutoFit/>
            </a:bodyPr>
            <a:lstStyle/>
            <a:p>
              <a:r>
                <a:rPr lang="en-AU" sz="1050" dirty="0" smtClean="0"/>
                <a:t>Run multiple assay in one run</a:t>
              </a:r>
              <a:endParaRPr lang="en-AU" sz="1050" dirty="0"/>
            </a:p>
          </p:txBody>
        </p:sp>
        <p:sp>
          <p:nvSpPr>
            <p:cNvPr id="22" name="TextBox 21"/>
            <p:cNvSpPr txBox="1"/>
            <p:nvPr/>
          </p:nvSpPr>
          <p:spPr>
            <a:xfrm>
              <a:off x="3050759" y="1739875"/>
              <a:ext cx="1720922" cy="314285"/>
            </a:xfrm>
            <a:prstGeom prst="rect">
              <a:avLst/>
            </a:prstGeom>
            <a:noFill/>
          </p:spPr>
          <p:txBody>
            <a:bodyPr wrap="none" rtlCol="0">
              <a:spAutoFit/>
            </a:bodyPr>
            <a:lstStyle/>
            <a:p>
              <a:r>
                <a:rPr lang="en-AU" sz="1050" dirty="0" smtClean="0"/>
                <a:t>Low cost per sample</a:t>
              </a:r>
              <a:endParaRPr lang="en-AU" sz="1050" dirty="0"/>
            </a:p>
          </p:txBody>
        </p:sp>
        <p:sp>
          <p:nvSpPr>
            <p:cNvPr id="23" name="TextBox 22"/>
            <p:cNvSpPr txBox="1"/>
            <p:nvPr/>
          </p:nvSpPr>
          <p:spPr>
            <a:xfrm>
              <a:off x="2310714" y="5679241"/>
              <a:ext cx="2198610" cy="314285"/>
            </a:xfrm>
            <a:prstGeom prst="rect">
              <a:avLst/>
            </a:prstGeom>
            <a:noFill/>
          </p:spPr>
          <p:txBody>
            <a:bodyPr wrap="none" rtlCol="0">
              <a:spAutoFit/>
            </a:bodyPr>
            <a:lstStyle/>
            <a:p>
              <a:r>
                <a:rPr lang="en-AU" sz="1050" dirty="0" smtClean="0"/>
                <a:t>No complex bioinformatics</a:t>
              </a:r>
              <a:endParaRPr lang="en-AU" sz="1050" dirty="0"/>
            </a:p>
          </p:txBody>
        </p:sp>
        <p:sp>
          <p:nvSpPr>
            <p:cNvPr id="24" name="TextBox 23"/>
            <p:cNvSpPr txBox="1"/>
            <p:nvPr/>
          </p:nvSpPr>
          <p:spPr>
            <a:xfrm>
              <a:off x="4353255" y="6075694"/>
              <a:ext cx="2696978" cy="314285"/>
            </a:xfrm>
            <a:prstGeom prst="rect">
              <a:avLst/>
            </a:prstGeom>
            <a:noFill/>
          </p:spPr>
          <p:txBody>
            <a:bodyPr wrap="none" rtlCol="0">
              <a:spAutoFit/>
            </a:bodyPr>
            <a:lstStyle/>
            <a:p>
              <a:r>
                <a:rPr lang="en-AU" sz="1050" dirty="0" smtClean="0"/>
                <a:t>No complex template preparation</a:t>
              </a:r>
              <a:endParaRPr lang="en-AU" sz="1050" dirty="0"/>
            </a:p>
          </p:txBody>
        </p:sp>
        <p:sp>
          <p:nvSpPr>
            <p:cNvPr id="25" name="TextBox 24"/>
            <p:cNvSpPr txBox="1"/>
            <p:nvPr/>
          </p:nvSpPr>
          <p:spPr>
            <a:xfrm>
              <a:off x="2384755" y="4653136"/>
              <a:ext cx="2262715" cy="314285"/>
            </a:xfrm>
            <a:prstGeom prst="rect">
              <a:avLst/>
            </a:prstGeom>
            <a:noFill/>
          </p:spPr>
          <p:txBody>
            <a:bodyPr wrap="none" rtlCol="0">
              <a:spAutoFit/>
            </a:bodyPr>
            <a:lstStyle/>
            <a:p>
              <a:r>
                <a:rPr lang="en-AU" sz="1050" dirty="0" smtClean="0"/>
                <a:t>Quantify alleles down to 5%</a:t>
              </a:r>
              <a:endParaRPr lang="en-AU" sz="1050" dirty="0"/>
            </a:p>
          </p:txBody>
        </p:sp>
        <p:sp>
          <p:nvSpPr>
            <p:cNvPr id="26" name="TextBox 25"/>
            <p:cNvSpPr txBox="1"/>
            <p:nvPr/>
          </p:nvSpPr>
          <p:spPr>
            <a:xfrm>
              <a:off x="7524750" y="4587418"/>
              <a:ext cx="1787095" cy="323808"/>
            </a:xfrm>
            <a:prstGeom prst="rect">
              <a:avLst/>
            </a:prstGeom>
            <a:noFill/>
          </p:spPr>
          <p:txBody>
            <a:bodyPr wrap="none" rtlCol="0">
              <a:spAutoFit/>
            </a:bodyPr>
            <a:lstStyle/>
            <a:p>
              <a:r>
                <a:rPr lang="en-AU" sz="1050" dirty="0" smtClean="0"/>
                <a:t>Methylation analysis</a:t>
              </a:r>
              <a:endParaRPr lang="en-AU" sz="1050" dirty="0"/>
            </a:p>
          </p:txBody>
        </p:sp>
        <p:sp>
          <p:nvSpPr>
            <p:cNvPr id="27" name="TextBox 26"/>
            <p:cNvSpPr txBox="1"/>
            <p:nvPr/>
          </p:nvSpPr>
          <p:spPr>
            <a:xfrm>
              <a:off x="6601466" y="5542493"/>
              <a:ext cx="2384722" cy="314285"/>
            </a:xfrm>
            <a:prstGeom prst="rect">
              <a:avLst/>
            </a:prstGeom>
            <a:noFill/>
          </p:spPr>
          <p:txBody>
            <a:bodyPr wrap="none" rtlCol="0">
              <a:spAutoFit/>
            </a:bodyPr>
            <a:lstStyle/>
            <a:p>
              <a:r>
                <a:rPr lang="en-AU" sz="1050" dirty="0" smtClean="0"/>
                <a:t>De novo sequence to 150 </a:t>
              </a:r>
              <a:r>
                <a:rPr lang="en-AU" sz="1050" dirty="0" err="1" smtClean="0"/>
                <a:t>bp</a:t>
              </a:r>
              <a:r>
                <a:rPr lang="en-AU" sz="1050" dirty="0" smtClean="0"/>
                <a:t>*</a:t>
              </a:r>
              <a:endParaRPr lang="en-AU" sz="1050" dirty="0"/>
            </a:p>
          </p:txBody>
        </p:sp>
        <p:cxnSp>
          <p:nvCxnSpPr>
            <p:cNvPr id="28" name="Straight Connector 27"/>
            <p:cNvCxnSpPr/>
            <p:nvPr/>
          </p:nvCxnSpPr>
          <p:spPr>
            <a:xfrm flipV="1">
              <a:off x="2186976" y="1276891"/>
              <a:ext cx="162162" cy="4629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1137780" y="2560405"/>
              <a:ext cx="490678" cy="50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flipV="1">
              <a:off x="6601466" y="4653136"/>
              <a:ext cx="923284" cy="727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flipV="1">
              <a:off x="6200911" y="4864417"/>
              <a:ext cx="915589" cy="6780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5462685" y="4864417"/>
              <a:ext cx="369113" cy="10918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797438" y="2194629"/>
              <a:ext cx="557153" cy="11057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462779" y="116632"/>
            <a:ext cx="909608" cy="338554"/>
          </a:xfrm>
          <a:prstGeom prst="rect">
            <a:avLst/>
          </a:prstGeom>
          <a:noFill/>
        </p:spPr>
        <p:txBody>
          <a:bodyPr wrap="none" rtlCol="0">
            <a:spAutoFit/>
          </a:bodyPr>
          <a:lstStyle/>
          <a:p>
            <a:r>
              <a:rPr lang="en-AU" sz="1600" dirty="0" smtClean="0"/>
              <a:t>Features</a:t>
            </a:r>
            <a:endParaRPr lang="en-AU" sz="1600" dirty="0"/>
          </a:p>
        </p:txBody>
      </p:sp>
      <p:sp>
        <p:nvSpPr>
          <p:cNvPr id="35" name="TextBox 34"/>
          <p:cNvSpPr txBox="1"/>
          <p:nvPr/>
        </p:nvSpPr>
        <p:spPr>
          <a:xfrm>
            <a:off x="467543" y="517935"/>
            <a:ext cx="2994426" cy="1169551"/>
          </a:xfrm>
          <a:prstGeom prst="rect">
            <a:avLst/>
          </a:prstGeom>
          <a:noFill/>
        </p:spPr>
        <p:txBody>
          <a:bodyPr wrap="square" rtlCol="0">
            <a:spAutoFit/>
          </a:bodyPr>
          <a:lstStyle/>
          <a:p>
            <a:r>
              <a:rPr lang="en-AU" sz="1000" dirty="0"/>
              <a:t>With an automated workflow and simple user interface the </a:t>
            </a:r>
            <a:r>
              <a:rPr lang="en-AU" sz="1000" dirty="0" err="1"/>
              <a:t>Qseq</a:t>
            </a:r>
            <a:r>
              <a:rPr lang="en-AU" sz="1000" dirty="0"/>
              <a:t> enables users to confidently identify and quantify genetic hotspots through the use of next generation sequencing. Validate whole genome sequencing or sequence array data with high accuracy at a low cost. </a:t>
            </a:r>
          </a:p>
          <a:p>
            <a:endParaRPr lang="en-AU" sz="1000" dirty="0"/>
          </a:p>
        </p:txBody>
      </p:sp>
      <p:cxnSp>
        <p:nvCxnSpPr>
          <p:cNvPr id="37" name="Straight Arrow Connector 36"/>
          <p:cNvCxnSpPr/>
          <p:nvPr/>
        </p:nvCxnSpPr>
        <p:spPr>
          <a:xfrm flipH="1" flipV="1">
            <a:off x="2814167" y="3438466"/>
            <a:ext cx="1353796" cy="52442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236887" y="1967102"/>
            <a:ext cx="3969635" cy="707886"/>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Keep the theme the same but arrange the image neatly using a simple stylish finish. Have some kind of indicator to point out where the cartridge comes from</a:t>
            </a:r>
            <a:endParaRPr lang="en-AU" sz="1000" dirty="0">
              <a:solidFill>
                <a:srgbClr val="FF0000"/>
              </a:solidFill>
              <a:latin typeface="Courier New" pitchFamily="49" charset="0"/>
              <a:cs typeface="Courier New" pitchFamily="49" charset="0"/>
            </a:endParaRPr>
          </a:p>
        </p:txBody>
      </p:sp>
      <p:sp>
        <p:nvSpPr>
          <p:cNvPr id="39" name="TextBox 38"/>
          <p:cNvSpPr txBox="1"/>
          <p:nvPr/>
        </p:nvSpPr>
        <p:spPr>
          <a:xfrm>
            <a:off x="6487352" y="4077072"/>
            <a:ext cx="1817237" cy="707886"/>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Possible to have a reflection for the image of the instrument? </a:t>
            </a:r>
            <a:endParaRPr lang="en-AU" sz="1000" dirty="0">
              <a:solidFill>
                <a:srgbClr val="FF0000"/>
              </a:solidFill>
              <a:latin typeface="Courier New" pitchFamily="49" charset="0"/>
              <a:cs typeface="Courier New" pitchFamily="49" charset="0"/>
            </a:endParaRPr>
          </a:p>
        </p:txBody>
      </p:sp>
      <p:sp>
        <p:nvSpPr>
          <p:cNvPr id="40" name="TextBox 39"/>
          <p:cNvSpPr txBox="1"/>
          <p:nvPr/>
        </p:nvSpPr>
        <p:spPr>
          <a:xfrm>
            <a:off x="6647147" y="1062695"/>
            <a:ext cx="1817237" cy="246221"/>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White background</a:t>
            </a:r>
            <a:endParaRPr lang="en-AU" sz="1000" dirty="0">
              <a:solidFill>
                <a:srgbClr val="FF0000"/>
              </a:solidFill>
              <a:latin typeface="Courier New" pitchFamily="49" charset="0"/>
              <a:cs typeface="Courier New" pitchFamily="49" charset="0"/>
            </a:endParaRPr>
          </a:p>
        </p:txBody>
      </p:sp>
      <p:sp>
        <p:nvSpPr>
          <p:cNvPr id="41" name="TextBox 40"/>
          <p:cNvSpPr txBox="1"/>
          <p:nvPr/>
        </p:nvSpPr>
        <p:spPr>
          <a:xfrm>
            <a:off x="4128979" y="309316"/>
            <a:ext cx="646331" cy="246221"/>
          </a:xfrm>
          <a:prstGeom prst="rect">
            <a:avLst/>
          </a:prstGeom>
          <a:noFill/>
        </p:spPr>
        <p:txBody>
          <a:bodyPr wrap="none" rtlCol="0">
            <a:spAutoFit/>
          </a:bodyPr>
          <a:lstStyle/>
          <a:p>
            <a:r>
              <a:rPr lang="en-AU" sz="1000" b="1" u="sng" dirty="0" smtClean="0">
                <a:solidFill>
                  <a:srgbClr val="FF0000"/>
                </a:solidFill>
                <a:latin typeface="Courier New" pitchFamily="49" charset="0"/>
                <a:cs typeface="Courier New" pitchFamily="49" charset="0"/>
              </a:rPr>
              <a:t>Page 4</a:t>
            </a:r>
            <a:endParaRPr lang="en-AU" sz="1000" b="1" u="sng" dirty="0">
              <a:solidFill>
                <a:srgbClr val="FF0000"/>
              </a:solidFill>
              <a:latin typeface="Courier New" pitchFamily="49" charset="0"/>
              <a:cs typeface="Courier New" pitchFamily="49" charset="0"/>
            </a:endParaRPr>
          </a:p>
        </p:txBody>
      </p:sp>
    </p:spTree>
    <p:extLst>
      <p:ext uri="{BB962C8B-B14F-4D97-AF65-F5344CB8AC3E}">
        <p14:creationId xmlns:p14="http://schemas.microsoft.com/office/powerpoint/2010/main" val="31289338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72046" y="4160165"/>
            <a:ext cx="3048426" cy="1714739"/>
          </a:xfrm>
          <a:prstGeom prst="rect">
            <a:avLst/>
          </a:prstGeom>
          <a:effectLst>
            <a:reflection blurRad="6350" stA="52000" endA="300" endPos="35000" dir="5400000" sy="-100000" algn="bl" rotWithShape="0"/>
          </a:effectLst>
        </p:spPr>
      </p:pic>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260" y="4228012"/>
            <a:ext cx="3048426" cy="1714739"/>
          </a:xfrm>
          <a:prstGeom prst="rect">
            <a:avLst/>
          </a:prstGeom>
          <a:effectLst>
            <a:reflection blurRad="6350" stA="52000" endA="300" endPos="35000" dir="5400000" sy="-100000" algn="bl" rotWithShape="0"/>
          </a:effectLst>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5564" y="4378557"/>
            <a:ext cx="3048426" cy="1714739"/>
          </a:xfrm>
          <a:prstGeom prst="rect">
            <a:avLst/>
          </a:prstGeom>
          <a:effectLst>
            <a:reflection blurRad="6350" stA="52000" endA="300" endPos="35000" dir="5400000" sy="-100000" algn="bl" rotWithShape="0"/>
          </a:effectLst>
        </p:spPr>
      </p:pic>
      <p:sp>
        <p:nvSpPr>
          <p:cNvPr id="2" name="TextBox 1"/>
          <p:cNvSpPr txBox="1"/>
          <p:nvPr/>
        </p:nvSpPr>
        <p:spPr>
          <a:xfrm>
            <a:off x="417470" y="183742"/>
            <a:ext cx="996427" cy="338554"/>
          </a:xfrm>
          <a:prstGeom prst="rect">
            <a:avLst/>
          </a:prstGeom>
          <a:noFill/>
        </p:spPr>
        <p:txBody>
          <a:bodyPr wrap="none" rtlCol="0">
            <a:spAutoFit/>
          </a:bodyPr>
          <a:lstStyle/>
          <a:p>
            <a:r>
              <a:rPr lang="en-AU" sz="1600" dirty="0" smtClean="0"/>
              <a:t>Workflow</a:t>
            </a:r>
            <a:endParaRPr lang="en-AU" sz="1600" dirty="0"/>
          </a:p>
        </p:txBody>
      </p:sp>
      <p:sp>
        <p:nvSpPr>
          <p:cNvPr id="3" name="TextBox 2"/>
          <p:cNvSpPr txBox="1"/>
          <p:nvPr/>
        </p:nvSpPr>
        <p:spPr>
          <a:xfrm>
            <a:off x="431457" y="2987660"/>
            <a:ext cx="946926" cy="338554"/>
          </a:xfrm>
          <a:prstGeom prst="rect">
            <a:avLst/>
          </a:prstGeom>
          <a:noFill/>
        </p:spPr>
        <p:txBody>
          <a:bodyPr wrap="none" rtlCol="0">
            <a:spAutoFit/>
          </a:bodyPr>
          <a:lstStyle/>
          <a:p>
            <a:r>
              <a:rPr lang="en-AU" sz="1600" dirty="0" smtClean="0"/>
              <a:t>Software</a:t>
            </a:r>
            <a:endParaRPr lang="en-AU" sz="1600" dirty="0"/>
          </a:p>
        </p:txBody>
      </p:sp>
      <p:grpSp>
        <p:nvGrpSpPr>
          <p:cNvPr id="4" name="Group 3"/>
          <p:cNvGrpSpPr/>
          <p:nvPr/>
        </p:nvGrpSpPr>
        <p:grpSpPr>
          <a:xfrm>
            <a:off x="467544" y="1124744"/>
            <a:ext cx="5862533" cy="499016"/>
            <a:chOff x="221635" y="3717031"/>
            <a:chExt cx="5862533" cy="712880"/>
          </a:xfrm>
        </p:grpSpPr>
        <p:sp>
          <p:nvSpPr>
            <p:cNvPr id="5" name="Pentagon 4"/>
            <p:cNvSpPr>
              <a:spLocks noChangeAspect="1"/>
            </p:cNvSpPr>
            <p:nvPr/>
          </p:nvSpPr>
          <p:spPr>
            <a:xfrm>
              <a:off x="221635" y="3717032"/>
              <a:ext cx="1758077" cy="712879"/>
            </a:xfrm>
            <a:prstGeom prst="homePlate">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latin typeface="Arial" pitchFamily="34" charset="0"/>
                  <a:cs typeface="Arial" pitchFamily="34" charset="0"/>
                </a:rPr>
                <a:t>Setup Assay</a:t>
              </a:r>
              <a:endParaRPr lang="en-AU" sz="1100" dirty="0">
                <a:latin typeface="Arial" pitchFamily="34" charset="0"/>
                <a:cs typeface="Arial" pitchFamily="34" charset="0"/>
              </a:endParaRPr>
            </a:p>
          </p:txBody>
        </p:sp>
        <p:sp>
          <p:nvSpPr>
            <p:cNvPr id="6" name="Chevron 5"/>
            <p:cNvSpPr>
              <a:spLocks noChangeAspect="1"/>
            </p:cNvSpPr>
            <p:nvPr/>
          </p:nvSpPr>
          <p:spPr>
            <a:xfrm>
              <a:off x="1691680" y="3717032"/>
              <a:ext cx="1656184" cy="712879"/>
            </a:xfrm>
            <a:prstGeom prst="chevron">
              <a:avLst/>
            </a:prstGeom>
            <a:ln>
              <a:noFill/>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Setup Run</a:t>
              </a:r>
              <a:endParaRPr lang="en-AU" sz="1100" dirty="0">
                <a:solidFill>
                  <a:schemeClr val="bg1"/>
                </a:solidFill>
                <a:latin typeface="Arial" pitchFamily="34" charset="0"/>
                <a:cs typeface="Arial" pitchFamily="34" charset="0"/>
              </a:endParaRPr>
            </a:p>
          </p:txBody>
        </p:sp>
        <p:sp>
          <p:nvSpPr>
            <p:cNvPr id="7" name="Chevron 6"/>
            <p:cNvSpPr>
              <a:spLocks noChangeAspect="1"/>
            </p:cNvSpPr>
            <p:nvPr/>
          </p:nvSpPr>
          <p:spPr>
            <a:xfrm>
              <a:off x="3059832" y="3717031"/>
              <a:ext cx="1656184" cy="712879"/>
            </a:xfrm>
            <a:prstGeom prst="chevron">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Run Instrument</a:t>
              </a:r>
              <a:endParaRPr lang="en-AU" sz="1100" dirty="0">
                <a:solidFill>
                  <a:schemeClr val="bg1"/>
                </a:solidFill>
                <a:latin typeface="Arial" pitchFamily="34" charset="0"/>
                <a:cs typeface="Arial" pitchFamily="34" charset="0"/>
              </a:endParaRPr>
            </a:p>
          </p:txBody>
        </p:sp>
        <p:sp>
          <p:nvSpPr>
            <p:cNvPr id="8" name="Chevron 7"/>
            <p:cNvSpPr>
              <a:spLocks noChangeAspect="1"/>
            </p:cNvSpPr>
            <p:nvPr/>
          </p:nvSpPr>
          <p:spPr>
            <a:xfrm>
              <a:off x="4427984" y="3717032"/>
              <a:ext cx="1656184" cy="712879"/>
            </a:xfrm>
            <a:prstGeom prst="chevron">
              <a:avLst/>
            </a:prstGeom>
            <a:ln>
              <a:noFill/>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Analysis</a:t>
              </a:r>
              <a:endParaRPr lang="en-AU" sz="1100" dirty="0">
                <a:solidFill>
                  <a:schemeClr val="bg1"/>
                </a:solidFill>
                <a:latin typeface="Arial" pitchFamily="34" charset="0"/>
                <a:cs typeface="Arial" pitchFamily="34" charset="0"/>
              </a:endParaRPr>
            </a:p>
          </p:txBody>
        </p:sp>
      </p:grpSp>
      <p:grpSp>
        <p:nvGrpSpPr>
          <p:cNvPr id="9" name="Group 8"/>
          <p:cNvGrpSpPr/>
          <p:nvPr/>
        </p:nvGrpSpPr>
        <p:grpSpPr>
          <a:xfrm>
            <a:off x="431457" y="2132856"/>
            <a:ext cx="8388931" cy="499015"/>
            <a:chOff x="179513" y="1040060"/>
            <a:chExt cx="8388931" cy="712879"/>
          </a:xfrm>
        </p:grpSpPr>
        <p:sp>
          <p:nvSpPr>
            <p:cNvPr id="10" name="Pentagon 9"/>
            <p:cNvSpPr>
              <a:spLocks noChangeAspect="1"/>
            </p:cNvSpPr>
            <p:nvPr/>
          </p:nvSpPr>
          <p:spPr>
            <a:xfrm>
              <a:off x="179513" y="1040060"/>
              <a:ext cx="1126611" cy="712879"/>
            </a:xfrm>
            <a:prstGeom prst="homePlate">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latin typeface="Arial" pitchFamily="34" charset="0"/>
                  <a:cs typeface="Arial" pitchFamily="34" charset="0"/>
                </a:rPr>
                <a:t>Select Run File</a:t>
              </a:r>
              <a:endParaRPr lang="en-AU" sz="1100" dirty="0">
                <a:latin typeface="Arial" pitchFamily="34" charset="0"/>
                <a:cs typeface="Arial" pitchFamily="34" charset="0"/>
              </a:endParaRPr>
            </a:p>
          </p:txBody>
        </p:sp>
        <p:sp>
          <p:nvSpPr>
            <p:cNvPr id="11" name="Chevron 10"/>
            <p:cNvSpPr>
              <a:spLocks noChangeAspect="1"/>
            </p:cNvSpPr>
            <p:nvPr/>
          </p:nvSpPr>
          <p:spPr>
            <a:xfrm>
              <a:off x="1043608" y="1040060"/>
              <a:ext cx="1656184" cy="712879"/>
            </a:xfrm>
            <a:prstGeom prst="chevron">
              <a:avLst/>
            </a:prstGeom>
            <a:ln>
              <a:noFill/>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Insert Waste Strip and Disc</a:t>
              </a:r>
              <a:endParaRPr lang="en-AU" sz="1100" dirty="0">
                <a:solidFill>
                  <a:schemeClr val="bg1"/>
                </a:solidFill>
                <a:latin typeface="Arial" pitchFamily="34" charset="0"/>
                <a:cs typeface="Arial" pitchFamily="34" charset="0"/>
              </a:endParaRPr>
            </a:p>
          </p:txBody>
        </p:sp>
        <p:sp>
          <p:nvSpPr>
            <p:cNvPr id="12" name="Chevron 11"/>
            <p:cNvSpPr>
              <a:spLocks noChangeAspect="1"/>
            </p:cNvSpPr>
            <p:nvPr/>
          </p:nvSpPr>
          <p:spPr>
            <a:xfrm>
              <a:off x="2447764" y="1040060"/>
              <a:ext cx="1620180" cy="712879"/>
            </a:xfrm>
            <a:prstGeom prst="chevron">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Injector Preparation</a:t>
              </a:r>
              <a:endParaRPr lang="en-AU" sz="1100" dirty="0">
                <a:solidFill>
                  <a:schemeClr val="bg1"/>
                </a:solidFill>
                <a:latin typeface="Arial" pitchFamily="34" charset="0"/>
                <a:cs typeface="Arial" pitchFamily="34" charset="0"/>
              </a:endParaRPr>
            </a:p>
          </p:txBody>
        </p:sp>
        <p:sp>
          <p:nvSpPr>
            <p:cNvPr id="13" name="Chevron 12"/>
            <p:cNvSpPr>
              <a:spLocks noChangeAspect="1"/>
            </p:cNvSpPr>
            <p:nvPr/>
          </p:nvSpPr>
          <p:spPr>
            <a:xfrm>
              <a:off x="5220072" y="1040060"/>
              <a:ext cx="1944216" cy="712879"/>
            </a:xfrm>
            <a:prstGeom prst="chevron">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2"/>
            </a:lnRef>
            <a:fillRef idx="3">
              <a:schemeClr val="accent2"/>
            </a:fillRef>
            <a:effectRef idx="3">
              <a:schemeClr val="accent2"/>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Sequence Run</a:t>
              </a:r>
              <a:endParaRPr lang="en-AU" sz="1100" dirty="0">
                <a:solidFill>
                  <a:schemeClr val="bg1"/>
                </a:solidFill>
                <a:latin typeface="Arial" pitchFamily="34" charset="0"/>
                <a:cs typeface="Arial" pitchFamily="34" charset="0"/>
              </a:endParaRPr>
            </a:p>
          </p:txBody>
        </p:sp>
        <p:sp>
          <p:nvSpPr>
            <p:cNvPr id="14" name="Chevron 13"/>
            <p:cNvSpPr>
              <a:spLocks noChangeAspect="1"/>
            </p:cNvSpPr>
            <p:nvPr/>
          </p:nvSpPr>
          <p:spPr>
            <a:xfrm>
              <a:off x="3808715" y="1040060"/>
              <a:ext cx="1627381" cy="712879"/>
            </a:xfrm>
            <a:prstGeom prst="chevron">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Load Beads and Template</a:t>
              </a:r>
              <a:endParaRPr lang="en-AU" sz="1100" dirty="0">
                <a:solidFill>
                  <a:schemeClr val="bg1"/>
                </a:solidFill>
                <a:latin typeface="Arial" pitchFamily="34" charset="0"/>
                <a:cs typeface="Arial" pitchFamily="34" charset="0"/>
              </a:endParaRPr>
            </a:p>
          </p:txBody>
        </p:sp>
        <p:sp>
          <p:nvSpPr>
            <p:cNvPr id="15" name="Chevron 14"/>
            <p:cNvSpPr>
              <a:spLocks noChangeAspect="1"/>
            </p:cNvSpPr>
            <p:nvPr/>
          </p:nvSpPr>
          <p:spPr>
            <a:xfrm>
              <a:off x="6948264" y="1040060"/>
              <a:ext cx="1620180" cy="712879"/>
            </a:xfrm>
            <a:prstGeom prst="chevron">
              <a:avLst/>
            </a:prstGeom>
            <a:ln/>
            <a:effectLst>
              <a:outerShdw blurRad="40000" dist="23000" dir="5400000" rotWithShape="0">
                <a:srgbClr val="000000">
                  <a:alpha val="35000"/>
                </a:srgbClr>
              </a:outerShdw>
              <a:reflection blurRad="6350" stA="50000" endA="300" endPos="90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AU" sz="1100" dirty="0" smtClean="0">
                  <a:solidFill>
                    <a:schemeClr val="bg1"/>
                  </a:solidFill>
                  <a:latin typeface="Arial" pitchFamily="34" charset="0"/>
                  <a:cs typeface="Arial" pitchFamily="34" charset="0"/>
                </a:rPr>
                <a:t>Injector Clean</a:t>
              </a:r>
              <a:endParaRPr lang="en-AU" sz="1100" dirty="0">
                <a:solidFill>
                  <a:schemeClr val="bg1"/>
                </a:solidFill>
                <a:latin typeface="Arial" pitchFamily="34" charset="0"/>
                <a:cs typeface="Arial" pitchFamily="34" charset="0"/>
              </a:endParaRPr>
            </a:p>
          </p:txBody>
        </p:sp>
      </p:grpSp>
      <p:sp>
        <p:nvSpPr>
          <p:cNvPr id="16" name="TextBox 15"/>
          <p:cNvSpPr txBox="1"/>
          <p:nvPr/>
        </p:nvSpPr>
        <p:spPr>
          <a:xfrm>
            <a:off x="431457" y="476672"/>
            <a:ext cx="2508397" cy="707886"/>
          </a:xfrm>
          <a:prstGeom prst="rect">
            <a:avLst/>
          </a:prstGeom>
          <a:noFill/>
        </p:spPr>
        <p:txBody>
          <a:bodyPr wrap="square" rtlCol="0">
            <a:spAutoFit/>
          </a:bodyPr>
          <a:lstStyle/>
          <a:p>
            <a:r>
              <a:rPr lang="en-AU" sz="800" dirty="0"/>
              <a:t>The </a:t>
            </a:r>
            <a:r>
              <a:rPr lang="en-AU" sz="800" dirty="0" err="1"/>
              <a:t>Qseq</a:t>
            </a:r>
            <a:r>
              <a:rPr lang="en-AU" sz="800" dirty="0"/>
              <a:t> has a simple and easy to follow workflow with minimal hands on time. The workflow is split between the PC software for assay setup, run setup and analysis, and the instrument. </a:t>
            </a:r>
          </a:p>
          <a:p>
            <a:endParaRPr lang="en-AU" sz="800" dirty="0"/>
          </a:p>
        </p:txBody>
      </p:sp>
      <p:sp>
        <p:nvSpPr>
          <p:cNvPr id="17" name="TextBox 16"/>
          <p:cNvSpPr txBox="1"/>
          <p:nvPr/>
        </p:nvSpPr>
        <p:spPr>
          <a:xfrm>
            <a:off x="431457" y="1794302"/>
            <a:ext cx="3098925" cy="338554"/>
          </a:xfrm>
          <a:prstGeom prst="rect">
            <a:avLst/>
          </a:prstGeom>
          <a:noFill/>
        </p:spPr>
        <p:txBody>
          <a:bodyPr wrap="none" rtlCol="0">
            <a:spAutoFit/>
          </a:bodyPr>
          <a:lstStyle/>
          <a:p>
            <a:r>
              <a:rPr lang="en-AU" sz="800" dirty="0"/>
              <a:t>The following 6 steps are all that are required to run the instrument. </a:t>
            </a:r>
          </a:p>
          <a:p>
            <a:endParaRPr lang="en-AU" sz="800" dirty="0"/>
          </a:p>
        </p:txBody>
      </p:sp>
      <p:sp>
        <p:nvSpPr>
          <p:cNvPr id="18" name="TextBox 17"/>
          <p:cNvSpPr txBox="1"/>
          <p:nvPr/>
        </p:nvSpPr>
        <p:spPr>
          <a:xfrm>
            <a:off x="469901" y="3327375"/>
            <a:ext cx="3068962" cy="461665"/>
          </a:xfrm>
          <a:prstGeom prst="rect">
            <a:avLst/>
          </a:prstGeom>
          <a:noFill/>
        </p:spPr>
        <p:txBody>
          <a:bodyPr wrap="square" rtlCol="0">
            <a:spAutoFit/>
          </a:bodyPr>
          <a:lstStyle/>
          <a:p>
            <a:r>
              <a:rPr lang="en-AU" sz="800" dirty="0"/>
              <a:t>The </a:t>
            </a:r>
            <a:r>
              <a:rPr lang="en-AU" sz="800" dirty="0" err="1"/>
              <a:t>Qseq</a:t>
            </a:r>
            <a:r>
              <a:rPr lang="en-AU" sz="800" dirty="0"/>
              <a:t> system provides simple and intuitive software that allows multiple analysis modes from the one run.</a:t>
            </a:r>
          </a:p>
          <a:p>
            <a:endParaRPr lang="en-AU" sz="800" dirty="0"/>
          </a:p>
        </p:txBody>
      </p:sp>
      <p:sp>
        <p:nvSpPr>
          <p:cNvPr id="22" name="TextBox 21"/>
          <p:cNvSpPr txBox="1"/>
          <p:nvPr/>
        </p:nvSpPr>
        <p:spPr>
          <a:xfrm>
            <a:off x="495013" y="3939353"/>
            <a:ext cx="954492" cy="276999"/>
          </a:xfrm>
          <a:prstGeom prst="rect">
            <a:avLst/>
          </a:prstGeom>
          <a:noFill/>
        </p:spPr>
        <p:txBody>
          <a:bodyPr wrap="none" rtlCol="0">
            <a:spAutoFit/>
          </a:bodyPr>
          <a:lstStyle/>
          <a:p>
            <a:r>
              <a:rPr lang="en-AU" sz="1200" dirty="0" smtClean="0"/>
              <a:t>Assay Setup</a:t>
            </a:r>
            <a:endParaRPr lang="en-AU" sz="1200" dirty="0"/>
          </a:p>
        </p:txBody>
      </p:sp>
      <p:sp>
        <p:nvSpPr>
          <p:cNvPr id="23" name="TextBox 22"/>
          <p:cNvSpPr txBox="1"/>
          <p:nvPr/>
        </p:nvSpPr>
        <p:spPr>
          <a:xfrm>
            <a:off x="3213055" y="4077852"/>
            <a:ext cx="847604" cy="276999"/>
          </a:xfrm>
          <a:prstGeom prst="rect">
            <a:avLst/>
          </a:prstGeom>
          <a:noFill/>
        </p:spPr>
        <p:txBody>
          <a:bodyPr wrap="none" rtlCol="0">
            <a:spAutoFit/>
          </a:bodyPr>
          <a:lstStyle/>
          <a:p>
            <a:r>
              <a:rPr lang="en-AU" sz="1200" dirty="0" smtClean="0"/>
              <a:t>Run Setup</a:t>
            </a:r>
            <a:endParaRPr lang="en-AU" sz="1200" dirty="0"/>
          </a:p>
        </p:txBody>
      </p:sp>
      <p:sp>
        <p:nvSpPr>
          <p:cNvPr id="24" name="TextBox 23"/>
          <p:cNvSpPr txBox="1"/>
          <p:nvPr/>
        </p:nvSpPr>
        <p:spPr>
          <a:xfrm>
            <a:off x="5772046" y="3883166"/>
            <a:ext cx="702693" cy="276999"/>
          </a:xfrm>
          <a:prstGeom prst="rect">
            <a:avLst/>
          </a:prstGeom>
          <a:noFill/>
        </p:spPr>
        <p:txBody>
          <a:bodyPr wrap="none" rtlCol="0">
            <a:spAutoFit/>
          </a:bodyPr>
          <a:lstStyle/>
          <a:p>
            <a:r>
              <a:rPr lang="en-AU" sz="1200" dirty="0" smtClean="0"/>
              <a:t>Analysis</a:t>
            </a:r>
            <a:endParaRPr lang="en-AU" sz="1200" dirty="0"/>
          </a:p>
        </p:txBody>
      </p:sp>
      <p:sp>
        <p:nvSpPr>
          <p:cNvPr id="25" name="TextBox 24"/>
          <p:cNvSpPr txBox="1"/>
          <p:nvPr/>
        </p:nvSpPr>
        <p:spPr>
          <a:xfrm>
            <a:off x="4318198" y="553074"/>
            <a:ext cx="2108269" cy="246221"/>
          </a:xfrm>
          <a:prstGeom prst="rect">
            <a:avLst/>
          </a:prstGeom>
          <a:noFill/>
        </p:spPr>
        <p:txBody>
          <a:bodyPr wrap="none" rtlCol="0">
            <a:spAutoFit/>
          </a:bodyPr>
          <a:lstStyle/>
          <a:p>
            <a:r>
              <a:rPr lang="en-AU" sz="1000" dirty="0" smtClean="0">
                <a:solidFill>
                  <a:srgbClr val="FF0000"/>
                </a:solidFill>
                <a:latin typeface="Courier New" pitchFamily="49" charset="0"/>
                <a:cs typeface="Courier New" pitchFamily="49" charset="0"/>
              </a:rPr>
              <a:t>Lay this page out neatly.</a:t>
            </a:r>
            <a:endParaRPr lang="en-AU" sz="1000" dirty="0">
              <a:solidFill>
                <a:srgbClr val="FF0000"/>
              </a:solidFill>
              <a:latin typeface="Courier New" pitchFamily="49" charset="0"/>
              <a:cs typeface="Courier New" pitchFamily="49" charset="0"/>
            </a:endParaRPr>
          </a:p>
        </p:txBody>
      </p:sp>
      <p:sp>
        <p:nvSpPr>
          <p:cNvPr id="26" name="TextBox 25"/>
          <p:cNvSpPr txBox="1"/>
          <p:nvPr/>
        </p:nvSpPr>
        <p:spPr>
          <a:xfrm>
            <a:off x="4097746" y="3214717"/>
            <a:ext cx="4074654" cy="400110"/>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Layout pictures similar to this orientation but neatly. Have reflection on images.</a:t>
            </a:r>
            <a:endParaRPr lang="en-AU" sz="1000" dirty="0">
              <a:solidFill>
                <a:srgbClr val="FF0000"/>
              </a:solidFill>
              <a:latin typeface="Courier New" pitchFamily="49" charset="0"/>
              <a:cs typeface="Courier New" pitchFamily="49" charset="0"/>
            </a:endParaRPr>
          </a:p>
        </p:txBody>
      </p:sp>
      <p:sp>
        <p:nvSpPr>
          <p:cNvPr id="31" name="TextBox 30"/>
          <p:cNvSpPr txBox="1"/>
          <p:nvPr/>
        </p:nvSpPr>
        <p:spPr>
          <a:xfrm>
            <a:off x="7046475" y="199673"/>
            <a:ext cx="1817237" cy="246221"/>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White background</a:t>
            </a:r>
            <a:endParaRPr lang="en-AU" sz="1000" dirty="0">
              <a:solidFill>
                <a:srgbClr val="FF0000"/>
              </a:solidFill>
              <a:latin typeface="Courier New" pitchFamily="49" charset="0"/>
              <a:cs typeface="Courier New" pitchFamily="49" charset="0"/>
            </a:endParaRPr>
          </a:p>
        </p:txBody>
      </p:sp>
      <p:sp>
        <p:nvSpPr>
          <p:cNvPr id="32" name="TextBox 31"/>
          <p:cNvSpPr txBox="1"/>
          <p:nvPr/>
        </p:nvSpPr>
        <p:spPr>
          <a:xfrm>
            <a:off x="2863467" y="164017"/>
            <a:ext cx="646331" cy="246221"/>
          </a:xfrm>
          <a:prstGeom prst="rect">
            <a:avLst/>
          </a:prstGeom>
          <a:noFill/>
        </p:spPr>
        <p:txBody>
          <a:bodyPr wrap="none" rtlCol="0">
            <a:spAutoFit/>
          </a:bodyPr>
          <a:lstStyle/>
          <a:p>
            <a:r>
              <a:rPr lang="en-AU" sz="1000" b="1" u="sng" dirty="0" smtClean="0">
                <a:solidFill>
                  <a:srgbClr val="FF0000"/>
                </a:solidFill>
                <a:latin typeface="Courier New" pitchFamily="49" charset="0"/>
                <a:cs typeface="Courier New" pitchFamily="49" charset="0"/>
              </a:rPr>
              <a:t>Page 5</a:t>
            </a:r>
            <a:endParaRPr lang="en-AU" sz="1000" b="1" u="sng" dirty="0">
              <a:solidFill>
                <a:srgbClr val="FF0000"/>
              </a:solidFill>
              <a:latin typeface="Courier New" pitchFamily="49" charset="0"/>
              <a:cs typeface="Courier New" pitchFamily="49" charset="0"/>
            </a:endParaRPr>
          </a:p>
        </p:txBody>
      </p:sp>
    </p:spTree>
    <p:extLst>
      <p:ext uri="{BB962C8B-B14F-4D97-AF65-F5344CB8AC3E}">
        <p14:creationId xmlns:p14="http://schemas.microsoft.com/office/powerpoint/2010/main" val="35031001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2546" y="175846"/>
            <a:ext cx="1388522" cy="369332"/>
          </a:xfrm>
          <a:prstGeom prst="rect">
            <a:avLst/>
          </a:prstGeom>
          <a:noFill/>
        </p:spPr>
        <p:txBody>
          <a:bodyPr wrap="none" rtlCol="0">
            <a:spAutoFit/>
          </a:bodyPr>
          <a:lstStyle/>
          <a:p>
            <a:r>
              <a:rPr lang="en-AU" dirty="0" smtClean="0"/>
              <a:t>Applications</a:t>
            </a:r>
            <a:endParaRPr lang="en-AU" dirty="0"/>
          </a:p>
        </p:txBody>
      </p:sp>
      <p:sp>
        <p:nvSpPr>
          <p:cNvPr id="3" name="TextBox 2"/>
          <p:cNvSpPr txBox="1"/>
          <p:nvPr/>
        </p:nvSpPr>
        <p:spPr>
          <a:xfrm>
            <a:off x="346784" y="2498120"/>
            <a:ext cx="2520279" cy="1938992"/>
          </a:xfrm>
          <a:prstGeom prst="rect">
            <a:avLst/>
          </a:prstGeom>
          <a:noFill/>
        </p:spPr>
        <p:txBody>
          <a:bodyPr wrap="square" rtlCol="0">
            <a:spAutoFit/>
          </a:bodyPr>
          <a:lstStyle/>
          <a:p>
            <a:pPr algn="just"/>
            <a:r>
              <a:rPr lang="en-AU" sz="800" dirty="0"/>
              <a:t>Detect and quantify multiple mutations, including insertion and deletions, within a specific region of interest. Somatic mutations such as the common oncogenic NRAS, EGFR, KRAS and BRAF mutations can easily be detected to a low as 5%. The software determines the percentage of a mutation by comparing the peak height of each detected allele, from a set of possible alleles, to a set of reference samples. Various ‘control’ dispensations are automatically loaded as part of a ‘quality control’ for the run. There is also an Eco protocol for assays requiring short read lengths. The Eco protocol reduces reagent usage by half allowing a substantial cost savings. </a:t>
            </a:r>
          </a:p>
          <a:p>
            <a:pPr algn="just"/>
            <a:endParaRPr lang="en-AU" sz="8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6098" y="1924997"/>
            <a:ext cx="4502286" cy="215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3473360" y="4134270"/>
            <a:ext cx="4843056" cy="461665"/>
          </a:xfrm>
          <a:prstGeom prst="rect">
            <a:avLst/>
          </a:prstGeom>
          <a:noFill/>
        </p:spPr>
        <p:txBody>
          <a:bodyPr wrap="square" rtlCol="0">
            <a:spAutoFit/>
          </a:bodyPr>
          <a:lstStyle/>
          <a:p>
            <a:r>
              <a:rPr lang="en-AU" sz="600" b="1" dirty="0" smtClean="0"/>
              <a:t>Quantify </a:t>
            </a:r>
            <a:r>
              <a:rPr lang="en-AU" sz="600" b="1" dirty="0"/>
              <a:t>up to four alleles within the one site</a:t>
            </a:r>
            <a:r>
              <a:rPr lang="en-AU" sz="600" dirty="0"/>
              <a:t>. The software provides a simple profile of the assay, outlining the potential alleles within the variable site (clear bars) and the expected bases within the sequence (blue bars). The expected bases are used as references to help calculate the percentage of each allele present. In this example for the NRAS codon 61 oncogenic marker, only the A base was detected. </a:t>
            </a:r>
          </a:p>
          <a:p>
            <a:endParaRPr lang="en-AU" sz="600" dirty="0"/>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08401" y="4837813"/>
            <a:ext cx="4419983" cy="1039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3491880" y="6021287"/>
            <a:ext cx="4896544" cy="461665"/>
          </a:xfrm>
          <a:prstGeom prst="rect">
            <a:avLst/>
          </a:prstGeom>
          <a:noFill/>
        </p:spPr>
        <p:txBody>
          <a:bodyPr wrap="square" rtlCol="0">
            <a:spAutoFit/>
          </a:bodyPr>
          <a:lstStyle/>
          <a:p>
            <a:r>
              <a:rPr lang="en-AU" sz="600" b="1" dirty="0" smtClean="0"/>
              <a:t>Determine </a:t>
            </a:r>
            <a:r>
              <a:rPr lang="en-AU" sz="600" b="1" dirty="0"/>
              <a:t>multiple types of mutations within the one sample</a:t>
            </a:r>
            <a:r>
              <a:rPr lang="en-AU" sz="600" dirty="0"/>
              <a:t>. Here we determined the G to C single nucleotide polymorphism and AT insertion deletion for the UGT1A1 gene. In the sample the SNP was homozygous to the wild type G-allele. The insertion of an extra AT repeat in the TATA box of the gene for one of the alleles showed us this sample was heterozygous. The added AT repeat is a diagnostic indicator for Gilberts disease. </a:t>
            </a:r>
          </a:p>
          <a:p>
            <a:endParaRPr lang="en-AU" sz="600" dirty="0"/>
          </a:p>
        </p:txBody>
      </p:sp>
      <p:sp>
        <p:nvSpPr>
          <p:cNvPr id="22" name="TextBox 21"/>
          <p:cNvSpPr txBox="1"/>
          <p:nvPr/>
        </p:nvSpPr>
        <p:spPr>
          <a:xfrm>
            <a:off x="372546" y="1849151"/>
            <a:ext cx="2687286" cy="523220"/>
          </a:xfrm>
          <a:prstGeom prst="rect">
            <a:avLst/>
          </a:prstGeom>
          <a:noFill/>
        </p:spPr>
        <p:txBody>
          <a:bodyPr wrap="square" rtlCol="0">
            <a:spAutoFit/>
          </a:bodyPr>
          <a:lstStyle/>
          <a:p>
            <a:r>
              <a:rPr lang="en-AU" sz="1400" dirty="0" smtClean="0"/>
              <a:t>Allelic Quantification &amp; SNP Genotyping</a:t>
            </a:r>
            <a:endParaRPr lang="en-AU" sz="1400" dirty="0"/>
          </a:p>
        </p:txBody>
      </p:sp>
      <p:sp>
        <p:nvSpPr>
          <p:cNvPr id="23" name="TextBox 22"/>
          <p:cNvSpPr txBox="1"/>
          <p:nvPr/>
        </p:nvSpPr>
        <p:spPr>
          <a:xfrm>
            <a:off x="372546" y="764704"/>
            <a:ext cx="6840760" cy="984885"/>
          </a:xfrm>
          <a:prstGeom prst="rect">
            <a:avLst/>
          </a:prstGeom>
          <a:noFill/>
        </p:spPr>
        <p:txBody>
          <a:bodyPr wrap="square" rtlCol="0">
            <a:spAutoFit/>
          </a:bodyPr>
          <a:lstStyle/>
          <a:p>
            <a:r>
              <a:rPr lang="en-AU" sz="1000" dirty="0"/>
              <a:t>The </a:t>
            </a:r>
            <a:r>
              <a:rPr lang="en-AU" sz="1000" dirty="0" err="1"/>
              <a:t>Qseq</a:t>
            </a:r>
            <a:r>
              <a:rPr lang="en-AU" sz="1000" dirty="0"/>
              <a:t> is a compact, automated personal sequencing instrument. It is used to analyse up to 48 samples in terms of:</a:t>
            </a:r>
          </a:p>
          <a:p>
            <a:pPr marL="171450" lvl="0" indent="-171450">
              <a:buFont typeface="Arial" pitchFamily="34" charset="0"/>
              <a:buChar char="•"/>
            </a:pPr>
            <a:r>
              <a:rPr lang="en-AU" sz="1000" dirty="0"/>
              <a:t>Genotyping one or more variable positions in a DNA template (e.g. haplotypes)</a:t>
            </a:r>
          </a:p>
          <a:p>
            <a:pPr marL="171450" lvl="0" indent="-171450">
              <a:buFont typeface="Arial" pitchFamily="34" charset="0"/>
              <a:buChar char="•"/>
            </a:pPr>
            <a:r>
              <a:rPr lang="en-AU" sz="1000" dirty="0"/>
              <a:t>Quantifying the proportion of one or more alleles at various positions (e.g. somatic mutations)</a:t>
            </a:r>
          </a:p>
          <a:p>
            <a:pPr marL="171450" lvl="0" indent="-171450">
              <a:buFont typeface="Arial" pitchFamily="34" charset="0"/>
              <a:buChar char="•"/>
            </a:pPr>
            <a:r>
              <a:rPr lang="en-AU" sz="1000" dirty="0"/>
              <a:t>Quantifying the amount of methylation at specific </a:t>
            </a:r>
            <a:r>
              <a:rPr lang="en-AU" sz="1000" dirty="0" err="1"/>
              <a:t>CpG</a:t>
            </a:r>
            <a:r>
              <a:rPr lang="en-AU" sz="1000" dirty="0"/>
              <a:t> sites (epigenetics)	</a:t>
            </a:r>
          </a:p>
          <a:p>
            <a:pPr marL="171450" lvl="0" indent="-171450">
              <a:buFont typeface="Arial" pitchFamily="34" charset="0"/>
              <a:buChar char="•"/>
            </a:pPr>
            <a:r>
              <a:rPr lang="en-AU" sz="1000" dirty="0"/>
              <a:t>Determining the sequence of a DNA template through </a:t>
            </a:r>
            <a:r>
              <a:rPr lang="en-AU" sz="1000" i="1" dirty="0"/>
              <a:t>de novo</a:t>
            </a:r>
            <a:r>
              <a:rPr lang="en-AU" sz="1000" dirty="0"/>
              <a:t> sequencing</a:t>
            </a:r>
          </a:p>
          <a:p>
            <a:endParaRPr lang="en-AU" sz="800" dirty="0"/>
          </a:p>
        </p:txBody>
      </p:sp>
      <p:sp>
        <p:nvSpPr>
          <p:cNvPr id="24" name="TextBox 23"/>
          <p:cNvSpPr txBox="1"/>
          <p:nvPr/>
        </p:nvSpPr>
        <p:spPr>
          <a:xfrm>
            <a:off x="5364088" y="1556792"/>
            <a:ext cx="2952328" cy="246221"/>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Layout neatly. </a:t>
            </a:r>
            <a:endParaRPr lang="en-AU" sz="1000" dirty="0">
              <a:solidFill>
                <a:srgbClr val="FF0000"/>
              </a:solidFill>
              <a:latin typeface="Courier New" pitchFamily="49" charset="0"/>
              <a:cs typeface="Courier New" pitchFamily="49" charset="0"/>
            </a:endParaRPr>
          </a:p>
        </p:txBody>
      </p:sp>
      <p:sp>
        <p:nvSpPr>
          <p:cNvPr id="27" name="TextBox 26"/>
          <p:cNvSpPr txBox="1"/>
          <p:nvPr/>
        </p:nvSpPr>
        <p:spPr>
          <a:xfrm>
            <a:off x="7020272" y="268528"/>
            <a:ext cx="1817237" cy="246221"/>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White background</a:t>
            </a:r>
            <a:endParaRPr lang="en-AU" sz="1000" dirty="0">
              <a:solidFill>
                <a:srgbClr val="FF0000"/>
              </a:solidFill>
              <a:latin typeface="Courier New" pitchFamily="49" charset="0"/>
              <a:cs typeface="Courier New" pitchFamily="49" charset="0"/>
            </a:endParaRPr>
          </a:p>
        </p:txBody>
      </p:sp>
      <p:sp>
        <p:nvSpPr>
          <p:cNvPr id="28" name="TextBox 27"/>
          <p:cNvSpPr txBox="1"/>
          <p:nvPr/>
        </p:nvSpPr>
        <p:spPr>
          <a:xfrm>
            <a:off x="2827029" y="145417"/>
            <a:ext cx="646331" cy="246221"/>
          </a:xfrm>
          <a:prstGeom prst="rect">
            <a:avLst/>
          </a:prstGeom>
          <a:noFill/>
        </p:spPr>
        <p:txBody>
          <a:bodyPr wrap="none" rtlCol="0">
            <a:spAutoFit/>
          </a:bodyPr>
          <a:lstStyle/>
          <a:p>
            <a:r>
              <a:rPr lang="en-AU" sz="1000" b="1" u="sng" dirty="0" smtClean="0">
                <a:solidFill>
                  <a:srgbClr val="FF0000"/>
                </a:solidFill>
                <a:latin typeface="Courier New" pitchFamily="49" charset="0"/>
                <a:cs typeface="Courier New" pitchFamily="49" charset="0"/>
              </a:rPr>
              <a:t>Page 6</a:t>
            </a:r>
            <a:endParaRPr lang="en-AU" sz="1000" b="1" u="sng" dirty="0">
              <a:solidFill>
                <a:srgbClr val="FF0000"/>
              </a:solidFill>
              <a:latin typeface="Courier New" pitchFamily="49" charset="0"/>
              <a:cs typeface="Courier New" pitchFamily="49" charset="0"/>
            </a:endParaRPr>
          </a:p>
        </p:txBody>
      </p:sp>
    </p:spTree>
    <p:extLst>
      <p:ext uri="{BB962C8B-B14F-4D97-AF65-F5344CB8AC3E}">
        <p14:creationId xmlns:p14="http://schemas.microsoft.com/office/powerpoint/2010/main" val="12574434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764704"/>
            <a:ext cx="2664296" cy="1938992"/>
          </a:xfrm>
          <a:prstGeom prst="rect">
            <a:avLst/>
          </a:prstGeom>
          <a:noFill/>
        </p:spPr>
        <p:txBody>
          <a:bodyPr wrap="square" rtlCol="0">
            <a:spAutoFit/>
          </a:bodyPr>
          <a:lstStyle/>
          <a:p>
            <a:pPr algn="just"/>
            <a:r>
              <a:rPr lang="en-AU" sz="800" dirty="0"/>
              <a:t>Epigenetic modifications to DNA such as </a:t>
            </a:r>
            <a:r>
              <a:rPr lang="en-AU" sz="800" dirty="0" err="1"/>
              <a:t>methylcytosine</a:t>
            </a:r>
            <a:r>
              <a:rPr lang="en-AU" sz="800" dirty="0"/>
              <a:t> and </a:t>
            </a:r>
            <a:r>
              <a:rPr lang="en-AU" sz="800" dirty="0" err="1"/>
              <a:t>hydroxymethylcytosine</a:t>
            </a:r>
            <a:r>
              <a:rPr lang="en-AU" sz="800" dirty="0"/>
              <a:t>, which typically occur at 5’-CpG-3’ </a:t>
            </a:r>
            <a:r>
              <a:rPr lang="en-AU" sz="800" dirty="0" err="1"/>
              <a:t>dinucleotides</a:t>
            </a:r>
            <a:r>
              <a:rPr lang="en-AU" sz="800" dirty="0"/>
              <a:t>, play a major role in the control of gene expression and therefore cellular regulation and development.  Variations in the amount of methylation have been linked to cancer, embryonic development, X-chromosome gene silencing, and cell cycle regulation. Using </a:t>
            </a:r>
            <a:r>
              <a:rPr lang="en-AU" sz="800" dirty="0" err="1"/>
              <a:t>bisulfite</a:t>
            </a:r>
            <a:r>
              <a:rPr lang="en-AU" sz="800" dirty="0"/>
              <a:t> converted DNA, the </a:t>
            </a:r>
            <a:r>
              <a:rPr lang="en-AU" sz="800" dirty="0" err="1"/>
              <a:t>Qseq</a:t>
            </a:r>
            <a:r>
              <a:rPr lang="en-AU" sz="800" dirty="0"/>
              <a:t> is capable of accurately quantifying methylation levels from 5 – 95% at multiple </a:t>
            </a:r>
            <a:r>
              <a:rPr lang="en-AU" sz="800" dirty="0" err="1"/>
              <a:t>CpG</a:t>
            </a:r>
            <a:r>
              <a:rPr lang="en-AU" sz="800" dirty="0"/>
              <a:t> and even non-standard methylation (</a:t>
            </a:r>
            <a:r>
              <a:rPr lang="en-AU" sz="800" dirty="0" err="1"/>
              <a:t>CpN</a:t>
            </a:r>
            <a:r>
              <a:rPr lang="en-AU" sz="800" dirty="0"/>
              <a:t>) sites. Sequences as long as 150 base pair can be analysed, with anywhere up to 15 or more </a:t>
            </a:r>
            <a:r>
              <a:rPr lang="en-AU" sz="800" dirty="0" err="1"/>
              <a:t>CpG</a:t>
            </a:r>
            <a:r>
              <a:rPr lang="en-AU" sz="800" dirty="0"/>
              <a:t> sites per read length. The software also has provision for a </a:t>
            </a:r>
            <a:r>
              <a:rPr lang="en-AU" sz="800" dirty="0" err="1"/>
              <a:t>bisulfite</a:t>
            </a:r>
            <a:r>
              <a:rPr lang="en-AU" sz="800" dirty="0"/>
              <a:t> control dispensation that can determine the quality of the </a:t>
            </a:r>
            <a:r>
              <a:rPr lang="en-AU" sz="800" dirty="0" err="1"/>
              <a:t>bisulfite</a:t>
            </a:r>
            <a:r>
              <a:rPr lang="en-AU" sz="800" dirty="0"/>
              <a:t> conversion</a:t>
            </a:r>
            <a:r>
              <a:rPr lang="en-AU" sz="800" dirty="0" smtClean="0"/>
              <a:t>.</a:t>
            </a:r>
            <a:endParaRPr lang="en-AU" sz="800" dirty="0"/>
          </a:p>
        </p:txBody>
      </p:sp>
      <p:sp>
        <p:nvSpPr>
          <p:cNvPr id="3" name="TextBox 2"/>
          <p:cNvSpPr txBox="1"/>
          <p:nvPr/>
        </p:nvSpPr>
        <p:spPr>
          <a:xfrm>
            <a:off x="5220072" y="3742295"/>
            <a:ext cx="3312368" cy="1815882"/>
          </a:xfrm>
          <a:prstGeom prst="rect">
            <a:avLst/>
          </a:prstGeom>
          <a:noFill/>
        </p:spPr>
        <p:txBody>
          <a:bodyPr wrap="square" rtlCol="0">
            <a:spAutoFit/>
          </a:bodyPr>
          <a:lstStyle/>
          <a:p>
            <a:pPr algn="just"/>
            <a:r>
              <a:rPr lang="en-AU" sz="800" i="1" dirty="0"/>
              <a:t>De novo</a:t>
            </a:r>
            <a:r>
              <a:rPr lang="en-AU" sz="800" dirty="0"/>
              <a:t> sequencing on the </a:t>
            </a:r>
            <a:r>
              <a:rPr lang="en-AU" sz="800" dirty="0" err="1"/>
              <a:t>Qseq</a:t>
            </a:r>
            <a:r>
              <a:rPr lang="en-AU" sz="800" dirty="0"/>
              <a:t> allows for the determination of an unknown sequence, or more commonly the verification of a PCR product. Many users will find such an application useful when developing new PCR assays or as part of a QC process for a molecular diagnostic. Other uses include verification of difficult to distinguish samples from high resolution melting, verification of clones, and the detection of new mutations within the region of interest. </a:t>
            </a:r>
          </a:p>
          <a:p>
            <a:pPr algn="just"/>
            <a:r>
              <a:rPr lang="en-AU" sz="800" i="1" dirty="0"/>
              <a:t>De novo</a:t>
            </a:r>
            <a:r>
              <a:rPr lang="en-AU" sz="800" dirty="0"/>
              <a:t> sequencing applies a pre-determined repetitive cycle of the four nucleotides over many dispensations. The resulting peaks from the reaction are used to determine the sequence of the target by using an algorithm to calculate the </a:t>
            </a:r>
            <a:r>
              <a:rPr lang="en-AU" sz="800" dirty="0" err="1"/>
              <a:t>homopolymer</a:t>
            </a:r>
            <a:r>
              <a:rPr lang="en-AU" sz="800" dirty="0"/>
              <a:t> length at each positive signal dispensation. Each sequence can then be exported into programs such as BLAST to determine its identity. Sequence lengths of up to 150 base pairs are possible on the </a:t>
            </a:r>
            <a:r>
              <a:rPr lang="en-AU" sz="800" dirty="0" err="1"/>
              <a:t>Qseq</a:t>
            </a:r>
            <a:r>
              <a:rPr lang="en-AU" sz="800" dirty="0" smtClean="0"/>
              <a:t>.</a:t>
            </a:r>
            <a:endParaRPr lang="en-AU" sz="800"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7864" y="959378"/>
            <a:ext cx="4496190" cy="1234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3742295"/>
            <a:ext cx="4435225" cy="673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4835738"/>
            <a:ext cx="4435225" cy="722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3528" y="4511736"/>
            <a:ext cx="4608512" cy="184666"/>
          </a:xfrm>
          <a:prstGeom prst="rect">
            <a:avLst/>
          </a:prstGeom>
          <a:noFill/>
        </p:spPr>
        <p:txBody>
          <a:bodyPr wrap="square" rtlCol="0">
            <a:spAutoFit/>
          </a:bodyPr>
          <a:lstStyle/>
          <a:p>
            <a:r>
              <a:rPr lang="en-AU" sz="600" b="1" dirty="0" smtClean="0"/>
              <a:t>Determine </a:t>
            </a:r>
            <a:r>
              <a:rPr lang="en-AU" sz="600" b="1" dirty="0"/>
              <a:t>or confirm fragments up to 150 base pair long</a:t>
            </a:r>
            <a:r>
              <a:rPr lang="en-AU" sz="600" dirty="0"/>
              <a:t>. We de novo sequenced up to 87 bases of human chromosome 4. </a:t>
            </a:r>
          </a:p>
        </p:txBody>
      </p:sp>
      <p:sp>
        <p:nvSpPr>
          <p:cNvPr id="5" name="TextBox 4"/>
          <p:cNvSpPr txBox="1"/>
          <p:nvPr/>
        </p:nvSpPr>
        <p:spPr>
          <a:xfrm>
            <a:off x="323528" y="5579948"/>
            <a:ext cx="4464496" cy="369332"/>
          </a:xfrm>
          <a:prstGeom prst="rect">
            <a:avLst/>
          </a:prstGeom>
          <a:noFill/>
        </p:spPr>
        <p:txBody>
          <a:bodyPr wrap="square" rtlCol="0">
            <a:spAutoFit/>
          </a:bodyPr>
          <a:lstStyle/>
          <a:p>
            <a:pPr algn="just"/>
            <a:r>
              <a:rPr lang="en-AU" sz="600" b="1" dirty="0" smtClean="0"/>
              <a:t>Search </a:t>
            </a:r>
            <a:r>
              <a:rPr lang="en-AU" sz="600" b="1" dirty="0"/>
              <a:t>for mutations within specific areas of your template</a:t>
            </a:r>
            <a:r>
              <a:rPr lang="en-AU" sz="600" dirty="0"/>
              <a:t>. In this example we looked for mutations within the first half of the second exon for the oncogenic marker KRAS. The dispensation order contained a combination of known sequence, and de novo sequencing at areas of interest. </a:t>
            </a:r>
          </a:p>
        </p:txBody>
      </p:sp>
      <p:sp>
        <p:nvSpPr>
          <p:cNvPr id="6" name="TextBox 5"/>
          <p:cNvSpPr txBox="1"/>
          <p:nvPr/>
        </p:nvSpPr>
        <p:spPr>
          <a:xfrm>
            <a:off x="3344483" y="2215696"/>
            <a:ext cx="4755909" cy="369332"/>
          </a:xfrm>
          <a:prstGeom prst="rect">
            <a:avLst/>
          </a:prstGeom>
          <a:noFill/>
        </p:spPr>
        <p:txBody>
          <a:bodyPr wrap="square" rtlCol="0">
            <a:spAutoFit/>
          </a:bodyPr>
          <a:lstStyle/>
          <a:p>
            <a:pPr algn="just"/>
            <a:r>
              <a:rPr lang="en-AU" sz="600" b="1" dirty="0" smtClean="0"/>
              <a:t>Accurately </a:t>
            </a:r>
            <a:r>
              <a:rPr lang="en-AU" sz="600" b="1" dirty="0"/>
              <a:t>quantify the percentage methylation at individual </a:t>
            </a:r>
            <a:r>
              <a:rPr lang="en-AU" sz="600" b="1" dirty="0" err="1"/>
              <a:t>CpG</a:t>
            </a:r>
            <a:r>
              <a:rPr lang="en-AU" sz="600" b="1" dirty="0"/>
              <a:t> sites</a:t>
            </a:r>
            <a:r>
              <a:rPr lang="en-AU" sz="600" dirty="0"/>
              <a:t>. The </a:t>
            </a:r>
            <a:r>
              <a:rPr lang="en-AU" sz="600" dirty="0" err="1"/>
              <a:t>Qseq</a:t>
            </a:r>
            <a:r>
              <a:rPr lang="en-AU" sz="600" dirty="0"/>
              <a:t> can cover over 100 base pairs per assay, to allow quantification of many </a:t>
            </a:r>
            <a:r>
              <a:rPr lang="en-AU" sz="600" dirty="0" err="1"/>
              <a:t>CpG</a:t>
            </a:r>
            <a:r>
              <a:rPr lang="en-AU" sz="600" dirty="0"/>
              <a:t> sites, such as this example for the single-minded 2 (SIM2) gene promoter site. Here we analysed 7 sites across a total of 73 base pairs. The inclusion of a </a:t>
            </a:r>
            <a:r>
              <a:rPr lang="en-AU" sz="600" dirty="0" err="1"/>
              <a:t>bisulfite</a:t>
            </a:r>
            <a:r>
              <a:rPr lang="en-AU" sz="600" dirty="0"/>
              <a:t> conversion control also provides further feedback on the quality of the data. </a:t>
            </a:r>
          </a:p>
        </p:txBody>
      </p:sp>
      <p:sp>
        <p:nvSpPr>
          <p:cNvPr id="7" name="TextBox 6"/>
          <p:cNvSpPr txBox="1"/>
          <p:nvPr/>
        </p:nvSpPr>
        <p:spPr>
          <a:xfrm>
            <a:off x="251520" y="456927"/>
            <a:ext cx="1729641" cy="307777"/>
          </a:xfrm>
          <a:prstGeom prst="rect">
            <a:avLst/>
          </a:prstGeom>
          <a:noFill/>
        </p:spPr>
        <p:txBody>
          <a:bodyPr wrap="none" rtlCol="0">
            <a:spAutoFit/>
          </a:bodyPr>
          <a:lstStyle/>
          <a:p>
            <a:r>
              <a:rPr lang="en-AU" sz="1400" dirty="0" smtClean="0"/>
              <a:t>Methylation Analysis</a:t>
            </a:r>
            <a:endParaRPr lang="en-AU" sz="1400" dirty="0"/>
          </a:p>
        </p:txBody>
      </p:sp>
      <p:sp>
        <p:nvSpPr>
          <p:cNvPr id="8" name="TextBox 7"/>
          <p:cNvSpPr txBox="1"/>
          <p:nvPr/>
        </p:nvSpPr>
        <p:spPr>
          <a:xfrm>
            <a:off x="5220072" y="3409255"/>
            <a:ext cx="1741502" cy="307777"/>
          </a:xfrm>
          <a:prstGeom prst="rect">
            <a:avLst/>
          </a:prstGeom>
          <a:noFill/>
        </p:spPr>
        <p:txBody>
          <a:bodyPr wrap="none" rtlCol="0">
            <a:spAutoFit/>
          </a:bodyPr>
          <a:lstStyle/>
          <a:p>
            <a:r>
              <a:rPr lang="en-AU" sz="1400" dirty="0" smtClean="0"/>
              <a:t>De novo Sequencing</a:t>
            </a:r>
            <a:endParaRPr lang="en-AU" sz="1400" dirty="0"/>
          </a:p>
        </p:txBody>
      </p:sp>
      <p:sp>
        <p:nvSpPr>
          <p:cNvPr id="12" name="TextBox 11"/>
          <p:cNvSpPr txBox="1"/>
          <p:nvPr/>
        </p:nvSpPr>
        <p:spPr>
          <a:xfrm>
            <a:off x="5133720" y="329227"/>
            <a:ext cx="2952328" cy="246221"/>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Layout neatly. </a:t>
            </a:r>
            <a:endParaRPr lang="en-AU" sz="1000" dirty="0">
              <a:solidFill>
                <a:srgbClr val="FF0000"/>
              </a:solidFill>
              <a:latin typeface="Courier New" pitchFamily="49" charset="0"/>
              <a:cs typeface="Courier New" pitchFamily="49" charset="0"/>
            </a:endParaRPr>
          </a:p>
        </p:txBody>
      </p:sp>
      <p:sp>
        <p:nvSpPr>
          <p:cNvPr id="13" name="TextBox 12"/>
          <p:cNvSpPr txBox="1"/>
          <p:nvPr/>
        </p:nvSpPr>
        <p:spPr>
          <a:xfrm>
            <a:off x="7092280" y="224031"/>
            <a:ext cx="1817237" cy="246221"/>
          </a:xfrm>
          <a:prstGeom prst="rect">
            <a:avLst/>
          </a:prstGeom>
          <a:noFill/>
        </p:spPr>
        <p:txBody>
          <a:bodyPr wrap="square" rtlCol="0">
            <a:spAutoFit/>
          </a:bodyPr>
          <a:lstStyle/>
          <a:p>
            <a:r>
              <a:rPr lang="en-AU" sz="1000" dirty="0" smtClean="0">
                <a:solidFill>
                  <a:srgbClr val="FF0000"/>
                </a:solidFill>
                <a:latin typeface="Courier New" pitchFamily="49" charset="0"/>
                <a:cs typeface="Courier New" pitchFamily="49" charset="0"/>
              </a:rPr>
              <a:t>White background</a:t>
            </a:r>
            <a:endParaRPr lang="en-AU" sz="1000" dirty="0">
              <a:solidFill>
                <a:srgbClr val="FF0000"/>
              </a:solidFill>
              <a:latin typeface="Courier New" pitchFamily="49" charset="0"/>
              <a:cs typeface="Courier New" pitchFamily="49" charset="0"/>
            </a:endParaRPr>
          </a:p>
        </p:txBody>
      </p:sp>
      <p:sp>
        <p:nvSpPr>
          <p:cNvPr id="14" name="TextBox 13"/>
          <p:cNvSpPr txBox="1"/>
          <p:nvPr/>
        </p:nvSpPr>
        <p:spPr>
          <a:xfrm>
            <a:off x="2056685" y="170056"/>
            <a:ext cx="646331" cy="246221"/>
          </a:xfrm>
          <a:prstGeom prst="rect">
            <a:avLst/>
          </a:prstGeom>
          <a:noFill/>
        </p:spPr>
        <p:txBody>
          <a:bodyPr wrap="none" rtlCol="0">
            <a:spAutoFit/>
          </a:bodyPr>
          <a:lstStyle/>
          <a:p>
            <a:r>
              <a:rPr lang="en-AU" sz="1000" b="1" u="sng" dirty="0" smtClean="0">
                <a:solidFill>
                  <a:srgbClr val="FF0000"/>
                </a:solidFill>
                <a:latin typeface="Courier New" pitchFamily="49" charset="0"/>
                <a:cs typeface="Courier New" pitchFamily="49" charset="0"/>
              </a:rPr>
              <a:t>Page 7</a:t>
            </a:r>
            <a:endParaRPr lang="en-AU" sz="1000" b="1" u="sng" dirty="0">
              <a:solidFill>
                <a:srgbClr val="FF0000"/>
              </a:solidFill>
              <a:latin typeface="Courier New" pitchFamily="49" charset="0"/>
              <a:cs typeface="Courier New" pitchFamily="49" charset="0"/>
            </a:endParaRPr>
          </a:p>
        </p:txBody>
      </p:sp>
    </p:spTree>
    <p:extLst>
      <p:ext uri="{BB962C8B-B14F-4D97-AF65-F5344CB8AC3E}">
        <p14:creationId xmlns:p14="http://schemas.microsoft.com/office/powerpoint/2010/main" val="35399306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MS">
      <a:majorFont>
        <a:latin typeface="Myriad Pro"/>
        <a:ea typeface=""/>
        <a:cs typeface=""/>
      </a:majorFont>
      <a:minorFont>
        <a:latin typeface="Myriad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TotalTime>
  <Words>1601</Words>
  <Application>Microsoft Office PowerPoint</Application>
  <PresentationFormat>On-screen Show (4:3)</PresentationFormat>
  <Paragraphs>235</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BMS Brochure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Images Below</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Valin Reja</dc:creator>
  <cp:lastModifiedBy>Valin Reja</cp:lastModifiedBy>
  <cp:revision>21</cp:revision>
  <dcterms:created xsi:type="dcterms:W3CDTF">2014-07-31T01:10:50Z</dcterms:created>
  <dcterms:modified xsi:type="dcterms:W3CDTF">2014-07-31T04:52:33Z</dcterms:modified>
</cp:coreProperties>
</file>