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4176" y="9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9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3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7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3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9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7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16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1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A3B69-6EF6-494E-B919-03F8F21FABA6}" type="datetimeFigureOut">
              <a:rPr lang="en-US" smtClean="0"/>
              <a:t>2014-07-23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F54D-7811-5141-A321-08B9750BD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5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openxmlformats.org/officeDocument/2006/relationships/image" Target="../media/image5.jpg"/><Relationship Id="rId9" Type="http://schemas.openxmlformats.org/officeDocument/2006/relationships/image" Target="../media/image6.jpeg"/><Relationship Id="rId10" Type="http://schemas.openxmlformats.org/officeDocument/2006/relationships/hyperlink" Target="http://www.ustream.tv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0854" y="806268"/>
            <a:ext cx="5216606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0. Landing page and Home (return to home by clicking on </a:t>
            </a:r>
            <a:r>
              <a:rPr lang="en-US" sz="1000" dirty="0" err="1" smtClean="0"/>
              <a:t>Distantlink</a:t>
            </a:r>
            <a:r>
              <a:rPr lang="en-US" sz="1000" dirty="0" smtClean="0"/>
              <a:t> logo)</a:t>
            </a:r>
          </a:p>
          <a:p>
            <a:r>
              <a:rPr lang="en-US" sz="1000" dirty="0"/>
              <a:t>	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Services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EasyStream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EasyPresence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EasyMobile</a:t>
            </a:r>
          </a:p>
          <a:p>
            <a:pPr lvl="1"/>
            <a:endParaRPr lang="en-US" sz="1000" dirty="0" smtClean="0"/>
          </a:p>
          <a:p>
            <a:pPr marL="228600" indent="-228600">
              <a:buAutoNum type="arabicPeriod"/>
            </a:pPr>
            <a:r>
              <a:rPr lang="en-US" sz="1000" dirty="0" smtClean="0"/>
              <a:t>Community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Testimonials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Partners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Help</a:t>
            </a:r>
          </a:p>
          <a:p>
            <a:pPr marL="685800" lvl="1" indent="-228600">
              <a:buFont typeface="+mj-lt"/>
              <a:buAutoNum type="alphaLcPeriod"/>
            </a:pPr>
            <a:endParaRPr lang="en-US" sz="1000" dirty="0" smtClean="0"/>
          </a:p>
          <a:p>
            <a:pPr marL="228600" indent="-228600">
              <a:buAutoNum type="arabicPeriod"/>
            </a:pPr>
            <a:r>
              <a:rPr lang="en-US" sz="1000" dirty="0" smtClean="0"/>
              <a:t>Company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Our Story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Team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1000" dirty="0" smtClean="0"/>
              <a:t>Press</a:t>
            </a:r>
          </a:p>
          <a:p>
            <a:pPr marL="228600" indent="-228600">
              <a:buAutoNum type="arabicPeriod"/>
            </a:pPr>
            <a:endParaRPr lang="en-US" sz="1000" dirty="0" smtClean="0"/>
          </a:p>
          <a:p>
            <a:pPr marL="228600" indent="-228600">
              <a:buAutoNum type="arabicPeriod"/>
            </a:pPr>
            <a:r>
              <a:rPr lang="en-US" sz="1000" dirty="0" smtClean="0"/>
              <a:t>Contact</a:t>
            </a:r>
          </a:p>
          <a:p>
            <a:pPr marL="228600" indent="-228600">
              <a:buAutoNum type="arabicPeriod"/>
            </a:pPr>
            <a:endParaRPr lang="en-US" sz="1000" dirty="0" smtClean="0"/>
          </a:p>
          <a:p>
            <a:pPr marL="228600" indent="-228600">
              <a:buAutoNum type="arabicPeriod"/>
            </a:pPr>
            <a:r>
              <a:rPr lang="en-US" sz="1000" dirty="0" smtClean="0"/>
              <a:t>Log in</a:t>
            </a:r>
          </a:p>
          <a:p>
            <a:pPr marL="228600" indent="-228600">
              <a:buAutoNum type="arabicPeriod"/>
            </a:pPr>
            <a:endParaRPr lang="en-US" sz="1000" dirty="0"/>
          </a:p>
          <a:p>
            <a:pPr marL="228600" indent="-228600">
              <a:buAutoNum type="arabicPeriod"/>
            </a:pPr>
            <a:endParaRPr lang="en-US" sz="1000" dirty="0" smtClean="0"/>
          </a:p>
          <a:p>
            <a:r>
              <a:rPr lang="en-US" sz="1000" dirty="0" smtClean="0"/>
              <a:t>Notes:</a:t>
            </a:r>
          </a:p>
          <a:p>
            <a:endParaRPr lang="en-US" sz="1000" dirty="0"/>
          </a:p>
          <a:p>
            <a:r>
              <a:rPr lang="en-US" sz="1000" dirty="0"/>
              <a:t>1 to 5 below are located at the top of the landing page</a:t>
            </a:r>
          </a:p>
          <a:p>
            <a:r>
              <a:rPr lang="en-US" sz="1000" dirty="0" smtClean="0"/>
              <a:t>Clicking </a:t>
            </a:r>
            <a:r>
              <a:rPr lang="en-US" sz="1000" dirty="0"/>
              <a:t>on (or </a:t>
            </a:r>
            <a:r>
              <a:rPr lang="en-US" sz="1000" dirty="0" err="1"/>
              <a:t>mousing</a:t>
            </a:r>
            <a:r>
              <a:rPr lang="en-US" sz="1000" dirty="0"/>
              <a:t> over) 1 through 3 brings up a drop down menu as per below</a:t>
            </a:r>
          </a:p>
          <a:p>
            <a:r>
              <a:rPr lang="en-US" sz="1000" dirty="0" smtClean="0"/>
              <a:t>Clicking </a:t>
            </a:r>
            <a:r>
              <a:rPr lang="en-US" sz="1000" dirty="0"/>
              <a:t>on (not </a:t>
            </a:r>
            <a:r>
              <a:rPr lang="en-US" sz="1000" dirty="0" err="1"/>
              <a:t>mousing</a:t>
            </a:r>
            <a:r>
              <a:rPr lang="en-US" sz="1000" dirty="0"/>
              <a:t> over) 4 and 5 opens up a new page </a:t>
            </a:r>
            <a:endParaRPr lang="en-US" sz="1000" dirty="0" smtClean="0"/>
          </a:p>
          <a:p>
            <a:endParaRPr lang="en-US" sz="1000" dirty="0"/>
          </a:p>
          <a:p>
            <a:r>
              <a:rPr lang="en-US" sz="1000" dirty="0" smtClean="0"/>
              <a:t>All are only one page – and the navigation goes no more than 2 deep</a:t>
            </a:r>
          </a:p>
          <a:p>
            <a:endParaRPr lang="en-US" sz="1000" dirty="0"/>
          </a:p>
          <a:p>
            <a:r>
              <a:rPr lang="en-US" sz="1000" dirty="0" smtClean="0"/>
              <a:t>1a,b,c are short descriptions – where  we have material and video that works we can link </a:t>
            </a:r>
          </a:p>
          <a:p>
            <a:endParaRPr lang="en-US" sz="1000" dirty="0"/>
          </a:p>
          <a:p>
            <a:r>
              <a:rPr lang="en-US" sz="1000" dirty="0" smtClean="0"/>
              <a:t>2a – use what you have today (have to edit some)</a:t>
            </a:r>
          </a:p>
          <a:p>
            <a:r>
              <a:rPr lang="en-US" sz="1000" dirty="0" smtClean="0"/>
              <a:t>2b – list of partners – logos only</a:t>
            </a:r>
          </a:p>
          <a:p>
            <a:r>
              <a:rPr lang="en-US" sz="1000" dirty="0" smtClean="0"/>
              <a:t>2c – Where to contact us for support (</a:t>
            </a:r>
            <a:r>
              <a:rPr lang="en-US" sz="1000" dirty="0" err="1" smtClean="0"/>
              <a:t>hrs</a:t>
            </a:r>
            <a:r>
              <a:rPr lang="en-US" sz="1000" dirty="0" smtClean="0"/>
              <a:t>), any training video or material, FAQs</a:t>
            </a:r>
          </a:p>
          <a:p>
            <a:endParaRPr lang="en-US" sz="1000" dirty="0"/>
          </a:p>
          <a:p>
            <a:r>
              <a:rPr lang="en-US" sz="1000" dirty="0" smtClean="0"/>
              <a:t>3a – you have pieces of this already – just some editing</a:t>
            </a:r>
          </a:p>
          <a:p>
            <a:r>
              <a:rPr lang="en-US" sz="1000" dirty="0" smtClean="0"/>
              <a:t>3b – something quick about the organization (I would say operations in US, Can and UK)</a:t>
            </a:r>
          </a:p>
          <a:p>
            <a:r>
              <a:rPr lang="en-US" sz="1000" dirty="0" smtClean="0"/>
              <a:t>3c. – There is a bunch of press I saw – so just use it</a:t>
            </a:r>
          </a:p>
          <a:p>
            <a:endParaRPr lang="en-US" sz="1000" dirty="0"/>
          </a:p>
          <a:p>
            <a:r>
              <a:rPr lang="en-US" sz="1000" dirty="0" smtClean="0"/>
              <a:t>4. – Our coordinates at top (sales and support), and then a Contact for Sales form</a:t>
            </a:r>
          </a:p>
          <a:p>
            <a:endParaRPr lang="en-US" sz="1000" dirty="0"/>
          </a:p>
          <a:p>
            <a:r>
              <a:rPr lang="en-US" sz="1000" dirty="0" smtClean="0"/>
              <a:t>5. – Log in … </a:t>
            </a:r>
            <a:r>
              <a:rPr lang="en-US" sz="1000" dirty="0" smtClean="0"/>
              <a:t>as per old site link.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326918" y="314362"/>
            <a:ext cx="2975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Navigation and inventory of pages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1248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5754" y="1477738"/>
            <a:ext cx="755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Services</a:t>
            </a:r>
            <a:endParaRPr lang="en-US" sz="10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1617" y="1477738"/>
            <a:ext cx="899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Community</a:t>
            </a:r>
            <a:endParaRPr lang="en-US" sz="10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5427" y="1477738"/>
            <a:ext cx="755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Company</a:t>
            </a:r>
            <a:endParaRPr lang="en-US" sz="10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0427" y="1485432"/>
            <a:ext cx="755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Contact</a:t>
            </a:r>
            <a:endParaRPr lang="en-US" sz="9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9230" y="1485432"/>
            <a:ext cx="6233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Log In</a:t>
            </a:r>
            <a:endParaRPr lang="en-US" sz="9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024810"/>
            <a:ext cx="6858000" cy="16311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Video Casting Made Easy!</a:t>
            </a:r>
          </a:p>
          <a:p>
            <a:endParaRPr lang="en-US" sz="1400" b="1" dirty="0" smtClean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r>
              <a:rPr lang="en-US" sz="900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          Just </a:t>
            </a:r>
            <a:r>
              <a:rPr lang="en-US" sz="900" b="1" dirty="0">
                <a:solidFill>
                  <a:schemeClr val="bg1"/>
                </a:solidFill>
                <a:latin typeface="Alte Haas Grotesk"/>
                <a:cs typeface="Alte Haas Grotesk"/>
              </a:rPr>
              <a:t>One Button -</a:t>
            </a:r>
            <a:r>
              <a:rPr lang="en-US" sz="900" dirty="0">
                <a:solidFill>
                  <a:schemeClr val="bg1"/>
                </a:solidFill>
                <a:latin typeface="Alte Haas Grotesk"/>
                <a:cs typeface="Alte Haas Grotesk"/>
              </a:rPr>
              <a:t> Simply press to start and </a:t>
            </a:r>
            <a:r>
              <a:rPr lang="en-US" sz="9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stop</a:t>
            </a:r>
          </a:p>
          <a:p>
            <a:endParaRPr lang="en-US" sz="900" dirty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endParaRPr lang="en-US" sz="900" dirty="0" smtClean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endParaRPr lang="en-US" sz="900" b="1" dirty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endParaRPr lang="en-US" sz="100" b="1" dirty="0" smtClean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endParaRPr lang="en-US" sz="900" b="1" dirty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r>
              <a:rPr lang="en-US" sz="900" b="1" dirty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       </a:t>
            </a:r>
            <a:r>
              <a:rPr lang="en-US" sz="800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800" b="1" dirty="0" smtClean="0">
                <a:solidFill>
                  <a:schemeClr val="bg1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9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No Computer Needed     </a:t>
            </a:r>
            <a:r>
              <a:rPr lang="en-US" sz="900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Client’s Love it      </a:t>
            </a:r>
            <a:r>
              <a:rPr lang="en-US" sz="900" b="1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New Revenue</a:t>
            </a:r>
            <a:endParaRPr lang="en-US" sz="1000" dirty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	</a:t>
            </a:r>
          </a:p>
          <a:p>
            <a:r>
              <a:rPr lang="en-US" sz="1000" dirty="0">
                <a:solidFill>
                  <a:schemeClr val="bg1"/>
                </a:solidFill>
                <a:latin typeface="Alte Haas Grotesk"/>
                <a:cs typeface="Alte Haas Grotesk"/>
              </a:rPr>
              <a:t> </a:t>
            </a:r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       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          </a:t>
            </a:r>
            <a:endParaRPr lang="en-US" sz="1000" dirty="0">
              <a:solidFill>
                <a:schemeClr val="bg1"/>
              </a:solidFill>
              <a:latin typeface="Alte Haas Grotesk"/>
              <a:cs typeface="Alte Haas Grotesk"/>
            </a:endParaRPr>
          </a:p>
          <a:p>
            <a:r>
              <a:rPr lang="en-US" sz="10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         </a:t>
            </a:r>
            <a:endParaRPr lang="en-US" sz="1000" dirty="0">
              <a:solidFill>
                <a:schemeClr val="bg1"/>
              </a:solidFill>
              <a:latin typeface="Alte Haas Grotesk"/>
              <a:cs typeface="Alte Haas Grotes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62060" y="1246906"/>
            <a:ext cx="11705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Social</a:t>
            </a:r>
            <a:r>
              <a:rPr lang="en-US" sz="700" dirty="0" smtClean="0">
                <a:solidFill>
                  <a:srgbClr val="595959"/>
                </a:solidFill>
                <a:latin typeface="Alte Haas Grotesk"/>
                <a:cs typeface="Alte Haas Grotesk"/>
              </a:rPr>
              <a:t> (when ready)</a:t>
            </a:r>
            <a:endParaRPr lang="en-US" sz="700" dirty="0">
              <a:solidFill>
                <a:srgbClr val="595959"/>
              </a:solidFill>
              <a:latin typeface="Alte Haas Grotesk"/>
              <a:cs typeface="Alte Haas Grotes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614" y="2874222"/>
            <a:ext cx="2415886" cy="22968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en-US" sz="900" dirty="0" smtClean="0">
                <a:solidFill>
                  <a:schemeClr val="bg1"/>
                </a:solidFill>
              </a:rPr>
              <a:t>Watch a short video to see how it works</a:t>
            </a:r>
            <a:endParaRPr lang="en-US" sz="700" i="1" dirty="0">
              <a:solidFill>
                <a:schemeClr val="bg1"/>
              </a:solidFill>
            </a:endParaRPr>
          </a:p>
        </p:txBody>
      </p:sp>
      <p:pic>
        <p:nvPicPr>
          <p:cNvPr id="16" name="Picture 15" descr="Play button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85" y="2909171"/>
            <a:ext cx="194733" cy="194733"/>
          </a:xfrm>
          <a:prstGeom prst="rect">
            <a:avLst/>
          </a:prstGeom>
        </p:spPr>
      </p:pic>
      <p:pic>
        <p:nvPicPr>
          <p:cNvPr id="19" name="Picture 18" descr="Live-Webcasting.png"/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300" y="2126412"/>
            <a:ext cx="1531440" cy="15314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20602" y="3797552"/>
            <a:ext cx="62156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accent1">
                    <a:lumMod val="75000"/>
                  </a:schemeClr>
                </a:solidFill>
              </a:rPr>
              <a:t>“This </a:t>
            </a:r>
            <a:r>
              <a:rPr lang="en-US" sz="1100" b="1" i="1" dirty="0">
                <a:solidFill>
                  <a:schemeClr val="accent1">
                    <a:lumMod val="75000"/>
                  </a:schemeClr>
                </a:solidFill>
              </a:rPr>
              <a:t>is new exciting technology being brought to us by </a:t>
            </a:r>
            <a:r>
              <a:rPr lang="en-US" sz="1100" b="1" i="1" dirty="0" err="1">
                <a:solidFill>
                  <a:schemeClr val="accent1">
                    <a:lumMod val="75000"/>
                  </a:schemeClr>
                </a:solidFill>
              </a:rPr>
              <a:t>DistantLink</a:t>
            </a:r>
            <a:r>
              <a:rPr lang="en-US" sz="1100" b="1" i="1" dirty="0">
                <a:solidFill>
                  <a:schemeClr val="accent1">
                    <a:lumMod val="75000"/>
                  </a:schemeClr>
                </a:solidFill>
              </a:rPr>
              <a:t> and it is taking our profession into a new realm of </a:t>
            </a:r>
            <a:r>
              <a:rPr lang="en-US" sz="1100" b="1" i="1" dirty="0" smtClean="0">
                <a:solidFill>
                  <a:schemeClr val="accent1">
                    <a:lumMod val="75000"/>
                  </a:schemeClr>
                </a:solidFill>
              </a:rPr>
              <a:t>service</a:t>
            </a:r>
            <a:r>
              <a:rPr lang="en-US" sz="1100" b="1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100" b="1" i="1" dirty="0" smtClean="0">
                <a:solidFill>
                  <a:schemeClr val="accent1">
                    <a:lumMod val="75000"/>
                  </a:schemeClr>
                </a:solidFill>
              </a:rPr>
              <a:t>"</a:t>
            </a:r>
            <a:endParaRPr lang="en-US" sz="11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00" dirty="0" smtClean="0"/>
          </a:p>
          <a:p>
            <a:pPr algn="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David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Garvie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General Manager, Ogden Funeral Homes Limited, Ontario, Canada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73" y="4568883"/>
            <a:ext cx="6858000" cy="1897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lte Haas Grotesk"/>
                <a:cs typeface="Alte Haas Grotesk"/>
              </a:rPr>
              <a:t>The Video Casting Platform You Will Love</a:t>
            </a:r>
            <a:endParaRPr lang="en-US" sz="1000" dirty="0">
              <a:solidFill>
                <a:schemeClr val="accent1">
                  <a:lumMod val="50000"/>
                </a:schemeClr>
              </a:solidFill>
              <a:latin typeface="Alte Haas Grotesk"/>
              <a:cs typeface="Alte Haas Grotesk"/>
            </a:endParaRPr>
          </a:p>
        </p:txBody>
      </p:sp>
      <p:pic>
        <p:nvPicPr>
          <p:cNvPr id="24" name="Picture 23" descr="Web cast 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34" y="5216955"/>
            <a:ext cx="653096" cy="421352"/>
          </a:xfrm>
          <a:prstGeom prst="rect">
            <a:avLst/>
          </a:prstGeom>
        </p:spPr>
      </p:pic>
      <p:pic>
        <p:nvPicPr>
          <p:cNvPr id="25" name="Picture 24" descr="virtual 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54" y="5130991"/>
            <a:ext cx="675681" cy="593281"/>
          </a:xfrm>
          <a:prstGeom prst="rect">
            <a:avLst/>
          </a:prstGeom>
        </p:spPr>
      </p:pic>
      <p:pic>
        <p:nvPicPr>
          <p:cNvPr id="27" name="Picture 26" descr="wireless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673" y="5201743"/>
            <a:ext cx="677305" cy="45177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14677" y="5723760"/>
            <a:ext cx="1611996" cy="6155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100" b="1" dirty="0" smtClean="0">
                <a:solidFill>
                  <a:srgbClr val="254061"/>
                </a:solidFill>
              </a:rPr>
              <a:t>EasyStream</a:t>
            </a:r>
          </a:p>
          <a:p>
            <a:pPr algn="ctr"/>
            <a:r>
              <a:rPr lang="en-US" sz="900" dirty="0" smtClean="0">
                <a:solidFill>
                  <a:srgbClr val="254061"/>
                </a:solidFill>
              </a:rPr>
              <a:t>Full feature video casting for funerals made easy</a:t>
            </a:r>
            <a:endParaRPr lang="en-US" sz="900" dirty="0">
              <a:solidFill>
                <a:srgbClr val="25406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5304" y="5755543"/>
            <a:ext cx="1611996" cy="6155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100" b="1" dirty="0">
                <a:solidFill>
                  <a:srgbClr val="254061"/>
                </a:solidFill>
              </a:rPr>
              <a:t>EasyPresence</a:t>
            </a:r>
          </a:p>
          <a:p>
            <a:pPr algn="ctr"/>
            <a:r>
              <a:rPr lang="en-US" sz="900" dirty="0" smtClean="0">
                <a:solidFill>
                  <a:srgbClr val="254061"/>
                </a:solidFill>
              </a:rPr>
              <a:t>Participate in the ceremony even if you cannot be there</a:t>
            </a:r>
            <a:endParaRPr lang="en-US" sz="900" dirty="0">
              <a:solidFill>
                <a:srgbClr val="25406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95404" y="5755543"/>
            <a:ext cx="1611996" cy="6155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100" b="1" dirty="0">
                <a:solidFill>
                  <a:srgbClr val="254061"/>
                </a:solidFill>
              </a:rPr>
              <a:t>EasyMobile</a:t>
            </a:r>
          </a:p>
          <a:p>
            <a:pPr algn="ctr"/>
            <a:r>
              <a:rPr lang="en-US" sz="900" dirty="0" smtClean="0">
                <a:solidFill>
                  <a:srgbClr val="254061"/>
                </a:solidFill>
              </a:rPr>
              <a:t>Video cast from anywhere with an </a:t>
            </a:r>
            <a:r>
              <a:rPr lang="en-US" sz="900" dirty="0" err="1" smtClean="0">
                <a:solidFill>
                  <a:srgbClr val="254061"/>
                </a:solidFill>
              </a:rPr>
              <a:t>iPad</a:t>
            </a:r>
            <a:r>
              <a:rPr lang="en-US" sz="900" dirty="0" smtClean="0">
                <a:solidFill>
                  <a:srgbClr val="254061"/>
                </a:solidFill>
              </a:rPr>
              <a:t> or iPhone</a:t>
            </a:r>
            <a:endParaRPr lang="en-US" sz="900" dirty="0">
              <a:solidFill>
                <a:srgbClr val="254061"/>
              </a:solidFill>
            </a:endParaRPr>
          </a:p>
        </p:txBody>
      </p:sp>
      <p:pic>
        <p:nvPicPr>
          <p:cNvPr id="2" name="Picture 1" descr="LogoNEWAIrawglobeBlue[1].pd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4" b="20622"/>
          <a:stretch/>
        </p:blipFill>
        <p:spPr>
          <a:xfrm>
            <a:off x="268043" y="1272306"/>
            <a:ext cx="1157089" cy="64686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373" y="7593265"/>
            <a:ext cx="6858000" cy="1422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sz="1100" dirty="0" err="1" smtClean="0">
                <a:solidFill>
                  <a:schemeClr val="bg1"/>
                </a:solidFill>
                <a:latin typeface="Alte Haas Grotesk"/>
                <a:cs typeface="Alte Haas Grotesk"/>
              </a:rPr>
              <a:t>DistantLink</a:t>
            </a:r>
            <a:r>
              <a:rPr lang="en-US" sz="1100" dirty="0" smtClean="0">
                <a:solidFill>
                  <a:schemeClr val="bg1"/>
                </a:solidFill>
                <a:latin typeface="Alte Haas Grotesk"/>
                <a:cs typeface="Alte Haas Grotesk"/>
              </a:rPr>
              <a:t>, Inc. </a:t>
            </a:r>
            <a:endParaRPr lang="en-US" sz="600" dirty="0">
              <a:solidFill>
                <a:schemeClr val="bg1"/>
              </a:solidFill>
              <a:latin typeface="Alte Haas Grotesk"/>
              <a:cs typeface="Alte Haas Grotesk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4614" y="8018682"/>
            <a:ext cx="1611996" cy="7540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 smtClean="0">
                <a:solidFill>
                  <a:schemeClr val="bg1"/>
                </a:solidFill>
              </a:rPr>
              <a:t>Company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Our Story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Press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Privacy Policy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14229" y="8018682"/>
            <a:ext cx="1611996" cy="7540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 smtClean="0">
                <a:solidFill>
                  <a:schemeClr val="bg1"/>
                </a:solidFill>
              </a:rPr>
              <a:t>Services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EasyStream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EasyPresence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EasyMobile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10091" y="8018682"/>
            <a:ext cx="1611996" cy="75405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 smtClean="0">
                <a:solidFill>
                  <a:schemeClr val="bg1"/>
                </a:solidFill>
              </a:rPr>
              <a:t>Community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Testimonials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Partners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900" dirty="0" smtClean="0">
                <a:solidFill>
                  <a:schemeClr val="bg1"/>
                </a:solidFill>
              </a:rPr>
              <a:t>Help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0" y="6644543"/>
            <a:ext cx="6858000" cy="756947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kern="1200" dirty="0" smtClean="0">
                <a:solidFill>
                  <a:schemeClr val="bg1"/>
                </a:solidFill>
              </a:rPr>
              <a:t>Click here to contact us today.</a:t>
            </a:r>
          </a:p>
          <a:p>
            <a:pPr algn="ctr"/>
            <a:r>
              <a:rPr lang="en-US" sz="1100" kern="1200" dirty="0" smtClean="0">
                <a:solidFill>
                  <a:schemeClr val="bg1"/>
                </a:solidFill>
              </a:rPr>
              <a:t> Let us provide you with an analysis of </a:t>
            </a:r>
            <a:r>
              <a:rPr lang="en-US" sz="1100" dirty="0" smtClean="0">
                <a:solidFill>
                  <a:schemeClr val="bg1"/>
                </a:solidFill>
              </a:rPr>
              <a:t>the revenue </a:t>
            </a:r>
            <a:r>
              <a:rPr lang="en-US" sz="1100" kern="1200" dirty="0" smtClean="0">
                <a:solidFill>
                  <a:schemeClr val="bg1"/>
                </a:solidFill>
              </a:rPr>
              <a:t>potential for your business.  </a:t>
            </a:r>
            <a:endParaRPr lang="en-US" sz="1100" b="1" kern="1200" dirty="0">
              <a:solidFill>
                <a:schemeClr val="bg1"/>
              </a:solidFill>
            </a:endParaRPr>
          </a:p>
        </p:txBody>
      </p:sp>
      <p:pic>
        <p:nvPicPr>
          <p:cNvPr id="38" name="Picture 37" descr="LogoNEWAIrawglobeBlue[1].pdf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4" b="20622"/>
          <a:stretch/>
        </p:blipFill>
        <p:spPr>
          <a:xfrm>
            <a:off x="5006484" y="7834860"/>
            <a:ext cx="1677645" cy="93787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90536" y="0"/>
            <a:ext cx="6215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Notes:</a:t>
            </a:r>
          </a:p>
          <a:p>
            <a:endParaRPr lang="en-US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Style modeled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hlinkClick r:id="rId10"/>
              </a:rPr>
              <a:t>http://www.ustream.tv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10"/>
              </a:rPr>
              <a:t>/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Image, etc. are indicative only – expect designer to come up with better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73" y="1066800"/>
            <a:ext cx="685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68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216</Words>
  <Application>Microsoft Macintosh PowerPoint</Application>
  <PresentationFormat>On-screen Show (4:3)</PresentationFormat>
  <Paragraphs>93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Bob Huggard</dc:creator>
  <cp:keywords/>
  <dc:description/>
  <cp:lastModifiedBy>Moses Dale</cp:lastModifiedBy>
  <cp:revision>22</cp:revision>
  <dcterms:created xsi:type="dcterms:W3CDTF">2014-07-23T14:56:39Z</dcterms:created>
  <dcterms:modified xsi:type="dcterms:W3CDTF">2014-07-24T13:18:20Z</dcterms:modified>
  <cp:category/>
</cp:coreProperties>
</file>