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4" r:id="rId3"/>
    <p:sldId id="276" r:id="rId4"/>
    <p:sldId id="277" r:id="rId5"/>
    <p:sldId id="278" r:id="rId6"/>
    <p:sldId id="279" r:id="rId7"/>
    <p:sldId id="262" r:id="rId8"/>
    <p:sldId id="270" r:id="rId9"/>
  </p:sldIdLst>
  <p:sldSz cx="12192000" cy="6858000"/>
  <p:notesSz cx="6858000" cy="994727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CC"/>
    <a:srgbClr val="003768"/>
    <a:srgbClr val="FFCD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31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E5EF2-68A3-483F-B9D1-5997CCD2A428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 rot="1941213">
            <a:off x="10138490" y="618155"/>
            <a:ext cx="1939699" cy="579298"/>
          </a:xfrm>
        </p:spPr>
        <p:txBody>
          <a:bodyPr/>
          <a:lstStyle>
            <a:lvl1pPr>
              <a:defRPr sz="1800" b="1">
                <a:latin typeface="华文宋体" panose="02010600040101010101" pitchFamily="2" charset="-122"/>
                <a:ea typeface="华文宋体" panose="02010600040101010101" pitchFamily="2" charset="-122"/>
              </a:defRPr>
            </a:lvl1pPr>
          </a:lstStyle>
          <a:p>
            <a:r>
              <a:rPr lang="zh-CN" altLang="en-US" dirty="0" smtClean="0"/>
              <a:t>请勿外传 </a:t>
            </a:r>
            <a:r>
              <a:rPr lang="en-US" altLang="zh-CN" dirty="0" smtClean="0"/>
              <a:t>CONFIDENTIAL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5350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E5EF2-68A3-483F-B9D1-5997CCD2A428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F3C9E-CC85-495A-8AD3-47BC336DD7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0122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E5EF2-68A3-483F-B9D1-5997CCD2A428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F3C9E-CC85-495A-8AD3-47BC336DD7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724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E5EF2-68A3-483F-B9D1-5997CCD2A428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F3C9E-CC85-495A-8AD3-47BC336DD7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83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E5EF2-68A3-483F-B9D1-5997CCD2A428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F3C9E-CC85-495A-8AD3-47BC336DD7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8680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E5EF2-68A3-483F-B9D1-5997CCD2A428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F3C9E-CC85-495A-8AD3-47BC336DD7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319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E5EF2-68A3-483F-B9D1-5997CCD2A428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F3C9E-CC85-495A-8AD3-47BC336DD7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340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E5EF2-68A3-483F-B9D1-5997CCD2A428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F3C9E-CC85-495A-8AD3-47BC336DD7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969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E5EF2-68A3-483F-B9D1-5997CCD2A428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F3C9E-CC85-495A-8AD3-47BC336DD7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346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E5EF2-68A3-483F-B9D1-5997CCD2A428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F3C9E-CC85-495A-8AD3-47BC336DD7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663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E5EF2-68A3-483F-B9D1-5997CCD2A428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F3C9E-CC85-495A-8AD3-47BC336DD7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141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6E5EF2-68A3-483F-B9D1-5997CCD2A428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5F3C9E-CC85-495A-8AD3-47BC336DD7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974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0" y="6583408"/>
            <a:ext cx="1219200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19611" y="188621"/>
            <a:ext cx="25026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LEADING DIGITAL POST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-5898" y="541196"/>
            <a:ext cx="12192000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32" r="14170" b="29387"/>
          <a:stretch/>
        </p:blipFill>
        <p:spPr>
          <a:xfrm>
            <a:off x="5571233" y="53790"/>
            <a:ext cx="744728" cy="446854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7618444" y="188621"/>
            <a:ext cx="45091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DUBBING STAGE – DOLBY </a:t>
            </a:r>
            <a:r>
              <a:rPr lang="en-US" altLang="zh-CN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ATMOS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 PREMIERE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11" y="655917"/>
            <a:ext cx="3775139" cy="283135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704" y="654423"/>
            <a:ext cx="3777131" cy="2832848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217144" y="3598692"/>
            <a:ext cx="2405075" cy="3162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Physical </a:t>
            </a:r>
            <a:r>
              <a:rPr lang="en-US" altLang="zh-CN" sz="105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Dimensions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5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50’ </a:t>
            </a:r>
            <a:r>
              <a:rPr lang="en-US" altLang="zh-CN" sz="10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Deep x </a:t>
            </a:r>
            <a:r>
              <a:rPr lang="en-US" altLang="zh-CN" sz="105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37’ </a:t>
            </a:r>
            <a:r>
              <a:rPr lang="en-US" altLang="zh-CN" sz="10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Wide x 34</a:t>
            </a:r>
            <a:r>
              <a:rPr lang="en-US" altLang="zh-CN" sz="105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’ High(15.5 m x 11.5 m x 10.4 m)</a:t>
            </a:r>
          </a:p>
          <a:p>
            <a:endParaRPr lang="en-US" altLang="zh-CN" sz="10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105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Monitoring Formats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5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Atmos</a:t>
            </a:r>
            <a:endParaRPr lang="en-US" altLang="zh-CN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5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7.1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5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5.1</a:t>
            </a:r>
          </a:p>
          <a:p>
            <a:pPr indent="-171450">
              <a:buFont typeface="Arial" panose="020B0604020202020204" pitchFamily="34" charset="0"/>
              <a:buChar char="•"/>
            </a:pPr>
            <a:r>
              <a:rPr lang="en-CA" altLang="zh-CN" sz="10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 </a:t>
            </a:r>
            <a:r>
              <a:rPr lang="en-CA" altLang="zh-CN" sz="105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JBL</a:t>
            </a:r>
            <a:r>
              <a:rPr lang="en-CA" altLang="zh-CN" sz="10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CA" altLang="zh-CN" sz="105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4732T</a:t>
            </a:r>
            <a:r>
              <a:rPr lang="en-CA" altLang="zh-CN" sz="10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Mains</a:t>
            </a:r>
            <a:endParaRPr lang="zh-CN" altLang="zh-CN" sz="10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-171450">
              <a:buFont typeface="Arial" panose="020B0604020202020204" pitchFamily="34" charset="0"/>
              <a:buChar char="•"/>
            </a:pPr>
            <a:r>
              <a:rPr lang="en-CA" altLang="zh-CN" sz="10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 </a:t>
            </a:r>
            <a:r>
              <a:rPr lang="en-CA" altLang="zh-CN" sz="105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JBL</a:t>
            </a:r>
            <a:r>
              <a:rPr lang="en-CA" altLang="zh-CN" sz="10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CA" altLang="zh-CN" sz="105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4645C</a:t>
            </a:r>
            <a:r>
              <a:rPr lang="en-CA" altLang="zh-CN" sz="10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Subs</a:t>
            </a:r>
            <a:endParaRPr lang="zh-CN" altLang="zh-CN" sz="10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-171450">
              <a:buFont typeface="Arial" panose="020B0604020202020204" pitchFamily="34" charset="0"/>
              <a:buChar char="•"/>
            </a:pPr>
            <a:r>
              <a:rPr lang="en-CA" altLang="zh-CN" sz="10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 </a:t>
            </a:r>
            <a:r>
              <a:rPr lang="en-CA" altLang="zh-CN" sz="105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JBL</a:t>
            </a:r>
            <a:r>
              <a:rPr lang="en-CA" altLang="zh-CN" sz="10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9320 Forward Surrounds</a:t>
            </a:r>
            <a:endParaRPr lang="zh-CN" altLang="zh-CN" sz="10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-171450">
              <a:buFont typeface="Arial" panose="020B0604020202020204" pitchFamily="34" charset="0"/>
              <a:buChar char="•"/>
            </a:pPr>
            <a:r>
              <a:rPr lang="en-CA" altLang="zh-CN" sz="10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28 </a:t>
            </a:r>
            <a:r>
              <a:rPr lang="en-CA" altLang="zh-CN" sz="105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JBL</a:t>
            </a:r>
            <a:r>
              <a:rPr lang="en-CA" altLang="zh-CN" sz="10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8350 Surrounds</a:t>
            </a:r>
            <a:endParaRPr lang="zh-CN" altLang="zh-CN" sz="10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-171450">
              <a:buFont typeface="Arial" panose="020B0604020202020204" pitchFamily="34" charset="0"/>
              <a:buChar char="•"/>
            </a:pPr>
            <a:r>
              <a:rPr lang="en-CA" altLang="zh-CN" sz="10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 </a:t>
            </a:r>
            <a:r>
              <a:rPr lang="en-CA" altLang="zh-CN" sz="105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JBL</a:t>
            </a:r>
            <a:r>
              <a:rPr lang="en-CA" altLang="zh-CN" sz="10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CA" altLang="zh-CN" sz="105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4645C</a:t>
            </a:r>
            <a:r>
              <a:rPr lang="en-CA" altLang="zh-CN" sz="10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Surround </a:t>
            </a:r>
            <a:r>
              <a:rPr lang="en-CA" altLang="zh-CN" sz="105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Subs</a:t>
            </a:r>
          </a:p>
          <a:p>
            <a:pPr indent="-171450">
              <a:buFont typeface="Arial" panose="020B0604020202020204" pitchFamily="34" charset="0"/>
              <a:buChar char="•"/>
            </a:pPr>
            <a:r>
              <a:rPr lang="en-CA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Crown </a:t>
            </a:r>
            <a:r>
              <a:rPr lang="en-CA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Dsi</a:t>
            </a:r>
            <a:r>
              <a:rPr lang="en-CA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Series </a:t>
            </a:r>
            <a:r>
              <a:rPr lang="en-CA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Amps</a:t>
            </a:r>
            <a:endParaRPr lang="en-US" altLang="zh-CN" sz="10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endParaRPr lang="en-US" altLang="zh-CN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105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Projection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5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Screen Size 16.8’ High x 30’ Wide(5.1 m x 9 m)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5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Barco </a:t>
            </a:r>
            <a:r>
              <a:rPr lang="en-US" altLang="zh-CN" sz="105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20C</a:t>
            </a:r>
            <a:endParaRPr lang="en-US" altLang="zh-CN" sz="10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809389" y="3600517"/>
            <a:ext cx="2620443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Audio Playback Source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 Pro Tools 11 </a:t>
            </a:r>
            <a:r>
              <a:rPr lang="en-CA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HDX2</a:t>
            </a:r>
            <a:endParaRPr lang="en-US" altLang="zh-CN" sz="105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Each capable of over 500 tracks</a:t>
            </a:r>
            <a:endParaRPr lang="zh-CN" altLang="zh-CN" sz="105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 Avid HD </a:t>
            </a:r>
            <a:r>
              <a:rPr lang="en-CA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MADI</a:t>
            </a:r>
            <a:endParaRPr lang="zh-CN" altLang="zh-CN" sz="105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Dolby </a:t>
            </a:r>
            <a:r>
              <a:rPr lang="en-CA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CP850</a:t>
            </a:r>
            <a:endParaRPr lang="zh-CN" altLang="zh-CN" sz="105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Dolby </a:t>
            </a:r>
            <a:r>
              <a:rPr lang="en-CA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DAC3201</a:t>
            </a:r>
            <a:endParaRPr lang="en-CA" altLang="zh-CN" sz="105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5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Portable Workstation Support</a:t>
            </a:r>
          </a:p>
          <a:p>
            <a:endParaRPr lang="en-US" altLang="zh-CN" sz="105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105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Video Playback Source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5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Avid Video Satellite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Media Composer </a:t>
            </a:r>
            <a:r>
              <a:rPr lang="en-CA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7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Avid </a:t>
            </a:r>
            <a:r>
              <a:rPr lang="en-CA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Nitris</a:t>
            </a:r>
            <a:r>
              <a:rPr lang="en-CA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CA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DX</a:t>
            </a:r>
            <a:endParaRPr lang="en-CA" altLang="zh-CN" sz="105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endParaRPr lang="en-CA" altLang="zh-CN" sz="105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105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Recording Devices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 Pro Tools 11 </a:t>
            </a:r>
            <a:r>
              <a:rPr lang="en-CA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HDX</a:t>
            </a:r>
            <a:r>
              <a:rPr lang="en-CA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Recorder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128 Inputs via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MADI</a:t>
            </a:r>
            <a:endParaRPr lang="en-US" altLang="zh-CN" sz="105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 Avid HD I/O</a:t>
            </a:r>
            <a:endParaRPr lang="zh-CN" altLang="zh-CN" sz="105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endParaRPr lang="en-US" altLang="zh-CN" sz="105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771526" y="5720087"/>
            <a:ext cx="242566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Contact:</a:t>
            </a:r>
          </a:p>
          <a:p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Fannie Dai | 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Executive VP</a:t>
            </a:r>
          </a:p>
          <a:p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o</a:t>
            </a:r>
            <a:r>
              <a:rPr lang="en-US" altLang="zh-CN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: 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86 21 6333 7097</a:t>
            </a:r>
            <a:endParaRPr lang="en-US" altLang="zh-CN" sz="1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c: 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86 186 1681 1505</a:t>
            </a:r>
            <a:endParaRPr lang="en-US" altLang="zh-CN" sz="1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e: </a:t>
            </a:r>
            <a:r>
              <a:rPr lang="en-US" altLang="zh-CN" sz="10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fanniedai@leadingdigitalpost.com</a:t>
            </a:r>
            <a:endParaRPr lang="zh-CN" altLang="en-US" sz="1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248" y="3600496"/>
            <a:ext cx="4166617" cy="212257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248" y="654423"/>
            <a:ext cx="4166617" cy="2832848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5129016" y="3598692"/>
            <a:ext cx="224309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Console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 Avid </a:t>
            </a:r>
            <a:r>
              <a:rPr lang="en-CA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S6</a:t>
            </a:r>
            <a:r>
              <a:rPr lang="en-CA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CA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M40</a:t>
            </a:r>
            <a:r>
              <a:rPr lang="en-CA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24-5-D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Expandable</a:t>
            </a:r>
          </a:p>
          <a:p>
            <a:endParaRPr lang="en-US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CA" altLang="zh-CN" sz="105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Mix </a:t>
            </a:r>
            <a:r>
              <a:rPr lang="en-CA" altLang="zh-CN" sz="105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Plugins to include</a:t>
            </a:r>
            <a:endParaRPr lang="zh-CN" altLang="zh-CN" sz="1050" b="1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Cedar DNS-One</a:t>
            </a:r>
            <a:endParaRPr lang="zh-CN" altLang="zh-CN" sz="105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Dolby </a:t>
            </a:r>
            <a:r>
              <a:rPr lang="en-CA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Atmos</a:t>
            </a:r>
            <a:r>
              <a:rPr lang="en-CA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CA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Panner</a:t>
            </a:r>
            <a:endParaRPr lang="zh-CN" altLang="zh-CN" sz="105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Altiverb</a:t>
            </a:r>
            <a:r>
              <a:rPr lang="en-CA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7</a:t>
            </a:r>
            <a:endParaRPr lang="zh-CN" altLang="zh-CN" sz="105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Pheonixverb</a:t>
            </a:r>
            <a:r>
              <a:rPr lang="en-CA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Surround</a:t>
            </a:r>
            <a:endParaRPr lang="zh-CN" altLang="zh-CN" sz="105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Waves</a:t>
            </a:r>
            <a:endParaRPr lang="zh-CN" altLang="zh-CN" sz="105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McDsp</a:t>
            </a:r>
            <a:endParaRPr lang="zh-CN" altLang="zh-CN" sz="105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Izotope</a:t>
            </a:r>
            <a:endParaRPr lang="zh-CN" altLang="zh-CN" sz="105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Zynaptic</a:t>
            </a:r>
            <a:endParaRPr lang="zh-CN" altLang="zh-CN" sz="105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Many more</a:t>
            </a:r>
            <a:r>
              <a:rPr lang="en-CA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CA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105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Server Support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Storage Server Network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Sound Effects Server Support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High Speed Internet </a:t>
            </a:r>
            <a:r>
              <a: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Access</a:t>
            </a:r>
            <a:endParaRPr lang="zh-CN" altLang="zh-CN" sz="105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endParaRPr lang="en-US" altLang="zh-CN" sz="105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4143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0" y="6583408"/>
            <a:ext cx="1219200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19611" y="188621"/>
            <a:ext cx="25026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LEADING DIGITAL POST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-5898" y="541196"/>
            <a:ext cx="12192000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32" r="14170" b="29387"/>
          <a:stretch/>
        </p:blipFill>
        <p:spPr>
          <a:xfrm>
            <a:off x="5571233" y="53790"/>
            <a:ext cx="744728" cy="4468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72" y="654423"/>
            <a:ext cx="3661378" cy="28328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329" y="654424"/>
            <a:ext cx="3763341" cy="2832848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8977090" y="188621"/>
            <a:ext cx="30187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DUBBING STAGE – DOLBY 7.1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789" y="655917"/>
            <a:ext cx="4247031" cy="2831354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17144" y="3603894"/>
            <a:ext cx="2405075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Physical </a:t>
            </a:r>
            <a:r>
              <a:rPr lang="en-US" altLang="zh-CN" sz="11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Dimensions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50’ </a:t>
            </a:r>
            <a:r>
              <a:rPr lang="en-US" altLang="zh-CN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Deep x </a:t>
            </a:r>
            <a:r>
              <a:rPr lang="en-US" altLang="zh-CN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37’ </a:t>
            </a:r>
            <a:r>
              <a:rPr lang="en-US" altLang="zh-CN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Wide x 34</a:t>
            </a:r>
            <a:r>
              <a:rPr lang="en-US" altLang="zh-CN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’ High(15.5 m x 11.5 m x 10.4 m)</a:t>
            </a:r>
          </a:p>
          <a:p>
            <a:endParaRPr lang="en-US" altLang="zh-CN" sz="1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11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Monitoring Formats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7.1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5.1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 </a:t>
            </a:r>
            <a:r>
              <a:rPr lang="en-CA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JBL</a:t>
            </a: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CA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4732T</a:t>
            </a: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Mains</a:t>
            </a:r>
            <a:endParaRPr lang="zh-CN" altLang="zh-CN" sz="11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 </a:t>
            </a:r>
            <a:r>
              <a:rPr lang="en-CA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JBL</a:t>
            </a: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CA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4645C</a:t>
            </a: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Subs</a:t>
            </a:r>
            <a:endParaRPr lang="zh-CN" altLang="zh-CN" sz="11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16 </a:t>
            </a:r>
            <a:r>
              <a:rPr lang="en-CA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JBL</a:t>
            </a: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8350 </a:t>
            </a:r>
            <a:r>
              <a:rPr lang="en-CA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Surrounds</a:t>
            </a:r>
            <a:endParaRPr lang="en-CA" altLang="zh-CN" sz="11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Crown </a:t>
            </a:r>
            <a:r>
              <a:rPr lang="en-CA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Dsi</a:t>
            </a: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Series Amps</a:t>
            </a:r>
            <a:endParaRPr lang="zh-CN" altLang="zh-CN" sz="11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endParaRPr lang="en-US" altLang="zh-CN" sz="11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11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Projection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Screen Size 16.8’ High x 30’ Wide</a:t>
            </a:r>
          </a:p>
          <a:p>
            <a:r>
              <a:rPr lang="en-US" altLang="zh-CN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(5.1 m x 9 m)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Barco </a:t>
            </a:r>
            <a:r>
              <a:rPr lang="en-US" altLang="zh-CN" sz="11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20C</a:t>
            </a:r>
            <a:endParaRPr lang="en-US" altLang="zh-CN" sz="1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130082" y="3596780"/>
            <a:ext cx="2620443" cy="1954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Audio Playback Source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 Pro Tools 11 </a:t>
            </a:r>
            <a:r>
              <a:rPr lang="en-CA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HDX2</a:t>
            </a:r>
            <a:endParaRPr lang="en-CA" altLang="zh-CN" sz="1100" dirty="0" smtClean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Each capable of over 500 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tracks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</a:t>
            </a:r>
            <a:r>
              <a:rPr lang="en-CA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Avid HD I/O</a:t>
            </a:r>
            <a:endParaRPr lang="zh-CN" altLang="zh-CN" sz="11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Dolby </a:t>
            </a:r>
            <a:r>
              <a:rPr lang="en-CA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CP850</a:t>
            </a:r>
            <a:endParaRPr lang="zh-CN" altLang="zh-CN" sz="11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Portable Workstation Support</a:t>
            </a:r>
          </a:p>
          <a:p>
            <a:endParaRPr lang="en-US" altLang="zh-CN" sz="11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11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Video Playback Source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Avid Video Satellite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Media Composer </a:t>
            </a:r>
            <a:r>
              <a:rPr lang="en-CA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7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Avid </a:t>
            </a:r>
            <a:r>
              <a:rPr lang="en-CA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Nitris</a:t>
            </a: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DX </a:t>
            </a:r>
            <a:endParaRPr lang="en-US" altLang="zh-CN" sz="11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42209" y="3596780"/>
            <a:ext cx="2243094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Console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 Avid </a:t>
            </a:r>
            <a:r>
              <a:rPr lang="en-CA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S6</a:t>
            </a: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CA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M40</a:t>
            </a: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CA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24-5-D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Expandable</a:t>
            </a:r>
          </a:p>
          <a:p>
            <a:endParaRPr lang="en-US" altLang="zh-CN" sz="11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11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Recording Devices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 Pro Tools 11 </a:t>
            </a:r>
            <a:r>
              <a:rPr lang="en-CA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HDX</a:t>
            </a: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CA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Recorder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48 Inputs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r>
              <a:rPr lang="en-CA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Avid HD </a:t>
            </a:r>
            <a:r>
              <a:rPr lang="en-CA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I/O</a:t>
            </a:r>
            <a:endParaRPr lang="zh-CN" altLang="zh-CN" sz="11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11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Server Support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Storage Server Network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Sound Effects Server Support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High Speed Internet Access</a:t>
            </a:r>
            <a:endParaRPr lang="zh-CN" altLang="zh-CN" sz="11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606426" y="5669287"/>
            <a:ext cx="2653290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Contact:</a:t>
            </a:r>
          </a:p>
          <a:p>
            <a:r>
              <a:rPr lang="en-US" altLang="zh-CN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Fannie Dai | 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Executive VP</a:t>
            </a:r>
          </a:p>
          <a:p>
            <a:r>
              <a:rPr lang="en-US" altLang="zh-CN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o</a:t>
            </a:r>
            <a:r>
              <a:rPr lang="en-US" altLang="zh-CN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: </a:t>
            </a:r>
            <a:r>
              <a:rPr lang="en-US" altLang="zh-CN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86 21 6333 7097</a:t>
            </a:r>
            <a:endParaRPr lang="en-US" altLang="zh-CN" sz="1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c: </a:t>
            </a:r>
            <a:r>
              <a:rPr lang="en-US" altLang="zh-CN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86 186 1681 1505</a:t>
            </a:r>
            <a:endParaRPr lang="en-US" altLang="zh-CN" sz="1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e: </a:t>
            </a:r>
            <a:r>
              <a:rPr lang="en-US" altLang="zh-CN" sz="11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fanniedai@leadingdigitalpost.com</a:t>
            </a:r>
            <a:endParaRPr lang="zh-CN" altLang="en-US" sz="1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791897" y="3601991"/>
            <a:ext cx="224309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altLang="zh-CN" sz="11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Mix </a:t>
            </a:r>
            <a:r>
              <a:rPr lang="en-CA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Plugins to include</a:t>
            </a:r>
            <a:endParaRPr lang="zh-CN" altLang="zh-CN" sz="1100" b="1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Cedar </a:t>
            </a:r>
            <a:r>
              <a:rPr lang="en-CA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DNS-One</a:t>
            </a:r>
            <a:endParaRPr lang="zh-CN" altLang="zh-CN" sz="11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Altiverb</a:t>
            </a: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7</a:t>
            </a:r>
            <a:endParaRPr lang="zh-CN" altLang="zh-CN" sz="11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Pheonixverb</a:t>
            </a: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Surround</a:t>
            </a:r>
            <a:endParaRPr lang="zh-CN" altLang="zh-CN" sz="11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Waves</a:t>
            </a:r>
            <a:endParaRPr lang="zh-CN" altLang="zh-CN" sz="11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McDsp</a:t>
            </a:r>
            <a:endParaRPr lang="zh-CN" altLang="zh-CN" sz="11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Izotope</a:t>
            </a:r>
            <a:endParaRPr lang="zh-CN" altLang="zh-CN" sz="11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Zynaptic</a:t>
            </a:r>
            <a:endParaRPr lang="zh-CN" altLang="zh-CN" sz="11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Many more</a:t>
            </a:r>
            <a:r>
              <a:rPr lang="en-CA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93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19611" y="188621"/>
            <a:ext cx="25026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LEADING DIGITAL POST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-5898" y="541196"/>
            <a:ext cx="12192000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32" r="14170" b="29387"/>
          <a:stretch/>
        </p:blipFill>
        <p:spPr>
          <a:xfrm>
            <a:off x="5571233" y="53790"/>
            <a:ext cx="744728" cy="446854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0458650" y="188621"/>
            <a:ext cx="15372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SCORE STAGE</a:t>
            </a:r>
            <a:endParaRPr lang="zh-CN" altLang="zh-CN" sz="16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0892" y="730948"/>
            <a:ext cx="4170076" cy="28313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11" y="716926"/>
            <a:ext cx="4247031" cy="28313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11" r="8422"/>
          <a:stretch/>
        </p:blipFill>
        <p:spPr>
          <a:xfrm>
            <a:off x="8660648" y="730947"/>
            <a:ext cx="3335217" cy="1976393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5642330" y="3645081"/>
            <a:ext cx="262044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altLang="zh-CN" sz="11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Preamps</a:t>
            </a:r>
            <a:r>
              <a:rPr lang="en-CA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: To include:</a:t>
            </a:r>
            <a:endParaRPr lang="zh-CN" altLang="zh-CN" sz="1100" b="1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Millennia</a:t>
            </a:r>
            <a:endParaRPr lang="zh-CN" altLang="zh-CN" sz="11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Grace </a:t>
            </a:r>
            <a:r>
              <a:rPr lang="en-CA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Designs</a:t>
            </a:r>
          </a:p>
        </p:txBody>
      </p:sp>
      <p:sp>
        <p:nvSpPr>
          <p:cNvPr id="14" name="矩形 13"/>
          <p:cNvSpPr/>
          <p:nvPr/>
        </p:nvSpPr>
        <p:spPr>
          <a:xfrm>
            <a:off x="217144" y="3645081"/>
            <a:ext cx="2405075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Physical </a:t>
            </a:r>
            <a:r>
              <a:rPr lang="en-US" altLang="zh-CN" sz="11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Dimensions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66’ </a:t>
            </a:r>
            <a:r>
              <a:rPr lang="en-US" altLang="zh-CN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Deep x </a:t>
            </a:r>
            <a:r>
              <a:rPr lang="en-US" altLang="zh-CN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39’ </a:t>
            </a:r>
            <a:r>
              <a:rPr lang="en-US" altLang="zh-CN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Wide x </a:t>
            </a:r>
            <a:r>
              <a:rPr lang="en-US" altLang="zh-CN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23’ High(20 m x 12 m x 7 m)</a:t>
            </a:r>
          </a:p>
          <a:p>
            <a:endParaRPr lang="en-US" altLang="zh-CN" sz="1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11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Monitoring Formats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7.1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5.1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Genelec</a:t>
            </a: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CA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1038B</a:t>
            </a: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Mains</a:t>
            </a:r>
            <a:endParaRPr lang="zh-CN" altLang="zh-CN" sz="11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Genelec</a:t>
            </a: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CA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1037C</a:t>
            </a: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CA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Surrounds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Genelec</a:t>
            </a: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7071A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Subwoofer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Nearfield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to be decided</a:t>
            </a:r>
            <a:endParaRPr lang="zh-CN" altLang="zh-CN" sz="11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endParaRPr lang="en-US" altLang="zh-CN" sz="11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11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Projection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Screen Size 16.8’ High x 30’ Wide</a:t>
            </a:r>
          </a:p>
          <a:p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(5.1 m x 9 m)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Barco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20C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905966" y="3630515"/>
            <a:ext cx="233838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Audio Recording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ProTools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HDX2</a:t>
            </a:r>
            <a:endParaRPr lang="en-US" altLang="zh-CN" sz="10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Portable Workstation Support</a:t>
            </a:r>
          </a:p>
          <a:p>
            <a:endParaRPr lang="en-US" altLang="zh-CN" sz="1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1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Video Playback Source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Avid Video Satellite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Avid </a:t>
            </a:r>
            <a:r>
              <a:rPr lang="en-US" altLang="zh-CN" sz="10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Nitris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DX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Avid Media Composer 7</a:t>
            </a:r>
            <a:endParaRPr lang="en-US" altLang="zh-CN" sz="1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endParaRPr lang="en-US" altLang="zh-CN" sz="1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1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Console</a:t>
            </a:r>
            <a:endParaRPr lang="en-US" altLang="zh-CN" sz="1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To be decided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CA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CA" altLang="zh-CN" sz="10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Microphones: To include:</a:t>
            </a:r>
            <a:endParaRPr lang="zh-CN" altLang="zh-CN" sz="1000" b="1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Neumann</a:t>
            </a:r>
            <a:endParaRPr lang="zh-CN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0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Sennheiser</a:t>
            </a:r>
            <a:endParaRPr lang="zh-CN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Coles</a:t>
            </a:r>
            <a:endParaRPr lang="zh-CN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0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AEA</a:t>
            </a:r>
            <a:endParaRPr lang="zh-CN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Royer Labs</a:t>
            </a:r>
            <a:endParaRPr lang="zh-CN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0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Schoeps</a:t>
            </a:r>
            <a:endParaRPr lang="zh-CN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endParaRPr lang="en-CA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642330" y="4393355"/>
            <a:ext cx="224309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Server Support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Storage Server Network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Sound Effects Server Support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High Speed Internet Access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619126" y="5694687"/>
            <a:ext cx="2653290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Contact:</a:t>
            </a:r>
          </a:p>
          <a:p>
            <a:r>
              <a:rPr lang="en-US" altLang="zh-CN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Fannie Dai | 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Executive VP</a:t>
            </a:r>
          </a:p>
          <a:p>
            <a:r>
              <a:rPr lang="en-US" altLang="zh-CN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o</a:t>
            </a:r>
            <a:r>
              <a:rPr lang="en-US" altLang="zh-CN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: </a:t>
            </a:r>
            <a:r>
              <a:rPr lang="en-US" altLang="zh-CN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86 21 6333 7097</a:t>
            </a:r>
            <a:endParaRPr lang="en-US" altLang="zh-CN" sz="1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c: </a:t>
            </a:r>
            <a:r>
              <a:rPr lang="en-US" altLang="zh-CN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86 186 1681 1505</a:t>
            </a:r>
            <a:endParaRPr lang="en-US" altLang="zh-CN" sz="1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e: </a:t>
            </a:r>
            <a:r>
              <a:rPr lang="en-US" altLang="zh-CN" sz="11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fanniedai@leadingdigitalpost.com</a:t>
            </a:r>
            <a:endParaRPr lang="zh-CN" altLang="en-US" sz="1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0" y="6583408"/>
            <a:ext cx="1219200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0648" y="2731717"/>
            <a:ext cx="3370007" cy="1689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04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0" y="6583408"/>
            <a:ext cx="1219200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19611" y="188621"/>
            <a:ext cx="25026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LEADING DIGITAL POST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-5898" y="541196"/>
            <a:ext cx="12192000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32" r="14170" b="29387"/>
          <a:stretch/>
        </p:blipFill>
        <p:spPr>
          <a:xfrm>
            <a:off x="5571233" y="53790"/>
            <a:ext cx="744728" cy="446854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0466280" y="176110"/>
            <a:ext cx="15295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FOLEY STAGE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789" y="654423"/>
            <a:ext cx="4249272" cy="28328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11" y="654423"/>
            <a:ext cx="3775139" cy="281700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328" y="654422"/>
            <a:ext cx="3765177" cy="2817009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24754" y="3636118"/>
            <a:ext cx="24050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Physical 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Dimensions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38’Deep x 27’ 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Wide x 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21’ High(11.7 m x 8.3 m x 6.4 m)</a:t>
            </a:r>
          </a:p>
          <a:p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Monitoring Formats</a:t>
            </a:r>
            <a:endParaRPr lang="en-US" altLang="zh-CN" sz="12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 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JBL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LSR4328P</a:t>
            </a:r>
            <a:endParaRPr lang="zh-CN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Headphone Amplifier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2Q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for Source Talkback</a:t>
            </a:r>
            <a:endParaRPr lang="zh-CN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endParaRPr lang="en-US" altLang="zh-CN" sz="12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10801" y="3616503"/>
            <a:ext cx="262044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Audio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Pro Tools 11 HD</a:t>
            </a:r>
            <a:endParaRPr lang="zh-CN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Avid </a:t>
            </a:r>
            <a:r>
              <a:rPr lang="en-CA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HD </a:t>
            </a:r>
            <a:r>
              <a:rPr lang="en-CA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Omni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Source Connect Pro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Source 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Talkback</a:t>
            </a:r>
            <a:endParaRPr lang="en-CA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Avid Artist Mix Control Surface</a:t>
            </a:r>
            <a:endParaRPr lang="zh-CN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Custom </a:t>
            </a:r>
            <a:r>
              <a:rPr lang="en-CA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Designed </a:t>
            </a:r>
            <a:r>
              <a:rPr lang="en-CA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Mic</a:t>
            </a:r>
            <a:r>
              <a:rPr lang="en-CA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Preamps</a:t>
            </a:r>
            <a:endParaRPr lang="zh-CN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endParaRPr lang="en-US" altLang="zh-CN" sz="12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Video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Avid Video Engine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Sound 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in Sync </a:t>
            </a:r>
            <a:r>
              <a:rPr lang="en-US" altLang="zh-CN" sz="12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EdiPrompt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CA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Cueing Software for overlays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193254" y="3621552"/>
            <a:ext cx="224309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Server Support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Storage Server Network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Sound Effects Server Support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High Speed Internet Access</a:t>
            </a:r>
          </a:p>
          <a:p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CA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Microphones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Sennheiser</a:t>
            </a:r>
            <a:r>
              <a:rPr lang="en-CA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</a:t>
            </a:r>
            <a:r>
              <a:rPr lang="en-CA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MKH</a:t>
            </a:r>
            <a:r>
              <a:rPr lang="en-CA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CA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416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Sennheiser</a:t>
            </a:r>
            <a:r>
              <a:rPr lang="en-CA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MK 4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Others as required</a:t>
            </a:r>
            <a:endParaRPr lang="en-CA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77826" y="5567687"/>
            <a:ext cx="2879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Contact:</a:t>
            </a:r>
          </a:p>
          <a:p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Fannie Dai | 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Executive VP</a:t>
            </a:r>
          </a:p>
          <a:p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o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: 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86 21 6333 7097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c: 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86 186 1681 1505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e: </a:t>
            </a:r>
            <a:r>
              <a:rPr lang="en-US" altLang="zh-CN" sz="12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fanniedai@leadingdigitalpost.com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100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0" y="6583408"/>
            <a:ext cx="1219200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19611" y="188621"/>
            <a:ext cx="25026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LEADING DIGITAL POST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-5898" y="541196"/>
            <a:ext cx="12192000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32" r="14170" b="29387"/>
          <a:stretch/>
        </p:blipFill>
        <p:spPr>
          <a:xfrm>
            <a:off x="5571233" y="53790"/>
            <a:ext cx="744728" cy="446854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0792943" y="188621"/>
            <a:ext cx="13608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ADR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 STAGE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702" y="670536"/>
            <a:ext cx="4063350" cy="28167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11" y="670536"/>
            <a:ext cx="3736901" cy="28026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211" y="670536"/>
            <a:ext cx="3944792" cy="2815812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26108" y="3638350"/>
            <a:ext cx="24050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Physical 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Dimensions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29’ 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Deep x 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22’ 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Wide x 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21’ High(9 m x 6.9 m x 6.5 m)</a:t>
            </a:r>
          </a:p>
          <a:p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Monitoring Formats</a:t>
            </a:r>
            <a:endParaRPr lang="en-US" altLang="zh-CN" sz="12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JBL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LSR4328P</a:t>
            </a:r>
            <a:endParaRPr lang="zh-CN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Headphone Amplifier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2Q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for Source Talkback</a:t>
            </a:r>
            <a:endParaRPr lang="zh-CN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endParaRPr lang="en-US" altLang="zh-CN" sz="12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914929" y="3623784"/>
            <a:ext cx="262044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Audio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Pro Tools 11 HD</a:t>
            </a:r>
            <a:endParaRPr lang="zh-CN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Avid Artist Mix Control Surface</a:t>
            </a:r>
            <a:endParaRPr lang="zh-CN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Source </a:t>
            </a:r>
            <a:r>
              <a:rPr lang="en-CA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Connect </a:t>
            </a:r>
            <a:r>
              <a:rPr lang="en-CA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Pro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Source Talkback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Avid </a:t>
            </a:r>
            <a:r>
              <a:rPr lang="en-CA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HD Omni</a:t>
            </a:r>
            <a:endParaRPr lang="zh-CN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Custom Designed </a:t>
            </a:r>
            <a:r>
              <a:rPr lang="en-CA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Mic</a:t>
            </a:r>
            <a:r>
              <a:rPr lang="en-CA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CA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Preamps</a:t>
            </a:r>
          </a:p>
          <a:p>
            <a:endParaRPr lang="en-US" altLang="zh-CN" sz="12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Video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Avid Video Engine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Sound in Sync </a:t>
            </a:r>
            <a:r>
              <a:rPr lang="en-US" altLang="zh-CN" sz="12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EdiPrompt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CA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Cueing Software for overlays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endParaRPr lang="en-US" altLang="zh-CN" sz="12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645873" y="3643651"/>
            <a:ext cx="224309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altLang="zh-CN" sz="11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Microphones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Neumann </a:t>
            </a:r>
            <a:r>
              <a:rPr lang="en-CA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KMR</a:t>
            </a: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81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Sennheiser</a:t>
            </a: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</a:t>
            </a:r>
            <a:r>
              <a:rPr lang="en-CA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MKH</a:t>
            </a: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60</a:t>
            </a:r>
            <a:endParaRPr lang="zh-CN" altLang="zh-CN" sz="11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Sennheiser</a:t>
            </a: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</a:t>
            </a:r>
            <a:r>
              <a:rPr lang="en-CA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MKH</a:t>
            </a: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416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Sennheiser</a:t>
            </a: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</a:t>
            </a:r>
            <a:r>
              <a:rPr lang="en-CA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MKE</a:t>
            </a: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2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DPA</a:t>
            </a: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4071 FMK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Sanken </a:t>
            </a:r>
            <a:r>
              <a:rPr lang="en-CA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Coss-11D</a:t>
            </a:r>
            <a:endParaRPr lang="zh-CN" altLang="zh-CN" sz="11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Neumann U-89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Sennheiser</a:t>
            </a:r>
            <a:r>
              <a:rPr lang="en-CA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MK </a:t>
            </a:r>
            <a:r>
              <a:rPr lang="en-CA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</a:t>
            </a:r>
            <a:endParaRPr lang="en-CA" altLang="zh-CN" sz="11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645873" y="5352220"/>
            <a:ext cx="22430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Server Support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Storage Server Network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Sound Effects Server Support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High Speed Internet Access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581026" y="5720087"/>
            <a:ext cx="2653290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Contact:</a:t>
            </a:r>
          </a:p>
          <a:p>
            <a:r>
              <a:rPr lang="en-US" altLang="zh-CN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Fannie Dai | 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Executive VP</a:t>
            </a:r>
          </a:p>
          <a:p>
            <a:r>
              <a:rPr lang="en-US" altLang="zh-CN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o</a:t>
            </a:r>
            <a:r>
              <a:rPr lang="en-US" altLang="zh-CN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: </a:t>
            </a:r>
            <a:r>
              <a:rPr lang="en-US" altLang="zh-CN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86 21 6333 7097</a:t>
            </a:r>
            <a:endParaRPr lang="en-US" altLang="zh-CN" sz="1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c: </a:t>
            </a:r>
            <a:r>
              <a:rPr lang="en-US" altLang="zh-CN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86 186 1681 1505</a:t>
            </a:r>
            <a:endParaRPr lang="en-US" altLang="zh-CN" sz="1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e: </a:t>
            </a:r>
            <a:r>
              <a:rPr lang="en-US" altLang="zh-CN" sz="11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fanniedai@leadingdigitalpost.com</a:t>
            </a:r>
            <a:endParaRPr lang="zh-CN" altLang="en-US" sz="1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2773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0" y="6583408"/>
            <a:ext cx="1219200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19611" y="188621"/>
            <a:ext cx="25026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LEADING DIGITAL POST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-5898" y="541196"/>
            <a:ext cx="12192000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32" r="14170" b="29387"/>
          <a:stretch/>
        </p:blipFill>
        <p:spPr>
          <a:xfrm>
            <a:off x="5571233" y="53790"/>
            <a:ext cx="744728" cy="446854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0780469" y="202642"/>
            <a:ext cx="12153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MIX SUITE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241" y="662255"/>
            <a:ext cx="3777131" cy="283284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7553" y="662255"/>
            <a:ext cx="6189821" cy="282410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6382330" y="3793669"/>
            <a:ext cx="262044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Mix Plugins to </a:t>
            </a:r>
            <a:r>
              <a:rPr lang="en-CA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include</a:t>
            </a:r>
            <a:endParaRPr lang="zh-CN" altLang="zh-CN" sz="1200" b="1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Cedar DNS-One</a:t>
            </a:r>
            <a:endParaRPr lang="zh-CN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Altiverb</a:t>
            </a:r>
            <a:r>
              <a:rPr lang="en-CA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CA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7</a:t>
            </a:r>
            <a:endParaRPr lang="zh-CN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Pheonixverb</a:t>
            </a:r>
            <a:r>
              <a:rPr lang="en-CA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Surround</a:t>
            </a:r>
            <a:endParaRPr lang="zh-CN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Waves</a:t>
            </a:r>
            <a:endParaRPr lang="zh-CN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McDsp</a:t>
            </a:r>
            <a:endParaRPr lang="zh-CN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Izotope</a:t>
            </a:r>
            <a:endParaRPr lang="zh-CN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Zynaptic</a:t>
            </a:r>
            <a:endParaRPr lang="zh-CN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Many more.</a:t>
            </a:r>
            <a:endParaRPr lang="zh-CN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28241" y="3834988"/>
            <a:ext cx="24050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Physical 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Dimensions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19’ 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Deep x 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16’ 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Wide x 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11’ High(5.8 m x 4.9 m x 3.4 m)</a:t>
            </a:r>
          </a:p>
          <a:p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Monitoring Formats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7.1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5.1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 </a:t>
            </a:r>
            <a:r>
              <a:rPr lang="en-CA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JBL</a:t>
            </a:r>
            <a:r>
              <a:rPr lang="en-CA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9320 Mains</a:t>
            </a:r>
            <a:endParaRPr lang="zh-CN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JBL</a:t>
            </a:r>
            <a:r>
              <a:rPr lang="en-CA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4641 Sub</a:t>
            </a:r>
            <a:endParaRPr lang="zh-CN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 </a:t>
            </a:r>
            <a:r>
              <a:rPr lang="en-CA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JBL</a:t>
            </a:r>
            <a:r>
              <a:rPr lang="en-CA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8350 Surrounds</a:t>
            </a:r>
            <a:endParaRPr lang="zh-CN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Crown </a:t>
            </a:r>
            <a:r>
              <a:rPr lang="en-CA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Dsi</a:t>
            </a:r>
            <a:r>
              <a:rPr lang="en-CA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Series Amps</a:t>
            </a:r>
            <a:endParaRPr lang="zh-CN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endParaRPr lang="en-US" altLang="zh-CN" sz="12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85701" y="3834988"/>
            <a:ext cx="262044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Audio Playback Source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Pro Tools 11 </a:t>
            </a:r>
            <a:r>
              <a:rPr lang="en-CA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HDX2</a:t>
            </a:r>
            <a:endParaRPr lang="zh-CN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Avid HD I/O</a:t>
            </a:r>
            <a:endParaRPr lang="zh-CN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Portable Workstation Support</a:t>
            </a:r>
          </a:p>
          <a:p>
            <a:endParaRPr lang="en-US" altLang="zh-CN" sz="12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Video Playback Source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Avid Video Satellite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Avid Video Engine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endParaRPr lang="en-US" altLang="zh-CN" sz="12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Console</a:t>
            </a:r>
            <a:endParaRPr lang="en-US" altLang="zh-CN" sz="12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Avid </a:t>
            </a:r>
            <a:r>
              <a:rPr lang="en-CA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S6</a:t>
            </a:r>
            <a:r>
              <a:rPr lang="en-CA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CA" altLang="zh-CN" sz="12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M10</a:t>
            </a:r>
            <a:r>
              <a:rPr lang="en-CA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24-5</a:t>
            </a:r>
            <a:endParaRPr lang="zh-CN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650401" y="3793669"/>
            <a:ext cx="22430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Server Support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Storage Server Network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Sound Effects Server Support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High Speed Internet Access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593726" y="5694687"/>
            <a:ext cx="2653290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Contact:</a:t>
            </a:r>
          </a:p>
          <a:p>
            <a:r>
              <a:rPr lang="en-US" altLang="zh-CN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Fannie Dai | 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Executive VP</a:t>
            </a:r>
          </a:p>
          <a:p>
            <a:r>
              <a:rPr lang="en-US" altLang="zh-CN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o</a:t>
            </a:r>
            <a:r>
              <a:rPr lang="en-US" altLang="zh-CN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: </a:t>
            </a:r>
            <a:r>
              <a:rPr lang="en-US" altLang="zh-CN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86 21 6333 7097</a:t>
            </a:r>
            <a:endParaRPr lang="en-US" altLang="zh-CN" sz="1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c: </a:t>
            </a:r>
            <a:r>
              <a:rPr lang="en-US" altLang="zh-CN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86 186 1681 1505</a:t>
            </a:r>
            <a:endParaRPr lang="en-US" altLang="zh-CN" sz="1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e: </a:t>
            </a:r>
            <a:r>
              <a:rPr lang="en-US" altLang="zh-CN" sz="11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fanniedai@leadingdigitalpost.com</a:t>
            </a:r>
            <a:endParaRPr lang="zh-CN" altLang="en-US" sz="1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51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610"/>
          <a:stretch/>
        </p:blipFill>
        <p:spPr>
          <a:xfrm>
            <a:off x="10735055" y="5914455"/>
            <a:ext cx="1456945" cy="660514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0" y="6583408"/>
            <a:ext cx="1219200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680"/>
          <a:stretch/>
        </p:blipFill>
        <p:spPr>
          <a:xfrm>
            <a:off x="10735054" y="6600557"/>
            <a:ext cx="1456945" cy="18287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2032" y="80629"/>
            <a:ext cx="26100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003768"/>
                </a:solidFill>
                <a:latin typeface="汉仪粗宋简" panose="02010609000101010101" pitchFamily="49" charset="-122"/>
                <a:ea typeface="汉仪粗宋简" panose="02010609000101010101" pitchFamily="49" charset="-122"/>
              </a:rPr>
              <a:t>工作环境 </a:t>
            </a:r>
            <a:r>
              <a:rPr lang="en-US" altLang="zh-CN" sz="1600" dirty="0" smtClean="0">
                <a:solidFill>
                  <a:srgbClr val="003768"/>
                </a:solidFill>
                <a:latin typeface="汉仪粗宋简" panose="02010609000101010101" pitchFamily="49" charset="-122"/>
                <a:ea typeface="汉仪粗宋简" panose="02010609000101010101" pitchFamily="49" charset="-122"/>
              </a:rPr>
              <a:t>| Amenities </a:t>
            </a:r>
            <a:endParaRPr lang="zh-CN" altLang="en-US" sz="1600" dirty="0">
              <a:solidFill>
                <a:srgbClr val="003768"/>
              </a:solidFill>
              <a:latin typeface="汉仪粗宋简" panose="02010609000101010101" pitchFamily="49" charset="-122"/>
              <a:ea typeface="汉仪粗宋简" panose="0201060900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0"/>
            <a:ext cx="2160000" cy="72190"/>
          </a:xfrm>
          <a:prstGeom prst="rect">
            <a:avLst/>
          </a:prstGeom>
          <a:solidFill>
            <a:srgbClr val="003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870208" y="699200"/>
            <a:ext cx="4458336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Amenities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include:</a:t>
            </a:r>
            <a:b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/>
            </a:r>
            <a:b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-Executive business services with office assistance</a:t>
            </a:r>
            <a:b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-Unlimited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worldwide calling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/>
            </a:r>
            <a:b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-Hi-speed internet and wireless network</a:t>
            </a:r>
            <a:b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-On-site massage therapy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-Entertainment and workout area</a:t>
            </a:r>
            <a:b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-Coffee bar and wine lounge</a:t>
            </a:r>
            <a:b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-Access to well-appointed full-service kitchen</a:t>
            </a:r>
            <a:b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-Shower and laundry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facility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870208" y="4306406"/>
            <a:ext cx="786484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But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if that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isn’t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enough,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Leading is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located less than a half mile from downtown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Shanghai.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This is a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thriving metropolitan  center, featuring Art Museums, bars and  many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world class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restaurants.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No matter what your tastes, you can eat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in-house, or easily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take a wonderful and relaxing lunch hour in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Shanghai.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198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0" y="6583408"/>
            <a:ext cx="1219200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2032" y="80629"/>
            <a:ext cx="28039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003768"/>
                </a:solidFill>
                <a:latin typeface="汉仪粗宋简" panose="02010609000101010101" pitchFamily="49" charset="-122"/>
                <a:ea typeface="汉仪粗宋简" panose="02010609000101010101" pitchFamily="49" charset="-122"/>
              </a:rPr>
              <a:t>安保措施</a:t>
            </a:r>
            <a:r>
              <a:rPr lang="zh-CN" altLang="en-US" sz="1600" dirty="0" smtClean="0">
                <a:solidFill>
                  <a:srgbClr val="003768"/>
                </a:solidFill>
                <a:latin typeface="汉仪粗宋简" panose="02010609000101010101" pitchFamily="49" charset="-122"/>
                <a:ea typeface="汉仪粗宋简" panose="02010609000101010101" pitchFamily="49" charset="-122"/>
              </a:rPr>
              <a:t> </a:t>
            </a:r>
            <a:r>
              <a:rPr lang="en-US" altLang="zh-CN" sz="1600" dirty="0">
                <a:solidFill>
                  <a:srgbClr val="003768"/>
                </a:solidFill>
                <a:latin typeface="汉仪粗宋简" panose="02010609000101010101" pitchFamily="49" charset="-122"/>
                <a:ea typeface="汉仪粗宋简" panose="02010609000101010101" pitchFamily="49" charset="-122"/>
              </a:rPr>
              <a:t>| Security Policy</a:t>
            </a:r>
            <a:endParaRPr lang="zh-CN" altLang="en-US" sz="1600" dirty="0">
              <a:solidFill>
                <a:srgbClr val="003768"/>
              </a:solidFill>
              <a:latin typeface="汉仪粗宋简" panose="02010609000101010101" pitchFamily="49" charset="-122"/>
              <a:ea typeface="汉仪粗宋简" panose="0201060900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0"/>
            <a:ext cx="2160000" cy="72190"/>
          </a:xfrm>
          <a:prstGeom prst="rect">
            <a:avLst/>
          </a:prstGeom>
          <a:solidFill>
            <a:srgbClr val="003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41874" y="717683"/>
            <a:ext cx="1073971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Leading Digital Post is committed to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improving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its security, privacy protection and anti-piracy efforts. We have plans and policies 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covering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the following aspects:</a:t>
            </a:r>
          </a:p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 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Customer Media Asset Management and Protection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Information Security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Policy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Physical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and Personnel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Security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Access Controls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Internal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Inventory Asset Tracking and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Management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Business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Continuity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Planning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System Deployment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Emergency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and Security Incident Management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Procedures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Communications Management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Compliance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 </a:t>
            </a:r>
          </a:p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Leading Digital Post plans to conform with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MPAA's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practice and seek other industrial standard certification and conformations. During the build up of our facility, we could also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accommodate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more specific needs and requirements from our customers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.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610"/>
          <a:stretch/>
        </p:blipFill>
        <p:spPr>
          <a:xfrm>
            <a:off x="10735055" y="5914455"/>
            <a:ext cx="1456945" cy="66051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680"/>
          <a:stretch/>
        </p:blipFill>
        <p:spPr>
          <a:xfrm>
            <a:off x="10735054" y="6600557"/>
            <a:ext cx="1456945" cy="182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719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2887</TotalTime>
  <Words>974</Words>
  <Application>Microsoft Office PowerPoint</Application>
  <PresentationFormat>宽屏</PresentationFormat>
  <Paragraphs>297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Malgun Gothic</vt:lpstr>
      <vt:lpstr>PMingLiU-ExtB</vt:lpstr>
      <vt:lpstr>汉仪粗宋简</vt:lpstr>
      <vt:lpstr>华文宋体</vt:lpstr>
      <vt:lpstr>华文中宋</vt:lpstr>
      <vt:lpstr>宋体</vt:lpstr>
      <vt:lpstr>微软雅黑</vt:lpstr>
      <vt:lpstr>Arial</vt:lpstr>
      <vt:lpstr>Calibri</vt:lpstr>
      <vt:lpstr>Calibri Light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Harry Zhu</dc:creator>
  <cp:lastModifiedBy>Harry Zhu</cp:lastModifiedBy>
  <cp:revision>150</cp:revision>
  <cp:lastPrinted>2014-03-31T08:44:07Z</cp:lastPrinted>
  <dcterms:created xsi:type="dcterms:W3CDTF">2013-12-27T05:36:17Z</dcterms:created>
  <dcterms:modified xsi:type="dcterms:W3CDTF">2014-07-10T07:29:25Z</dcterms:modified>
</cp:coreProperties>
</file>