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2" r:id="rId4"/>
    <p:sldId id="259" r:id="rId5"/>
    <p:sldId id="273" r:id="rId6"/>
    <p:sldId id="260" r:id="rId7"/>
    <p:sldId id="274" r:id="rId8"/>
    <p:sldId id="271" r:id="rId9"/>
    <p:sldId id="275" r:id="rId10"/>
    <p:sldId id="258" r:id="rId11"/>
    <p:sldId id="278" r:id="rId12"/>
    <p:sldId id="276" r:id="rId13"/>
    <p:sldId id="280" r:id="rId14"/>
    <p:sldId id="281" r:id="rId15"/>
    <p:sldId id="282" r:id="rId16"/>
    <p:sldId id="283" r:id="rId17"/>
    <p:sldId id="284" r:id="rId18"/>
    <p:sldId id="279" r:id="rId19"/>
    <p:sldId id="277" r:id="rId20"/>
    <p:sldId id="261" r:id="rId21"/>
    <p:sldId id="288" r:id="rId22"/>
    <p:sldId id="289" r:id="rId23"/>
    <p:sldId id="262" r:id="rId24"/>
    <p:sldId id="264" r:id="rId25"/>
    <p:sldId id="265" r:id="rId26"/>
    <p:sldId id="290" r:id="rId27"/>
    <p:sldId id="291" r:id="rId28"/>
    <p:sldId id="285" r:id="rId29"/>
    <p:sldId id="267" r:id="rId30"/>
    <p:sldId id="286" r:id="rId31"/>
    <p:sldId id="287" r:id="rId32"/>
    <p:sldId id="26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F1DE3F-1C15-4DD4-AC02-41C0CCC7E49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9876FF0-A63A-42A9-8DC4-49D408FD9AF0}">
      <dgm:prSet phldrT="[Text]"/>
      <dgm:spPr/>
      <dgm:t>
        <a:bodyPr/>
        <a:lstStyle/>
        <a:p>
          <a:r>
            <a:rPr lang="en-US" dirty="0" smtClean="0"/>
            <a:t>Protect the Business</a:t>
          </a:r>
          <a:endParaRPr lang="en-US" dirty="0"/>
        </a:p>
      </dgm:t>
    </dgm:pt>
    <dgm:pt modelId="{42023CA7-AB7D-462E-A980-238F960F72F3}" type="parTrans" cxnId="{A77AA6DA-5C68-460B-BA05-8B31FE6EB081}">
      <dgm:prSet/>
      <dgm:spPr/>
      <dgm:t>
        <a:bodyPr/>
        <a:lstStyle/>
        <a:p>
          <a:endParaRPr lang="en-US"/>
        </a:p>
      </dgm:t>
    </dgm:pt>
    <dgm:pt modelId="{6ACA4B6D-FA93-44A6-8307-AEE518B45C66}" type="sibTrans" cxnId="{A77AA6DA-5C68-460B-BA05-8B31FE6EB081}">
      <dgm:prSet/>
      <dgm:spPr/>
      <dgm:t>
        <a:bodyPr/>
        <a:lstStyle/>
        <a:p>
          <a:endParaRPr lang="en-US"/>
        </a:p>
      </dgm:t>
    </dgm:pt>
    <dgm:pt modelId="{6CBD1C27-5E9C-43AC-A37E-C2AFBC77D1E0}">
      <dgm:prSet phldrT="[Text]"/>
      <dgm:spPr/>
      <dgm:t>
        <a:bodyPr/>
        <a:lstStyle/>
        <a:p>
          <a:r>
            <a:rPr lang="en-US" dirty="0" smtClean="0"/>
            <a:t>Improve the Roadmap</a:t>
          </a:r>
          <a:endParaRPr lang="en-US" dirty="0"/>
        </a:p>
      </dgm:t>
    </dgm:pt>
    <dgm:pt modelId="{77AB9D5B-2DC5-4848-BAC8-B81722EF9165}" type="parTrans" cxnId="{CCDDC658-7287-4B91-9CDE-1333175CF1CB}">
      <dgm:prSet/>
      <dgm:spPr/>
      <dgm:t>
        <a:bodyPr/>
        <a:lstStyle/>
        <a:p>
          <a:endParaRPr lang="en-US"/>
        </a:p>
      </dgm:t>
    </dgm:pt>
    <dgm:pt modelId="{66330004-FB94-48B6-86B4-85F5C10D3165}" type="sibTrans" cxnId="{CCDDC658-7287-4B91-9CDE-1333175CF1CB}">
      <dgm:prSet/>
      <dgm:spPr/>
      <dgm:t>
        <a:bodyPr/>
        <a:lstStyle/>
        <a:p>
          <a:endParaRPr lang="en-US"/>
        </a:p>
      </dgm:t>
    </dgm:pt>
    <dgm:pt modelId="{6CC5DEDB-C710-44F5-B94E-3ADD2E65ACFD}">
      <dgm:prSet phldrT="[Text]"/>
      <dgm:spPr/>
      <dgm:t>
        <a:bodyPr/>
        <a:lstStyle/>
        <a:p>
          <a:r>
            <a:rPr lang="en-US" dirty="0" smtClean="0"/>
            <a:t>Engage Employees</a:t>
          </a:r>
          <a:endParaRPr lang="en-US" dirty="0"/>
        </a:p>
      </dgm:t>
    </dgm:pt>
    <dgm:pt modelId="{5F7059B7-0BF5-43F9-9414-E0143F37916C}" type="parTrans" cxnId="{6904071A-E342-4C1D-9899-460770C87CDB}">
      <dgm:prSet/>
      <dgm:spPr/>
      <dgm:t>
        <a:bodyPr/>
        <a:lstStyle/>
        <a:p>
          <a:endParaRPr lang="en-US"/>
        </a:p>
      </dgm:t>
    </dgm:pt>
    <dgm:pt modelId="{7B30B182-CF70-4B86-9983-4FAAC016DD45}" type="sibTrans" cxnId="{6904071A-E342-4C1D-9899-460770C87CDB}">
      <dgm:prSet/>
      <dgm:spPr/>
      <dgm:t>
        <a:bodyPr/>
        <a:lstStyle/>
        <a:p>
          <a:endParaRPr lang="en-US"/>
        </a:p>
      </dgm:t>
    </dgm:pt>
    <dgm:pt modelId="{AFEACDC8-282B-43D7-A5D1-992D4FC8A5FF}">
      <dgm:prSet phldrT="[Text]"/>
      <dgm:spPr/>
      <dgm:t>
        <a:bodyPr/>
        <a:lstStyle/>
        <a:p>
          <a:r>
            <a:rPr lang="en-US" dirty="0" smtClean="0"/>
            <a:t>Train Leaders</a:t>
          </a:r>
          <a:endParaRPr lang="en-US" dirty="0"/>
        </a:p>
      </dgm:t>
    </dgm:pt>
    <dgm:pt modelId="{44A245F0-285D-47B2-8F5C-CEF45852C649}" type="parTrans" cxnId="{720944D0-8D6C-48B2-9EB3-E05DC6C01EB2}">
      <dgm:prSet/>
      <dgm:spPr/>
      <dgm:t>
        <a:bodyPr/>
        <a:lstStyle/>
        <a:p>
          <a:endParaRPr lang="en-US"/>
        </a:p>
      </dgm:t>
    </dgm:pt>
    <dgm:pt modelId="{854D1FC4-62BD-4CBA-B42A-C72FB36D6986}" type="sibTrans" cxnId="{720944D0-8D6C-48B2-9EB3-E05DC6C01EB2}">
      <dgm:prSet/>
      <dgm:spPr/>
      <dgm:t>
        <a:bodyPr/>
        <a:lstStyle/>
        <a:p>
          <a:endParaRPr lang="en-US"/>
        </a:p>
      </dgm:t>
    </dgm:pt>
    <dgm:pt modelId="{5AD6A4A3-58B0-4C17-BF73-D8536CAF6CC1}">
      <dgm:prSet phldrT="[Text]"/>
      <dgm:spPr/>
      <dgm:t>
        <a:bodyPr/>
        <a:lstStyle/>
        <a:p>
          <a:r>
            <a:rPr lang="en-US" dirty="0" smtClean="0"/>
            <a:t>Recruit Talent that fits</a:t>
          </a:r>
          <a:endParaRPr lang="en-US" dirty="0"/>
        </a:p>
      </dgm:t>
    </dgm:pt>
    <dgm:pt modelId="{FDC2674C-0BA7-418B-AF9B-FA3E42453F19}" type="parTrans" cxnId="{99B5A175-F24D-4E0E-AA9F-0D6DB1E76853}">
      <dgm:prSet/>
      <dgm:spPr/>
      <dgm:t>
        <a:bodyPr/>
        <a:lstStyle/>
        <a:p>
          <a:endParaRPr lang="en-US"/>
        </a:p>
      </dgm:t>
    </dgm:pt>
    <dgm:pt modelId="{956B9AC3-1F1C-4389-86BE-82A8B9717C11}" type="sibTrans" cxnId="{99B5A175-F24D-4E0E-AA9F-0D6DB1E76853}">
      <dgm:prSet/>
      <dgm:spPr/>
      <dgm:t>
        <a:bodyPr/>
        <a:lstStyle/>
        <a:p>
          <a:endParaRPr lang="en-US"/>
        </a:p>
      </dgm:t>
    </dgm:pt>
    <dgm:pt modelId="{9C1486A6-CA52-411A-87C8-72F4D2B3EB3A}" type="pres">
      <dgm:prSet presAssocID="{2BF1DE3F-1C15-4DD4-AC02-41C0CCC7E492}" presName="CompostProcess" presStyleCnt="0">
        <dgm:presLayoutVars>
          <dgm:dir/>
          <dgm:resizeHandles val="exact"/>
        </dgm:presLayoutVars>
      </dgm:prSet>
      <dgm:spPr/>
    </dgm:pt>
    <dgm:pt modelId="{EF9C58B8-A7F9-42D5-A2BB-701BCA210BA9}" type="pres">
      <dgm:prSet presAssocID="{2BF1DE3F-1C15-4DD4-AC02-41C0CCC7E492}" presName="arrow" presStyleLbl="bgShp" presStyleIdx="0" presStyleCnt="1"/>
      <dgm:spPr/>
    </dgm:pt>
    <dgm:pt modelId="{DAC451D5-0E24-40F9-BD33-D5A0F947EC6E}" type="pres">
      <dgm:prSet presAssocID="{2BF1DE3F-1C15-4DD4-AC02-41C0CCC7E492}" presName="linearProcess" presStyleCnt="0"/>
      <dgm:spPr/>
    </dgm:pt>
    <dgm:pt modelId="{49004D76-D31B-405A-9BA3-655F547FF690}" type="pres">
      <dgm:prSet presAssocID="{79876FF0-A63A-42A9-8DC4-49D408FD9AF0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C6661B-8FF4-4E6C-A7E0-8291655AA721}" type="pres">
      <dgm:prSet presAssocID="{6ACA4B6D-FA93-44A6-8307-AEE518B45C66}" presName="sibTrans" presStyleCnt="0"/>
      <dgm:spPr/>
    </dgm:pt>
    <dgm:pt modelId="{F6D9B5F0-8801-4EB9-AEB6-AD300DB4DC7F}" type="pres">
      <dgm:prSet presAssocID="{6CBD1C27-5E9C-43AC-A37E-C2AFBC77D1E0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337CC8-17AA-4E5F-8889-9EE9593D2EA7}" type="pres">
      <dgm:prSet presAssocID="{66330004-FB94-48B6-86B4-85F5C10D3165}" presName="sibTrans" presStyleCnt="0"/>
      <dgm:spPr/>
    </dgm:pt>
    <dgm:pt modelId="{A936FC75-0F04-4BFF-BA74-872467AECC52}" type="pres">
      <dgm:prSet presAssocID="{6CC5DEDB-C710-44F5-B94E-3ADD2E65ACF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449D7B-DB46-4D2B-80C4-6258A09D73B8}" type="pres">
      <dgm:prSet presAssocID="{7B30B182-CF70-4B86-9983-4FAAC016DD45}" presName="sibTrans" presStyleCnt="0"/>
      <dgm:spPr/>
    </dgm:pt>
    <dgm:pt modelId="{1EF57682-E5C3-4FCF-B403-59A990427326}" type="pres">
      <dgm:prSet presAssocID="{AFEACDC8-282B-43D7-A5D1-992D4FC8A5FF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DFEB4-31CB-4CCB-953D-780587EC8CB8}" type="pres">
      <dgm:prSet presAssocID="{854D1FC4-62BD-4CBA-B42A-C72FB36D6986}" presName="sibTrans" presStyleCnt="0"/>
      <dgm:spPr/>
    </dgm:pt>
    <dgm:pt modelId="{632CE5A1-AD32-4656-BCA9-E6A39EF93754}" type="pres">
      <dgm:prSet presAssocID="{5AD6A4A3-58B0-4C17-BF73-D8536CAF6CC1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04071A-E342-4C1D-9899-460770C87CDB}" srcId="{2BF1DE3F-1C15-4DD4-AC02-41C0CCC7E492}" destId="{6CC5DEDB-C710-44F5-B94E-3ADD2E65ACFD}" srcOrd="2" destOrd="0" parTransId="{5F7059B7-0BF5-43F9-9414-E0143F37916C}" sibTransId="{7B30B182-CF70-4B86-9983-4FAAC016DD45}"/>
    <dgm:cxn modelId="{7DED826B-585E-403D-AE2E-0B5915C704D0}" type="presOf" srcId="{2BF1DE3F-1C15-4DD4-AC02-41C0CCC7E492}" destId="{9C1486A6-CA52-411A-87C8-72F4D2B3EB3A}" srcOrd="0" destOrd="0" presId="urn:microsoft.com/office/officeart/2005/8/layout/hProcess9"/>
    <dgm:cxn modelId="{720944D0-8D6C-48B2-9EB3-E05DC6C01EB2}" srcId="{2BF1DE3F-1C15-4DD4-AC02-41C0CCC7E492}" destId="{AFEACDC8-282B-43D7-A5D1-992D4FC8A5FF}" srcOrd="3" destOrd="0" parTransId="{44A245F0-285D-47B2-8F5C-CEF45852C649}" sibTransId="{854D1FC4-62BD-4CBA-B42A-C72FB36D6986}"/>
    <dgm:cxn modelId="{7003659A-5E21-4786-99A9-ED0A0C2B5808}" type="presOf" srcId="{5AD6A4A3-58B0-4C17-BF73-D8536CAF6CC1}" destId="{632CE5A1-AD32-4656-BCA9-E6A39EF93754}" srcOrd="0" destOrd="0" presId="urn:microsoft.com/office/officeart/2005/8/layout/hProcess9"/>
    <dgm:cxn modelId="{CCDDC658-7287-4B91-9CDE-1333175CF1CB}" srcId="{2BF1DE3F-1C15-4DD4-AC02-41C0CCC7E492}" destId="{6CBD1C27-5E9C-43AC-A37E-C2AFBC77D1E0}" srcOrd="1" destOrd="0" parTransId="{77AB9D5B-2DC5-4848-BAC8-B81722EF9165}" sibTransId="{66330004-FB94-48B6-86B4-85F5C10D3165}"/>
    <dgm:cxn modelId="{99B5A175-F24D-4E0E-AA9F-0D6DB1E76853}" srcId="{2BF1DE3F-1C15-4DD4-AC02-41C0CCC7E492}" destId="{5AD6A4A3-58B0-4C17-BF73-D8536CAF6CC1}" srcOrd="4" destOrd="0" parTransId="{FDC2674C-0BA7-418B-AF9B-FA3E42453F19}" sibTransId="{956B9AC3-1F1C-4389-86BE-82A8B9717C11}"/>
    <dgm:cxn modelId="{A77AA6DA-5C68-460B-BA05-8B31FE6EB081}" srcId="{2BF1DE3F-1C15-4DD4-AC02-41C0CCC7E492}" destId="{79876FF0-A63A-42A9-8DC4-49D408FD9AF0}" srcOrd="0" destOrd="0" parTransId="{42023CA7-AB7D-462E-A980-238F960F72F3}" sibTransId="{6ACA4B6D-FA93-44A6-8307-AEE518B45C66}"/>
    <dgm:cxn modelId="{FB96F5FC-E52C-418F-9661-5047C207F2F6}" type="presOf" srcId="{79876FF0-A63A-42A9-8DC4-49D408FD9AF0}" destId="{49004D76-D31B-405A-9BA3-655F547FF690}" srcOrd="0" destOrd="0" presId="urn:microsoft.com/office/officeart/2005/8/layout/hProcess9"/>
    <dgm:cxn modelId="{F0B37D9C-7B3E-40D8-86DD-E0188CF268F8}" type="presOf" srcId="{6CC5DEDB-C710-44F5-B94E-3ADD2E65ACFD}" destId="{A936FC75-0F04-4BFF-BA74-872467AECC52}" srcOrd="0" destOrd="0" presId="urn:microsoft.com/office/officeart/2005/8/layout/hProcess9"/>
    <dgm:cxn modelId="{0D522DF8-C668-4F0C-AC2C-5814163382D4}" type="presOf" srcId="{6CBD1C27-5E9C-43AC-A37E-C2AFBC77D1E0}" destId="{F6D9B5F0-8801-4EB9-AEB6-AD300DB4DC7F}" srcOrd="0" destOrd="0" presId="urn:microsoft.com/office/officeart/2005/8/layout/hProcess9"/>
    <dgm:cxn modelId="{38DE31AD-B0C1-4C77-B67C-27E848733AD9}" type="presOf" srcId="{AFEACDC8-282B-43D7-A5D1-992D4FC8A5FF}" destId="{1EF57682-E5C3-4FCF-B403-59A990427326}" srcOrd="0" destOrd="0" presId="urn:microsoft.com/office/officeart/2005/8/layout/hProcess9"/>
    <dgm:cxn modelId="{1DE39D67-1117-480C-B40D-5FE2ED85ADA7}" type="presParOf" srcId="{9C1486A6-CA52-411A-87C8-72F4D2B3EB3A}" destId="{EF9C58B8-A7F9-42D5-A2BB-701BCA210BA9}" srcOrd="0" destOrd="0" presId="urn:microsoft.com/office/officeart/2005/8/layout/hProcess9"/>
    <dgm:cxn modelId="{BF83C2EC-5B44-4184-B508-D233434B13EA}" type="presParOf" srcId="{9C1486A6-CA52-411A-87C8-72F4D2B3EB3A}" destId="{DAC451D5-0E24-40F9-BD33-D5A0F947EC6E}" srcOrd="1" destOrd="0" presId="urn:microsoft.com/office/officeart/2005/8/layout/hProcess9"/>
    <dgm:cxn modelId="{0B8C2430-A422-4283-A6A8-2E3C6E305A98}" type="presParOf" srcId="{DAC451D5-0E24-40F9-BD33-D5A0F947EC6E}" destId="{49004D76-D31B-405A-9BA3-655F547FF690}" srcOrd="0" destOrd="0" presId="urn:microsoft.com/office/officeart/2005/8/layout/hProcess9"/>
    <dgm:cxn modelId="{A1AA5B9F-0F4A-4BDE-BB52-B4C7C0B8280D}" type="presParOf" srcId="{DAC451D5-0E24-40F9-BD33-D5A0F947EC6E}" destId="{D0C6661B-8FF4-4E6C-A7E0-8291655AA721}" srcOrd="1" destOrd="0" presId="urn:microsoft.com/office/officeart/2005/8/layout/hProcess9"/>
    <dgm:cxn modelId="{8CAF486F-A04F-4E2E-9F09-379E249320F4}" type="presParOf" srcId="{DAC451D5-0E24-40F9-BD33-D5A0F947EC6E}" destId="{F6D9B5F0-8801-4EB9-AEB6-AD300DB4DC7F}" srcOrd="2" destOrd="0" presId="urn:microsoft.com/office/officeart/2005/8/layout/hProcess9"/>
    <dgm:cxn modelId="{7A278000-4D79-49A5-ADA7-F0037F5AEB5C}" type="presParOf" srcId="{DAC451D5-0E24-40F9-BD33-D5A0F947EC6E}" destId="{03337CC8-17AA-4E5F-8889-9EE9593D2EA7}" srcOrd="3" destOrd="0" presId="urn:microsoft.com/office/officeart/2005/8/layout/hProcess9"/>
    <dgm:cxn modelId="{86F474E5-7917-4572-A65E-8254B1B82F3C}" type="presParOf" srcId="{DAC451D5-0E24-40F9-BD33-D5A0F947EC6E}" destId="{A936FC75-0F04-4BFF-BA74-872467AECC52}" srcOrd="4" destOrd="0" presId="urn:microsoft.com/office/officeart/2005/8/layout/hProcess9"/>
    <dgm:cxn modelId="{41A1EFCD-69D8-4CB3-80B8-903837F29EA0}" type="presParOf" srcId="{DAC451D5-0E24-40F9-BD33-D5A0F947EC6E}" destId="{3F449D7B-DB46-4D2B-80C4-6258A09D73B8}" srcOrd="5" destOrd="0" presId="urn:microsoft.com/office/officeart/2005/8/layout/hProcess9"/>
    <dgm:cxn modelId="{63C7EA8D-167C-4BDA-8701-5E751E600B5E}" type="presParOf" srcId="{DAC451D5-0E24-40F9-BD33-D5A0F947EC6E}" destId="{1EF57682-E5C3-4FCF-B403-59A990427326}" srcOrd="6" destOrd="0" presId="urn:microsoft.com/office/officeart/2005/8/layout/hProcess9"/>
    <dgm:cxn modelId="{C22B746B-EDD2-4096-874C-F3B5086603FB}" type="presParOf" srcId="{DAC451D5-0E24-40F9-BD33-D5A0F947EC6E}" destId="{E55DFEB4-31CB-4CCB-953D-780587EC8CB8}" srcOrd="7" destOrd="0" presId="urn:microsoft.com/office/officeart/2005/8/layout/hProcess9"/>
    <dgm:cxn modelId="{25AC8E5C-5AA2-4447-B81F-5196DD1FAE4D}" type="presParOf" srcId="{DAC451D5-0E24-40F9-BD33-D5A0F947EC6E}" destId="{632CE5A1-AD32-4656-BCA9-E6A39EF93754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9C58B8-A7F9-42D5-A2BB-701BCA210BA9}">
      <dsp:nvSpPr>
        <dsp:cNvPr id="0" name=""/>
        <dsp:cNvSpPr/>
      </dsp:nvSpPr>
      <dsp:spPr>
        <a:xfrm>
          <a:off x="560069" y="0"/>
          <a:ext cx="6347460" cy="487362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004D76-D31B-405A-9BA3-655F547FF690}">
      <dsp:nvSpPr>
        <dsp:cNvPr id="0" name=""/>
        <dsp:cNvSpPr/>
      </dsp:nvSpPr>
      <dsp:spPr>
        <a:xfrm>
          <a:off x="3281" y="1462087"/>
          <a:ext cx="1434814" cy="1949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Protect the Business</a:t>
          </a:r>
          <a:endParaRPr lang="en-US" sz="1800" kern="1200" dirty="0"/>
        </a:p>
      </dsp:txBody>
      <dsp:txXfrm>
        <a:off x="73323" y="1532129"/>
        <a:ext cx="1294730" cy="1809366"/>
      </dsp:txXfrm>
    </dsp:sp>
    <dsp:sp modelId="{F6D9B5F0-8801-4EB9-AEB6-AD300DB4DC7F}">
      <dsp:nvSpPr>
        <dsp:cNvPr id="0" name=""/>
        <dsp:cNvSpPr/>
      </dsp:nvSpPr>
      <dsp:spPr>
        <a:xfrm>
          <a:off x="1509837" y="1462087"/>
          <a:ext cx="1434814" cy="1949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Improve the Roadmap</a:t>
          </a:r>
          <a:endParaRPr lang="en-US" sz="1800" kern="1200" dirty="0"/>
        </a:p>
      </dsp:txBody>
      <dsp:txXfrm>
        <a:off x="1579879" y="1532129"/>
        <a:ext cx="1294730" cy="1809366"/>
      </dsp:txXfrm>
    </dsp:sp>
    <dsp:sp modelId="{A936FC75-0F04-4BFF-BA74-872467AECC52}">
      <dsp:nvSpPr>
        <dsp:cNvPr id="0" name=""/>
        <dsp:cNvSpPr/>
      </dsp:nvSpPr>
      <dsp:spPr>
        <a:xfrm>
          <a:off x="3016392" y="1462087"/>
          <a:ext cx="1434814" cy="1949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Engage Employees</a:t>
          </a:r>
          <a:endParaRPr lang="en-US" sz="1800" kern="1200" dirty="0"/>
        </a:p>
      </dsp:txBody>
      <dsp:txXfrm>
        <a:off x="3086434" y="1532129"/>
        <a:ext cx="1294730" cy="1809366"/>
      </dsp:txXfrm>
    </dsp:sp>
    <dsp:sp modelId="{1EF57682-E5C3-4FCF-B403-59A990427326}">
      <dsp:nvSpPr>
        <dsp:cNvPr id="0" name=""/>
        <dsp:cNvSpPr/>
      </dsp:nvSpPr>
      <dsp:spPr>
        <a:xfrm>
          <a:off x="4522948" y="1462087"/>
          <a:ext cx="1434814" cy="1949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Train Leaders</a:t>
          </a:r>
          <a:endParaRPr lang="en-US" sz="1800" kern="1200" dirty="0"/>
        </a:p>
      </dsp:txBody>
      <dsp:txXfrm>
        <a:off x="4592990" y="1532129"/>
        <a:ext cx="1294730" cy="1809366"/>
      </dsp:txXfrm>
    </dsp:sp>
    <dsp:sp modelId="{632CE5A1-AD32-4656-BCA9-E6A39EF93754}">
      <dsp:nvSpPr>
        <dsp:cNvPr id="0" name=""/>
        <dsp:cNvSpPr/>
      </dsp:nvSpPr>
      <dsp:spPr>
        <a:xfrm>
          <a:off x="6029503" y="1462087"/>
          <a:ext cx="1434814" cy="1949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Recruit Talent that fits</a:t>
          </a:r>
          <a:endParaRPr lang="en-US" sz="1800" kern="1200" dirty="0"/>
        </a:p>
      </dsp:txBody>
      <dsp:txXfrm>
        <a:off x="6099545" y="1532129"/>
        <a:ext cx="1294730" cy="18093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50B0460-7E47-4ACC-A55D-8777FBC2982B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BC1B51A-4EF5-40D9-8C1C-0A1A31CBA51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0460-7E47-4ACC-A55D-8777FBC2982B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B51A-4EF5-40D9-8C1C-0A1A31CBA5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0460-7E47-4ACC-A55D-8777FBC2982B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B51A-4EF5-40D9-8C1C-0A1A31CBA5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50B0460-7E47-4ACC-A55D-8777FBC2982B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C1B51A-4EF5-40D9-8C1C-0A1A31CBA51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50B0460-7E47-4ACC-A55D-8777FBC2982B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BC1B51A-4EF5-40D9-8C1C-0A1A31CBA51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0460-7E47-4ACC-A55D-8777FBC2982B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B51A-4EF5-40D9-8C1C-0A1A31CBA51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0460-7E47-4ACC-A55D-8777FBC2982B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B51A-4EF5-40D9-8C1C-0A1A31CBA51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0B0460-7E47-4ACC-A55D-8777FBC2982B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C1B51A-4EF5-40D9-8C1C-0A1A31CBA5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0460-7E47-4ACC-A55D-8777FBC2982B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B51A-4EF5-40D9-8C1C-0A1A31CBA5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50B0460-7E47-4ACC-A55D-8777FBC2982B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C1B51A-4EF5-40D9-8C1C-0A1A31CBA51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0B0460-7E47-4ACC-A55D-8777FBC2982B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C1B51A-4EF5-40D9-8C1C-0A1A31CBA51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50B0460-7E47-4ACC-A55D-8777FBC2982B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BC1B51A-4EF5-40D9-8C1C-0A1A31CBA5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b="0" dirty="0" smtClean="0">
                <a:latin typeface="Century Gothic" panose="020B0502020202020204" pitchFamily="34" charset="0"/>
              </a:rPr>
              <a:t>Bandura</a:t>
            </a:r>
            <a:r>
              <a:rPr lang="en-US" sz="8000" dirty="0" smtClean="0">
                <a:latin typeface="Century Gothic" panose="020B0502020202020204" pitchFamily="34" charset="0"/>
              </a:rPr>
              <a:t> +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Are you Ready?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06/17/2014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9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Process - </a:t>
            </a:r>
            <a:r>
              <a:rPr lang="en-US" dirty="0"/>
              <a:t>T</a:t>
            </a:r>
            <a:r>
              <a:rPr lang="en-US" dirty="0" smtClean="0"/>
              <a:t>he Bandura + Way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74662278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40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“Protecting the Business”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There are several areas of risk that many business fail to have time to think about, much less manage.  A few of those items are: 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1-9 Compliance Risk</a:t>
            </a:r>
          </a:p>
          <a:p>
            <a:r>
              <a:rPr lang="en-US" dirty="0" smtClean="0"/>
              <a:t>Race and Sexual Harassment Training</a:t>
            </a:r>
          </a:p>
          <a:p>
            <a:r>
              <a:rPr lang="en-US" dirty="0" smtClean="0"/>
              <a:t>Wrongful Termination</a:t>
            </a:r>
          </a:p>
          <a:p>
            <a:r>
              <a:rPr lang="en-US" dirty="0" smtClean="0"/>
              <a:t>Hiring legal employees</a:t>
            </a:r>
          </a:p>
          <a:p>
            <a:r>
              <a:rPr lang="en-US" dirty="0" smtClean="0"/>
              <a:t>Employee Handbook Creation</a:t>
            </a:r>
          </a:p>
          <a:p>
            <a:r>
              <a:rPr lang="en-US" dirty="0" smtClean="0"/>
              <a:t>Etc..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388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“Protecting The Business” 1-9 Risk Avoidance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Studies show that 76% of I-9’s are incorrect</a:t>
            </a:r>
          </a:p>
          <a:p>
            <a:r>
              <a:rPr lang="en-US" dirty="0" smtClean="0"/>
              <a:t>Fines can range from $110 to $1,100 per mistake, per form</a:t>
            </a:r>
            <a:endParaRPr lang="en-US" dirty="0"/>
          </a:p>
          <a:p>
            <a:pPr marL="0" indent="0" fontAlgn="base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048000"/>
            <a:ext cx="28575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024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“Protecting The Business” 1-9 Risk Avoidance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endParaRPr lang="en-US" dirty="0"/>
          </a:p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r>
              <a:rPr lang="en-US" dirty="0" smtClean="0"/>
              <a:t>Macy’s </a:t>
            </a:r>
            <a:r>
              <a:rPr lang="en-US" dirty="0"/>
              <a:t>was assessed a $275,000.00 monetary penalty in June 2013, for discrimination in the I-9 completion process.</a:t>
            </a:r>
          </a:p>
          <a:p>
            <a:pPr marL="0" indent="0" fontAlgn="base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75" y="3102429"/>
            <a:ext cx="3657600" cy="1567542"/>
          </a:xfrm>
        </p:spPr>
      </p:pic>
    </p:spTree>
    <p:extLst>
      <p:ext uri="{BB962C8B-B14F-4D97-AF65-F5344CB8AC3E}">
        <p14:creationId xmlns:p14="http://schemas.microsoft.com/office/powerpoint/2010/main" val="1957406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“Protecting The Business” 1-9 Risk Avoidance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33800" cy="457200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endParaRPr lang="en-US" dirty="0"/>
          </a:p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r>
              <a:rPr lang="en-US" dirty="0"/>
              <a:t>McDonald’s, the Wichita-based franchise, was assessed a $400,000 monetary fine in December 2012 for knowingly accepting false documents.</a:t>
            </a:r>
          </a:p>
          <a:p>
            <a:pPr marL="0" indent="0" fontAlgn="base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037" y="2847975"/>
            <a:ext cx="2200275" cy="2076450"/>
          </a:xfrm>
        </p:spPr>
      </p:pic>
    </p:spTree>
    <p:extLst>
      <p:ext uri="{BB962C8B-B14F-4D97-AF65-F5344CB8AC3E}">
        <p14:creationId xmlns:p14="http://schemas.microsoft.com/office/powerpoint/2010/main" val="4023477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“Protecting The Business” 1-9 Risk Avoidance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33800" cy="457200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endParaRPr lang="en-US" dirty="0"/>
          </a:p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r>
              <a:rPr lang="en-US" dirty="0"/>
              <a:t>ABC Professional Tree Services, Inc., was assessed a $2 million penalty in July 2012, for amongst other violations, failure to comply with employment-eligibility verification requirements.</a:t>
            </a:r>
          </a:p>
          <a:p>
            <a:pPr marL="0" indent="0" fontAlgn="base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75" y="2514600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1079649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“Protecting The Business” 1-9 Risk Avoidance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33800" cy="457200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endParaRPr lang="en-US" dirty="0"/>
          </a:p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r>
              <a:rPr lang="en-US" dirty="0"/>
              <a:t>American Apparel lost more than $86 million in 2010, as a result of  a 2009 ICE I-9 Inspection which resulted in the loss of 2,500 employees.</a:t>
            </a:r>
          </a:p>
          <a:p>
            <a:pPr marL="0" indent="0" fontAlgn="base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75" y="2815452"/>
            <a:ext cx="3657600" cy="2141496"/>
          </a:xfrm>
        </p:spPr>
      </p:pic>
    </p:spTree>
    <p:extLst>
      <p:ext uri="{BB962C8B-B14F-4D97-AF65-F5344CB8AC3E}">
        <p14:creationId xmlns:p14="http://schemas.microsoft.com/office/powerpoint/2010/main" val="639159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“Protecting The Business” 1-9 Risk Avoidance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33800" cy="4572000"/>
          </a:xfrm>
        </p:spPr>
        <p:txBody>
          <a:bodyPr>
            <a:normAutofit fontScale="77500" lnSpcReduction="20000"/>
          </a:bodyPr>
          <a:lstStyle/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endParaRPr lang="en-US" dirty="0"/>
          </a:p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r>
              <a:rPr lang="en-US" dirty="0"/>
              <a:t>Infosys Limited was assessed $34 million for a variety of immigration-related violations, including a $5 million penalty for systematic failure to maintain Forms I-9. Specifically, an audit of the company’s Form I-9 records revealed that more than 80% of the forms for 2010 and 2011 contained substantive violations. In addition to the fines, the company was required to submit to additional audits by an independent third party auditor for a minimum of 2 years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75" y="3022785"/>
            <a:ext cx="3657600" cy="1726830"/>
          </a:xfrm>
        </p:spPr>
      </p:pic>
    </p:spTree>
    <p:extLst>
      <p:ext uri="{BB962C8B-B14F-4D97-AF65-F5344CB8AC3E}">
        <p14:creationId xmlns:p14="http://schemas.microsoft.com/office/powerpoint/2010/main" val="2836399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“Protecting The Business” - Our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 Day assessment of current Human Resource practices.  </a:t>
            </a:r>
          </a:p>
          <a:p>
            <a:pPr lvl="1"/>
            <a:r>
              <a:rPr lang="en-US" dirty="0" smtClean="0"/>
              <a:t>Develop a risk profile</a:t>
            </a:r>
          </a:p>
          <a:p>
            <a:pPr lvl="1"/>
            <a:r>
              <a:rPr lang="en-US" dirty="0" smtClean="0"/>
              <a:t>Develop a roadmap to compliance plan</a:t>
            </a:r>
          </a:p>
          <a:p>
            <a:pPr lvl="1"/>
            <a:r>
              <a:rPr lang="en-US" dirty="0" smtClean="0"/>
              <a:t>Execute the plan with existing personnel</a:t>
            </a:r>
          </a:p>
          <a:p>
            <a:pPr lvl="1"/>
            <a:r>
              <a:rPr lang="en-US" dirty="0" smtClean="0"/>
              <a:t>Regular internal audit of processes and practices as required based on number of employees and business complexity</a:t>
            </a:r>
          </a:p>
        </p:txBody>
      </p:sp>
    </p:spTree>
    <p:extLst>
      <p:ext uri="{BB962C8B-B14F-4D97-AF65-F5344CB8AC3E}">
        <p14:creationId xmlns:p14="http://schemas.microsoft.com/office/powerpoint/2010/main" val="1110801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The Roadmap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strong strategic roadmap is a vital component to business growth.  It provides a playbook to help your business play offense in your market. 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“Work </a:t>
            </a:r>
            <a:r>
              <a:rPr lang="en-US" b="1" i="1" dirty="0" smtClean="0"/>
              <a:t>ON</a:t>
            </a:r>
            <a:r>
              <a:rPr lang="en-US" dirty="0" smtClean="0"/>
              <a:t> the Business, not </a:t>
            </a:r>
            <a:r>
              <a:rPr lang="en-US" b="1" i="1" dirty="0" smtClean="0"/>
              <a:t>IN</a:t>
            </a:r>
            <a:r>
              <a:rPr lang="en-US" dirty="0" smtClean="0"/>
              <a:t> the Business”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819400"/>
            <a:ext cx="3175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817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Who are we, and what’s a Bandura?</a:t>
            </a:r>
          </a:p>
          <a:p>
            <a:r>
              <a:rPr lang="en-US" dirty="0" smtClean="0"/>
              <a:t>Executive Summary</a:t>
            </a:r>
          </a:p>
          <a:p>
            <a:r>
              <a:rPr lang="en-US" dirty="0"/>
              <a:t>Silent </a:t>
            </a:r>
            <a:r>
              <a:rPr lang="en-US" dirty="0" smtClean="0"/>
              <a:t>Assessment</a:t>
            </a:r>
            <a:r>
              <a:rPr lang="en-US" dirty="0"/>
              <a:t>– Are You Ready</a:t>
            </a:r>
            <a:r>
              <a:rPr lang="en-US" dirty="0" smtClean="0"/>
              <a:t>?</a:t>
            </a:r>
          </a:p>
          <a:p>
            <a:r>
              <a:rPr lang="en-US" dirty="0" smtClean="0"/>
              <a:t>Our Process - The Bandura Way</a:t>
            </a:r>
          </a:p>
          <a:p>
            <a:r>
              <a:rPr lang="en-US" dirty="0" smtClean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414558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the </a:t>
            </a:r>
            <a:r>
              <a:rPr lang="en-US" dirty="0" err="1" smtClean="0"/>
              <a:t>RoadMap</a:t>
            </a:r>
            <a:r>
              <a:rPr lang="en-US" dirty="0" smtClean="0"/>
              <a:t> – “Our Process”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Create SWOT analysis for your business</a:t>
            </a:r>
          </a:p>
          <a:p>
            <a:r>
              <a:rPr lang="en-US" dirty="0" smtClean="0"/>
              <a:t>Create 5 year plan</a:t>
            </a:r>
          </a:p>
          <a:p>
            <a:r>
              <a:rPr lang="en-US" dirty="0" smtClean="0"/>
              <a:t>Develop Succession/Contingency Plans</a:t>
            </a:r>
          </a:p>
          <a:p>
            <a:r>
              <a:rPr lang="en-US" dirty="0" smtClean="0"/>
              <a:t>Identify Key Growth Areas</a:t>
            </a:r>
          </a:p>
          <a:p>
            <a:r>
              <a:rPr lang="en-US" dirty="0" smtClean="0"/>
              <a:t>Develop Plan to Execute</a:t>
            </a:r>
          </a:p>
          <a:p>
            <a:r>
              <a:rPr lang="en-US" dirty="0" smtClean="0"/>
              <a:t>Craft Internal Communication</a:t>
            </a:r>
          </a:p>
          <a:p>
            <a:r>
              <a:rPr lang="en-US" dirty="0" smtClean="0"/>
              <a:t>Audit Roadmap at regular frequency with Key Managers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70948"/>
            <a:ext cx="3657600" cy="2630504"/>
          </a:xfrm>
        </p:spPr>
      </p:pic>
    </p:spTree>
    <p:extLst>
      <p:ext uri="{BB962C8B-B14F-4D97-AF65-F5344CB8AC3E}">
        <p14:creationId xmlns:p14="http://schemas.microsoft.com/office/powerpoint/2010/main" val="362687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Engagement – What is it?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Employee Engagement does NOT MEAN employee happiness – an employee may be happy at work, does not mean they are working hard or productive.</a:t>
            </a:r>
          </a:p>
          <a:p>
            <a:r>
              <a:rPr lang="en-US" dirty="0"/>
              <a:t>Employee Engagement does NOT MEAN employee satisfaction – the employee may be satisfied and show up from 8 -5 each day, but not interested in extra effort.</a:t>
            </a:r>
          </a:p>
          <a:p>
            <a:r>
              <a:rPr lang="en-US" b="1" dirty="0"/>
              <a:t>Definition: Employee engagement is improving the emotional commitment the employee has to the organization and its 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28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Engagement – The Truth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3891"/>
            <a:ext cx="3657600" cy="1984617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12% are highly Engaged Daily</a:t>
            </a:r>
          </a:p>
          <a:p>
            <a:endParaRPr lang="en-US" dirty="0" smtClean="0"/>
          </a:p>
          <a:p>
            <a:r>
              <a:rPr lang="en-US" dirty="0" smtClean="0"/>
              <a:t>79% are Somewhat Engaged</a:t>
            </a:r>
          </a:p>
          <a:p>
            <a:endParaRPr lang="en-US" dirty="0" smtClean="0"/>
          </a:p>
          <a:p>
            <a:r>
              <a:rPr lang="en-US" dirty="0" smtClean="0"/>
              <a:t>9% Disengaged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24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Engagement – By the Numbers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Increased Profitability by 22%</a:t>
            </a:r>
          </a:p>
          <a:p>
            <a:r>
              <a:rPr lang="en-US" dirty="0" smtClean="0"/>
              <a:t>Increased Productivity by 21%</a:t>
            </a:r>
          </a:p>
          <a:p>
            <a:r>
              <a:rPr lang="en-US" dirty="0" smtClean="0"/>
              <a:t>Decreased turnover by 65%</a:t>
            </a:r>
          </a:p>
          <a:p>
            <a:r>
              <a:rPr lang="en-US" dirty="0" smtClean="0"/>
              <a:t>Decreased Absenteeism by 37%</a:t>
            </a:r>
          </a:p>
          <a:p>
            <a:r>
              <a:rPr lang="en-US" dirty="0" smtClean="0"/>
              <a:t>Decreased work injuries by 41%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1200"/>
            <a:ext cx="3657600" cy="3657600"/>
          </a:xfrm>
        </p:spPr>
      </p:pic>
    </p:spTree>
    <p:extLst>
      <p:ext uri="{BB962C8B-B14F-4D97-AF65-F5344CB8AC3E}">
        <p14:creationId xmlns:p14="http://schemas.microsoft.com/office/powerpoint/2010/main" val="364304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Engagement – Our Process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Conduct baseline Employee Engagement Survey</a:t>
            </a:r>
          </a:p>
          <a:p>
            <a:r>
              <a:rPr lang="en-US" dirty="0" smtClean="0"/>
              <a:t>Utilize Post Survey Results for employee interviews and goal-setting</a:t>
            </a:r>
          </a:p>
          <a:p>
            <a:r>
              <a:rPr lang="en-US" dirty="0" smtClean="0"/>
              <a:t>Provide Manager feedback about each session</a:t>
            </a:r>
          </a:p>
          <a:p>
            <a:r>
              <a:rPr lang="en-US" dirty="0" smtClean="0"/>
              <a:t>Coach Employees and Managers on how best to achieve workplace goals</a:t>
            </a:r>
          </a:p>
          <a:p>
            <a:r>
              <a:rPr lang="en-US" dirty="0" smtClean="0"/>
              <a:t>Regularly audit success of program for the individual, the manager, and the company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12" y="2933700"/>
            <a:ext cx="2695575" cy="1905000"/>
          </a:xfrm>
        </p:spPr>
      </p:pic>
    </p:spTree>
    <p:extLst>
      <p:ext uri="{BB962C8B-B14F-4D97-AF65-F5344CB8AC3E}">
        <p14:creationId xmlns:p14="http://schemas.microsoft.com/office/powerpoint/2010/main" val="37903973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Leaders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654" y="1600200"/>
            <a:ext cx="5484691" cy="4873625"/>
          </a:xfrm>
        </p:spPr>
      </p:pic>
    </p:spTree>
    <p:extLst>
      <p:ext uri="{BB962C8B-B14F-4D97-AF65-F5344CB8AC3E}">
        <p14:creationId xmlns:p14="http://schemas.microsoft.com/office/powerpoint/2010/main" val="112120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Leaders and Coaches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In most all organizations we promote employees into supervisor/manager positions for a job well done in their current role, but fail to train for the role of directing others.</a:t>
            </a:r>
          </a:p>
          <a:p>
            <a:pPr lvl="0"/>
            <a:r>
              <a:rPr lang="en-US" dirty="0"/>
              <a:t>How supervisors lead, coach &amp; direct determines whether employees flounder or flourish in their work.</a:t>
            </a:r>
          </a:p>
          <a:p>
            <a:pPr lvl="0"/>
            <a:r>
              <a:rPr lang="en-US" dirty="0"/>
              <a:t>50% of all employees say they leave their job due to their relationship with their direct supervisor.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251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Leaders – Our Process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>
            <a:noAutofit/>
          </a:bodyPr>
          <a:lstStyle/>
          <a:p>
            <a:pPr lvl="0"/>
            <a:r>
              <a:rPr lang="en-US" sz="1600" dirty="0"/>
              <a:t>We set up a 3-way visit between ourselves, the employee and supervisor. We create a setting for supervisors to learn on the job how to best communicate, coach and motivate their employees</a:t>
            </a:r>
          </a:p>
          <a:p>
            <a:pPr lvl="0"/>
            <a:r>
              <a:rPr lang="en-US" sz="1600" dirty="0"/>
              <a:t>We train the manager on improvement of communication skills and listening skills.</a:t>
            </a:r>
          </a:p>
          <a:p>
            <a:pPr lvl="0"/>
            <a:r>
              <a:rPr lang="en-US" sz="1600" dirty="0"/>
              <a:t>We train managers to build employees up, improve employee strengths and action steps to correct poor behaviors.</a:t>
            </a:r>
          </a:p>
          <a:p>
            <a:pPr lvl="0"/>
            <a:r>
              <a:rPr lang="en-US" sz="1600" dirty="0"/>
              <a:t>We teach the value of consistent coaching for growth, recognition and trust between employee and </a:t>
            </a:r>
            <a:r>
              <a:rPr lang="en-US" sz="1600" dirty="0" smtClean="0"/>
              <a:t>supervisor.</a:t>
            </a:r>
            <a:endParaRPr lang="en-US" sz="1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53789"/>
            <a:ext cx="3657600" cy="2664822"/>
          </a:xfrm>
        </p:spPr>
      </p:pic>
    </p:spTree>
    <p:extLst>
      <p:ext uri="{BB962C8B-B14F-4D97-AF65-F5344CB8AC3E}">
        <p14:creationId xmlns:p14="http://schemas.microsoft.com/office/powerpoint/2010/main" val="31061990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Recruiting The Right Team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2184400"/>
            <a:ext cx="5905500" cy="3705225"/>
          </a:xfrm>
        </p:spPr>
      </p:pic>
    </p:spTree>
    <p:extLst>
      <p:ext uri="{BB962C8B-B14F-4D97-AF65-F5344CB8AC3E}">
        <p14:creationId xmlns:p14="http://schemas.microsoft.com/office/powerpoint/2010/main" val="8525246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Recruiting That Works– Our Process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Leverage Organizational knowledge to create proper candidate criteria</a:t>
            </a:r>
          </a:p>
          <a:p>
            <a:r>
              <a:rPr lang="en-US" dirty="0" smtClean="0"/>
              <a:t>Interview Prospects</a:t>
            </a:r>
          </a:p>
          <a:p>
            <a:r>
              <a:rPr lang="en-US" dirty="0" smtClean="0"/>
              <a:t>Follow Up on References</a:t>
            </a:r>
          </a:p>
          <a:p>
            <a:r>
              <a:rPr lang="en-US" dirty="0" smtClean="0"/>
              <a:t>On-Boarding consists of goal-setting to stay consistent workforce progress</a:t>
            </a:r>
          </a:p>
          <a:p>
            <a:r>
              <a:rPr lang="en-US" dirty="0" smtClean="0"/>
              <a:t>Help assimilate new employee with the team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67000"/>
            <a:ext cx="3424870" cy="2043112"/>
          </a:xfrm>
        </p:spPr>
      </p:pic>
    </p:spTree>
    <p:extLst>
      <p:ext uri="{BB962C8B-B14F-4D97-AF65-F5344CB8AC3E}">
        <p14:creationId xmlns:p14="http://schemas.microsoft.com/office/powerpoint/2010/main" val="3680486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Who are we?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844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0" name="5-Point Star 9"/>
          <p:cNvSpPr/>
          <p:nvPr/>
        </p:nvSpPr>
        <p:spPr>
          <a:xfrm>
            <a:off x="537672" y="1905000"/>
            <a:ext cx="1568865" cy="1143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8573" y="3200400"/>
            <a:ext cx="2407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Protect the Business</a:t>
            </a:r>
            <a:endParaRPr lang="en-US" dirty="0"/>
          </a:p>
        </p:txBody>
      </p:sp>
      <p:sp>
        <p:nvSpPr>
          <p:cNvPr id="13" name="5-Point Star 12"/>
          <p:cNvSpPr/>
          <p:nvPr/>
        </p:nvSpPr>
        <p:spPr>
          <a:xfrm>
            <a:off x="4937333" y="4069222"/>
            <a:ext cx="1568865" cy="1143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0" y="5324742"/>
            <a:ext cx="2407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Recruit the Future</a:t>
            </a:r>
            <a:endParaRPr lang="en-US" dirty="0"/>
          </a:p>
        </p:txBody>
      </p:sp>
      <p:sp>
        <p:nvSpPr>
          <p:cNvPr id="15" name="5-Point Star 14"/>
          <p:cNvSpPr/>
          <p:nvPr/>
        </p:nvSpPr>
        <p:spPr>
          <a:xfrm>
            <a:off x="1575631" y="4045009"/>
            <a:ext cx="1568865" cy="1143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51373" y="5324742"/>
            <a:ext cx="3348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Train Leaders and Coaches</a:t>
            </a:r>
            <a:endParaRPr lang="en-US" dirty="0"/>
          </a:p>
        </p:txBody>
      </p:sp>
      <p:sp>
        <p:nvSpPr>
          <p:cNvPr id="17" name="5-Point Star 16"/>
          <p:cNvSpPr/>
          <p:nvPr/>
        </p:nvSpPr>
        <p:spPr>
          <a:xfrm>
            <a:off x="6400800" y="1915682"/>
            <a:ext cx="1568865" cy="1143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981701" y="3211082"/>
            <a:ext cx="2407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Engage Employees</a:t>
            </a:r>
            <a:endParaRPr lang="en-US" dirty="0"/>
          </a:p>
        </p:txBody>
      </p:sp>
      <p:sp>
        <p:nvSpPr>
          <p:cNvPr id="19" name="5-Point Star 18"/>
          <p:cNvSpPr/>
          <p:nvPr/>
        </p:nvSpPr>
        <p:spPr>
          <a:xfrm>
            <a:off x="3368468" y="1915682"/>
            <a:ext cx="1568865" cy="1143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048000" y="3211082"/>
            <a:ext cx="2552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Improve the Roadmap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825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9876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take one step at a time</a:t>
            </a:r>
          </a:p>
          <a:p>
            <a:r>
              <a:rPr lang="en-US" dirty="0" smtClean="0"/>
              <a:t>Get an audit on the schedule for compliance risk</a:t>
            </a:r>
          </a:p>
          <a:p>
            <a:r>
              <a:rPr lang="en-US" dirty="0" smtClean="0"/>
              <a:t>Deploy Employee Survey</a:t>
            </a:r>
          </a:p>
          <a:p>
            <a:r>
              <a:rPr lang="en-US" dirty="0" smtClean="0"/>
              <a:t>Bandura + will build a proposal based on company size and results of the Assessments</a:t>
            </a:r>
          </a:p>
          <a:p>
            <a:r>
              <a:rPr lang="en-US" dirty="0" smtClean="0"/>
              <a:t>Initial Audit fee’s are waived if engagement is executed</a:t>
            </a:r>
          </a:p>
        </p:txBody>
      </p:sp>
    </p:spTree>
    <p:extLst>
      <p:ext uri="{BB962C8B-B14F-4D97-AF65-F5344CB8AC3E}">
        <p14:creationId xmlns:p14="http://schemas.microsoft.com/office/powerpoint/2010/main" val="1791396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Bandura + 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Albert </a:t>
            </a:r>
            <a:r>
              <a:rPr lang="en-US" dirty="0"/>
              <a:t>Bandura </a:t>
            </a:r>
            <a:r>
              <a:rPr lang="en-US" dirty="0" smtClean="0"/>
              <a:t>a psychologist </a:t>
            </a:r>
            <a:r>
              <a:rPr lang="en-US" dirty="0"/>
              <a:t>who in 1977, originated the Social Learning </a:t>
            </a:r>
            <a:r>
              <a:rPr lang="en-US" dirty="0" smtClean="0"/>
              <a:t>Theory. His theory is that individuals learn far more socially than through direct teaching methods.</a:t>
            </a:r>
            <a:r>
              <a:rPr lang="en-US" dirty="0"/>
              <a:t>  </a:t>
            </a:r>
            <a:r>
              <a:rPr lang="en-US" dirty="0" smtClean="0"/>
              <a:t>This fits our mission, as we try and help our partners create a workplace and culture that allows for positive social learning.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As an organization we are here to protect your business from an employee liability perspective while also further engaging your employee and driving higher level productivity and efficiency to the bottom line.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97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Executive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798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en-US" sz="2800" b="1" i="1" dirty="0" smtClean="0"/>
              <a:t>Bandura + would </a:t>
            </a:r>
            <a:r>
              <a:rPr lang="en-US" sz="2800" b="1" i="1" dirty="0"/>
              <a:t>like to partner with </a:t>
            </a:r>
            <a:r>
              <a:rPr lang="en-US" sz="2800" b="1" i="1" dirty="0" smtClean="0"/>
              <a:t>xyz to achieve and maintain a “5-Star of Business Excellence” rating.  This will position the business to grow and become measurably more productive in parallel.    </a:t>
            </a:r>
            <a:endParaRPr lang="en-US" sz="2800" b="1" i="1" dirty="0"/>
          </a:p>
          <a:p>
            <a:pPr marL="109728" indent="0">
              <a:buNone/>
            </a:pPr>
            <a:endParaRPr lang="en-US" sz="2800" dirty="0"/>
          </a:p>
          <a:p>
            <a:pPr marL="109728" indent="0">
              <a:buNone/>
            </a:pPr>
            <a:r>
              <a:rPr lang="en-US" b="1" dirty="0"/>
              <a:t>The Key Areas of Focus for this Project:</a:t>
            </a:r>
          </a:p>
          <a:p>
            <a:pPr marL="109728" indent="0">
              <a:buNone/>
            </a:pPr>
            <a:endParaRPr lang="en-US" sz="2800" dirty="0"/>
          </a:p>
          <a:p>
            <a:r>
              <a:rPr lang="en-US" dirty="0" smtClean="0"/>
              <a:t>Protecting the Business from Human Resources, Compliance Risk</a:t>
            </a:r>
          </a:p>
          <a:p>
            <a:r>
              <a:rPr lang="en-US" dirty="0" smtClean="0"/>
              <a:t>Improving the Strategic Roadmap and developing growth and succession planning</a:t>
            </a:r>
          </a:p>
          <a:p>
            <a:r>
              <a:rPr lang="en-US" dirty="0" smtClean="0"/>
              <a:t>Creating, leveraging, and maintaining an engaged workforce</a:t>
            </a:r>
          </a:p>
          <a:p>
            <a:r>
              <a:rPr lang="en-US" dirty="0" smtClean="0"/>
              <a:t>Training Employees to take on roles as leaders, managers and coaches.</a:t>
            </a:r>
          </a:p>
          <a:p>
            <a:r>
              <a:rPr lang="en-US" dirty="0" smtClean="0"/>
              <a:t>Recruiting and on-boarding new employees that fit in the newly improved culture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315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Silent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18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Silent Assessment – Are You Ready?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Is your business protected from the risk of employment law infractions that lead to lawsuits, audits, and serious fines?</a:t>
            </a:r>
          </a:p>
          <a:p>
            <a:endParaRPr lang="en-US" sz="1800" dirty="0" smtClean="0"/>
          </a:p>
          <a:p>
            <a:r>
              <a:rPr lang="en-US" sz="1800" dirty="0" smtClean="0"/>
              <a:t>Do you have a strategic plan for your business that provides not just growth plans, but contingency/succession planning if crisis were to occur?</a:t>
            </a:r>
          </a:p>
          <a:p>
            <a:endParaRPr lang="en-US" sz="1800" dirty="0" smtClean="0"/>
          </a:p>
          <a:p>
            <a:r>
              <a:rPr lang="en-US" sz="1800" dirty="0" smtClean="0"/>
              <a:t>How do you know if your employees are engaged?</a:t>
            </a:r>
          </a:p>
          <a:p>
            <a:endParaRPr lang="en-US" sz="1800" dirty="0" smtClean="0"/>
          </a:p>
          <a:p>
            <a:r>
              <a:rPr lang="en-US" sz="1800" dirty="0" smtClean="0"/>
              <a:t>Do you have training programs in place to retain and leverage talented performers in your organization?</a:t>
            </a:r>
          </a:p>
          <a:p>
            <a:endParaRPr lang="en-US" sz="1800" dirty="0" smtClean="0"/>
          </a:p>
          <a:p>
            <a:r>
              <a:rPr lang="en-US" sz="1800" dirty="0" smtClean="0"/>
              <a:t>Do you know what you are looking for when recruiting new hires?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20501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Our Process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8098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1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760019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2405</TotalTime>
  <Words>1161</Words>
  <Application>Microsoft Office PowerPoint</Application>
  <PresentationFormat>On-screen Show (4:3)</PresentationFormat>
  <Paragraphs>157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Century Gothic</vt:lpstr>
      <vt:lpstr>Century Schoolbook</vt:lpstr>
      <vt:lpstr>Wingdings</vt:lpstr>
      <vt:lpstr>Wingdings 2</vt:lpstr>
      <vt:lpstr>Oriel</vt:lpstr>
      <vt:lpstr>Bandura + Are you Ready? </vt:lpstr>
      <vt:lpstr>Agenda</vt:lpstr>
      <vt:lpstr>Who are we? </vt:lpstr>
      <vt:lpstr>Who is Bandura + ? </vt:lpstr>
      <vt:lpstr>Executive Summary</vt:lpstr>
      <vt:lpstr>Executive Summary</vt:lpstr>
      <vt:lpstr>Silent Assessment</vt:lpstr>
      <vt:lpstr>Silent Assessment – Are You Ready?</vt:lpstr>
      <vt:lpstr>Our Process </vt:lpstr>
      <vt:lpstr>Our Process - The Bandura + Way</vt:lpstr>
      <vt:lpstr>“Protecting the Business”</vt:lpstr>
      <vt:lpstr>“Protecting The Business” 1-9 Risk Avoidance</vt:lpstr>
      <vt:lpstr>“Protecting The Business” 1-9 Risk Avoidance</vt:lpstr>
      <vt:lpstr>“Protecting The Business” 1-9 Risk Avoidance</vt:lpstr>
      <vt:lpstr>“Protecting The Business” 1-9 Risk Avoidance</vt:lpstr>
      <vt:lpstr>“Protecting The Business” 1-9 Risk Avoidance</vt:lpstr>
      <vt:lpstr>“Protecting The Business” 1-9 Risk Avoidance</vt:lpstr>
      <vt:lpstr>“Protecting The Business” - Our Process</vt:lpstr>
      <vt:lpstr>Improving The Roadmap</vt:lpstr>
      <vt:lpstr>Improving the RoadMap – “Our Process”</vt:lpstr>
      <vt:lpstr>Employee Engagement – What is it?</vt:lpstr>
      <vt:lpstr>Employee Engagement – The Truth</vt:lpstr>
      <vt:lpstr>Employee Engagement – By the Numbers</vt:lpstr>
      <vt:lpstr>Employee Engagement – Our Process</vt:lpstr>
      <vt:lpstr>Creating Leaders</vt:lpstr>
      <vt:lpstr>Creating Leaders and Coaches</vt:lpstr>
      <vt:lpstr>Creating Leaders – Our Process</vt:lpstr>
      <vt:lpstr>Recruiting The Right Team</vt:lpstr>
      <vt:lpstr>Recruiting That Works– Our Process</vt:lpstr>
      <vt:lpstr>Results</vt:lpstr>
      <vt:lpstr>Next Steps</vt:lpstr>
      <vt:lpstr>Now What?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LJ Development Group Strategy Meeting</dc:title>
  <dc:creator>Ron Lussier</dc:creator>
  <cp:lastModifiedBy>L J Companies</cp:lastModifiedBy>
  <cp:revision>31</cp:revision>
  <dcterms:created xsi:type="dcterms:W3CDTF">2014-05-24T11:10:38Z</dcterms:created>
  <dcterms:modified xsi:type="dcterms:W3CDTF">2014-07-01T20:51:46Z</dcterms:modified>
</cp:coreProperties>
</file>