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4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DE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85" autoAdjust="0"/>
  </p:normalViewPr>
  <p:slideViewPr>
    <p:cSldViewPr>
      <p:cViewPr varScale="1">
        <p:scale>
          <a:sx n="68" d="100"/>
          <a:sy n="68" d="100"/>
        </p:scale>
        <p:origin x="-17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2B508-8E8B-3347-9CA5-F2A9CA401B21}" type="datetimeFigureOut">
              <a:rPr lang="en-US" smtClean="0"/>
              <a:t>5/28/14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1944-1F70-AB40-A213-03C59513C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18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AEE6A-63D1-9540-B899-D7C101A4532D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63B68-926C-814F-BCE0-127D53FCD4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373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Whiskey</a:t>
            </a:r>
            <a:r>
              <a:rPr lang="en-US" baseline="0" dirty="0" smtClean="0"/>
              <a:t> currently makes up 23% of </a:t>
            </a:r>
            <a:r>
              <a:rPr lang="en-US" baseline="0" dirty="0" err="1" smtClean="0"/>
              <a:t>ttl</a:t>
            </a:r>
            <a:r>
              <a:rPr lang="en-US" baseline="0" dirty="0" smtClean="0"/>
              <a:t>. Consumer target &gt; average.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63B68-926C-814F-BCE0-127D53FCD48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471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Whiskey</a:t>
            </a:r>
            <a:r>
              <a:rPr lang="en-US" baseline="0" dirty="0" smtClean="0"/>
              <a:t> currently makes up 23% of </a:t>
            </a:r>
            <a:r>
              <a:rPr lang="en-US" baseline="0" dirty="0" err="1" smtClean="0"/>
              <a:t>ttl</a:t>
            </a:r>
            <a:r>
              <a:rPr lang="en-US" baseline="0" dirty="0" smtClean="0"/>
              <a:t>. Consumer target &gt; average.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63B68-926C-814F-BCE0-127D53FCD48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471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baseline="0" dirty="0" smtClean="0"/>
              <a:t>approximately 45% of Red Stag drinkers are female (http://</a:t>
            </a:r>
            <a:r>
              <a:rPr lang="en-US" baseline="0" dirty="0" err="1" smtClean="0"/>
              <a:t>brandyrand.com</a:t>
            </a:r>
            <a:r>
              <a:rPr lang="en-US" baseline="0" dirty="0" smtClean="0"/>
              <a:t>/2013/04/09/what-women-want-whiskey/)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63B68-926C-814F-BCE0-127D53FCD48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47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CFD56-B5C8-42E4-B4C4-57453AFFFE15}" type="datetimeFigureOut">
              <a:rPr lang="en-US" smtClean="0"/>
              <a:t>5/28/14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07914-7F94-483F-A28A-E3731E6C5A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alpha val="64000"/>
                </a:schemeClr>
              </a:gs>
              <a:gs pos="99000">
                <a:schemeClr val="accent6">
                  <a:lumMod val="50000"/>
                  <a:alpha val="64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J.R. Revelry’s </a:t>
            </a:r>
            <a:r>
              <a:rPr lang="en-US" sz="2400" b="1" dirty="0" smtClean="0">
                <a:solidFill>
                  <a:schemeClr val="bg1"/>
                </a:solidFill>
              </a:rPr>
              <a:t>consumer is the Wise Whiskey </a:t>
            </a:r>
            <a:r>
              <a:rPr lang="en-US" sz="2400" b="1" dirty="0" smtClean="0">
                <a:solidFill>
                  <a:schemeClr val="bg1"/>
                </a:solidFill>
              </a:rPr>
              <a:t>adventurer and the The Whiskey Cooperator.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Group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643230"/>
              </p:ext>
            </p:extLst>
          </p:nvPr>
        </p:nvGraphicFramePr>
        <p:xfrm>
          <a:off x="152400" y="1271588"/>
          <a:ext cx="8610600" cy="5445633"/>
        </p:xfrm>
        <a:graphic>
          <a:graphicData uri="http://schemas.openxmlformats.org/drawingml/2006/table">
            <a:tbl>
              <a:tblPr/>
              <a:tblGrid>
                <a:gridCol w="1219200"/>
                <a:gridCol w="3695700"/>
                <a:gridCol w="3695700"/>
              </a:tblGrid>
              <a:tr h="4286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Who is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J.R. Revelry’s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Consumer?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Consumer Strategic Target Definition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Whiskey enthusiasts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who consume Whiskey both straight and mixed. Strictly orders Whiskey by brand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vs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liquid. Whiskey makes up at last 25% of their total consumption.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Primary Growth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Target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Wise Whiskey adventurers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where Whiskey makes up more than 30% of their distilled spirits consumption. They consider themselves knowledgeable in different whiskeys and are driven towards expanding the information repertoire. Relish ordering non-traditional brands when off-premise.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Secondary Growth Target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The Whiskey cooperator.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She is loyal to a flavor profile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vs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brand. Willing to try new spirits adventures after the suggestions of those she trusts. She trusts but verifies.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Primary Demo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locators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Gender: Male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Income: Affluent 75K+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County: AB counties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Status: Married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Education level: College Educated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Age: 30-45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Primary Purchase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Behavior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Whiskey makes up more than 30% of their distilled spirits consumption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Overindex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on craft spirits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85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Consumer Target </a:t>
            </a:r>
            <a:r>
              <a:rPr lang="en-US" sz="2400" b="1" dirty="0" smtClean="0">
                <a:solidFill>
                  <a:schemeClr val="bg1"/>
                </a:solidFill>
              </a:rPr>
              <a:t>Definition: Primary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Group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026283"/>
              </p:ext>
            </p:extLst>
          </p:nvPr>
        </p:nvGraphicFramePr>
        <p:xfrm>
          <a:off x="152400" y="1271588"/>
          <a:ext cx="5791200" cy="4421505"/>
        </p:xfrm>
        <a:graphic>
          <a:graphicData uri="http://schemas.openxmlformats.org/drawingml/2006/table">
            <a:tbl>
              <a:tblPr/>
              <a:tblGrid>
                <a:gridCol w="1066800"/>
                <a:gridCol w="4724400"/>
              </a:tblGrid>
              <a:tr h="4286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Who is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J.R. Revelry’s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Consumer?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Psycho. locators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Affluents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hopeful that 2014 Will be Even Better than 2013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Underdog fans: passion for local brands that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deliver unique flavors. Prefer unique offerings from non-established brands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Influenced by recommendations from trusted friends.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He could drink for eight hours straight and never loses his cool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While he can be overly macho, we'd like to think that this guy isn't into playing games.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aseline="30000" dirty="0" smtClean="0"/>
              <a:t>Source</a:t>
            </a:r>
            <a:r>
              <a:rPr lang="en-US" baseline="30000" dirty="0"/>
              <a:t>: </a:t>
            </a:r>
            <a:r>
              <a:rPr lang="en-US" baseline="30000" dirty="0" err="1"/>
              <a:t>Datamonitor</a:t>
            </a:r>
            <a:r>
              <a:rPr lang="en-US" baseline="30000" dirty="0"/>
              <a:t> Consumer Survey, 2013</a:t>
            </a:r>
            <a:endParaRPr lang="en-US" baseline="30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219200"/>
            <a:ext cx="3048000" cy="4495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64477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>
                <a:solidFill>
                  <a:schemeClr val="bg1"/>
                </a:solidFill>
              </a:rPr>
              <a:t>Consumer Target Definition: </a:t>
            </a:r>
            <a:r>
              <a:rPr lang="en-US" sz="2400" b="1" dirty="0" smtClean="0">
                <a:solidFill>
                  <a:schemeClr val="bg1"/>
                </a:solidFill>
              </a:rPr>
              <a:t>Secondary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Group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467707"/>
              </p:ext>
            </p:extLst>
          </p:nvPr>
        </p:nvGraphicFramePr>
        <p:xfrm>
          <a:off x="2895599" y="1219200"/>
          <a:ext cx="6019801" cy="4800052"/>
        </p:xfrm>
        <a:graphic>
          <a:graphicData uri="http://schemas.openxmlformats.org/drawingml/2006/table">
            <a:tbl>
              <a:tblPr/>
              <a:tblGrid>
                <a:gridCol w="1066801"/>
                <a:gridCol w="2369280"/>
                <a:gridCol w="2583720"/>
              </a:tblGrid>
              <a:tr h="4155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Why Whiskey Cooperators?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Secondary Growth Target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The Whiskey cooperator.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She is loyal to a flavor profile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vs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brand. Willing to try new spirits adventures after the suggestions of those she trusts. She trusts but verifies.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8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Secondary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Demo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locators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Gender: Female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Income: Affluent 75K+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County: AB counties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Status: Married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Education level: College Educated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Secondary Purchase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Behavior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Overindex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 on craft spirits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Key decision maker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Whiskey-aware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</a:rPr>
                        <a:t>Drives key brands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04" t="1528" r="5008" b="8000"/>
          <a:stretch/>
        </p:blipFill>
        <p:spPr>
          <a:xfrm>
            <a:off x="309044" y="1231326"/>
            <a:ext cx="2380615" cy="5229512"/>
          </a:xfrm>
          <a:prstGeom prst="rect">
            <a:avLst/>
          </a:prstGeom>
          <a:ln w="57150" cmpd="sng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0" y="66572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aseline="30000" dirty="0" smtClean="0"/>
              <a:t>Source</a:t>
            </a:r>
            <a:r>
              <a:rPr lang="en-US" baseline="30000" dirty="0"/>
              <a:t>: http://</a:t>
            </a:r>
            <a:r>
              <a:rPr lang="en-US" baseline="30000" dirty="0" err="1"/>
              <a:t>brandyrand.files.wordpress.com</a:t>
            </a:r>
            <a:r>
              <a:rPr lang="en-US" baseline="30000" dirty="0"/>
              <a:t>/2011/12/women-whiskey-april2013.pdf</a:t>
            </a:r>
            <a:endParaRPr lang="en-US" baseline="30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8027" r="16734"/>
          <a:stretch/>
        </p:blipFill>
        <p:spPr>
          <a:xfrm>
            <a:off x="6721142" y="4673600"/>
            <a:ext cx="2270458" cy="19558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603558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9546</TotalTime>
  <Words>442</Words>
  <Application>Microsoft Macintosh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Microsoft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Fernando Herrera</dc:creator>
  <cp:keywords/>
  <dc:description/>
  <cp:lastModifiedBy>Fernando Herrera</cp:lastModifiedBy>
  <cp:revision>279</cp:revision>
  <cp:lastPrinted>2014-05-07T15:29:08Z</cp:lastPrinted>
  <dcterms:created xsi:type="dcterms:W3CDTF">2013-07-23T16:09:48Z</dcterms:created>
  <dcterms:modified xsi:type="dcterms:W3CDTF">2014-05-29T02:01:20Z</dcterms:modified>
  <cp:category/>
</cp:coreProperties>
</file>