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0" r:id="rId1"/>
    <p:sldMasterId id="2147483708" r:id="rId2"/>
    <p:sldMasterId id="2147483696" r:id="rId3"/>
    <p:sldMasterId id="2147483684" r:id="rId4"/>
    <p:sldMasterId id="2147483672" r:id="rId5"/>
    <p:sldMasterId id="2147483660" r:id="rId6"/>
  </p:sldMasterIdLst>
  <p:notesMasterIdLst>
    <p:notesMasterId r:id="rId13"/>
  </p:notesMasterIdLst>
  <p:sldIdLst>
    <p:sldId id="256" r:id="rId7"/>
    <p:sldId id="258" r:id="rId8"/>
    <p:sldId id="260" r:id="rId9"/>
    <p:sldId id="261" r:id="rId10"/>
    <p:sldId id="262" r:id="rId11"/>
    <p:sldId id="263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3467" autoAdjust="0"/>
    <p:restoredTop sz="96558" autoAdjust="0"/>
  </p:normalViewPr>
  <p:slideViewPr>
    <p:cSldViewPr snapToGrid="0" snapToObjects="1">
      <p:cViewPr>
        <p:scale>
          <a:sx n="72" d="100"/>
          <a:sy n="72" d="100"/>
        </p:scale>
        <p:origin x="-2184" y="-5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6" Type="http://schemas.openxmlformats.org/officeDocument/2006/relationships/slideMaster" Target="slideMasters/slideMaster6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3B446A-B7C2-7444-8240-103B42F8AC28}" type="datetimeFigureOut">
              <a:rPr lang="en-US" smtClean="0"/>
              <a:t>5/27/14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950FEC-0D61-E246-9339-F59FE3217B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0208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950FEC-0D61-E246-9339-F59FE3217B3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2468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 txBox="1">
            <a:spLocks noGrp="1" noChangeArrowheads="1"/>
          </p:cNvSpPr>
          <p:nvPr/>
        </p:nvSpPr>
        <p:spPr bwMode="auto">
          <a:xfrm>
            <a:off x="3901109" y="8714595"/>
            <a:ext cx="2944467" cy="443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8460" tIns="44231" rIns="88460" bIns="44231" anchor="b"/>
          <a:lstStyle>
            <a:lvl1pPr defTabSz="911225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defTabSz="911225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defTabSz="911225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defTabSz="911225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defTabSz="911225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r"/>
            <a:fld id="{054F6CA3-AB24-6543-81E3-2E0204A5A043}" type="slidenum">
              <a:rPr lang="en-US">
                <a:latin typeface="Times New Roman" charset="0"/>
              </a:rPr>
              <a:pPr algn="r"/>
              <a:t>3</a:t>
            </a:fld>
            <a:endParaRPr lang="en-US">
              <a:latin typeface="Times New Roman" charset="0"/>
            </a:endParaRPr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Times New Roman" charset="0"/>
              <a:ea typeface="ＭＳ Ｐゴシック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Chair</a:t>
            </a:r>
          </a:p>
          <a:p>
            <a:r>
              <a:rPr lang="en-US" dirty="0" smtClean="0"/>
              <a:t>Car</a:t>
            </a:r>
          </a:p>
          <a:p>
            <a:r>
              <a:rPr lang="en-US" dirty="0" smtClean="0"/>
              <a:t>Person/celebrity/bar tender</a:t>
            </a:r>
          </a:p>
          <a:p>
            <a:r>
              <a:rPr lang="en-US" dirty="0" smtClean="0"/>
              <a:t>Whiskey bar</a:t>
            </a:r>
          </a:p>
          <a:p>
            <a:r>
              <a:rPr lang="en-US" dirty="0" smtClean="0"/>
              <a:t>Emotion</a:t>
            </a:r>
          </a:p>
          <a:p>
            <a:r>
              <a:rPr lang="en-US" dirty="0" smtClean="0"/>
              <a:t>Font</a:t>
            </a:r>
          </a:p>
          <a:p>
            <a:r>
              <a:rPr lang="en-US" dirty="0" smtClean="0"/>
              <a:t>Family crest</a:t>
            </a:r>
          </a:p>
          <a:p>
            <a:r>
              <a:rPr lang="en-US" dirty="0" smtClean="0"/>
              <a:t>party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950FEC-0D61-E246-9339-F59FE3217B3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06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Chair</a:t>
            </a:r>
          </a:p>
          <a:p>
            <a:r>
              <a:rPr lang="en-US" dirty="0" smtClean="0"/>
              <a:t>Car</a:t>
            </a:r>
          </a:p>
          <a:p>
            <a:r>
              <a:rPr lang="en-US" dirty="0" smtClean="0"/>
              <a:t>Person/celebrity/bar tender</a:t>
            </a:r>
          </a:p>
          <a:p>
            <a:r>
              <a:rPr lang="en-US" dirty="0" smtClean="0"/>
              <a:t>Whiskey bar</a:t>
            </a:r>
          </a:p>
          <a:p>
            <a:r>
              <a:rPr lang="en-US" dirty="0" smtClean="0"/>
              <a:t>Emotion</a:t>
            </a:r>
          </a:p>
          <a:p>
            <a:r>
              <a:rPr lang="en-US" dirty="0" smtClean="0"/>
              <a:t>Font</a:t>
            </a:r>
          </a:p>
          <a:p>
            <a:r>
              <a:rPr lang="en-US" dirty="0" smtClean="0"/>
              <a:t>Family crest</a:t>
            </a:r>
          </a:p>
          <a:p>
            <a:r>
              <a:rPr lang="en-US" dirty="0" smtClean="0"/>
              <a:t>party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950FEC-0D61-E246-9339-F59FE3217B3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06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Chair</a:t>
            </a:r>
          </a:p>
          <a:p>
            <a:r>
              <a:rPr lang="en-US" dirty="0" smtClean="0"/>
              <a:t>Car</a:t>
            </a:r>
          </a:p>
          <a:p>
            <a:r>
              <a:rPr lang="en-US" dirty="0" smtClean="0"/>
              <a:t>Person/celebrity/bar tender</a:t>
            </a:r>
          </a:p>
          <a:p>
            <a:r>
              <a:rPr lang="en-US" dirty="0" smtClean="0"/>
              <a:t>Whiskey bar</a:t>
            </a:r>
          </a:p>
          <a:p>
            <a:r>
              <a:rPr lang="en-US" dirty="0" smtClean="0"/>
              <a:t>Emotion</a:t>
            </a:r>
          </a:p>
          <a:p>
            <a:r>
              <a:rPr lang="en-US" dirty="0" smtClean="0"/>
              <a:t>Font</a:t>
            </a:r>
          </a:p>
          <a:p>
            <a:r>
              <a:rPr lang="en-US" dirty="0" smtClean="0"/>
              <a:t>Family crest</a:t>
            </a:r>
          </a:p>
          <a:p>
            <a:r>
              <a:rPr lang="en-US" dirty="0" smtClean="0"/>
              <a:t>party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950FEC-0D61-E246-9339-F59FE3217B3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06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1897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9161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01599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18970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8838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49989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35441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54202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84526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89066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5894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88388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42117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91618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015999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189707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88388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499897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354411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54202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845261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89066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499897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589485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421177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916188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015999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189707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88388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499897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354411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542027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84526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354411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890669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589485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421177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916188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015999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189707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88388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499897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354411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54202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542027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845261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890669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589485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421177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916188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015999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189707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88388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499897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35441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845261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542027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845261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890669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589485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421177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916188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01599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8906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58948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4211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4.xml"/><Relationship Id="rId12" Type="http://schemas.openxmlformats.org/officeDocument/2006/relationships/theme" Target="../theme/theme4.xml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55.xml"/><Relationship Id="rId12" Type="http://schemas.openxmlformats.org/officeDocument/2006/relationships/theme" Target="../theme/theme5.xml"/><Relationship Id="rId1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1.xml"/><Relationship Id="rId8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66.xml"/><Relationship Id="rId12" Type="http://schemas.openxmlformats.org/officeDocument/2006/relationships/theme" Target="../theme/theme6.xml"/><Relationship Id="rId1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9.xml"/><Relationship Id="rId5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2.xml"/><Relationship Id="rId8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10668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50000"/>
                  <a:alpha val="64000"/>
                </a:schemeClr>
              </a:gs>
              <a:gs pos="99000">
                <a:schemeClr val="accent6">
                  <a:lumMod val="50000"/>
                  <a:alpha val="64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0493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10668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50000"/>
                  <a:alpha val="64000"/>
                </a:schemeClr>
              </a:gs>
              <a:gs pos="99000">
                <a:schemeClr val="accent6">
                  <a:lumMod val="50000"/>
                  <a:alpha val="64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0493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10668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50000"/>
                  <a:alpha val="64000"/>
                </a:schemeClr>
              </a:gs>
              <a:gs pos="99000">
                <a:schemeClr val="accent6">
                  <a:lumMod val="50000"/>
                  <a:alpha val="64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0493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10668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50000"/>
                  <a:alpha val="64000"/>
                </a:schemeClr>
              </a:gs>
              <a:gs pos="99000">
                <a:schemeClr val="accent6">
                  <a:lumMod val="50000"/>
                  <a:alpha val="64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0493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10668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50000"/>
                  <a:alpha val="64000"/>
                </a:schemeClr>
              </a:gs>
              <a:gs pos="99000">
                <a:schemeClr val="accent6">
                  <a:lumMod val="50000"/>
                  <a:alpha val="64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0493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6CFD56-B5C8-42E4-B4C4-57453AFFFE15}" type="datetimeFigureOut">
              <a:rPr lang="en-US" smtClean="0"/>
              <a:t>5/27/14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207914-7F94-483F-A28A-E3731E6C5A8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10668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50000"/>
                  <a:alpha val="64000"/>
                </a:schemeClr>
              </a:gs>
              <a:gs pos="99000">
                <a:schemeClr val="accent6">
                  <a:lumMod val="50000"/>
                  <a:alpha val="64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0493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5.png"/><Relationship Id="rId8" Type="http://schemas.openxmlformats.org/officeDocument/2006/relationships/image" Target="../media/image6.png"/><Relationship Id="rId9" Type="http://schemas.openxmlformats.org/officeDocument/2006/relationships/image" Target="../media/image7.png"/><Relationship Id="rId10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7" Type="http://schemas.openxmlformats.org/officeDocument/2006/relationships/image" Target="../media/image13.png"/><Relationship Id="rId8" Type="http://schemas.openxmlformats.org/officeDocument/2006/relationships/image" Target="../media/image14.png"/><Relationship Id="rId9" Type="http://schemas.openxmlformats.org/officeDocument/2006/relationships/image" Target="../media/image15.png"/><Relationship Id="rId10" Type="http://schemas.openxmlformats.org/officeDocument/2006/relationships/image" Target="../media/image16.png"/><Relationship Id="rId11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6" Type="http://schemas.openxmlformats.org/officeDocument/2006/relationships/image" Target="../media/image21.png"/><Relationship Id="rId7" Type="http://schemas.openxmlformats.org/officeDocument/2006/relationships/image" Target="../media/image22.png"/><Relationship Id="rId8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9950759" y="5666034"/>
            <a:ext cx="392113" cy="153988"/>
          </a:xfrm>
        </p:spPr>
        <p:txBody>
          <a:bodyPr/>
          <a:lstStyle/>
          <a:p>
            <a:fld id="{08641B04-D115-1F4B-BBC5-A62994054077}" type="slidenum">
              <a:rPr lang="en-US"/>
              <a:pPr/>
              <a:t>1</a:t>
            </a:fld>
            <a:endParaRPr lang="en-US"/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>
          <a:xfrm>
            <a:off x="-1" y="0"/>
            <a:ext cx="914241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400" b="1" dirty="0" smtClean="0">
                <a:solidFill>
                  <a:schemeClr val="bg1"/>
                </a:solidFill>
              </a:rPr>
              <a:t>J.R. Revelry </a:t>
            </a:r>
            <a:r>
              <a:rPr lang="en-US" sz="2400" b="1" dirty="0" smtClean="0">
                <a:solidFill>
                  <a:schemeClr val="bg1"/>
                </a:solidFill>
              </a:rPr>
              <a:t>Brand Positioning Building Blocks</a:t>
            </a:r>
            <a:endParaRPr lang="en-US" sz="2400" b="1" dirty="0">
              <a:solidFill>
                <a:schemeClr val="bg1"/>
              </a:solidFill>
            </a:endParaRPr>
          </a:p>
        </p:txBody>
      </p: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141366"/>
              </p:ext>
            </p:extLst>
          </p:nvPr>
        </p:nvGraphicFramePr>
        <p:xfrm>
          <a:off x="335758" y="1397000"/>
          <a:ext cx="8481604" cy="4998720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2145950"/>
                <a:gridCol w="6335654"/>
              </a:tblGrid>
              <a:tr h="328087">
                <a:tc gridSpan="2"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bg1"/>
                          </a:solidFill>
                        </a:rPr>
                        <a:t>J.R. Revelry </a:t>
                      </a:r>
                      <a:r>
                        <a:rPr lang="en-US" sz="1800" b="1" dirty="0" smtClean="0">
                          <a:solidFill>
                            <a:schemeClr val="bg1"/>
                          </a:solidFill>
                        </a:rPr>
                        <a:t>Brand Positioning Building Blocks</a:t>
                      </a:r>
                      <a:endParaRPr 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28087">
                <a:tc>
                  <a:txBody>
                    <a:bodyPr/>
                    <a:lstStyle/>
                    <a:p>
                      <a:r>
                        <a:rPr lang="en-US" dirty="0" smtClean="0"/>
                        <a:t>Business Definition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n-US" sz="1600" dirty="0" smtClean="0"/>
                        <a:t>Non-Flavored Flavored </a:t>
                      </a:r>
                      <a:r>
                        <a:rPr lang="en-US" sz="1600" dirty="0" smtClean="0"/>
                        <a:t>and </a:t>
                      </a:r>
                      <a:r>
                        <a:rPr lang="en-US" sz="1600" dirty="0" smtClean="0"/>
                        <a:t>Flavored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dirty="0" smtClean="0"/>
                        <a:t>Whiskey</a:t>
                      </a:r>
                      <a:r>
                        <a:rPr lang="en-US" sz="1600" baseline="0" dirty="0" smtClean="0"/>
                        <a:t> </a:t>
                      </a:r>
                      <a:endParaRPr lang="en-US" sz="1600" dirty="0"/>
                    </a:p>
                  </a:txBody>
                  <a:tcPr/>
                </a:tc>
              </a:tr>
              <a:tr h="328087">
                <a:tc>
                  <a:txBody>
                    <a:bodyPr/>
                    <a:lstStyle/>
                    <a:p>
                      <a:r>
                        <a:rPr lang="en-US" dirty="0" smtClean="0"/>
                        <a:t>Growth</a:t>
                      </a:r>
                      <a:r>
                        <a:rPr lang="en-US" baseline="0" dirty="0" smtClean="0"/>
                        <a:t> Target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600" b="1" i="1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charset="0"/>
                        </a:rPr>
                        <a:t>Primary: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charset="0"/>
                        </a:rPr>
                        <a:t> Wise Whiskey adventurers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charset="0"/>
                        </a:rPr>
                        <a:t> where Whiskey makes up more than 30% of their distilled spirits consumption. 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600" b="1" i="1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charset="0"/>
                        </a:rPr>
                        <a:t>Secondary: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charset="0"/>
                        </a:rPr>
                        <a:t> The Whiskey cooperator.  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charset="0"/>
                        </a:rPr>
                        <a:t>She is loyal to a flavor profile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charset="0"/>
                        </a:rPr>
                        <a:t>vs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charset="0"/>
                        </a:rPr>
                        <a:t> brand. 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0"/>
                      </a:endParaRPr>
                    </a:p>
                  </a:txBody>
                  <a:tcPr/>
                </a:tc>
              </a:tr>
              <a:tr h="328087">
                <a:tc>
                  <a:txBody>
                    <a:bodyPr/>
                    <a:lstStyle/>
                    <a:p>
                      <a:r>
                        <a:rPr lang="en-US" dirty="0" smtClean="0"/>
                        <a:t>What do we want them to THINK?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/>
                        <a:buChar char="•"/>
                      </a:pPr>
                      <a:r>
                        <a:rPr kumimoji="0" lang="en-US" sz="1600" b="1" i="1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charset="0"/>
                        </a:rPr>
                        <a:t>Primary: </a:t>
                      </a:r>
                      <a:r>
                        <a:rPr lang="en-US" sz="1600" dirty="0" smtClean="0"/>
                        <a:t>J.R. Revelry </a:t>
                      </a:r>
                      <a:r>
                        <a:rPr lang="en-US" sz="1600" dirty="0" smtClean="0"/>
                        <a:t>takes its credible</a:t>
                      </a:r>
                      <a:r>
                        <a:rPr lang="en-US" sz="1600" baseline="0" dirty="0" smtClean="0"/>
                        <a:t> whiskey TN roots to make a wide variety of unexpected but approachable Whiskeys flavors.</a:t>
                      </a:r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kumimoji="0" lang="en-US" sz="1600" b="1" i="1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charset="0"/>
                        </a:rPr>
                        <a:t>Secondary: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charset="0"/>
                        </a:rPr>
                        <a:t>J.R. Revelry’s 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charset="0"/>
                        </a:rPr>
                        <a:t>smooth unique flavor is not tiring and just enough alcohol where I don’t lose my control.</a:t>
                      </a:r>
                      <a:endParaRPr lang="en-US" sz="1600" b="0" i="0" u="none" dirty="0"/>
                    </a:p>
                  </a:txBody>
                  <a:tcPr/>
                </a:tc>
              </a:tr>
              <a:tr h="328087">
                <a:tc>
                  <a:txBody>
                    <a:bodyPr/>
                    <a:lstStyle/>
                    <a:p>
                      <a:r>
                        <a:rPr lang="en-US" dirty="0" smtClean="0"/>
                        <a:t>What do we want them to FEEL?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/>
                        <a:buChar char="•"/>
                      </a:pPr>
                      <a:r>
                        <a:rPr kumimoji="0" lang="en-US" sz="1600" b="1" i="1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charset="0"/>
                        </a:rPr>
                        <a:t>Primary: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charset="0"/>
                        </a:rPr>
                        <a:t>J.R. Revelry 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charset="0"/>
                        </a:rPr>
                        <a:t>takes me on a Whiskey sensorial adventure without losing my manhood. I can venture to other flavors without losing my whiskey credibility.</a:t>
                      </a:r>
                      <a:endParaRPr lang="en-US" sz="1600" baseline="0" dirty="0" smtClean="0"/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kumimoji="0" lang="en-US" sz="1600" b="1" i="1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charset="0"/>
                        </a:rPr>
                        <a:t>Secondary: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charset="0"/>
                        </a:rPr>
                        <a:t>J.R. Revelry 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charset="0"/>
                        </a:rPr>
                        <a:t>helps me play with the big boys. I don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’t want to drink like a lady but do love looking like one, especially in control.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0"/>
                      </a:endParaRPr>
                    </a:p>
                  </a:txBody>
                  <a:tcPr/>
                </a:tc>
              </a:tr>
              <a:tr h="328087">
                <a:tc>
                  <a:txBody>
                    <a:bodyPr/>
                    <a:lstStyle/>
                    <a:p>
                      <a:r>
                        <a:rPr lang="en-US" dirty="0" smtClean="0"/>
                        <a:t>Reasons to Believe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n-US" sz="1600" dirty="0" smtClean="0"/>
                        <a:t>Origin: Made</a:t>
                      </a:r>
                      <a:r>
                        <a:rPr lang="en-US" sz="1600" baseline="0" dirty="0" smtClean="0"/>
                        <a:t> in TN, USA</a:t>
                      </a:r>
                      <a:endParaRPr lang="en-US" sz="1600" dirty="0" smtClean="0"/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n-US" sz="1600" dirty="0" smtClean="0"/>
                        <a:t>Taste: Smooth flavor profile, all natural unique flavors, highly sensorial</a:t>
                      </a:r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n-US" sz="1600" dirty="0" smtClean="0"/>
                        <a:t>Process</a:t>
                      </a:r>
                      <a:r>
                        <a:rPr lang="en-US" sz="1600" dirty="0" smtClean="0"/>
                        <a:t>: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smtClean="0"/>
                        <a:t>Handcrafted in small batches</a:t>
                      </a:r>
                      <a:endParaRPr lang="en-US" sz="16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26779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9950759" y="5666034"/>
            <a:ext cx="392113" cy="153988"/>
          </a:xfrm>
        </p:spPr>
        <p:txBody>
          <a:bodyPr/>
          <a:lstStyle/>
          <a:p>
            <a:fld id="{08641B04-D115-1F4B-BBC5-A62994054077}" type="slidenum">
              <a:rPr lang="en-US"/>
              <a:pPr/>
              <a:t>2</a:t>
            </a:fld>
            <a:endParaRPr lang="en-US"/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>
          <a:xfrm>
            <a:off x="-1" y="0"/>
            <a:ext cx="914241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400" b="1" dirty="0" smtClean="0">
                <a:solidFill>
                  <a:schemeClr val="bg1"/>
                </a:solidFill>
              </a:rPr>
              <a:t>J.R. Revelry </a:t>
            </a:r>
            <a:r>
              <a:rPr lang="en-US" sz="2400" b="1" dirty="0" smtClean="0">
                <a:solidFill>
                  <a:schemeClr val="bg1"/>
                </a:solidFill>
              </a:rPr>
              <a:t>Positioning Statement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" y="1371600"/>
            <a:ext cx="8534400" cy="2698430"/>
          </a:xfrm>
          <a:prstGeom prst="rect">
            <a:avLst/>
          </a:prstGeom>
          <a:noFill/>
        </p:spPr>
        <p:txBody>
          <a:bodyPr wrap="square" lIns="0" rIns="0" rtlCol="0">
            <a:noAutofit/>
          </a:bodyPr>
          <a:lstStyle/>
          <a:p>
            <a:pPr lvl="1" defTabSz="457200">
              <a:lnSpc>
                <a:spcPct val="130000"/>
              </a:lnSpc>
              <a:defRPr/>
            </a:pPr>
            <a:r>
              <a:rPr lang="en-US" sz="2400" dirty="0" smtClean="0">
                <a:latin typeface="Handwriting - Dakota"/>
                <a:cs typeface="Handwriting - Dakota"/>
              </a:rPr>
              <a:t>For Whiskey enthusiasts who are looking to expand their whiskey repertoire, </a:t>
            </a:r>
            <a:r>
              <a:rPr lang="en-US" sz="2400" dirty="0" smtClean="0">
                <a:latin typeface="Handwriting - Dakota"/>
                <a:cs typeface="Handwriting - Dakota"/>
              </a:rPr>
              <a:t>J.R. Revelry </a:t>
            </a:r>
            <a:r>
              <a:rPr lang="en-US" sz="2400" dirty="0" smtClean="0">
                <a:latin typeface="Handwriting - Dakota"/>
                <a:cs typeface="Handwriting - Dakota"/>
              </a:rPr>
              <a:t>is the only </a:t>
            </a:r>
            <a:r>
              <a:rPr lang="en-US" sz="2400" dirty="0" smtClean="0">
                <a:latin typeface="Handwriting - Dakota"/>
                <a:cs typeface="Handwriting - Dakota"/>
              </a:rPr>
              <a:t>whiskey </a:t>
            </a:r>
            <a:r>
              <a:rPr lang="en-US" sz="2400" dirty="0" smtClean="0">
                <a:latin typeface="Handwriting - Dakota"/>
                <a:cs typeface="Handwriting - Dakota"/>
              </a:rPr>
              <a:t>that sends you on a sensorial adventure because of it’s simple, unique blend of expected and unexpected flavors born in TN.</a:t>
            </a:r>
            <a:endParaRPr lang="en-US" sz="2400" dirty="0">
              <a:latin typeface="Handwriting - Dakota"/>
              <a:cs typeface="Handwriting - Dakota"/>
            </a:endParaRPr>
          </a:p>
        </p:txBody>
      </p:sp>
    </p:spTree>
    <p:extLst>
      <p:ext uri="{BB962C8B-B14F-4D97-AF65-F5344CB8AC3E}">
        <p14:creationId xmlns:p14="http://schemas.microsoft.com/office/powerpoint/2010/main" val="28668114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1"/>
          <p:cNvSpPr>
            <a:spLocks noChangeArrowheads="1"/>
          </p:cNvSpPr>
          <p:nvPr/>
        </p:nvSpPr>
        <p:spPr bwMode="auto">
          <a:xfrm>
            <a:off x="0" y="379879"/>
            <a:ext cx="8913091" cy="610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911758"/>
            <a:r>
              <a:rPr lang="en-US" sz="2400" b="1" dirty="0">
                <a:solidFill>
                  <a:srgbClr val="FFFFFF"/>
                </a:solidFill>
              </a:rPr>
              <a:t>Brand </a:t>
            </a:r>
            <a:r>
              <a:rPr lang="en-US" sz="2400" b="1" dirty="0" smtClean="0">
                <a:solidFill>
                  <a:srgbClr val="FFFFFF"/>
                </a:solidFill>
              </a:rPr>
              <a:t>Pyramid</a:t>
            </a:r>
            <a:endParaRPr lang="en-US" sz="2400" b="1" dirty="0">
              <a:solidFill>
                <a:srgbClr val="FFFFFF"/>
              </a:solidFill>
            </a:endParaRPr>
          </a:p>
        </p:txBody>
      </p:sp>
      <p:sp>
        <p:nvSpPr>
          <p:cNvPr id="34" name="Isosceles Triangle 33"/>
          <p:cNvSpPr>
            <a:spLocks noChangeArrowheads="1"/>
          </p:cNvSpPr>
          <p:nvPr/>
        </p:nvSpPr>
        <p:spPr bwMode="auto">
          <a:xfrm>
            <a:off x="228023" y="1143001"/>
            <a:ext cx="7391977" cy="5562320"/>
          </a:xfrm>
          <a:prstGeom prst="triangle">
            <a:avLst>
              <a:gd name="adj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>
            <a:outerShdw blurRad="50800" dist="38100" dir="2700000" algn="tl" rotWithShape="0">
              <a:srgbClr val="000000">
                <a:alpha val="42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301" tIns="45652" rIns="91301" bIns="45652"/>
          <a:lstStyle/>
          <a:p>
            <a:pPr defTabSz="913324">
              <a:defRPr/>
            </a:pPr>
            <a:endParaRPr lang="en-US">
              <a:solidFill>
                <a:schemeClr val="accent6">
                  <a:lumMod val="75000"/>
                </a:schemeClr>
              </a:solidFill>
              <a:latin typeface="Calibri" pitchFamily="34" charset="0"/>
              <a:ea typeface="ＭＳ Ｐゴシック" pitchFamily="96" charset="-128"/>
              <a:cs typeface="+mn-cs"/>
            </a:endParaRPr>
          </a:p>
        </p:txBody>
      </p:sp>
      <p:sp>
        <p:nvSpPr>
          <p:cNvPr id="23557" name="TextBox 34"/>
          <p:cNvSpPr txBox="1">
            <a:spLocks noChangeArrowheads="1"/>
          </p:cNvSpPr>
          <p:nvPr/>
        </p:nvSpPr>
        <p:spPr bwMode="auto">
          <a:xfrm>
            <a:off x="2967789" y="1403688"/>
            <a:ext cx="2289723" cy="553860"/>
          </a:xfrm>
          <a:prstGeom prst="rect">
            <a:avLst/>
          </a:prstGeom>
          <a:solidFill>
            <a:srgbClr val="FFCC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 lIns="91301" tIns="45652" rIns="91301" bIns="45652">
            <a:spAutoFit/>
          </a:bodyPr>
          <a:lstStyle>
            <a:lvl1pPr defTabSz="1019175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defTabSz="1019175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defTabSz="1019175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defTabSz="1019175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defTabSz="1019175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defTabSz="10191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defTabSz="10191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defTabSz="10191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defTabSz="10191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 sz="1500" dirty="0" smtClean="0"/>
              <a:t>Empowers celebration of exploration.</a:t>
            </a:r>
            <a:endParaRPr lang="en-US" sz="1500" dirty="0"/>
          </a:p>
        </p:txBody>
      </p:sp>
      <p:sp>
        <p:nvSpPr>
          <p:cNvPr id="23558" name="TextBox 36"/>
          <p:cNvSpPr txBox="1">
            <a:spLocks noChangeArrowheads="1"/>
          </p:cNvSpPr>
          <p:nvPr/>
        </p:nvSpPr>
        <p:spPr bwMode="auto">
          <a:xfrm>
            <a:off x="2339474" y="2267025"/>
            <a:ext cx="2918038" cy="1246358"/>
          </a:xfrm>
          <a:prstGeom prst="rect">
            <a:avLst/>
          </a:prstGeom>
          <a:solidFill>
            <a:srgbClr val="FFCC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 lIns="91440" tIns="45652" rIns="91440" bIns="45652">
            <a:spAutoFit/>
          </a:bodyPr>
          <a:lstStyle>
            <a:lvl1pPr defTabSz="1019175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defTabSz="1019175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defTabSz="1019175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defTabSz="1019175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defTabSz="1019175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defTabSz="10191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defTabSz="10191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defTabSz="10191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defTabSz="10191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1500" dirty="0" smtClean="0"/>
              <a:t>He’s the consummate </a:t>
            </a:r>
            <a:r>
              <a:rPr lang="en-US" sz="1500" dirty="0" err="1" smtClean="0"/>
              <a:t>hardworker</a:t>
            </a:r>
            <a:r>
              <a:rPr lang="en-US" sz="1500" dirty="0" smtClean="0"/>
              <a:t>. Always trying news things that he can share with friends. For him there’s no such thing as an easy win and all wins must be reveled.</a:t>
            </a:r>
            <a:endParaRPr lang="en-US" sz="1500" dirty="0"/>
          </a:p>
        </p:txBody>
      </p:sp>
      <p:sp>
        <p:nvSpPr>
          <p:cNvPr id="23559" name="TextBox 37"/>
          <p:cNvSpPr txBox="1">
            <a:spLocks noChangeArrowheads="1"/>
          </p:cNvSpPr>
          <p:nvPr/>
        </p:nvSpPr>
        <p:spPr bwMode="auto">
          <a:xfrm>
            <a:off x="1905001" y="4115360"/>
            <a:ext cx="3352512" cy="784693"/>
          </a:xfrm>
          <a:prstGeom prst="rect">
            <a:avLst/>
          </a:prstGeom>
          <a:solidFill>
            <a:srgbClr val="FFCC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 lIns="91301" tIns="45652" rIns="91301" bIns="45652">
            <a:spAutoFit/>
          </a:bodyPr>
          <a:lstStyle>
            <a:lvl1pPr defTabSz="1019175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defTabSz="1019175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defTabSz="1019175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defTabSz="1019175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defTabSz="1019175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defTabSz="10191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defTabSz="10191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defTabSz="10191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defTabSz="10191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1500" dirty="0" smtClean="0"/>
              <a:t>I feel like I’m expanding my Whiskey repertoire and becoming an even wiser Whiskey enthusiast.</a:t>
            </a:r>
            <a:endParaRPr lang="en-US" sz="1500" dirty="0"/>
          </a:p>
        </p:txBody>
      </p:sp>
      <p:sp>
        <p:nvSpPr>
          <p:cNvPr id="23560" name="TextBox 38"/>
          <p:cNvSpPr txBox="1">
            <a:spLocks noChangeArrowheads="1"/>
          </p:cNvSpPr>
          <p:nvPr/>
        </p:nvSpPr>
        <p:spPr bwMode="auto">
          <a:xfrm>
            <a:off x="1310105" y="5105681"/>
            <a:ext cx="3947407" cy="553860"/>
          </a:xfrm>
          <a:prstGeom prst="rect">
            <a:avLst/>
          </a:prstGeom>
          <a:solidFill>
            <a:srgbClr val="FFCC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 lIns="91301" tIns="45652" rIns="91301" bIns="45652">
            <a:spAutoFit/>
          </a:bodyPr>
          <a:lstStyle>
            <a:lvl1pPr defTabSz="1019175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defTabSz="1019175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defTabSz="1019175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defTabSz="1019175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defTabSz="1019175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defTabSz="10191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defTabSz="10191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defTabSz="10191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defTabSz="10191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1500" dirty="0" smtClean="0"/>
              <a:t>Highly sensorial whiskey experience full of intense flavor.</a:t>
            </a:r>
            <a:endParaRPr lang="en-US" sz="1500" dirty="0"/>
          </a:p>
        </p:txBody>
      </p:sp>
      <p:sp>
        <p:nvSpPr>
          <p:cNvPr id="23561" name="TextBox 39"/>
          <p:cNvSpPr txBox="1">
            <a:spLocks noChangeArrowheads="1"/>
          </p:cNvSpPr>
          <p:nvPr/>
        </p:nvSpPr>
        <p:spPr bwMode="auto">
          <a:xfrm>
            <a:off x="708527" y="5981321"/>
            <a:ext cx="4548986" cy="784693"/>
          </a:xfrm>
          <a:prstGeom prst="rect">
            <a:avLst/>
          </a:prstGeom>
          <a:solidFill>
            <a:srgbClr val="FFCC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 lIns="91301" tIns="45652" rIns="91301" bIns="45652">
            <a:spAutoFit/>
          </a:bodyPr>
          <a:lstStyle>
            <a:lvl1pPr defTabSz="1019175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defTabSz="1019175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defTabSz="1019175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defTabSz="1019175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defTabSz="1019175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defTabSz="10191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defTabSz="10191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defTabSz="10191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defTabSz="10191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1500" dirty="0" smtClean="0"/>
              <a:t>Made in TN.</a:t>
            </a:r>
          </a:p>
          <a:p>
            <a:r>
              <a:rPr lang="en-US" sz="1500" dirty="0" smtClean="0"/>
              <a:t>Flavored whiskey that marries the expected with the unexpected.</a:t>
            </a: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5486976" y="1403689"/>
            <a:ext cx="3309445" cy="600027"/>
          </a:xfrm>
          <a:prstGeom prst="rect">
            <a:avLst/>
          </a:prstGeom>
          <a:solidFill>
            <a:srgbClr val="B3B3B3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rotWithShape="0">
              <a:srgbClr val="000000">
                <a:alpha val="42998"/>
              </a:srgbClr>
            </a:outerShdw>
          </a:effectLst>
        </p:spPr>
        <p:txBody>
          <a:bodyPr wrap="square" lIns="91301" tIns="45652" rIns="91301" bIns="45652">
            <a:spAutoFit/>
          </a:bodyPr>
          <a:lstStyle>
            <a:lvl1pPr defTabSz="1019175">
              <a:defRPr sz="1100">
                <a:solidFill>
                  <a:schemeClr val="tx1"/>
                </a:solidFill>
                <a:latin typeface="Calibri" pitchFamily="34" charset="0"/>
                <a:ea typeface="ＭＳ Ｐゴシック" pitchFamily="96" charset="-128"/>
              </a:defRPr>
            </a:lvl1pPr>
            <a:lvl2pPr marL="42264013" indent="-41754425" defTabSz="1019175">
              <a:defRPr sz="1100">
                <a:solidFill>
                  <a:schemeClr val="tx1"/>
                </a:solidFill>
                <a:latin typeface="Calibri" pitchFamily="34" charset="0"/>
                <a:ea typeface="ＭＳ Ｐゴシック" pitchFamily="96" charset="-128"/>
              </a:defRPr>
            </a:lvl2pPr>
            <a:lvl3pPr>
              <a:defRPr sz="1100">
                <a:solidFill>
                  <a:schemeClr val="tx1"/>
                </a:solidFill>
                <a:latin typeface="Calibri" pitchFamily="34" charset="0"/>
                <a:ea typeface="ＭＳ Ｐゴシック" pitchFamily="96" charset="-128"/>
              </a:defRPr>
            </a:lvl3pPr>
            <a:lvl4pPr marL="46234350" indent="-44705588" defTabSz="1019175">
              <a:defRPr sz="1100">
                <a:solidFill>
                  <a:schemeClr val="tx1"/>
                </a:solidFill>
                <a:latin typeface="Calibri" pitchFamily="34" charset="0"/>
                <a:ea typeface="ＭＳ Ｐゴシック" pitchFamily="96" charset="-128"/>
              </a:defRPr>
            </a:lvl4pPr>
            <a:lvl5pPr marL="46743938" indent="-44705588" defTabSz="1019175">
              <a:defRPr sz="1100">
                <a:solidFill>
                  <a:schemeClr val="tx1"/>
                </a:solidFill>
                <a:latin typeface="Calibri" pitchFamily="34" charset="0"/>
                <a:ea typeface="ＭＳ Ｐゴシック" pitchFamily="96" charset="-128"/>
              </a:defRPr>
            </a:lvl5pPr>
            <a:lvl6pPr marL="47201138" indent="-44705588" defTabSz="1019175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itchFamily="34" charset="0"/>
                <a:ea typeface="ＭＳ Ｐゴシック" pitchFamily="96" charset="-128"/>
              </a:defRPr>
            </a:lvl6pPr>
            <a:lvl7pPr marL="47658338" indent="-44705588" defTabSz="1019175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itchFamily="34" charset="0"/>
                <a:ea typeface="ＭＳ Ｐゴシック" pitchFamily="96" charset="-128"/>
              </a:defRPr>
            </a:lvl7pPr>
            <a:lvl8pPr marL="48115538" indent="-44705588" defTabSz="1019175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itchFamily="34" charset="0"/>
                <a:ea typeface="ＭＳ Ｐゴシック" pitchFamily="96" charset="-128"/>
              </a:defRPr>
            </a:lvl8pPr>
            <a:lvl9pPr marL="48572738" indent="-44705588" defTabSz="1019175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itchFamily="34" charset="0"/>
                <a:ea typeface="ＭＳ Ｐゴシック" pitchFamily="96" charset="-128"/>
              </a:defRPr>
            </a:lvl9pPr>
          </a:lstStyle>
          <a:p>
            <a:pPr>
              <a:defRPr/>
            </a:pPr>
            <a:r>
              <a:rPr lang="en-US" u="sng" smtClean="0">
                <a:cs typeface="+mn-cs"/>
              </a:rPr>
              <a:t>Brand Essence</a:t>
            </a:r>
          </a:p>
          <a:p>
            <a:pPr>
              <a:defRPr/>
            </a:pPr>
            <a:r>
              <a:rPr lang="en-US" b="1" smtClean="0">
                <a:cs typeface="+mn-cs"/>
              </a:rPr>
              <a:t>What the Brand should stand for in the minds of consumers; Fundamental Principle.</a:t>
            </a:r>
            <a:endParaRPr lang="en-US" smtClean="0">
              <a:cs typeface="+mn-cs"/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5486976" y="2267024"/>
            <a:ext cx="3309445" cy="769304"/>
          </a:xfrm>
          <a:prstGeom prst="rect">
            <a:avLst/>
          </a:prstGeom>
          <a:solidFill>
            <a:srgbClr val="B3B3B3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rotWithShape="0">
              <a:srgbClr val="000000">
                <a:alpha val="42998"/>
              </a:srgbClr>
            </a:outerShdw>
          </a:effectLst>
        </p:spPr>
        <p:txBody>
          <a:bodyPr wrap="square" lIns="91301" tIns="45652" rIns="91301" bIns="45652">
            <a:spAutoFit/>
          </a:bodyPr>
          <a:lstStyle>
            <a:lvl1pPr defTabSz="1019175">
              <a:defRPr sz="1100">
                <a:solidFill>
                  <a:schemeClr val="tx1"/>
                </a:solidFill>
                <a:latin typeface="Calibri" pitchFamily="34" charset="0"/>
                <a:ea typeface="ＭＳ Ｐゴシック" pitchFamily="96" charset="-128"/>
              </a:defRPr>
            </a:lvl1pPr>
            <a:lvl2pPr marL="42264013" indent="-41754425" defTabSz="1019175">
              <a:defRPr sz="1100">
                <a:solidFill>
                  <a:schemeClr val="tx1"/>
                </a:solidFill>
                <a:latin typeface="Calibri" pitchFamily="34" charset="0"/>
                <a:ea typeface="ＭＳ Ｐゴシック" pitchFamily="96" charset="-128"/>
              </a:defRPr>
            </a:lvl2pPr>
            <a:lvl3pPr>
              <a:defRPr sz="1100">
                <a:solidFill>
                  <a:schemeClr val="tx1"/>
                </a:solidFill>
                <a:latin typeface="Calibri" pitchFamily="34" charset="0"/>
                <a:ea typeface="ＭＳ Ｐゴシック" pitchFamily="96" charset="-128"/>
              </a:defRPr>
            </a:lvl3pPr>
            <a:lvl4pPr marL="46234350" indent="-44705588" defTabSz="1019175">
              <a:defRPr sz="1100">
                <a:solidFill>
                  <a:schemeClr val="tx1"/>
                </a:solidFill>
                <a:latin typeface="Calibri" pitchFamily="34" charset="0"/>
                <a:ea typeface="ＭＳ Ｐゴシック" pitchFamily="96" charset="-128"/>
              </a:defRPr>
            </a:lvl4pPr>
            <a:lvl5pPr marL="46743938" indent="-44705588" defTabSz="1019175">
              <a:defRPr sz="1100">
                <a:solidFill>
                  <a:schemeClr val="tx1"/>
                </a:solidFill>
                <a:latin typeface="Calibri" pitchFamily="34" charset="0"/>
                <a:ea typeface="ＭＳ Ｐゴシック" pitchFamily="96" charset="-128"/>
              </a:defRPr>
            </a:lvl5pPr>
            <a:lvl6pPr marL="47201138" indent="-44705588" defTabSz="1019175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itchFamily="34" charset="0"/>
                <a:ea typeface="ＭＳ Ｐゴシック" pitchFamily="96" charset="-128"/>
              </a:defRPr>
            </a:lvl6pPr>
            <a:lvl7pPr marL="47658338" indent="-44705588" defTabSz="1019175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itchFamily="34" charset="0"/>
                <a:ea typeface="ＭＳ Ｐゴシック" pitchFamily="96" charset="-128"/>
              </a:defRPr>
            </a:lvl7pPr>
            <a:lvl8pPr marL="48115538" indent="-44705588" defTabSz="1019175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itchFamily="34" charset="0"/>
                <a:ea typeface="ＭＳ Ｐゴシック" pitchFamily="96" charset="-128"/>
              </a:defRPr>
            </a:lvl8pPr>
            <a:lvl9pPr marL="48572738" indent="-44705588" defTabSz="1019175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itchFamily="34" charset="0"/>
                <a:ea typeface="ＭＳ Ｐゴシック" pitchFamily="96" charset="-128"/>
              </a:defRPr>
            </a:lvl9pPr>
          </a:lstStyle>
          <a:p>
            <a:pPr>
              <a:defRPr/>
            </a:pPr>
            <a:r>
              <a:rPr lang="en-US" b="1" u="sng" dirty="0" smtClean="0">
                <a:cs typeface="+mn-cs"/>
              </a:rPr>
              <a:t>Brand Personality</a:t>
            </a:r>
          </a:p>
          <a:p>
            <a:pPr>
              <a:defRPr/>
            </a:pPr>
            <a:r>
              <a:rPr lang="en-US" b="1" dirty="0" smtClean="0">
                <a:cs typeface="+mn-cs"/>
              </a:rPr>
              <a:t>If the Brand came to life:</a:t>
            </a:r>
            <a:endParaRPr lang="en-US" dirty="0" smtClean="0">
              <a:cs typeface="+mn-cs"/>
            </a:endParaRPr>
          </a:p>
          <a:p>
            <a:pPr>
              <a:defRPr/>
            </a:pPr>
            <a:r>
              <a:rPr lang="en-US" b="1" dirty="0" smtClean="0">
                <a:cs typeface="+mn-cs"/>
              </a:rPr>
              <a:t>-  Describe the type of person.</a:t>
            </a:r>
            <a:endParaRPr lang="en-US" dirty="0" smtClean="0">
              <a:cs typeface="+mn-cs"/>
            </a:endParaRPr>
          </a:p>
          <a:p>
            <a:pPr marL="171450" indent="-171450">
              <a:buFontTx/>
              <a:buChar char="-"/>
              <a:defRPr/>
            </a:pPr>
            <a:r>
              <a:rPr lang="en-US" b="1" dirty="0" smtClean="0">
                <a:cs typeface="+mn-cs"/>
              </a:rPr>
              <a:t>Describe </a:t>
            </a:r>
            <a:r>
              <a:rPr lang="en-US" b="1" dirty="0" smtClean="0">
                <a:cs typeface="+mn-cs"/>
              </a:rPr>
              <a:t>personality </a:t>
            </a:r>
            <a:r>
              <a:rPr lang="en-US" b="1" dirty="0" smtClean="0">
                <a:cs typeface="+mn-cs"/>
              </a:rPr>
              <a:t>traits</a:t>
            </a: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5486976" y="4115361"/>
            <a:ext cx="3309445" cy="769304"/>
          </a:xfrm>
          <a:prstGeom prst="rect">
            <a:avLst/>
          </a:prstGeom>
          <a:solidFill>
            <a:srgbClr val="B3B3B3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rotWithShape="0">
              <a:srgbClr val="000000">
                <a:alpha val="42998"/>
              </a:srgbClr>
            </a:outerShdw>
          </a:effectLst>
        </p:spPr>
        <p:txBody>
          <a:bodyPr wrap="square" lIns="91301" tIns="45652" rIns="91301" bIns="45652">
            <a:spAutoFit/>
          </a:bodyPr>
          <a:lstStyle>
            <a:lvl1pPr defTabSz="1019175">
              <a:defRPr sz="1100">
                <a:solidFill>
                  <a:schemeClr val="tx1"/>
                </a:solidFill>
                <a:latin typeface="Calibri" pitchFamily="34" charset="0"/>
                <a:ea typeface="ＭＳ Ｐゴシック" pitchFamily="96" charset="-128"/>
              </a:defRPr>
            </a:lvl1pPr>
            <a:lvl2pPr marL="42264013" indent="-41754425" defTabSz="1019175">
              <a:defRPr sz="1100">
                <a:solidFill>
                  <a:schemeClr val="tx1"/>
                </a:solidFill>
                <a:latin typeface="Calibri" pitchFamily="34" charset="0"/>
                <a:ea typeface="ＭＳ Ｐゴシック" pitchFamily="96" charset="-128"/>
              </a:defRPr>
            </a:lvl2pPr>
            <a:lvl3pPr>
              <a:defRPr sz="1100">
                <a:solidFill>
                  <a:schemeClr val="tx1"/>
                </a:solidFill>
                <a:latin typeface="Calibri" pitchFamily="34" charset="0"/>
                <a:ea typeface="ＭＳ Ｐゴシック" pitchFamily="96" charset="-128"/>
              </a:defRPr>
            </a:lvl3pPr>
            <a:lvl4pPr marL="46234350" indent="-44705588" defTabSz="1019175">
              <a:defRPr sz="1100">
                <a:solidFill>
                  <a:schemeClr val="tx1"/>
                </a:solidFill>
                <a:latin typeface="Calibri" pitchFamily="34" charset="0"/>
                <a:ea typeface="ＭＳ Ｐゴシック" pitchFamily="96" charset="-128"/>
              </a:defRPr>
            </a:lvl4pPr>
            <a:lvl5pPr marL="46743938" indent="-44705588" defTabSz="1019175">
              <a:defRPr sz="1100">
                <a:solidFill>
                  <a:schemeClr val="tx1"/>
                </a:solidFill>
                <a:latin typeface="Calibri" pitchFamily="34" charset="0"/>
                <a:ea typeface="ＭＳ Ｐゴシック" pitchFamily="96" charset="-128"/>
              </a:defRPr>
            </a:lvl5pPr>
            <a:lvl6pPr marL="47201138" indent="-44705588" defTabSz="1019175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itchFamily="34" charset="0"/>
                <a:ea typeface="ＭＳ Ｐゴシック" pitchFamily="96" charset="-128"/>
              </a:defRPr>
            </a:lvl6pPr>
            <a:lvl7pPr marL="47658338" indent="-44705588" defTabSz="1019175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itchFamily="34" charset="0"/>
                <a:ea typeface="ＭＳ Ｐゴシック" pitchFamily="96" charset="-128"/>
              </a:defRPr>
            </a:lvl7pPr>
            <a:lvl8pPr marL="48115538" indent="-44705588" defTabSz="1019175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itchFamily="34" charset="0"/>
                <a:ea typeface="ＭＳ Ｐゴシック" pitchFamily="96" charset="-128"/>
              </a:defRPr>
            </a:lvl8pPr>
            <a:lvl9pPr marL="48572738" indent="-44705588" defTabSz="1019175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itchFamily="34" charset="0"/>
                <a:ea typeface="ＭＳ Ｐゴシック" pitchFamily="96" charset="-128"/>
              </a:defRPr>
            </a:lvl9pPr>
          </a:lstStyle>
          <a:p>
            <a:pPr>
              <a:defRPr/>
            </a:pPr>
            <a:r>
              <a:rPr lang="en-US" u="sng" dirty="0" smtClean="0">
                <a:cs typeface="+mn-cs"/>
              </a:rPr>
              <a:t>Emotional Benefits</a:t>
            </a:r>
          </a:p>
          <a:p>
            <a:pPr>
              <a:defRPr/>
            </a:pPr>
            <a:r>
              <a:rPr lang="en-US" b="1" dirty="0" smtClean="0">
                <a:cs typeface="+mn-cs"/>
              </a:rPr>
              <a:t>Highest order benefits Brand delivers.  Key motivation that drives consumers to this brand versus competition.</a:t>
            </a:r>
            <a:endParaRPr lang="en-US" dirty="0" smtClean="0">
              <a:cs typeface="+mn-cs"/>
            </a:endParaRP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5486977" y="5105681"/>
            <a:ext cx="3309444" cy="430750"/>
          </a:xfrm>
          <a:prstGeom prst="rect">
            <a:avLst/>
          </a:prstGeom>
          <a:solidFill>
            <a:srgbClr val="B3B3B3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rotWithShape="0">
              <a:srgbClr val="000000">
                <a:alpha val="42998"/>
              </a:srgbClr>
            </a:outerShdw>
          </a:effectLst>
        </p:spPr>
        <p:txBody>
          <a:bodyPr wrap="square" lIns="91301" tIns="45652" rIns="91301" bIns="45652">
            <a:spAutoFit/>
          </a:bodyPr>
          <a:lstStyle>
            <a:lvl1pPr defTabSz="1019175">
              <a:defRPr sz="1100">
                <a:solidFill>
                  <a:schemeClr val="tx1"/>
                </a:solidFill>
                <a:latin typeface="Calibri" pitchFamily="34" charset="0"/>
                <a:ea typeface="ＭＳ Ｐゴシック" pitchFamily="96" charset="-128"/>
              </a:defRPr>
            </a:lvl1pPr>
            <a:lvl2pPr marL="42264013" indent="-41754425" defTabSz="1019175">
              <a:defRPr sz="1100">
                <a:solidFill>
                  <a:schemeClr val="tx1"/>
                </a:solidFill>
                <a:latin typeface="Calibri" pitchFamily="34" charset="0"/>
                <a:ea typeface="ＭＳ Ｐゴシック" pitchFamily="96" charset="-128"/>
              </a:defRPr>
            </a:lvl2pPr>
            <a:lvl3pPr>
              <a:defRPr sz="1100">
                <a:solidFill>
                  <a:schemeClr val="tx1"/>
                </a:solidFill>
                <a:latin typeface="Calibri" pitchFamily="34" charset="0"/>
                <a:ea typeface="ＭＳ Ｐゴシック" pitchFamily="96" charset="-128"/>
              </a:defRPr>
            </a:lvl3pPr>
            <a:lvl4pPr marL="46234350" indent="-44705588" defTabSz="1019175">
              <a:defRPr sz="1100">
                <a:solidFill>
                  <a:schemeClr val="tx1"/>
                </a:solidFill>
                <a:latin typeface="Calibri" pitchFamily="34" charset="0"/>
                <a:ea typeface="ＭＳ Ｐゴシック" pitchFamily="96" charset="-128"/>
              </a:defRPr>
            </a:lvl4pPr>
            <a:lvl5pPr marL="46743938" indent="-44705588" defTabSz="1019175">
              <a:defRPr sz="1100">
                <a:solidFill>
                  <a:schemeClr val="tx1"/>
                </a:solidFill>
                <a:latin typeface="Calibri" pitchFamily="34" charset="0"/>
                <a:ea typeface="ＭＳ Ｐゴシック" pitchFamily="96" charset="-128"/>
              </a:defRPr>
            </a:lvl5pPr>
            <a:lvl6pPr marL="47201138" indent="-44705588" defTabSz="1019175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itchFamily="34" charset="0"/>
                <a:ea typeface="ＭＳ Ｐゴシック" pitchFamily="96" charset="-128"/>
              </a:defRPr>
            </a:lvl6pPr>
            <a:lvl7pPr marL="47658338" indent="-44705588" defTabSz="1019175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itchFamily="34" charset="0"/>
                <a:ea typeface="ＭＳ Ｐゴシック" pitchFamily="96" charset="-128"/>
              </a:defRPr>
            </a:lvl7pPr>
            <a:lvl8pPr marL="48115538" indent="-44705588" defTabSz="1019175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itchFamily="34" charset="0"/>
                <a:ea typeface="ＭＳ Ｐゴシック" pitchFamily="96" charset="-128"/>
              </a:defRPr>
            </a:lvl8pPr>
            <a:lvl9pPr marL="48572738" indent="-44705588" defTabSz="1019175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itchFamily="34" charset="0"/>
                <a:ea typeface="ＭＳ Ｐゴシック" pitchFamily="96" charset="-128"/>
              </a:defRPr>
            </a:lvl9pPr>
          </a:lstStyle>
          <a:p>
            <a:pPr>
              <a:defRPr/>
            </a:pPr>
            <a:r>
              <a:rPr lang="en-US" u="sng" smtClean="0">
                <a:cs typeface="+mn-cs"/>
              </a:rPr>
              <a:t>Product Benefits</a:t>
            </a:r>
          </a:p>
          <a:p>
            <a:pPr>
              <a:defRPr/>
            </a:pPr>
            <a:r>
              <a:rPr lang="en-US" b="1" smtClean="0">
                <a:cs typeface="+mn-cs"/>
              </a:rPr>
              <a:t>What this product does; result of using it.</a:t>
            </a:r>
            <a:endParaRPr lang="en-US" smtClean="0">
              <a:cs typeface="+mn-cs"/>
            </a:endParaRP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5486977" y="5943321"/>
            <a:ext cx="3309444" cy="769304"/>
          </a:xfrm>
          <a:prstGeom prst="rect">
            <a:avLst/>
          </a:prstGeom>
          <a:solidFill>
            <a:srgbClr val="B3B3B3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rotWithShape="0">
              <a:srgbClr val="000000">
                <a:alpha val="42998"/>
              </a:srgbClr>
            </a:outerShdw>
          </a:effectLst>
        </p:spPr>
        <p:txBody>
          <a:bodyPr wrap="square" lIns="91301" tIns="45652" rIns="91301" bIns="45652">
            <a:spAutoFit/>
          </a:bodyPr>
          <a:lstStyle>
            <a:lvl1pPr defTabSz="1019175">
              <a:defRPr sz="1100">
                <a:solidFill>
                  <a:schemeClr val="tx1"/>
                </a:solidFill>
                <a:latin typeface="Calibri" pitchFamily="34" charset="0"/>
                <a:ea typeface="ＭＳ Ｐゴシック" pitchFamily="96" charset="-128"/>
              </a:defRPr>
            </a:lvl1pPr>
            <a:lvl2pPr marL="42264013" indent="-41754425" defTabSz="1019175">
              <a:defRPr sz="1100">
                <a:solidFill>
                  <a:schemeClr val="tx1"/>
                </a:solidFill>
                <a:latin typeface="Calibri" pitchFamily="34" charset="0"/>
                <a:ea typeface="ＭＳ Ｐゴシック" pitchFamily="96" charset="-128"/>
              </a:defRPr>
            </a:lvl2pPr>
            <a:lvl3pPr>
              <a:defRPr sz="1100">
                <a:solidFill>
                  <a:schemeClr val="tx1"/>
                </a:solidFill>
                <a:latin typeface="Calibri" pitchFamily="34" charset="0"/>
                <a:ea typeface="ＭＳ Ｐゴシック" pitchFamily="96" charset="-128"/>
              </a:defRPr>
            </a:lvl3pPr>
            <a:lvl4pPr marL="46234350" indent="-44705588" defTabSz="1019175">
              <a:defRPr sz="1100">
                <a:solidFill>
                  <a:schemeClr val="tx1"/>
                </a:solidFill>
                <a:latin typeface="Calibri" pitchFamily="34" charset="0"/>
                <a:ea typeface="ＭＳ Ｐゴシック" pitchFamily="96" charset="-128"/>
              </a:defRPr>
            </a:lvl4pPr>
            <a:lvl5pPr marL="46743938" indent="-44705588" defTabSz="1019175">
              <a:defRPr sz="1100">
                <a:solidFill>
                  <a:schemeClr val="tx1"/>
                </a:solidFill>
                <a:latin typeface="Calibri" pitchFamily="34" charset="0"/>
                <a:ea typeface="ＭＳ Ｐゴシック" pitchFamily="96" charset="-128"/>
              </a:defRPr>
            </a:lvl5pPr>
            <a:lvl6pPr marL="47201138" indent="-44705588" defTabSz="1019175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itchFamily="34" charset="0"/>
                <a:ea typeface="ＭＳ Ｐゴシック" pitchFamily="96" charset="-128"/>
              </a:defRPr>
            </a:lvl6pPr>
            <a:lvl7pPr marL="47658338" indent="-44705588" defTabSz="1019175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itchFamily="34" charset="0"/>
                <a:ea typeface="ＭＳ Ｐゴシック" pitchFamily="96" charset="-128"/>
              </a:defRPr>
            </a:lvl7pPr>
            <a:lvl8pPr marL="48115538" indent="-44705588" defTabSz="1019175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itchFamily="34" charset="0"/>
                <a:ea typeface="ＭＳ Ｐゴシック" pitchFamily="96" charset="-128"/>
              </a:defRPr>
            </a:lvl8pPr>
            <a:lvl9pPr marL="48572738" indent="-44705588" defTabSz="1019175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itchFamily="34" charset="0"/>
                <a:ea typeface="ＭＳ Ｐゴシック" pitchFamily="96" charset="-128"/>
              </a:defRPr>
            </a:lvl9pPr>
          </a:lstStyle>
          <a:p>
            <a:pPr>
              <a:defRPr/>
            </a:pPr>
            <a:r>
              <a:rPr lang="en-US" u="sng" smtClean="0">
                <a:cs typeface="+mn-cs"/>
              </a:rPr>
              <a:t>Attributes</a:t>
            </a:r>
          </a:p>
          <a:p>
            <a:pPr>
              <a:defRPr/>
            </a:pPr>
            <a:r>
              <a:rPr lang="en-US" b="1" smtClean="0">
                <a:cs typeface="+mn-cs"/>
              </a:rPr>
              <a:t>Distinctive physical attributes or characteristics of a product integral to the brand; Gives reason to believe product benefit.</a:t>
            </a:r>
            <a:endParaRPr lang="en-US" smtClean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88453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9950759" y="5666034"/>
            <a:ext cx="392113" cy="153988"/>
          </a:xfrm>
        </p:spPr>
        <p:txBody>
          <a:bodyPr/>
          <a:lstStyle/>
          <a:p>
            <a:fld id="{08641B04-D115-1F4B-BBC5-A62994054077}" type="slidenum">
              <a:rPr lang="en-US"/>
              <a:pPr/>
              <a:t>4</a:t>
            </a:fld>
            <a:endParaRPr lang="en-US"/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>
          <a:xfrm>
            <a:off x="-1" y="0"/>
            <a:ext cx="914241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400" b="1" dirty="0" smtClean="0">
                <a:solidFill>
                  <a:schemeClr val="bg1"/>
                </a:solidFill>
              </a:rPr>
              <a:t>Mood Board</a:t>
            </a:r>
            <a:endParaRPr lang="en-US" sz="2400" b="1" dirty="0">
              <a:solidFill>
                <a:schemeClr val="bg1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0154321"/>
              </p:ext>
            </p:extLst>
          </p:nvPr>
        </p:nvGraphicFramePr>
        <p:xfrm>
          <a:off x="294104" y="1397000"/>
          <a:ext cx="8515684" cy="5396191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564970"/>
                <a:gridCol w="3975357"/>
                <a:gridCol w="3975357"/>
              </a:tblGrid>
              <a:tr h="469239">
                <a:tc>
                  <a:txBody>
                    <a:bodyPr/>
                    <a:lstStyle/>
                    <a:p>
                      <a:pPr algn="ctr"/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J.R. Revelry </a:t>
                      </a:r>
                      <a:r>
                        <a:rPr lang="en-US" dirty="0" smtClean="0"/>
                        <a:t>is…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J.R. Revelry </a:t>
                      </a:r>
                      <a:r>
                        <a:rPr lang="en-US" dirty="0" smtClean="0"/>
                        <a:t>is not…</a:t>
                      </a:r>
                      <a:endParaRPr lang="en-US" dirty="0"/>
                    </a:p>
                  </a:txBody>
                  <a:tcPr/>
                </a:tc>
              </a:tr>
              <a:tr h="1376730">
                <a:tc>
                  <a:txBody>
                    <a:bodyPr/>
                    <a:lstStyle/>
                    <a:p>
                      <a:pPr algn="ctr"/>
                      <a:r>
                        <a:rPr lang="en-US" sz="2000" b="1" u="sng" dirty="0" smtClean="0"/>
                        <a:t>…as a chair</a:t>
                      </a:r>
                      <a:endParaRPr lang="en-US" sz="2000" b="1" u="sng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1757103">
                <a:tc>
                  <a:txBody>
                    <a:bodyPr/>
                    <a:lstStyle/>
                    <a:p>
                      <a:pPr algn="ctr"/>
                      <a:r>
                        <a:rPr lang="en-US" sz="2000" b="1" u="sng" dirty="0" smtClean="0"/>
                        <a:t>… as</a:t>
                      </a:r>
                      <a:r>
                        <a:rPr lang="en-US" sz="2000" b="1" u="sng" baseline="0" dirty="0" smtClean="0"/>
                        <a:t> a car</a:t>
                      </a:r>
                      <a:endParaRPr lang="en-US" sz="2000" b="1" u="sng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1793119">
                <a:tc>
                  <a:txBody>
                    <a:bodyPr/>
                    <a:lstStyle/>
                    <a:p>
                      <a:pPr algn="ctr"/>
                      <a:r>
                        <a:rPr lang="en-US" sz="2000" b="1" u="sng" dirty="0" smtClean="0"/>
                        <a:t>… as an</a:t>
                      </a:r>
                      <a:r>
                        <a:rPr lang="en-US" sz="2000" b="1" u="sng" baseline="0" dirty="0" smtClean="0"/>
                        <a:t> office</a:t>
                      </a:r>
                      <a:endParaRPr lang="en-US" sz="2000" b="1" u="sng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9278" y="2113941"/>
            <a:ext cx="1409032" cy="141532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1858" y="2004921"/>
            <a:ext cx="989263" cy="1491352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4927776" y="2037911"/>
            <a:ext cx="2205402" cy="2136588"/>
            <a:chOff x="4837801" y="2037911"/>
            <a:chExt cx="2205402" cy="2136588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837801" y="2113941"/>
              <a:ext cx="1105868" cy="1742206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626078" y="2037911"/>
              <a:ext cx="1417125" cy="2136588"/>
            </a:xfrm>
            <a:prstGeom prst="rect">
              <a:avLst/>
            </a:prstGeom>
          </p:spPr>
        </p:pic>
      </p:grpSp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37905" y="4026020"/>
            <a:ext cx="1995273" cy="102961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8"/>
          <a:srcRect t="24253" b="14474"/>
          <a:stretch/>
        </p:blipFill>
        <p:spPr>
          <a:xfrm>
            <a:off x="1856188" y="3531729"/>
            <a:ext cx="2869865" cy="121955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75075" y="4813864"/>
            <a:ext cx="2632092" cy="194633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137905" y="5055633"/>
            <a:ext cx="2277120" cy="1752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4263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9950759" y="5666034"/>
            <a:ext cx="392113" cy="153988"/>
          </a:xfrm>
        </p:spPr>
        <p:txBody>
          <a:bodyPr/>
          <a:lstStyle/>
          <a:p>
            <a:fld id="{08641B04-D115-1F4B-BBC5-A62994054077}" type="slidenum">
              <a:rPr lang="en-US"/>
              <a:pPr/>
              <a:t>5</a:t>
            </a:fld>
            <a:endParaRPr lang="en-US"/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>
          <a:xfrm>
            <a:off x="-1" y="0"/>
            <a:ext cx="914241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400" b="1" dirty="0" smtClean="0">
                <a:solidFill>
                  <a:schemeClr val="bg1"/>
                </a:solidFill>
              </a:rPr>
              <a:t>Mood Board</a:t>
            </a:r>
            <a:endParaRPr lang="en-US" sz="2400" b="1" dirty="0">
              <a:solidFill>
                <a:schemeClr val="bg1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199744"/>
              </p:ext>
            </p:extLst>
          </p:nvPr>
        </p:nvGraphicFramePr>
        <p:xfrm>
          <a:off x="238076" y="1191585"/>
          <a:ext cx="8515683" cy="5527231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583645"/>
                <a:gridCol w="5093477"/>
                <a:gridCol w="2838561"/>
              </a:tblGrid>
              <a:tr h="433046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J.R. Revelry </a:t>
                      </a:r>
                      <a:r>
                        <a:rPr lang="en-US" dirty="0" smtClean="0"/>
                        <a:t>is…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J.R. Revelry </a:t>
                      </a:r>
                      <a:r>
                        <a:rPr lang="en-US" dirty="0" smtClean="0"/>
                        <a:t>is not…</a:t>
                      </a:r>
                      <a:endParaRPr lang="en-US" dirty="0"/>
                    </a:p>
                  </a:txBody>
                  <a:tcPr/>
                </a:tc>
              </a:tr>
              <a:tr h="2259545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…as a bar</a:t>
                      </a:r>
                      <a:endParaRPr lang="en-US" sz="2400" b="1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1561661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… as a font</a:t>
                      </a:r>
                      <a:endParaRPr lang="en-US" sz="2400" b="1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6660" y="1805419"/>
            <a:ext cx="2889251" cy="192616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6658" y="1805419"/>
            <a:ext cx="2893772" cy="1926167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5049372" y="4179762"/>
            <a:ext cx="3738034" cy="2169693"/>
            <a:chOff x="5105400" y="3937000"/>
            <a:chExt cx="3738034" cy="2169693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105400" y="4982674"/>
              <a:ext cx="1689100" cy="1124019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553421" y="3937000"/>
              <a:ext cx="2256367" cy="1247726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 rotWithShape="1">
            <a:blip r:embed="rId7"/>
            <a:srcRect l="3801" t="10001" r="4678" b="60740"/>
            <a:stretch/>
          </p:blipFill>
          <p:spPr>
            <a:xfrm>
              <a:off x="6794500" y="5302879"/>
              <a:ext cx="2048934" cy="517143"/>
            </a:xfrm>
            <a:prstGeom prst="rect">
              <a:avLst/>
            </a:prstGeom>
          </p:spPr>
        </p:pic>
      </p:grp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8"/>
          <a:srcRect l="19601" t="30398" r="19078" b="24528"/>
          <a:stretch/>
        </p:blipFill>
        <p:spPr>
          <a:xfrm>
            <a:off x="966440" y="5446542"/>
            <a:ext cx="2476501" cy="910167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9"/>
          <a:srcRect l="7000" t="34000" r="59667" b="34000"/>
          <a:stretch/>
        </p:blipFill>
        <p:spPr>
          <a:xfrm>
            <a:off x="1811349" y="4081465"/>
            <a:ext cx="2116667" cy="10160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10"/>
          <a:srcRect b="26405"/>
          <a:stretch/>
        </p:blipFill>
        <p:spPr>
          <a:xfrm>
            <a:off x="3386412" y="5331099"/>
            <a:ext cx="1748367" cy="1321487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161" r="12578" b="50000"/>
          <a:stretch/>
        </p:blipFill>
        <p:spPr>
          <a:xfrm>
            <a:off x="1059820" y="4623272"/>
            <a:ext cx="4163479" cy="837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3162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9950759" y="5666034"/>
            <a:ext cx="392113" cy="153988"/>
          </a:xfrm>
        </p:spPr>
        <p:txBody>
          <a:bodyPr/>
          <a:lstStyle/>
          <a:p>
            <a:fld id="{08641B04-D115-1F4B-BBC5-A62994054077}" type="slidenum">
              <a:rPr lang="en-US"/>
              <a:pPr/>
              <a:t>6</a:t>
            </a:fld>
            <a:endParaRPr lang="en-US"/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>
          <a:xfrm>
            <a:off x="-1" y="0"/>
            <a:ext cx="914241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400" b="1" dirty="0" smtClean="0">
                <a:solidFill>
                  <a:schemeClr val="bg1"/>
                </a:solidFill>
              </a:rPr>
              <a:t>Mood Board</a:t>
            </a:r>
            <a:endParaRPr lang="en-US" sz="2400" b="1" dirty="0">
              <a:solidFill>
                <a:schemeClr val="bg1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9476192"/>
              </p:ext>
            </p:extLst>
          </p:nvPr>
        </p:nvGraphicFramePr>
        <p:xfrm>
          <a:off x="294104" y="1397000"/>
          <a:ext cx="8515684" cy="5101527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564970"/>
                <a:gridCol w="3975357"/>
                <a:gridCol w="3975357"/>
              </a:tblGrid>
              <a:tr h="417005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J.R. Revelry </a:t>
                      </a:r>
                      <a:r>
                        <a:rPr lang="en-US" dirty="0" smtClean="0"/>
                        <a:t>is…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J.R. Revelry </a:t>
                      </a:r>
                      <a:r>
                        <a:rPr lang="en-US" dirty="0" smtClean="0"/>
                        <a:t>is not…</a:t>
                      </a:r>
                      <a:endParaRPr lang="en-US" dirty="0"/>
                    </a:p>
                  </a:txBody>
                  <a:tcPr/>
                </a:tc>
              </a:tr>
              <a:tr h="2342261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…as a</a:t>
                      </a:r>
                      <a:r>
                        <a:rPr lang="en-US" sz="2400" baseline="0" dirty="0" smtClean="0"/>
                        <a:t> family crest</a:t>
                      </a:r>
                      <a:endParaRPr lang="en-US" sz="24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234226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…as a</a:t>
                      </a:r>
                      <a:r>
                        <a:rPr lang="en-US" sz="2400" baseline="0" dirty="0" smtClean="0"/>
                        <a:t> party</a:t>
                      </a:r>
                      <a:endParaRPr lang="en-US" sz="2400" dirty="0" smtClean="0"/>
                    </a:p>
                    <a:p>
                      <a:pPr algn="ctr"/>
                      <a:endParaRPr lang="en-US" sz="24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037" r="19257" b="29382"/>
          <a:stretch/>
        </p:blipFill>
        <p:spPr>
          <a:xfrm>
            <a:off x="5164666" y="1964783"/>
            <a:ext cx="2095500" cy="17399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3EACF"/>
              </a:clrFrom>
              <a:clrTo>
                <a:srgbClr val="F3EACF">
                  <a:alpha val="0"/>
                </a:srgbClr>
              </a:clrTo>
            </a:clrChange>
          </a:blip>
          <a:srcRect l="6715" t="5924" r="5501" b="3657"/>
          <a:stretch/>
        </p:blipFill>
        <p:spPr>
          <a:xfrm>
            <a:off x="2769411" y="1811885"/>
            <a:ext cx="1930087" cy="230814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7288" y="1964783"/>
            <a:ext cx="1778000" cy="1333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21231" y="2226218"/>
            <a:ext cx="1919289" cy="189381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27288" y="4542537"/>
            <a:ext cx="3259668" cy="150190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65650" y="4393145"/>
            <a:ext cx="4178300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289880"/>
      </p:ext>
    </p:extLst>
  </p:cSld>
  <p:clrMapOvr>
    <a:masterClrMapping/>
  </p:clrMapOvr>
</p:sld>
</file>

<file path=ppt/theme/theme1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1975</TotalTime>
  <Words>548</Words>
  <Application>Microsoft Macintosh PowerPoint</Application>
  <PresentationFormat>On-screen Show (4:3)</PresentationFormat>
  <Paragraphs>100</Paragraphs>
  <Slides>6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6_Office Theme</vt:lpstr>
      <vt:lpstr>5_Office Theme</vt:lpstr>
      <vt:lpstr>4_Office Theme</vt:lpstr>
      <vt:lpstr>3_Office Theme</vt:lpstr>
      <vt:lpstr>2_Office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Fernando Herrera</dc:creator>
  <cp:lastModifiedBy>Fernando Herrera</cp:lastModifiedBy>
  <cp:revision>87</cp:revision>
  <dcterms:created xsi:type="dcterms:W3CDTF">2014-05-13T17:29:51Z</dcterms:created>
  <dcterms:modified xsi:type="dcterms:W3CDTF">2014-05-29T01:55:23Z</dcterms:modified>
</cp:coreProperties>
</file>