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12"/>
      <p:bold r:id="rId13"/>
      <p:italic r:id="rId14"/>
      <p:boldItalic r:id="rId15"/>
    </p:embeddedFont>
    <p:embeddedFont>
      <p:font typeface="Wingdings 3" panose="05040102010807070707" pitchFamily="18" charset="2"/>
      <p:regular r:id="rId16"/>
    </p:embeddedFont>
    <p:embeddedFont>
      <p:font typeface="Century Gothic" panose="020B0502020202020204" pitchFamily="34" charset="0"/>
      <p:regular r:id="rId17"/>
      <p:bold r:id="rId18"/>
      <p:italic r:id="rId19"/>
      <p:boldItalic r:id="rId2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7818"/>
    <a:srgbClr val="6A2780"/>
    <a:srgbClr val="649A24"/>
    <a:srgbClr val="5A5A5A"/>
    <a:srgbClr val="FAFAFA"/>
    <a:srgbClr val="E6E6E6"/>
    <a:srgbClr val="3A93D3"/>
    <a:srgbClr val="86C33C"/>
    <a:srgbClr val="375414"/>
    <a:srgbClr val="DCE9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726" y="7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-3870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19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Veri Yer Tutucusu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997FEE-2C71-46C3-BD48-A89DEC01489F}" type="datetimeFigureOut">
              <a:rPr lang="en-US" smtClean="0"/>
              <a:t>5/7/2014</a:t>
            </a:fld>
            <a:endParaRPr lang="en-US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FEA7C5-424F-47AB-A063-FD068A3BE8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2915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F184B4-7C05-4274-9FD0-9D0FD375C83E}" type="datetimeFigureOut">
              <a:rPr lang="en-US" smtClean="0"/>
              <a:t>5/7/2014</a:t>
            </a:fld>
            <a:endParaRPr lang="en-US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82866B-B0F9-4DFD-9921-D503CD881E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674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82866B-B0F9-4DFD-9921-D503CD881EE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2190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82866B-B0F9-4DFD-9921-D503CD881EE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2975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6"/>
          <p:cNvSpPr>
            <a:spLocks noChangeArrowheads="1"/>
          </p:cNvSpPr>
          <p:nvPr userDrawn="1"/>
        </p:nvSpPr>
        <p:spPr bwMode="auto">
          <a:xfrm>
            <a:off x="0" y="0"/>
            <a:ext cx="9153525" cy="51530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Başlık 1"/>
          <p:cNvSpPr>
            <a:spLocks noGrp="1"/>
          </p:cNvSpPr>
          <p:nvPr>
            <p:ph type="ctrTitle"/>
          </p:nvPr>
        </p:nvSpPr>
        <p:spPr>
          <a:xfrm>
            <a:off x="448568" y="1563638"/>
            <a:ext cx="4462264" cy="469875"/>
          </a:xfrm>
        </p:spPr>
        <p:txBody>
          <a:bodyPr>
            <a:normAutofit/>
          </a:bodyPr>
          <a:lstStyle>
            <a:lvl1pPr algn="l">
              <a:defRPr sz="2800" b="1">
                <a:solidFill>
                  <a:srgbClr val="07346E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467544" y="2120045"/>
            <a:ext cx="3528392" cy="523713"/>
          </a:xfrm>
        </p:spPr>
        <p:txBody>
          <a:bodyPr>
            <a:normAutofit/>
          </a:bodyPr>
          <a:lstStyle>
            <a:lvl1pPr marL="0" indent="0" algn="l">
              <a:buNone/>
              <a:defRPr sz="1800" cap="none" baseline="0">
                <a:solidFill>
                  <a:srgbClr val="32A7D8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dirty="0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>
          <a:xfrm>
            <a:off x="457200" y="2715766"/>
            <a:ext cx="2133600" cy="273844"/>
          </a:xfrm>
        </p:spPr>
        <p:txBody>
          <a:bodyPr lIns="0" tIns="0" rIns="0" bIns="0"/>
          <a:lstStyle>
            <a:lvl1pPr>
              <a:defRPr>
                <a:solidFill>
                  <a:srgbClr val="5A5A5A"/>
                </a:solidFill>
              </a:defRPr>
            </a:lvl1pPr>
          </a:lstStyle>
          <a:p>
            <a:fld id="{7C4A840D-6763-4FA7-B466-62DB194A1E80}" type="datetime4">
              <a:rPr lang="en-US" smtClean="0"/>
              <a:t>May 7, 2014</a:t>
            </a:fld>
            <a:endParaRPr lang="en-US" dirty="0"/>
          </a:p>
        </p:txBody>
      </p:sp>
      <p:sp>
        <p:nvSpPr>
          <p:cNvPr id="9" name="Freeform 6"/>
          <p:cNvSpPr>
            <a:spLocks/>
          </p:cNvSpPr>
          <p:nvPr userDrawn="1"/>
        </p:nvSpPr>
        <p:spPr bwMode="auto">
          <a:xfrm>
            <a:off x="5756275" y="0"/>
            <a:ext cx="3284538" cy="4500563"/>
          </a:xfrm>
          <a:custGeom>
            <a:avLst/>
            <a:gdLst>
              <a:gd name="T0" fmla="*/ 1396 w 2759"/>
              <a:gd name="T1" fmla="*/ 3779 h 3779"/>
              <a:gd name="T2" fmla="*/ 1412 w 2759"/>
              <a:gd name="T3" fmla="*/ 0 h 3779"/>
              <a:gd name="T4" fmla="*/ 0 w 2759"/>
              <a:gd name="T5" fmla="*/ 0 h 3779"/>
              <a:gd name="T6" fmla="*/ 1396 w 2759"/>
              <a:gd name="T7" fmla="*/ 3779 h 37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759" h="3779">
                <a:moveTo>
                  <a:pt x="1396" y="3779"/>
                </a:moveTo>
                <a:cubicBezTo>
                  <a:pt x="1448" y="3574"/>
                  <a:pt x="2759" y="2101"/>
                  <a:pt x="1412" y="0"/>
                </a:cubicBezTo>
                <a:cubicBezTo>
                  <a:pt x="0" y="0"/>
                  <a:pt x="0" y="0"/>
                  <a:pt x="0" y="0"/>
                </a:cubicBezTo>
                <a:cubicBezTo>
                  <a:pt x="2527" y="1790"/>
                  <a:pt x="1441" y="3549"/>
                  <a:pt x="1396" y="3779"/>
                </a:cubicBezTo>
                <a:close/>
              </a:path>
            </a:pathLst>
          </a:custGeom>
          <a:gradFill>
            <a:gsLst>
              <a:gs pos="0">
                <a:srgbClr val="4696D3"/>
              </a:gs>
              <a:gs pos="100000">
                <a:srgbClr val="326AB4"/>
              </a:gs>
            </a:gsLst>
            <a:lin ang="54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7"/>
          <p:cNvSpPr>
            <a:spLocks/>
          </p:cNvSpPr>
          <p:nvPr userDrawn="1"/>
        </p:nvSpPr>
        <p:spPr bwMode="auto">
          <a:xfrm>
            <a:off x="0" y="4927600"/>
            <a:ext cx="6203950" cy="217488"/>
          </a:xfrm>
          <a:custGeom>
            <a:avLst/>
            <a:gdLst>
              <a:gd name="T0" fmla="*/ 5116 w 5211"/>
              <a:gd name="T1" fmla="*/ 0 h 183"/>
              <a:gd name="T2" fmla="*/ 0 w 5211"/>
              <a:gd name="T3" fmla="*/ 0 h 183"/>
              <a:gd name="T4" fmla="*/ 0 w 5211"/>
              <a:gd name="T5" fmla="*/ 183 h 183"/>
              <a:gd name="T6" fmla="*/ 3507 w 5211"/>
              <a:gd name="T7" fmla="*/ 183 h 183"/>
              <a:gd name="T8" fmla="*/ 5139 w 5211"/>
              <a:gd name="T9" fmla="*/ 179 h 183"/>
              <a:gd name="T10" fmla="*/ 5116 w 5211"/>
              <a:gd name="T11" fmla="*/ 0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211" h="183">
                <a:moveTo>
                  <a:pt x="5116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83"/>
                  <a:pt x="0" y="183"/>
                  <a:pt x="0" y="183"/>
                </a:cubicBezTo>
                <a:cubicBezTo>
                  <a:pt x="3507" y="183"/>
                  <a:pt x="3507" y="183"/>
                  <a:pt x="3507" y="183"/>
                </a:cubicBezTo>
                <a:cubicBezTo>
                  <a:pt x="4422" y="181"/>
                  <a:pt x="5139" y="179"/>
                  <a:pt x="5139" y="179"/>
                </a:cubicBezTo>
                <a:cubicBezTo>
                  <a:pt x="5139" y="179"/>
                  <a:pt x="5211" y="0"/>
                  <a:pt x="5116" y="0"/>
                </a:cubicBezTo>
                <a:close/>
              </a:path>
            </a:pathLst>
          </a:custGeom>
          <a:solidFill>
            <a:srgbClr val="316CB4"/>
          </a:solidFill>
          <a:ln>
            <a:noFill/>
          </a:ln>
          <a:effectLst>
            <a:innerShdw blurRad="63500" dist="50800" dir="13500000">
              <a:srgbClr val="25589A"/>
            </a:inn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8"/>
          <p:cNvSpPr>
            <a:spLocks/>
          </p:cNvSpPr>
          <p:nvPr userDrawn="1"/>
        </p:nvSpPr>
        <p:spPr bwMode="auto">
          <a:xfrm>
            <a:off x="2679700" y="4927600"/>
            <a:ext cx="6462713" cy="217488"/>
          </a:xfrm>
          <a:custGeom>
            <a:avLst/>
            <a:gdLst>
              <a:gd name="T0" fmla="*/ 5429 w 5429"/>
              <a:gd name="T1" fmla="*/ 180 h 183"/>
              <a:gd name="T2" fmla="*/ 5429 w 5429"/>
              <a:gd name="T3" fmla="*/ 0 h 183"/>
              <a:gd name="T4" fmla="*/ 230 w 5429"/>
              <a:gd name="T5" fmla="*/ 0 h 183"/>
              <a:gd name="T6" fmla="*/ 31 w 5429"/>
              <a:gd name="T7" fmla="*/ 180 h 183"/>
              <a:gd name="T8" fmla="*/ 26 w 5429"/>
              <a:gd name="T9" fmla="*/ 183 h 183"/>
              <a:gd name="T10" fmla="*/ 4164 w 5429"/>
              <a:gd name="T11" fmla="*/ 183 h 183"/>
              <a:gd name="T12" fmla="*/ 5429 w 5429"/>
              <a:gd name="T13" fmla="*/ 180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429" h="183">
                <a:moveTo>
                  <a:pt x="5429" y="180"/>
                </a:moveTo>
                <a:cubicBezTo>
                  <a:pt x="5429" y="0"/>
                  <a:pt x="5429" y="0"/>
                  <a:pt x="5429" y="0"/>
                </a:cubicBezTo>
                <a:cubicBezTo>
                  <a:pt x="230" y="0"/>
                  <a:pt x="230" y="0"/>
                  <a:pt x="230" y="0"/>
                </a:cubicBezTo>
                <a:cubicBezTo>
                  <a:pt x="135" y="0"/>
                  <a:pt x="111" y="180"/>
                  <a:pt x="31" y="180"/>
                </a:cubicBezTo>
                <a:cubicBezTo>
                  <a:pt x="0" y="180"/>
                  <a:pt x="2" y="181"/>
                  <a:pt x="26" y="183"/>
                </a:cubicBezTo>
                <a:cubicBezTo>
                  <a:pt x="4164" y="183"/>
                  <a:pt x="4164" y="183"/>
                  <a:pt x="4164" y="183"/>
                </a:cubicBezTo>
                <a:cubicBezTo>
                  <a:pt x="4679" y="182"/>
                  <a:pt x="5132" y="181"/>
                  <a:pt x="5429" y="180"/>
                </a:cubicBezTo>
                <a:close/>
              </a:path>
            </a:pathLst>
          </a:custGeom>
          <a:solidFill>
            <a:srgbClr val="86C23F"/>
          </a:solidFill>
          <a:ln>
            <a:noFill/>
          </a:ln>
          <a:effectLst>
            <a:innerShdw blurRad="63500" dist="38100" dir="13500000">
              <a:srgbClr val="649650">
                <a:alpha val="74000"/>
              </a:srgbClr>
            </a:inn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9"/>
          <p:cNvSpPr>
            <a:spLocks/>
          </p:cNvSpPr>
          <p:nvPr userDrawn="1"/>
        </p:nvSpPr>
        <p:spPr bwMode="auto">
          <a:xfrm>
            <a:off x="7278688" y="0"/>
            <a:ext cx="1876425" cy="4532313"/>
          </a:xfrm>
          <a:custGeom>
            <a:avLst/>
            <a:gdLst>
              <a:gd name="T0" fmla="*/ 121 w 1576"/>
              <a:gd name="T1" fmla="*/ 3805 h 3805"/>
              <a:gd name="T2" fmla="*/ 1406 w 1576"/>
              <a:gd name="T3" fmla="*/ 0 h 3805"/>
              <a:gd name="T4" fmla="*/ 99 w 1576"/>
              <a:gd name="T5" fmla="*/ 0 h 3805"/>
              <a:gd name="T6" fmla="*/ 121 w 1576"/>
              <a:gd name="T7" fmla="*/ 3805 h 38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76" h="3805">
                <a:moveTo>
                  <a:pt x="121" y="3805"/>
                </a:moveTo>
                <a:cubicBezTo>
                  <a:pt x="1159" y="2633"/>
                  <a:pt x="1576" y="1333"/>
                  <a:pt x="1406" y="0"/>
                </a:cubicBezTo>
                <a:cubicBezTo>
                  <a:pt x="99" y="0"/>
                  <a:pt x="99" y="0"/>
                  <a:pt x="99" y="0"/>
                </a:cubicBezTo>
                <a:cubicBezTo>
                  <a:pt x="1513" y="2236"/>
                  <a:pt x="0" y="3756"/>
                  <a:pt x="121" y="3805"/>
                </a:cubicBezTo>
                <a:close/>
              </a:path>
            </a:pathLst>
          </a:custGeom>
          <a:gradFill>
            <a:gsLst>
              <a:gs pos="0">
                <a:srgbClr val="B4D656"/>
              </a:gs>
              <a:gs pos="100000">
                <a:srgbClr val="87C33F"/>
              </a:gs>
            </a:gsLst>
            <a:lin ang="54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025" name="Grup 1024"/>
          <p:cNvGrpSpPr/>
          <p:nvPr userDrawn="1"/>
        </p:nvGrpSpPr>
        <p:grpSpPr>
          <a:xfrm>
            <a:off x="315913" y="3935413"/>
            <a:ext cx="2197100" cy="801688"/>
            <a:chOff x="315913" y="3935413"/>
            <a:chExt cx="2197100" cy="801688"/>
          </a:xfrm>
        </p:grpSpPr>
        <p:sp>
          <p:nvSpPr>
            <p:cNvPr id="13" name="Freeform 10"/>
            <p:cNvSpPr>
              <a:spLocks noEditPoints="1"/>
            </p:cNvSpPr>
            <p:nvPr userDrawn="1"/>
          </p:nvSpPr>
          <p:spPr bwMode="auto">
            <a:xfrm>
              <a:off x="636588" y="4410075"/>
              <a:ext cx="306388" cy="311150"/>
            </a:xfrm>
            <a:custGeom>
              <a:avLst/>
              <a:gdLst>
                <a:gd name="T0" fmla="*/ 195 w 257"/>
                <a:gd name="T1" fmla="*/ 6 h 261"/>
                <a:gd name="T2" fmla="*/ 257 w 257"/>
                <a:gd name="T3" fmla="*/ 6 h 261"/>
                <a:gd name="T4" fmla="*/ 257 w 257"/>
                <a:gd name="T5" fmla="*/ 254 h 261"/>
                <a:gd name="T6" fmla="*/ 195 w 257"/>
                <a:gd name="T7" fmla="*/ 254 h 261"/>
                <a:gd name="T8" fmla="*/ 195 w 257"/>
                <a:gd name="T9" fmla="*/ 228 h 261"/>
                <a:gd name="T10" fmla="*/ 158 w 257"/>
                <a:gd name="T11" fmla="*/ 253 h 261"/>
                <a:gd name="T12" fmla="*/ 118 w 257"/>
                <a:gd name="T13" fmla="*/ 261 h 261"/>
                <a:gd name="T14" fmla="*/ 35 w 257"/>
                <a:gd name="T15" fmla="*/ 223 h 261"/>
                <a:gd name="T16" fmla="*/ 0 w 257"/>
                <a:gd name="T17" fmla="*/ 131 h 261"/>
                <a:gd name="T18" fmla="*/ 34 w 257"/>
                <a:gd name="T19" fmla="*/ 36 h 261"/>
                <a:gd name="T20" fmla="*/ 117 w 257"/>
                <a:gd name="T21" fmla="*/ 0 h 261"/>
                <a:gd name="T22" fmla="*/ 159 w 257"/>
                <a:gd name="T23" fmla="*/ 8 h 261"/>
                <a:gd name="T24" fmla="*/ 195 w 257"/>
                <a:gd name="T25" fmla="*/ 33 h 261"/>
                <a:gd name="T26" fmla="*/ 195 w 257"/>
                <a:gd name="T27" fmla="*/ 6 h 261"/>
                <a:gd name="T28" fmla="*/ 129 w 257"/>
                <a:gd name="T29" fmla="*/ 57 h 261"/>
                <a:gd name="T30" fmla="*/ 81 w 257"/>
                <a:gd name="T31" fmla="*/ 78 h 261"/>
                <a:gd name="T32" fmla="*/ 62 w 257"/>
                <a:gd name="T33" fmla="*/ 130 h 261"/>
                <a:gd name="T34" fmla="*/ 82 w 257"/>
                <a:gd name="T35" fmla="*/ 183 h 261"/>
                <a:gd name="T36" fmla="*/ 130 w 257"/>
                <a:gd name="T37" fmla="*/ 204 h 261"/>
                <a:gd name="T38" fmla="*/ 178 w 257"/>
                <a:gd name="T39" fmla="*/ 183 h 261"/>
                <a:gd name="T40" fmla="*/ 198 w 257"/>
                <a:gd name="T41" fmla="*/ 130 h 261"/>
                <a:gd name="T42" fmla="*/ 178 w 257"/>
                <a:gd name="T43" fmla="*/ 77 h 261"/>
                <a:gd name="T44" fmla="*/ 129 w 257"/>
                <a:gd name="T45" fmla="*/ 57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57" h="261">
                  <a:moveTo>
                    <a:pt x="195" y="6"/>
                  </a:moveTo>
                  <a:cubicBezTo>
                    <a:pt x="257" y="6"/>
                    <a:pt x="257" y="6"/>
                    <a:pt x="257" y="6"/>
                  </a:cubicBezTo>
                  <a:cubicBezTo>
                    <a:pt x="257" y="254"/>
                    <a:pt x="257" y="254"/>
                    <a:pt x="257" y="254"/>
                  </a:cubicBezTo>
                  <a:cubicBezTo>
                    <a:pt x="195" y="254"/>
                    <a:pt x="195" y="254"/>
                    <a:pt x="195" y="254"/>
                  </a:cubicBezTo>
                  <a:cubicBezTo>
                    <a:pt x="195" y="228"/>
                    <a:pt x="195" y="228"/>
                    <a:pt x="195" y="228"/>
                  </a:cubicBezTo>
                  <a:cubicBezTo>
                    <a:pt x="183" y="240"/>
                    <a:pt x="171" y="248"/>
                    <a:pt x="158" y="253"/>
                  </a:cubicBezTo>
                  <a:cubicBezTo>
                    <a:pt x="146" y="258"/>
                    <a:pt x="133" y="261"/>
                    <a:pt x="118" y="261"/>
                  </a:cubicBezTo>
                  <a:cubicBezTo>
                    <a:pt x="86" y="261"/>
                    <a:pt x="59" y="248"/>
                    <a:pt x="35" y="223"/>
                  </a:cubicBezTo>
                  <a:cubicBezTo>
                    <a:pt x="12" y="199"/>
                    <a:pt x="0" y="168"/>
                    <a:pt x="0" y="131"/>
                  </a:cubicBezTo>
                  <a:cubicBezTo>
                    <a:pt x="0" y="92"/>
                    <a:pt x="11" y="61"/>
                    <a:pt x="34" y="36"/>
                  </a:cubicBezTo>
                  <a:cubicBezTo>
                    <a:pt x="57" y="12"/>
                    <a:pt x="84" y="0"/>
                    <a:pt x="117" y="0"/>
                  </a:cubicBezTo>
                  <a:cubicBezTo>
                    <a:pt x="132" y="0"/>
                    <a:pt x="146" y="2"/>
                    <a:pt x="159" y="8"/>
                  </a:cubicBezTo>
                  <a:cubicBezTo>
                    <a:pt x="172" y="14"/>
                    <a:pt x="184" y="22"/>
                    <a:pt x="195" y="33"/>
                  </a:cubicBezTo>
                  <a:lnTo>
                    <a:pt x="195" y="6"/>
                  </a:lnTo>
                  <a:close/>
                  <a:moveTo>
                    <a:pt x="129" y="57"/>
                  </a:moveTo>
                  <a:cubicBezTo>
                    <a:pt x="110" y="57"/>
                    <a:pt x="94" y="64"/>
                    <a:pt x="81" y="78"/>
                  </a:cubicBezTo>
                  <a:cubicBezTo>
                    <a:pt x="69" y="91"/>
                    <a:pt x="62" y="109"/>
                    <a:pt x="62" y="130"/>
                  </a:cubicBezTo>
                  <a:cubicBezTo>
                    <a:pt x="62" y="151"/>
                    <a:pt x="69" y="169"/>
                    <a:pt x="82" y="183"/>
                  </a:cubicBezTo>
                  <a:cubicBezTo>
                    <a:pt x="95" y="197"/>
                    <a:pt x="111" y="204"/>
                    <a:pt x="130" y="204"/>
                  </a:cubicBezTo>
                  <a:cubicBezTo>
                    <a:pt x="149" y="204"/>
                    <a:pt x="165" y="197"/>
                    <a:pt x="178" y="183"/>
                  </a:cubicBezTo>
                  <a:cubicBezTo>
                    <a:pt x="191" y="170"/>
                    <a:pt x="198" y="152"/>
                    <a:pt x="198" y="130"/>
                  </a:cubicBezTo>
                  <a:cubicBezTo>
                    <a:pt x="198" y="108"/>
                    <a:pt x="191" y="91"/>
                    <a:pt x="178" y="77"/>
                  </a:cubicBezTo>
                  <a:cubicBezTo>
                    <a:pt x="165" y="64"/>
                    <a:pt x="149" y="57"/>
                    <a:pt x="129" y="57"/>
                  </a:cubicBezTo>
                </a:path>
              </a:pathLst>
            </a:custGeom>
            <a:solidFill>
              <a:srgbClr val="85C3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1"/>
            <p:cNvSpPr>
              <a:spLocks noEditPoints="1"/>
            </p:cNvSpPr>
            <p:nvPr userDrawn="1"/>
          </p:nvSpPr>
          <p:spPr bwMode="auto">
            <a:xfrm>
              <a:off x="990600" y="4410075"/>
              <a:ext cx="306388" cy="311150"/>
            </a:xfrm>
            <a:custGeom>
              <a:avLst/>
              <a:gdLst>
                <a:gd name="T0" fmla="*/ 195 w 257"/>
                <a:gd name="T1" fmla="*/ 6 h 261"/>
                <a:gd name="T2" fmla="*/ 257 w 257"/>
                <a:gd name="T3" fmla="*/ 6 h 261"/>
                <a:gd name="T4" fmla="*/ 257 w 257"/>
                <a:gd name="T5" fmla="*/ 254 h 261"/>
                <a:gd name="T6" fmla="*/ 195 w 257"/>
                <a:gd name="T7" fmla="*/ 254 h 261"/>
                <a:gd name="T8" fmla="*/ 195 w 257"/>
                <a:gd name="T9" fmla="*/ 228 h 261"/>
                <a:gd name="T10" fmla="*/ 158 w 257"/>
                <a:gd name="T11" fmla="*/ 253 h 261"/>
                <a:gd name="T12" fmla="*/ 118 w 257"/>
                <a:gd name="T13" fmla="*/ 261 h 261"/>
                <a:gd name="T14" fmla="*/ 35 w 257"/>
                <a:gd name="T15" fmla="*/ 223 h 261"/>
                <a:gd name="T16" fmla="*/ 0 w 257"/>
                <a:gd name="T17" fmla="*/ 131 h 261"/>
                <a:gd name="T18" fmla="*/ 34 w 257"/>
                <a:gd name="T19" fmla="*/ 36 h 261"/>
                <a:gd name="T20" fmla="*/ 117 w 257"/>
                <a:gd name="T21" fmla="*/ 0 h 261"/>
                <a:gd name="T22" fmla="*/ 159 w 257"/>
                <a:gd name="T23" fmla="*/ 8 h 261"/>
                <a:gd name="T24" fmla="*/ 195 w 257"/>
                <a:gd name="T25" fmla="*/ 33 h 261"/>
                <a:gd name="T26" fmla="*/ 195 w 257"/>
                <a:gd name="T27" fmla="*/ 6 h 261"/>
                <a:gd name="T28" fmla="*/ 129 w 257"/>
                <a:gd name="T29" fmla="*/ 57 h 261"/>
                <a:gd name="T30" fmla="*/ 81 w 257"/>
                <a:gd name="T31" fmla="*/ 78 h 261"/>
                <a:gd name="T32" fmla="*/ 62 w 257"/>
                <a:gd name="T33" fmla="*/ 130 h 261"/>
                <a:gd name="T34" fmla="*/ 82 w 257"/>
                <a:gd name="T35" fmla="*/ 183 h 261"/>
                <a:gd name="T36" fmla="*/ 130 w 257"/>
                <a:gd name="T37" fmla="*/ 204 h 261"/>
                <a:gd name="T38" fmla="*/ 178 w 257"/>
                <a:gd name="T39" fmla="*/ 183 h 261"/>
                <a:gd name="T40" fmla="*/ 198 w 257"/>
                <a:gd name="T41" fmla="*/ 130 h 261"/>
                <a:gd name="T42" fmla="*/ 178 w 257"/>
                <a:gd name="T43" fmla="*/ 77 h 261"/>
                <a:gd name="T44" fmla="*/ 129 w 257"/>
                <a:gd name="T45" fmla="*/ 57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57" h="261">
                  <a:moveTo>
                    <a:pt x="195" y="6"/>
                  </a:moveTo>
                  <a:cubicBezTo>
                    <a:pt x="257" y="6"/>
                    <a:pt x="257" y="6"/>
                    <a:pt x="257" y="6"/>
                  </a:cubicBezTo>
                  <a:cubicBezTo>
                    <a:pt x="257" y="254"/>
                    <a:pt x="257" y="254"/>
                    <a:pt x="257" y="254"/>
                  </a:cubicBezTo>
                  <a:cubicBezTo>
                    <a:pt x="195" y="254"/>
                    <a:pt x="195" y="254"/>
                    <a:pt x="195" y="254"/>
                  </a:cubicBezTo>
                  <a:cubicBezTo>
                    <a:pt x="195" y="228"/>
                    <a:pt x="195" y="228"/>
                    <a:pt x="195" y="228"/>
                  </a:cubicBezTo>
                  <a:cubicBezTo>
                    <a:pt x="183" y="240"/>
                    <a:pt x="171" y="248"/>
                    <a:pt x="158" y="253"/>
                  </a:cubicBezTo>
                  <a:cubicBezTo>
                    <a:pt x="146" y="258"/>
                    <a:pt x="133" y="261"/>
                    <a:pt x="118" y="261"/>
                  </a:cubicBezTo>
                  <a:cubicBezTo>
                    <a:pt x="86" y="261"/>
                    <a:pt x="59" y="248"/>
                    <a:pt x="35" y="223"/>
                  </a:cubicBezTo>
                  <a:cubicBezTo>
                    <a:pt x="12" y="199"/>
                    <a:pt x="0" y="168"/>
                    <a:pt x="0" y="131"/>
                  </a:cubicBezTo>
                  <a:cubicBezTo>
                    <a:pt x="0" y="92"/>
                    <a:pt x="11" y="61"/>
                    <a:pt x="34" y="36"/>
                  </a:cubicBezTo>
                  <a:cubicBezTo>
                    <a:pt x="57" y="12"/>
                    <a:pt x="84" y="0"/>
                    <a:pt x="117" y="0"/>
                  </a:cubicBezTo>
                  <a:cubicBezTo>
                    <a:pt x="132" y="0"/>
                    <a:pt x="146" y="2"/>
                    <a:pt x="159" y="8"/>
                  </a:cubicBezTo>
                  <a:cubicBezTo>
                    <a:pt x="172" y="14"/>
                    <a:pt x="184" y="22"/>
                    <a:pt x="195" y="33"/>
                  </a:cubicBezTo>
                  <a:lnTo>
                    <a:pt x="195" y="6"/>
                  </a:lnTo>
                  <a:close/>
                  <a:moveTo>
                    <a:pt x="129" y="57"/>
                  </a:moveTo>
                  <a:cubicBezTo>
                    <a:pt x="110" y="57"/>
                    <a:pt x="94" y="64"/>
                    <a:pt x="81" y="78"/>
                  </a:cubicBezTo>
                  <a:cubicBezTo>
                    <a:pt x="69" y="91"/>
                    <a:pt x="62" y="109"/>
                    <a:pt x="62" y="130"/>
                  </a:cubicBezTo>
                  <a:cubicBezTo>
                    <a:pt x="62" y="151"/>
                    <a:pt x="69" y="169"/>
                    <a:pt x="82" y="183"/>
                  </a:cubicBezTo>
                  <a:cubicBezTo>
                    <a:pt x="95" y="197"/>
                    <a:pt x="111" y="204"/>
                    <a:pt x="130" y="204"/>
                  </a:cubicBezTo>
                  <a:cubicBezTo>
                    <a:pt x="149" y="204"/>
                    <a:pt x="165" y="197"/>
                    <a:pt x="178" y="183"/>
                  </a:cubicBezTo>
                  <a:cubicBezTo>
                    <a:pt x="191" y="170"/>
                    <a:pt x="198" y="152"/>
                    <a:pt x="198" y="130"/>
                  </a:cubicBezTo>
                  <a:cubicBezTo>
                    <a:pt x="198" y="108"/>
                    <a:pt x="191" y="91"/>
                    <a:pt x="178" y="77"/>
                  </a:cubicBezTo>
                  <a:cubicBezTo>
                    <a:pt x="165" y="64"/>
                    <a:pt x="149" y="57"/>
                    <a:pt x="129" y="57"/>
                  </a:cubicBezTo>
                </a:path>
              </a:pathLst>
            </a:custGeom>
            <a:solidFill>
              <a:srgbClr val="306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2"/>
            <p:cNvSpPr>
              <a:spLocks/>
            </p:cNvSpPr>
            <p:nvPr userDrawn="1"/>
          </p:nvSpPr>
          <p:spPr bwMode="auto">
            <a:xfrm>
              <a:off x="1335088" y="4410075"/>
              <a:ext cx="209550" cy="311150"/>
            </a:xfrm>
            <a:custGeom>
              <a:avLst/>
              <a:gdLst>
                <a:gd name="T0" fmla="*/ 172 w 176"/>
                <a:gd name="T1" fmla="*/ 41 h 261"/>
                <a:gd name="T2" fmla="*/ 133 w 176"/>
                <a:gd name="T3" fmla="*/ 79 h 261"/>
                <a:gd name="T4" fmla="*/ 90 w 176"/>
                <a:gd name="T5" fmla="*/ 56 h 261"/>
                <a:gd name="T6" fmla="*/ 74 w 176"/>
                <a:gd name="T7" fmla="*/ 60 h 261"/>
                <a:gd name="T8" fmla="*/ 68 w 176"/>
                <a:gd name="T9" fmla="*/ 71 h 261"/>
                <a:gd name="T10" fmla="*/ 72 w 176"/>
                <a:gd name="T11" fmla="*/ 81 h 261"/>
                <a:gd name="T12" fmla="*/ 90 w 176"/>
                <a:gd name="T13" fmla="*/ 92 h 261"/>
                <a:gd name="T14" fmla="*/ 113 w 176"/>
                <a:gd name="T15" fmla="*/ 104 h 261"/>
                <a:gd name="T16" fmla="*/ 163 w 176"/>
                <a:gd name="T17" fmla="*/ 140 h 261"/>
                <a:gd name="T18" fmla="*/ 176 w 176"/>
                <a:gd name="T19" fmla="*/ 183 h 261"/>
                <a:gd name="T20" fmla="*/ 152 w 176"/>
                <a:gd name="T21" fmla="*/ 239 h 261"/>
                <a:gd name="T22" fmla="*/ 87 w 176"/>
                <a:gd name="T23" fmla="*/ 261 h 261"/>
                <a:gd name="T24" fmla="*/ 0 w 176"/>
                <a:gd name="T25" fmla="*/ 218 h 261"/>
                <a:gd name="T26" fmla="*/ 38 w 176"/>
                <a:gd name="T27" fmla="*/ 176 h 261"/>
                <a:gd name="T28" fmla="*/ 64 w 176"/>
                <a:gd name="T29" fmla="*/ 197 h 261"/>
                <a:gd name="T30" fmla="*/ 90 w 176"/>
                <a:gd name="T31" fmla="*/ 205 h 261"/>
                <a:gd name="T32" fmla="*/ 110 w 176"/>
                <a:gd name="T33" fmla="*/ 199 h 261"/>
                <a:gd name="T34" fmla="*/ 117 w 176"/>
                <a:gd name="T35" fmla="*/ 185 h 261"/>
                <a:gd name="T36" fmla="*/ 90 w 176"/>
                <a:gd name="T37" fmla="*/ 157 h 261"/>
                <a:gd name="T38" fmla="*/ 69 w 176"/>
                <a:gd name="T39" fmla="*/ 147 h 261"/>
                <a:gd name="T40" fmla="*/ 9 w 176"/>
                <a:gd name="T41" fmla="*/ 71 h 261"/>
                <a:gd name="T42" fmla="*/ 32 w 176"/>
                <a:gd name="T43" fmla="*/ 20 h 261"/>
                <a:gd name="T44" fmla="*/ 90 w 176"/>
                <a:gd name="T45" fmla="*/ 0 h 261"/>
                <a:gd name="T46" fmla="*/ 135 w 176"/>
                <a:gd name="T47" fmla="*/ 10 h 261"/>
                <a:gd name="T48" fmla="*/ 172 w 176"/>
                <a:gd name="T49" fmla="*/ 41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6" h="261">
                  <a:moveTo>
                    <a:pt x="172" y="41"/>
                  </a:moveTo>
                  <a:cubicBezTo>
                    <a:pt x="133" y="79"/>
                    <a:pt x="133" y="79"/>
                    <a:pt x="133" y="79"/>
                  </a:cubicBezTo>
                  <a:cubicBezTo>
                    <a:pt x="117" y="64"/>
                    <a:pt x="103" y="56"/>
                    <a:pt x="90" y="56"/>
                  </a:cubicBezTo>
                  <a:cubicBezTo>
                    <a:pt x="83" y="56"/>
                    <a:pt x="78" y="57"/>
                    <a:pt x="74" y="60"/>
                  </a:cubicBezTo>
                  <a:cubicBezTo>
                    <a:pt x="70" y="63"/>
                    <a:pt x="68" y="67"/>
                    <a:pt x="68" y="71"/>
                  </a:cubicBezTo>
                  <a:cubicBezTo>
                    <a:pt x="68" y="75"/>
                    <a:pt x="69" y="78"/>
                    <a:pt x="72" y="81"/>
                  </a:cubicBezTo>
                  <a:cubicBezTo>
                    <a:pt x="74" y="84"/>
                    <a:pt x="80" y="87"/>
                    <a:pt x="90" y="92"/>
                  </a:cubicBezTo>
                  <a:cubicBezTo>
                    <a:pt x="113" y="104"/>
                    <a:pt x="113" y="104"/>
                    <a:pt x="113" y="104"/>
                  </a:cubicBezTo>
                  <a:cubicBezTo>
                    <a:pt x="137" y="116"/>
                    <a:pt x="154" y="128"/>
                    <a:pt x="163" y="140"/>
                  </a:cubicBezTo>
                  <a:cubicBezTo>
                    <a:pt x="172" y="152"/>
                    <a:pt x="176" y="167"/>
                    <a:pt x="176" y="183"/>
                  </a:cubicBezTo>
                  <a:cubicBezTo>
                    <a:pt x="176" y="205"/>
                    <a:pt x="168" y="224"/>
                    <a:pt x="152" y="239"/>
                  </a:cubicBezTo>
                  <a:cubicBezTo>
                    <a:pt x="136" y="253"/>
                    <a:pt x="114" y="261"/>
                    <a:pt x="87" y="261"/>
                  </a:cubicBezTo>
                  <a:cubicBezTo>
                    <a:pt x="50" y="261"/>
                    <a:pt x="21" y="247"/>
                    <a:pt x="0" y="218"/>
                  </a:cubicBezTo>
                  <a:cubicBezTo>
                    <a:pt x="38" y="176"/>
                    <a:pt x="38" y="176"/>
                    <a:pt x="38" y="176"/>
                  </a:cubicBezTo>
                  <a:cubicBezTo>
                    <a:pt x="46" y="185"/>
                    <a:pt x="54" y="192"/>
                    <a:pt x="64" y="197"/>
                  </a:cubicBezTo>
                  <a:cubicBezTo>
                    <a:pt x="74" y="202"/>
                    <a:pt x="82" y="205"/>
                    <a:pt x="90" y="205"/>
                  </a:cubicBezTo>
                  <a:cubicBezTo>
                    <a:pt x="98" y="205"/>
                    <a:pt x="105" y="203"/>
                    <a:pt x="110" y="199"/>
                  </a:cubicBezTo>
                  <a:cubicBezTo>
                    <a:pt x="115" y="195"/>
                    <a:pt x="117" y="191"/>
                    <a:pt x="117" y="185"/>
                  </a:cubicBezTo>
                  <a:cubicBezTo>
                    <a:pt x="117" y="176"/>
                    <a:pt x="108" y="166"/>
                    <a:pt x="90" y="157"/>
                  </a:cubicBezTo>
                  <a:cubicBezTo>
                    <a:pt x="69" y="147"/>
                    <a:pt x="69" y="147"/>
                    <a:pt x="69" y="147"/>
                  </a:cubicBezTo>
                  <a:cubicBezTo>
                    <a:pt x="29" y="127"/>
                    <a:pt x="9" y="101"/>
                    <a:pt x="9" y="71"/>
                  </a:cubicBezTo>
                  <a:cubicBezTo>
                    <a:pt x="9" y="51"/>
                    <a:pt x="17" y="34"/>
                    <a:pt x="32" y="20"/>
                  </a:cubicBezTo>
                  <a:cubicBezTo>
                    <a:pt x="47" y="7"/>
                    <a:pt x="66" y="0"/>
                    <a:pt x="90" y="0"/>
                  </a:cubicBezTo>
                  <a:cubicBezTo>
                    <a:pt x="106" y="0"/>
                    <a:pt x="121" y="3"/>
                    <a:pt x="135" y="10"/>
                  </a:cubicBezTo>
                  <a:cubicBezTo>
                    <a:pt x="150" y="17"/>
                    <a:pt x="162" y="27"/>
                    <a:pt x="172" y="41"/>
                  </a:cubicBezTo>
                </a:path>
              </a:pathLst>
            </a:custGeom>
            <a:solidFill>
              <a:srgbClr val="306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3"/>
            <p:cNvSpPr>
              <a:spLocks noEditPoints="1"/>
            </p:cNvSpPr>
            <p:nvPr userDrawn="1"/>
          </p:nvSpPr>
          <p:spPr bwMode="auto">
            <a:xfrm>
              <a:off x="1573213" y="4410075"/>
              <a:ext cx="311150" cy="311150"/>
            </a:xfrm>
            <a:custGeom>
              <a:avLst/>
              <a:gdLst>
                <a:gd name="T0" fmla="*/ 129 w 261"/>
                <a:gd name="T1" fmla="*/ 0 h 261"/>
                <a:gd name="T2" fmla="*/ 195 w 261"/>
                <a:gd name="T3" fmla="*/ 17 h 261"/>
                <a:gd name="T4" fmla="*/ 244 w 261"/>
                <a:gd name="T5" fmla="*/ 65 h 261"/>
                <a:gd name="T6" fmla="*/ 261 w 261"/>
                <a:gd name="T7" fmla="*/ 130 h 261"/>
                <a:gd name="T8" fmla="*/ 243 w 261"/>
                <a:gd name="T9" fmla="*/ 196 h 261"/>
                <a:gd name="T10" fmla="*/ 196 w 261"/>
                <a:gd name="T11" fmla="*/ 243 h 261"/>
                <a:gd name="T12" fmla="*/ 129 w 261"/>
                <a:gd name="T13" fmla="*/ 261 h 261"/>
                <a:gd name="T14" fmla="*/ 38 w 261"/>
                <a:gd name="T15" fmla="*/ 223 h 261"/>
                <a:gd name="T16" fmla="*/ 0 w 261"/>
                <a:gd name="T17" fmla="*/ 130 h 261"/>
                <a:gd name="T18" fmla="*/ 43 w 261"/>
                <a:gd name="T19" fmla="*/ 33 h 261"/>
                <a:gd name="T20" fmla="*/ 129 w 261"/>
                <a:gd name="T21" fmla="*/ 0 h 261"/>
                <a:gd name="T22" fmla="*/ 130 w 261"/>
                <a:gd name="T23" fmla="*/ 58 h 261"/>
                <a:gd name="T24" fmla="*/ 82 w 261"/>
                <a:gd name="T25" fmla="*/ 78 h 261"/>
                <a:gd name="T26" fmla="*/ 63 w 261"/>
                <a:gd name="T27" fmla="*/ 130 h 261"/>
                <a:gd name="T28" fmla="*/ 82 w 261"/>
                <a:gd name="T29" fmla="*/ 183 h 261"/>
                <a:gd name="T30" fmla="*/ 130 w 261"/>
                <a:gd name="T31" fmla="*/ 203 h 261"/>
                <a:gd name="T32" fmla="*/ 179 w 261"/>
                <a:gd name="T33" fmla="*/ 182 h 261"/>
                <a:gd name="T34" fmla="*/ 198 w 261"/>
                <a:gd name="T35" fmla="*/ 130 h 261"/>
                <a:gd name="T36" fmla="*/ 179 w 261"/>
                <a:gd name="T37" fmla="*/ 78 h 261"/>
                <a:gd name="T38" fmla="*/ 130 w 261"/>
                <a:gd name="T39" fmla="*/ 58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61" h="261">
                  <a:moveTo>
                    <a:pt x="129" y="0"/>
                  </a:moveTo>
                  <a:cubicBezTo>
                    <a:pt x="153" y="0"/>
                    <a:pt x="175" y="5"/>
                    <a:pt x="195" y="17"/>
                  </a:cubicBezTo>
                  <a:cubicBezTo>
                    <a:pt x="216" y="29"/>
                    <a:pt x="232" y="45"/>
                    <a:pt x="244" y="65"/>
                  </a:cubicBezTo>
                  <a:cubicBezTo>
                    <a:pt x="255" y="85"/>
                    <a:pt x="261" y="107"/>
                    <a:pt x="261" y="130"/>
                  </a:cubicBezTo>
                  <a:cubicBezTo>
                    <a:pt x="261" y="153"/>
                    <a:pt x="255" y="175"/>
                    <a:pt x="243" y="196"/>
                  </a:cubicBezTo>
                  <a:cubicBezTo>
                    <a:pt x="232" y="216"/>
                    <a:pt x="216" y="232"/>
                    <a:pt x="196" y="243"/>
                  </a:cubicBezTo>
                  <a:cubicBezTo>
                    <a:pt x="176" y="255"/>
                    <a:pt x="154" y="261"/>
                    <a:pt x="129" y="261"/>
                  </a:cubicBezTo>
                  <a:cubicBezTo>
                    <a:pt x="94" y="261"/>
                    <a:pt x="63" y="248"/>
                    <a:pt x="38" y="223"/>
                  </a:cubicBezTo>
                  <a:cubicBezTo>
                    <a:pt x="13" y="197"/>
                    <a:pt x="0" y="167"/>
                    <a:pt x="0" y="130"/>
                  </a:cubicBezTo>
                  <a:cubicBezTo>
                    <a:pt x="0" y="92"/>
                    <a:pt x="15" y="59"/>
                    <a:pt x="43" y="33"/>
                  </a:cubicBezTo>
                  <a:cubicBezTo>
                    <a:pt x="68" y="11"/>
                    <a:pt x="97" y="0"/>
                    <a:pt x="129" y="0"/>
                  </a:cubicBezTo>
                  <a:moveTo>
                    <a:pt x="130" y="58"/>
                  </a:moveTo>
                  <a:cubicBezTo>
                    <a:pt x="111" y="58"/>
                    <a:pt x="95" y="65"/>
                    <a:pt x="82" y="78"/>
                  </a:cubicBezTo>
                  <a:cubicBezTo>
                    <a:pt x="69" y="92"/>
                    <a:pt x="63" y="109"/>
                    <a:pt x="63" y="130"/>
                  </a:cubicBezTo>
                  <a:cubicBezTo>
                    <a:pt x="63" y="152"/>
                    <a:pt x="69" y="169"/>
                    <a:pt x="82" y="183"/>
                  </a:cubicBezTo>
                  <a:cubicBezTo>
                    <a:pt x="94" y="196"/>
                    <a:pt x="110" y="203"/>
                    <a:pt x="130" y="203"/>
                  </a:cubicBezTo>
                  <a:cubicBezTo>
                    <a:pt x="150" y="203"/>
                    <a:pt x="166" y="196"/>
                    <a:pt x="179" y="182"/>
                  </a:cubicBezTo>
                  <a:cubicBezTo>
                    <a:pt x="192" y="169"/>
                    <a:pt x="198" y="151"/>
                    <a:pt x="198" y="130"/>
                  </a:cubicBezTo>
                  <a:cubicBezTo>
                    <a:pt x="198" y="109"/>
                    <a:pt x="192" y="92"/>
                    <a:pt x="179" y="78"/>
                  </a:cubicBezTo>
                  <a:cubicBezTo>
                    <a:pt x="166" y="65"/>
                    <a:pt x="150" y="58"/>
                    <a:pt x="130" y="58"/>
                  </a:cubicBezTo>
                </a:path>
              </a:pathLst>
            </a:custGeom>
            <a:solidFill>
              <a:srgbClr val="306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4"/>
            <p:cNvSpPr>
              <a:spLocks/>
            </p:cNvSpPr>
            <p:nvPr userDrawn="1"/>
          </p:nvSpPr>
          <p:spPr bwMode="auto">
            <a:xfrm>
              <a:off x="1930400" y="4410075"/>
              <a:ext cx="261938" cy="303213"/>
            </a:xfrm>
            <a:custGeom>
              <a:avLst/>
              <a:gdLst>
                <a:gd name="T0" fmla="*/ 0 w 220"/>
                <a:gd name="T1" fmla="*/ 6 h 254"/>
                <a:gd name="T2" fmla="*/ 62 w 220"/>
                <a:gd name="T3" fmla="*/ 6 h 254"/>
                <a:gd name="T4" fmla="*/ 62 w 220"/>
                <a:gd name="T5" fmla="*/ 31 h 254"/>
                <a:gd name="T6" fmla="*/ 101 w 220"/>
                <a:gd name="T7" fmla="*/ 7 h 254"/>
                <a:gd name="T8" fmla="*/ 136 w 220"/>
                <a:gd name="T9" fmla="*/ 0 h 254"/>
                <a:gd name="T10" fmla="*/ 199 w 220"/>
                <a:gd name="T11" fmla="*/ 25 h 254"/>
                <a:gd name="T12" fmla="*/ 220 w 220"/>
                <a:gd name="T13" fmla="*/ 90 h 254"/>
                <a:gd name="T14" fmla="*/ 220 w 220"/>
                <a:gd name="T15" fmla="*/ 254 h 254"/>
                <a:gd name="T16" fmla="*/ 159 w 220"/>
                <a:gd name="T17" fmla="*/ 254 h 254"/>
                <a:gd name="T18" fmla="*/ 159 w 220"/>
                <a:gd name="T19" fmla="*/ 146 h 254"/>
                <a:gd name="T20" fmla="*/ 155 w 220"/>
                <a:gd name="T21" fmla="*/ 86 h 254"/>
                <a:gd name="T22" fmla="*/ 141 w 220"/>
                <a:gd name="T23" fmla="*/ 64 h 254"/>
                <a:gd name="T24" fmla="*/ 116 w 220"/>
                <a:gd name="T25" fmla="*/ 57 h 254"/>
                <a:gd name="T26" fmla="*/ 84 w 220"/>
                <a:gd name="T27" fmla="*/ 69 h 254"/>
                <a:gd name="T28" fmla="*/ 65 w 220"/>
                <a:gd name="T29" fmla="*/ 104 h 254"/>
                <a:gd name="T30" fmla="*/ 62 w 220"/>
                <a:gd name="T31" fmla="*/ 155 h 254"/>
                <a:gd name="T32" fmla="*/ 62 w 220"/>
                <a:gd name="T33" fmla="*/ 254 h 254"/>
                <a:gd name="T34" fmla="*/ 0 w 220"/>
                <a:gd name="T35" fmla="*/ 254 h 254"/>
                <a:gd name="T36" fmla="*/ 0 w 220"/>
                <a:gd name="T37" fmla="*/ 6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20" h="254">
                  <a:moveTo>
                    <a:pt x="0" y="6"/>
                  </a:moveTo>
                  <a:cubicBezTo>
                    <a:pt x="62" y="6"/>
                    <a:pt x="62" y="6"/>
                    <a:pt x="62" y="6"/>
                  </a:cubicBezTo>
                  <a:cubicBezTo>
                    <a:pt x="62" y="31"/>
                    <a:pt x="62" y="31"/>
                    <a:pt x="62" y="31"/>
                  </a:cubicBezTo>
                  <a:cubicBezTo>
                    <a:pt x="77" y="19"/>
                    <a:pt x="89" y="11"/>
                    <a:pt x="101" y="7"/>
                  </a:cubicBezTo>
                  <a:cubicBezTo>
                    <a:pt x="112" y="2"/>
                    <a:pt x="124" y="0"/>
                    <a:pt x="136" y="0"/>
                  </a:cubicBezTo>
                  <a:cubicBezTo>
                    <a:pt x="161" y="0"/>
                    <a:pt x="182" y="8"/>
                    <a:pt x="199" y="25"/>
                  </a:cubicBezTo>
                  <a:cubicBezTo>
                    <a:pt x="213" y="40"/>
                    <a:pt x="220" y="62"/>
                    <a:pt x="220" y="90"/>
                  </a:cubicBezTo>
                  <a:cubicBezTo>
                    <a:pt x="220" y="254"/>
                    <a:pt x="220" y="254"/>
                    <a:pt x="220" y="254"/>
                  </a:cubicBezTo>
                  <a:cubicBezTo>
                    <a:pt x="159" y="254"/>
                    <a:pt x="159" y="254"/>
                    <a:pt x="159" y="254"/>
                  </a:cubicBezTo>
                  <a:cubicBezTo>
                    <a:pt x="159" y="146"/>
                    <a:pt x="159" y="146"/>
                    <a:pt x="159" y="146"/>
                  </a:cubicBezTo>
                  <a:cubicBezTo>
                    <a:pt x="159" y="116"/>
                    <a:pt x="158" y="96"/>
                    <a:pt x="155" y="86"/>
                  </a:cubicBezTo>
                  <a:cubicBezTo>
                    <a:pt x="152" y="77"/>
                    <a:pt x="148" y="69"/>
                    <a:pt x="141" y="64"/>
                  </a:cubicBezTo>
                  <a:cubicBezTo>
                    <a:pt x="134" y="59"/>
                    <a:pt x="126" y="57"/>
                    <a:pt x="116" y="57"/>
                  </a:cubicBezTo>
                  <a:cubicBezTo>
                    <a:pt x="104" y="57"/>
                    <a:pt x="93" y="61"/>
                    <a:pt x="84" y="69"/>
                  </a:cubicBezTo>
                  <a:cubicBezTo>
                    <a:pt x="75" y="78"/>
                    <a:pt x="69" y="89"/>
                    <a:pt x="65" y="104"/>
                  </a:cubicBezTo>
                  <a:cubicBezTo>
                    <a:pt x="63" y="112"/>
                    <a:pt x="62" y="129"/>
                    <a:pt x="62" y="155"/>
                  </a:cubicBezTo>
                  <a:cubicBezTo>
                    <a:pt x="62" y="254"/>
                    <a:pt x="62" y="254"/>
                    <a:pt x="62" y="254"/>
                  </a:cubicBezTo>
                  <a:cubicBezTo>
                    <a:pt x="0" y="254"/>
                    <a:pt x="0" y="254"/>
                    <a:pt x="0" y="254"/>
                  </a:cubicBezTo>
                  <a:lnTo>
                    <a:pt x="0" y="6"/>
                  </a:lnTo>
                  <a:close/>
                </a:path>
              </a:pathLst>
            </a:custGeom>
            <a:solidFill>
              <a:srgbClr val="306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5"/>
            <p:cNvSpPr>
              <a:spLocks/>
            </p:cNvSpPr>
            <p:nvPr userDrawn="1"/>
          </p:nvSpPr>
          <p:spPr bwMode="auto">
            <a:xfrm>
              <a:off x="2251075" y="4410075"/>
              <a:ext cx="261938" cy="303213"/>
            </a:xfrm>
            <a:custGeom>
              <a:avLst/>
              <a:gdLst>
                <a:gd name="T0" fmla="*/ 0 w 220"/>
                <a:gd name="T1" fmla="*/ 6 h 254"/>
                <a:gd name="T2" fmla="*/ 62 w 220"/>
                <a:gd name="T3" fmla="*/ 6 h 254"/>
                <a:gd name="T4" fmla="*/ 62 w 220"/>
                <a:gd name="T5" fmla="*/ 31 h 254"/>
                <a:gd name="T6" fmla="*/ 101 w 220"/>
                <a:gd name="T7" fmla="*/ 7 h 254"/>
                <a:gd name="T8" fmla="*/ 136 w 220"/>
                <a:gd name="T9" fmla="*/ 0 h 254"/>
                <a:gd name="T10" fmla="*/ 199 w 220"/>
                <a:gd name="T11" fmla="*/ 25 h 254"/>
                <a:gd name="T12" fmla="*/ 220 w 220"/>
                <a:gd name="T13" fmla="*/ 90 h 254"/>
                <a:gd name="T14" fmla="*/ 220 w 220"/>
                <a:gd name="T15" fmla="*/ 254 h 254"/>
                <a:gd name="T16" fmla="*/ 159 w 220"/>
                <a:gd name="T17" fmla="*/ 254 h 254"/>
                <a:gd name="T18" fmla="*/ 159 w 220"/>
                <a:gd name="T19" fmla="*/ 146 h 254"/>
                <a:gd name="T20" fmla="*/ 155 w 220"/>
                <a:gd name="T21" fmla="*/ 86 h 254"/>
                <a:gd name="T22" fmla="*/ 141 w 220"/>
                <a:gd name="T23" fmla="*/ 64 h 254"/>
                <a:gd name="T24" fmla="*/ 116 w 220"/>
                <a:gd name="T25" fmla="*/ 57 h 254"/>
                <a:gd name="T26" fmla="*/ 84 w 220"/>
                <a:gd name="T27" fmla="*/ 69 h 254"/>
                <a:gd name="T28" fmla="*/ 65 w 220"/>
                <a:gd name="T29" fmla="*/ 104 h 254"/>
                <a:gd name="T30" fmla="*/ 62 w 220"/>
                <a:gd name="T31" fmla="*/ 155 h 254"/>
                <a:gd name="T32" fmla="*/ 62 w 220"/>
                <a:gd name="T33" fmla="*/ 254 h 254"/>
                <a:gd name="T34" fmla="*/ 0 w 220"/>
                <a:gd name="T35" fmla="*/ 254 h 254"/>
                <a:gd name="T36" fmla="*/ 0 w 220"/>
                <a:gd name="T37" fmla="*/ 6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20" h="254">
                  <a:moveTo>
                    <a:pt x="0" y="6"/>
                  </a:moveTo>
                  <a:cubicBezTo>
                    <a:pt x="62" y="6"/>
                    <a:pt x="62" y="6"/>
                    <a:pt x="62" y="6"/>
                  </a:cubicBezTo>
                  <a:cubicBezTo>
                    <a:pt x="62" y="31"/>
                    <a:pt x="62" y="31"/>
                    <a:pt x="62" y="31"/>
                  </a:cubicBezTo>
                  <a:cubicBezTo>
                    <a:pt x="77" y="19"/>
                    <a:pt x="89" y="11"/>
                    <a:pt x="101" y="7"/>
                  </a:cubicBezTo>
                  <a:cubicBezTo>
                    <a:pt x="112" y="2"/>
                    <a:pt x="124" y="0"/>
                    <a:pt x="136" y="0"/>
                  </a:cubicBezTo>
                  <a:cubicBezTo>
                    <a:pt x="161" y="0"/>
                    <a:pt x="182" y="8"/>
                    <a:pt x="199" y="25"/>
                  </a:cubicBezTo>
                  <a:cubicBezTo>
                    <a:pt x="213" y="40"/>
                    <a:pt x="220" y="62"/>
                    <a:pt x="220" y="90"/>
                  </a:cubicBezTo>
                  <a:cubicBezTo>
                    <a:pt x="220" y="254"/>
                    <a:pt x="220" y="254"/>
                    <a:pt x="220" y="254"/>
                  </a:cubicBezTo>
                  <a:cubicBezTo>
                    <a:pt x="159" y="254"/>
                    <a:pt x="159" y="254"/>
                    <a:pt x="159" y="254"/>
                  </a:cubicBezTo>
                  <a:cubicBezTo>
                    <a:pt x="159" y="146"/>
                    <a:pt x="159" y="146"/>
                    <a:pt x="159" y="146"/>
                  </a:cubicBezTo>
                  <a:cubicBezTo>
                    <a:pt x="159" y="116"/>
                    <a:pt x="157" y="96"/>
                    <a:pt x="155" y="86"/>
                  </a:cubicBezTo>
                  <a:cubicBezTo>
                    <a:pt x="152" y="77"/>
                    <a:pt x="147" y="69"/>
                    <a:pt x="141" y="64"/>
                  </a:cubicBezTo>
                  <a:cubicBezTo>
                    <a:pt x="134" y="59"/>
                    <a:pt x="126" y="57"/>
                    <a:pt x="116" y="57"/>
                  </a:cubicBezTo>
                  <a:cubicBezTo>
                    <a:pt x="104" y="57"/>
                    <a:pt x="93" y="61"/>
                    <a:pt x="84" y="69"/>
                  </a:cubicBezTo>
                  <a:cubicBezTo>
                    <a:pt x="75" y="78"/>
                    <a:pt x="69" y="89"/>
                    <a:pt x="65" y="104"/>
                  </a:cubicBezTo>
                  <a:cubicBezTo>
                    <a:pt x="63" y="112"/>
                    <a:pt x="62" y="129"/>
                    <a:pt x="62" y="155"/>
                  </a:cubicBezTo>
                  <a:cubicBezTo>
                    <a:pt x="62" y="254"/>
                    <a:pt x="62" y="254"/>
                    <a:pt x="62" y="254"/>
                  </a:cubicBezTo>
                  <a:cubicBezTo>
                    <a:pt x="0" y="254"/>
                    <a:pt x="0" y="254"/>
                    <a:pt x="0" y="254"/>
                  </a:cubicBezTo>
                  <a:lnTo>
                    <a:pt x="0" y="6"/>
                  </a:lnTo>
                  <a:close/>
                </a:path>
              </a:pathLst>
            </a:custGeom>
            <a:solidFill>
              <a:srgbClr val="306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6"/>
            <p:cNvSpPr>
              <a:spLocks/>
            </p:cNvSpPr>
            <p:nvPr userDrawn="1"/>
          </p:nvSpPr>
          <p:spPr bwMode="auto">
            <a:xfrm>
              <a:off x="315913" y="3935413"/>
              <a:ext cx="519113" cy="801688"/>
            </a:xfrm>
            <a:custGeom>
              <a:avLst/>
              <a:gdLst>
                <a:gd name="T0" fmla="*/ 301 w 437"/>
                <a:gd name="T1" fmla="*/ 0 h 674"/>
                <a:gd name="T2" fmla="*/ 306 w 437"/>
                <a:gd name="T3" fmla="*/ 3 h 674"/>
                <a:gd name="T4" fmla="*/ 437 w 437"/>
                <a:gd name="T5" fmla="*/ 138 h 674"/>
                <a:gd name="T6" fmla="*/ 221 w 437"/>
                <a:gd name="T7" fmla="*/ 674 h 674"/>
                <a:gd name="T8" fmla="*/ 301 w 437"/>
                <a:gd name="T9" fmla="*/ 0 h 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7" h="674">
                  <a:moveTo>
                    <a:pt x="301" y="0"/>
                  </a:moveTo>
                  <a:cubicBezTo>
                    <a:pt x="302" y="1"/>
                    <a:pt x="304" y="2"/>
                    <a:pt x="306" y="3"/>
                  </a:cubicBezTo>
                  <a:cubicBezTo>
                    <a:pt x="362" y="41"/>
                    <a:pt x="406" y="87"/>
                    <a:pt x="437" y="138"/>
                  </a:cubicBezTo>
                  <a:cubicBezTo>
                    <a:pt x="0" y="439"/>
                    <a:pt x="235" y="668"/>
                    <a:pt x="221" y="674"/>
                  </a:cubicBezTo>
                  <a:cubicBezTo>
                    <a:pt x="42" y="472"/>
                    <a:pt x="76" y="226"/>
                    <a:pt x="301" y="0"/>
                  </a:cubicBezTo>
                </a:path>
              </a:pathLst>
            </a:custGeom>
            <a:solidFill>
              <a:srgbClr val="85C3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7"/>
            <p:cNvSpPr>
              <a:spLocks/>
            </p:cNvSpPr>
            <p:nvPr userDrawn="1"/>
          </p:nvSpPr>
          <p:spPr bwMode="auto">
            <a:xfrm>
              <a:off x="557213" y="4737100"/>
              <a:ext cx="1588" cy="0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</a:path>
              </a:pathLst>
            </a:custGeom>
            <a:solidFill>
              <a:srgbClr val="306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8"/>
            <p:cNvSpPr>
              <a:spLocks/>
            </p:cNvSpPr>
            <p:nvPr userDrawn="1"/>
          </p:nvSpPr>
          <p:spPr bwMode="auto">
            <a:xfrm>
              <a:off x="557213" y="4737100"/>
              <a:ext cx="0" cy="0"/>
            </a:xfrm>
            <a:custGeom>
              <a:avLst/>
              <a:gdLst>
                <a:gd name="T0" fmla="*/ 1 h 1"/>
                <a:gd name="T1" fmla="*/ 1 h 1"/>
                <a:gd name="T2" fmla="*/ 0 h 1"/>
                <a:gd name="T3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</a:path>
              </a:pathLst>
            </a:custGeom>
            <a:solidFill>
              <a:srgbClr val="306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9"/>
            <p:cNvSpPr>
              <a:spLocks/>
            </p:cNvSpPr>
            <p:nvPr userDrawn="1"/>
          </p:nvSpPr>
          <p:spPr bwMode="auto">
            <a:xfrm>
              <a:off x="360363" y="4146550"/>
              <a:ext cx="492125" cy="588963"/>
            </a:xfrm>
            <a:custGeom>
              <a:avLst/>
              <a:gdLst>
                <a:gd name="T0" fmla="*/ 413 w 413"/>
                <a:gd name="T1" fmla="*/ 103 h 494"/>
                <a:gd name="T2" fmla="*/ 344 w 413"/>
                <a:gd name="T3" fmla="*/ 0 h 494"/>
                <a:gd name="T4" fmla="*/ 183 w 413"/>
                <a:gd name="T5" fmla="*/ 494 h 494"/>
                <a:gd name="T6" fmla="*/ 413 w 413"/>
                <a:gd name="T7" fmla="*/ 103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3" h="494">
                  <a:moveTo>
                    <a:pt x="413" y="103"/>
                  </a:moveTo>
                  <a:cubicBezTo>
                    <a:pt x="397" y="66"/>
                    <a:pt x="375" y="32"/>
                    <a:pt x="344" y="0"/>
                  </a:cubicBezTo>
                  <a:cubicBezTo>
                    <a:pt x="0" y="268"/>
                    <a:pt x="178" y="471"/>
                    <a:pt x="183" y="494"/>
                  </a:cubicBezTo>
                  <a:cubicBezTo>
                    <a:pt x="179" y="471"/>
                    <a:pt x="58" y="277"/>
                    <a:pt x="413" y="103"/>
                  </a:cubicBezTo>
                </a:path>
              </a:pathLst>
            </a:custGeom>
            <a:solidFill>
              <a:srgbClr val="306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0"/>
            <p:cNvSpPr>
              <a:spLocks/>
            </p:cNvSpPr>
            <p:nvPr userDrawn="1"/>
          </p:nvSpPr>
          <p:spPr bwMode="auto">
            <a:xfrm>
              <a:off x="557213" y="473710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E1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1"/>
            <p:cNvSpPr>
              <a:spLocks/>
            </p:cNvSpPr>
            <p:nvPr userDrawn="1"/>
          </p:nvSpPr>
          <p:spPr bwMode="auto">
            <a:xfrm>
              <a:off x="557213" y="4735513"/>
              <a:ext cx="1588" cy="1588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1" y="0"/>
                    <a:pt x="0" y="0"/>
                  </a:cubicBezTo>
                </a:path>
              </a:pathLst>
            </a:custGeom>
            <a:solidFill>
              <a:srgbClr val="DE1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5" name="Freeform 22"/>
          <p:cNvSpPr>
            <a:spLocks/>
          </p:cNvSpPr>
          <p:nvPr userDrawn="1"/>
        </p:nvSpPr>
        <p:spPr bwMode="auto">
          <a:xfrm>
            <a:off x="7116763" y="4545013"/>
            <a:ext cx="133350" cy="342900"/>
          </a:xfrm>
          <a:custGeom>
            <a:avLst/>
            <a:gdLst>
              <a:gd name="T0" fmla="*/ 21 w 84"/>
              <a:gd name="T1" fmla="*/ 0 h 216"/>
              <a:gd name="T2" fmla="*/ 60 w 84"/>
              <a:gd name="T3" fmla="*/ 0 h 216"/>
              <a:gd name="T4" fmla="*/ 60 w 84"/>
              <a:gd name="T5" fmla="*/ 58 h 216"/>
              <a:gd name="T6" fmla="*/ 84 w 84"/>
              <a:gd name="T7" fmla="*/ 58 h 216"/>
              <a:gd name="T8" fmla="*/ 84 w 84"/>
              <a:gd name="T9" fmla="*/ 92 h 216"/>
              <a:gd name="T10" fmla="*/ 60 w 84"/>
              <a:gd name="T11" fmla="*/ 92 h 216"/>
              <a:gd name="T12" fmla="*/ 60 w 84"/>
              <a:gd name="T13" fmla="*/ 216 h 216"/>
              <a:gd name="T14" fmla="*/ 21 w 84"/>
              <a:gd name="T15" fmla="*/ 216 h 216"/>
              <a:gd name="T16" fmla="*/ 21 w 84"/>
              <a:gd name="T17" fmla="*/ 92 h 216"/>
              <a:gd name="T18" fmla="*/ 0 w 84"/>
              <a:gd name="T19" fmla="*/ 92 h 216"/>
              <a:gd name="T20" fmla="*/ 0 w 84"/>
              <a:gd name="T21" fmla="*/ 58 h 216"/>
              <a:gd name="T22" fmla="*/ 21 w 84"/>
              <a:gd name="T23" fmla="*/ 58 h 216"/>
              <a:gd name="T24" fmla="*/ 21 w 84"/>
              <a:gd name="T25" fmla="*/ 0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4" h="216">
                <a:moveTo>
                  <a:pt x="21" y="0"/>
                </a:moveTo>
                <a:lnTo>
                  <a:pt x="60" y="0"/>
                </a:lnTo>
                <a:lnTo>
                  <a:pt x="60" y="58"/>
                </a:lnTo>
                <a:lnTo>
                  <a:pt x="84" y="58"/>
                </a:lnTo>
                <a:lnTo>
                  <a:pt x="84" y="92"/>
                </a:lnTo>
                <a:lnTo>
                  <a:pt x="60" y="92"/>
                </a:lnTo>
                <a:lnTo>
                  <a:pt x="60" y="216"/>
                </a:lnTo>
                <a:lnTo>
                  <a:pt x="21" y="216"/>
                </a:lnTo>
                <a:lnTo>
                  <a:pt x="21" y="92"/>
                </a:lnTo>
                <a:lnTo>
                  <a:pt x="0" y="92"/>
                </a:lnTo>
                <a:lnTo>
                  <a:pt x="0" y="58"/>
                </a:lnTo>
                <a:lnTo>
                  <a:pt x="21" y="58"/>
                </a:lnTo>
                <a:lnTo>
                  <a:pt x="21" y="0"/>
                </a:lnTo>
                <a:close/>
              </a:path>
            </a:pathLst>
          </a:custGeom>
          <a:solidFill>
            <a:srgbClr val="86C3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23"/>
          <p:cNvSpPr>
            <a:spLocks/>
          </p:cNvSpPr>
          <p:nvPr userDrawn="1"/>
        </p:nvSpPr>
        <p:spPr bwMode="auto">
          <a:xfrm>
            <a:off x="7283450" y="4540250"/>
            <a:ext cx="222250" cy="347663"/>
          </a:xfrm>
          <a:custGeom>
            <a:avLst/>
            <a:gdLst>
              <a:gd name="T0" fmla="*/ 0 w 187"/>
              <a:gd name="T1" fmla="*/ 0 h 292"/>
              <a:gd name="T2" fmla="*/ 53 w 187"/>
              <a:gd name="T3" fmla="*/ 0 h 292"/>
              <a:gd name="T4" fmla="*/ 53 w 187"/>
              <a:gd name="T5" fmla="*/ 103 h 292"/>
              <a:gd name="T6" fmla="*/ 84 w 187"/>
              <a:gd name="T7" fmla="*/ 83 h 292"/>
              <a:gd name="T8" fmla="*/ 116 w 187"/>
              <a:gd name="T9" fmla="*/ 76 h 292"/>
              <a:gd name="T10" fmla="*/ 169 w 187"/>
              <a:gd name="T11" fmla="*/ 98 h 292"/>
              <a:gd name="T12" fmla="*/ 187 w 187"/>
              <a:gd name="T13" fmla="*/ 153 h 292"/>
              <a:gd name="T14" fmla="*/ 187 w 187"/>
              <a:gd name="T15" fmla="*/ 292 h 292"/>
              <a:gd name="T16" fmla="*/ 135 w 187"/>
              <a:gd name="T17" fmla="*/ 292 h 292"/>
              <a:gd name="T18" fmla="*/ 135 w 187"/>
              <a:gd name="T19" fmla="*/ 200 h 292"/>
              <a:gd name="T20" fmla="*/ 131 w 187"/>
              <a:gd name="T21" fmla="*/ 150 h 292"/>
              <a:gd name="T22" fmla="*/ 119 w 187"/>
              <a:gd name="T23" fmla="*/ 131 h 292"/>
              <a:gd name="T24" fmla="*/ 99 w 187"/>
              <a:gd name="T25" fmla="*/ 125 h 292"/>
              <a:gd name="T26" fmla="*/ 71 w 187"/>
              <a:gd name="T27" fmla="*/ 135 h 292"/>
              <a:gd name="T28" fmla="*/ 55 w 187"/>
              <a:gd name="T29" fmla="*/ 164 h 292"/>
              <a:gd name="T30" fmla="*/ 53 w 187"/>
              <a:gd name="T31" fmla="*/ 208 h 292"/>
              <a:gd name="T32" fmla="*/ 53 w 187"/>
              <a:gd name="T33" fmla="*/ 292 h 292"/>
              <a:gd name="T34" fmla="*/ 0 w 187"/>
              <a:gd name="T35" fmla="*/ 292 h 292"/>
              <a:gd name="T36" fmla="*/ 0 w 187"/>
              <a:gd name="T37" fmla="*/ 0 h 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87" h="292">
                <a:moveTo>
                  <a:pt x="0" y="0"/>
                </a:moveTo>
                <a:cubicBezTo>
                  <a:pt x="53" y="0"/>
                  <a:pt x="53" y="0"/>
                  <a:pt x="53" y="0"/>
                </a:cubicBezTo>
                <a:cubicBezTo>
                  <a:pt x="53" y="103"/>
                  <a:pt x="53" y="103"/>
                  <a:pt x="53" y="103"/>
                </a:cubicBezTo>
                <a:cubicBezTo>
                  <a:pt x="63" y="94"/>
                  <a:pt x="74" y="87"/>
                  <a:pt x="84" y="83"/>
                </a:cubicBezTo>
                <a:cubicBezTo>
                  <a:pt x="94" y="78"/>
                  <a:pt x="105" y="76"/>
                  <a:pt x="116" y="76"/>
                </a:cubicBezTo>
                <a:cubicBezTo>
                  <a:pt x="137" y="76"/>
                  <a:pt x="154" y="83"/>
                  <a:pt x="169" y="98"/>
                </a:cubicBezTo>
                <a:cubicBezTo>
                  <a:pt x="181" y="110"/>
                  <a:pt x="187" y="129"/>
                  <a:pt x="187" y="153"/>
                </a:cubicBezTo>
                <a:cubicBezTo>
                  <a:pt x="187" y="292"/>
                  <a:pt x="187" y="292"/>
                  <a:pt x="187" y="292"/>
                </a:cubicBezTo>
                <a:cubicBezTo>
                  <a:pt x="135" y="292"/>
                  <a:pt x="135" y="292"/>
                  <a:pt x="135" y="292"/>
                </a:cubicBezTo>
                <a:cubicBezTo>
                  <a:pt x="135" y="200"/>
                  <a:pt x="135" y="200"/>
                  <a:pt x="135" y="200"/>
                </a:cubicBezTo>
                <a:cubicBezTo>
                  <a:pt x="135" y="175"/>
                  <a:pt x="134" y="159"/>
                  <a:pt x="131" y="150"/>
                </a:cubicBezTo>
                <a:cubicBezTo>
                  <a:pt x="129" y="142"/>
                  <a:pt x="125" y="135"/>
                  <a:pt x="119" y="131"/>
                </a:cubicBezTo>
                <a:cubicBezTo>
                  <a:pt x="114" y="127"/>
                  <a:pt x="107" y="125"/>
                  <a:pt x="99" y="125"/>
                </a:cubicBezTo>
                <a:cubicBezTo>
                  <a:pt x="88" y="125"/>
                  <a:pt x="79" y="128"/>
                  <a:pt x="71" y="135"/>
                </a:cubicBezTo>
                <a:cubicBezTo>
                  <a:pt x="63" y="142"/>
                  <a:pt x="58" y="152"/>
                  <a:pt x="55" y="164"/>
                </a:cubicBezTo>
                <a:cubicBezTo>
                  <a:pt x="54" y="171"/>
                  <a:pt x="53" y="185"/>
                  <a:pt x="53" y="208"/>
                </a:cubicBezTo>
                <a:cubicBezTo>
                  <a:pt x="53" y="292"/>
                  <a:pt x="53" y="292"/>
                  <a:pt x="53" y="292"/>
                </a:cubicBezTo>
                <a:cubicBezTo>
                  <a:pt x="0" y="292"/>
                  <a:pt x="0" y="292"/>
                  <a:pt x="0" y="292"/>
                </a:cubicBezTo>
                <a:lnTo>
                  <a:pt x="0" y="0"/>
                </a:lnTo>
                <a:close/>
              </a:path>
            </a:pathLst>
          </a:custGeom>
          <a:solidFill>
            <a:srgbClr val="306AB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24"/>
          <p:cNvSpPr>
            <a:spLocks/>
          </p:cNvSpPr>
          <p:nvPr userDrawn="1"/>
        </p:nvSpPr>
        <p:spPr bwMode="auto">
          <a:xfrm>
            <a:off x="7551738" y="4630738"/>
            <a:ext cx="133350" cy="257175"/>
          </a:xfrm>
          <a:custGeom>
            <a:avLst/>
            <a:gdLst>
              <a:gd name="T0" fmla="*/ 0 w 112"/>
              <a:gd name="T1" fmla="*/ 6 h 216"/>
              <a:gd name="T2" fmla="*/ 45 w 112"/>
              <a:gd name="T3" fmla="*/ 6 h 216"/>
              <a:gd name="T4" fmla="*/ 45 w 112"/>
              <a:gd name="T5" fmla="*/ 32 h 216"/>
              <a:gd name="T6" fmla="*/ 64 w 112"/>
              <a:gd name="T7" fmla="*/ 8 h 216"/>
              <a:gd name="T8" fmla="*/ 91 w 112"/>
              <a:gd name="T9" fmla="*/ 0 h 216"/>
              <a:gd name="T10" fmla="*/ 112 w 112"/>
              <a:gd name="T11" fmla="*/ 6 h 216"/>
              <a:gd name="T12" fmla="*/ 96 w 112"/>
              <a:gd name="T13" fmla="*/ 51 h 216"/>
              <a:gd name="T14" fmla="*/ 81 w 112"/>
              <a:gd name="T15" fmla="*/ 46 h 216"/>
              <a:gd name="T16" fmla="*/ 60 w 112"/>
              <a:gd name="T17" fmla="*/ 62 h 216"/>
              <a:gd name="T18" fmla="*/ 52 w 112"/>
              <a:gd name="T19" fmla="*/ 121 h 216"/>
              <a:gd name="T20" fmla="*/ 52 w 112"/>
              <a:gd name="T21" fmla="*/ 131 h 216"/>
              <a:gd name="T22" fmla="*/ 52 w 112"/>
              <a:gd name="T23" fmla="*/ 216 h 216"/>
              <a:gd name="T24" fmla="*/ 0 w 112"/>
              <a:gd name="T25" fmla="*/ 216 h 216"/>
              <a:gd name="T26" fmla="*/ 0 w 112"/>
              <a:gd name="T27" fmla="*/ 6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2" h="216">
                <a:moveTo>
                  <a:pt x="0" y="6"/>
                </a:moveTo>
                <a:cubicBezTo>
                  <a:pt x="45" y="6"/>
                  <a:pt x="45" y="6"/>
                  <a:pt x="45" y="6"/>
                </a:cubicBezTo>
                <a:cubicBezTo>
                  <a:pt x="45" y="32"/>
                  <a:pt x="45" y="32"/>
                  <a:pt x="45" y="32"/>
                </a:cubicBezTo>
                <a:cubicBezTo>
                  <a:pt x="50" y="22"/>
                  <a:pt x="56" y="14"/>
                  <a:pt x="64" y="8"/>
                </a:cubicBezTo>
                <a:cubicBezTo>
                  <a:pt x="72" y="3"/>
                  <a:pt x="81" y="0"/>
                  <a:pt x="91" y="0"/>
                </a:cubicBezTo>
                <a:cubicBezTo>
                  <a:pt x="98" y="0"/>
                  <a:pt x="105" y="2"/>
                  <a:pt x="112" y="6"/>
                </a:cubicBezTo>
                <a:cubicBezTo>
                  <a:pt x="96" y="51"/>
                  <a:pt x="96" y="51"/>
                  <a:pt x="96" y="51"/>
                </a:cubicBezTo>
                <a:cubicBezTo>
                  <a:pt x="90" y="48"/>
                  <a:pt x="85" y="46"/>
                  <a:pt x="81" y="46"/>
                </a:cubicBezTo>
                <a:cubicBezTo>
                  <a:pt x="73" y="46"/>
                  <a:pt x="66" y="51"/>
                  <a:pt x="60" y="62"/>
                </a:cubicBezTo>
                <a:cubicBezTo>
                  <a:pt x="55" y="72"/>
                  <a:pt x="52" y="91"/>
                  <a:pt x="52" y="121"/>
                </a:cubicBezTo>
                <a:cubicBezTo>
                  <a:pt x="52" y="131"/>
                  <a:pt x="52" y="131"/>
                  <a:pt x="52" y="131"/>
                </a:cubicBezTo>
                <a:cubicBezTo>
                  <a:pt x="52" y="216"/>
                  <a:pt x="52" y="216"/>
                  <a:pt x="52" y="216"/>
                </a:cubicBezTo>
                <a:cubicBezTo>
                  <a:pt x="0" y="216"/>
                  <a:pt x="0" y="216"/>
                  <a:pt x="0" y="216"/>
                </a:cubicBezTo>
                <a:lnTo>
                  <a:pt x="0" y="6"/>
                </a:lnTo>
                <a:close/>
              </a:path>
            </a:pathLst>
          </a:custGeom>
          <a:solidFill>
            <a:srgbClr val="306AB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25"/>
          <p:cNvSpPr>
            <a:spLocks noEditPoints="1"/>
          </p:cNvSpPr>
          <p:nvPr userDrawn="1"/>
        </p:nvSpPr>
        <p:spPr bwMode="auto">
          <a:xfrm>
            <a:off x="7702550" y="4533900"/>
            <a:ext cx="79375" cy="354013"/>
          </a:xfrm>
          <a:custGeom>
            <a:avLst/>
            <a:gdLst>
              <a:gd name="T0" fmla="*/ 33 w 67"/>
              <a:gd name="T1" fmla="*/ 0 h 297"/>
              <a:gd name="T2" fmla="*/ 57 w 67"/>
              <a:gd name="T3" fmla="*/ 10 h 297"/>
              <a:gd name="T4" fmla="*/ 67 w 67"/>
              <a:gd name="T5" fmla="*/ 34 h 297"/>
              <a:gd name="T6" fmla="*/ 57 w 67"/>
              <a:gd name="T7" fmla="*/ 58 h 297"/>
              <a:gd name="T8" fmla="*/ 34 w 67"/>
              <a:gd name="T9" fmla="*/ 68 h 297"/>
              <a:gd name="T10" fmla="*/ 10 w 67"/>
              <a:gd name="T11" fmla="*/ 58 h 297"/>
              <a:gd name="T12" fmla="*/ 0 w 67"/>
              <a:gd name="T13" fmla="*/ 34 h 297"/>
              <a:gd name="T14" fmla="*/ 9 w 67"/>
              <a:gd name="T15" fmla="*/ 10 h 297"/>
              <a:gd name="T16" fmla="*/ 33 w 67"/>
              <a:gd name="T17" fmla="*/ 0 h 297"/>
              <a:gd name="T18" fmla="*/ 7 w 67"/>
              <a:gd name="T19" fmla="*/ 87 h 297"/>
              <a:gd name="T20" fmla="*/ 60 w 67"/>
              <a:gd name="T21" fmla="*/ 87 h 297"/>
              <a:gd name="T22" fmla="*/ 60 w 67"/>
              <a:gd name="T23" fmla="*/ 297 h 297"/>
              <a:gd name="T24" fmla="*/ 7 w 67"/>
              <a:gd name="T25" fmla="*/ 297 h 297"/>
              <a:gd name="T26" fmla="*/ 7 w 67"/>
              <a:gd name="T27" fmla="*/ 87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7" h="297">
                <a:moveTo>
                  <a:pt x="33" y="0"/>
                </a:moveTo>
                <a:cubicBezTo>
                  <a:pt x="42" y="0"/>
                  <a:pt x="50" y="3"/>
                  <a:pt x="57" y="10"/>
                </a:cubicBezTo>
                <a:cubicBezTo>
                  <a:pt x="64" y="17"/>
                  <a:pt x="67" y="25"/>
                  <a:pt x="67" y="34"/>
                </a:cubicBezTo>
                <a:cubicBezTo>
                  <a:pt x="67" y="44"/>
                  <a:pt x="64" y="52"/>
                  <a:pt x="57" y="58"/>
                </a:cubicBezTo>
                <a:cubicBezTo>
                  <a:pt x="51" y="65"/>
                  <a:pt x="43" y="68"/>
                  <a:pt x="34" y="68"/>
                </a:cubicBezTo>
                <a:cubicBezTo>
                  <a:pt x="24" y="68"/>
                  <a:pt x="16" y="65"/>
                  <a:pt x="10" y="58"/>
                </a:cubicBezTo>
                <a:cubicBezTo>
                  <a:pt x="3" y="52"/>
                  <a:pt x="0" y="43"/>
                  <a:pt x="0" y="34"/>
                </a:cubicBezTo>
                <a:cubicBezTo>
                  <a:pt x="0" y="24"/>
                  <a:pt x="3" y="16"/>
                  <a:pt x="9" y="10"/>
                </a:cubicBezTo>
                <a:cubicBezTo>
                  <a:pt x="16" y="3"/>
                  <a:pt x="24" y="0"/>
                  <a:pt x="33" y="0"/>
                </a:cubicBezTo>
                <a:close/>
                <a:moveTo>
                  <a:pt x="7" y="87"/>
                </a:moveTo>
                <a:cubicBezTo>
                  <a:pt x="60" y="87"/>
                  <a:pt x="60" y="87"/>
                  <a:pt x="60" y="87"/>
                </a:cubicBezTo>
                <a:cubicBezTo>
                  <a:pt x="60" y="297"/>
                  <a:pt x="60" y="297"/>
                  <a:pt x="60" y="297"/>
                </a:cubicBezTo>
                <a:cubicBezTo>
                  <a:pt x="7" y="297"/>
                  <a:pt x="7" y="297"/>
                  <a:pt x="7" y="297"/>
                </a:cubicBezTo>
                <a:lnTo>
                  <a:pt x="7" y="87"/>
                </a:lnTo>
                <a:close/>
              </a:path>
            </a:pathLst>
          </a:custGeom>
          <a:solidFill>
            <a:srgbClr val="86C3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26"/>
          <p:cNvSpPr>
            <a:spLocks/>
          </p:cNvSpPr>
          <p:nvPr userDrawn="1"/>
        </p:nvSpPr>
        <p:spPr bwMode="auto">
          <a:xfrm>
            <a:off x="7802563" y="4637088"/>
            <a:ext cx="254000" cy="250825"/>
          </a:xfrm>
          <a:custGeom>
            <a:avLst/>
            <a:gdLst>
              <a:gd name="T0" fmla="*/ 0 w 160"/>
              <a:gd name="T1" fmla="*/ 0 h 158"/>
              <a:gd name="T2" fmla="*/ 41 w 160"/>
              <a:gd name="T3" fmla="*/ 0 h 158"/>
              <a:gd name="T4" fmla="*/ 81 w 160"/>
              <a:gd name="T5" fmla="*/ 93 h 158"/>
              <a:gd name="T6" fmla="*/ 120 w 160"/>
              <a:gd name="T7" fmla="*/ 0 h 158"/>
              <a:gd name="T8" fmla="*/ 160 w 160"/>
              <a:gd name="T9" fmla="*/ 0 h 158"/>
              <a:gd name="T10" fmla="*/ 93 w 160"/>
              <a:gd name="T11" fmla="*/ 158 h 158"/>
              <a:gd name="T12" fmla="*/ 68 w 160"/>
              <a:gd name="T13" fmla="*/ 158 h 158"/>
              <a:gd name="T14" fmla="*/ 0 w 160"/>
              <a:gd name="T15" fmla="*/ 0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60" h="158">
                <a:moveTo>
                  <a:pt x="0" y="0"/>
                </a:moveTo>
                <a:lnTo>
                  <a:pt x="41" y="0"/>
                </a:lnTo>
                <a:lnTo>
                  <a:pt x="81" y="93"/>
                </a:lnTo>
                <a:lnTo>
                  <a:pt x="120" y="0"/>
                </a:lnTo>
                <a:lnTo>
                  <a:pt x="160" y="0"/>
                </a:lnTo>
                <a:lnTo>
                  <a:pt x="93" y="158"/>
                </a:lnTo>
                <a:lnTo>
                  <a:pt x="68" y="158"/>
                </a:lnTo>
                <a:lnTo>
                  <a:pt x="0" y="0"/>
                </a:lnTo>
                <a:close/>
              </a:path>
            </a:pathLst>
          </a:custGeom>
          <a:solidFill>
            <a:srgbClr val="86C3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27"/>
          <p:cNvSpPr>
            <a:spLocks noEditPoints="1"/>
          </p:cNvSpPr>
          <p:nvPr userDrawn="1"/>
        </p:nvSpPr>
        <p:spPr bwMode="auto">
          <a:xfrm>
            <a:off x="8081963" y="4630738"/>
            <a:ext cx="263525" cy="263525"/>
          </a:xfrm>
          <a:custGeom>
            <a:avLst/>
            <a:gdLst>
              <a:gd name="T0" fmla="*/ 221 w 221"/>
              <a:gd name="T1" fmla="*/ 126 h 221"/>
              <a:gd name="T2" fmla="*/ 51 w 221"/>
              <a:gd name="T3" fmla="*/ 126 h 221"/>
              <a:gd name="T4" fmla="*/ 71 w 221"/>
              <a:gd name="T5" fmla="*/ 162 h 221"/>
              <a:gd name="T6" fmla="*/ 112 w 221"/>
              <a:gd name="T7" fmla="*/ 175 h 221"/>
              <a:gd name="T8" fmla="*/ 163 w 221"/>
              <a:gd name="T9" fmla="*/ 154 h 221"/>
              <a:gd name="T10" fmla="*/ 207 w 221"/>
              <a:gd name="T11" fmla="*/ 175 h 221"/>
              <a:gd name="T12" fmla="*/ 167 w 221"/>
              <a:gd name="T13" fmla="*/ 210 h 221"/>
              <a:gd name="T14" fmla="*/ 112 w 221"/>
              <a:gd name="T15" fmla="*/ 221 h 221"/>
              <a:gd name="T16" fmla="*/ 32 w 221"/>
              <a:gd name="T17" fmla="*/ 190 h 221"/>
              <a:gd name="T18" fmla="*/ 0 w 221"/>
              <a:gd name="T19" fmla="*/ 112 h 221"/>
              <a:gd name="T20" fmla="*/ 31 w 221"/>
              <a:gd name="T21" fmla="*/ 32 h 221"/>
              <a:gd name="T22" fmla="*/ 109 w 221"/>
              <a:gd name="T23" fmla="*/ 0 h 221"/>
              <a:gd name="T24" fmla="*/ 190 w 221"/>
              <a:gd name="T25" fmla="*/ 32 h 221"/>
              <a:gd name="T26" fmla="*/ 221 w 221"/>
              <a:gd name="T27" fmla="*/ 116 h 221"/>
              <a:gd name="T28" fmla="*/ 221 w 221"/>
              <a:gd name="T29" fmla="*/ 126 h 221"/>
              <a:gd name="T30" fmla="*/ 168 w 221"/>
              <a:gd name="T31" fmla="*/ 85 h 221"/>
              <a:gd name="T32" fmla="*/ 148 w 221"/>
              <a:gd name="T33" fmla="*/ 56 h 221"/>
              <a:gd name="T34" fmla="*/ 112 w 221"/>
              <a:gd name="T35" fmla="*/ 45 h 221"/>
              <a:gd name="T36" fmla="*/ 73 w 221"/>
              <a:gd name="T37" fmla="*/ 57 h 221"/>
              <a:gd name="T38" fmla="*/ 54 w 221"/>
              <a:gd name="T39" fmla="*/ 85 h 221"/>
              <a:gd name="T40" fmla="*/ 168 w 221"/>
              <a:gd name="T41" fmla="*/ 85 h 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21" h="221">
                <a:moveTo>
                  <a:pt x="221" y="126"/>
                </a:moveTo>
                <a:cubicBezTo>
                  <a:pt x="51" y="126"/>
                  <a:pt x="51" y="126"/>
                  <a:pt x="51" y="126"/>
                </a:cubicBezTo>
                <a:cubicBezTo>
                  <a:pt x="54" y="141"/>
                  <a:pt x="60" y="153"/>
                  <a:pt x="71" y="162"/>
                </a:cubicBezTo>
                <a:cubicBezTo>
                  <a:pt x="82" y="171"/>
                  <a:pt x="95" y="175"/>
                  <a:pt x="112" y="175"/>
                </a:cubicBezTo>
                <a:cubicBezTo>
                  <a:pt x="132" y="175"/>
                  <a:pt x="148" y="168"/>
                  <a:pt x="163" y="154"/>
                </a:cubicBezTo>
                <a:cubicBezTo>
                  <a:pt x="207" y="175"/>
                  <a:pt x="207" y="175"/>
                  <a:pt x="207" y="175"/>
                </a:cubicBezTo>
                <a:cubicBezTo>
                  <a:pt x="196" y="191"/>
                  <a:pt x="183" y="203"/>
                  <a:pt x="167" y="210"/>
                </a:cubicBezTo>
                <a:cubicBezTo>
                  <a:pt x="152" y="218"/>
                  <a:pt x="133" y="221"/>
                  <a:pt x="112" y="221"/>
                </a:cubicBezTo>
                <a:cubicBezTo>
                  <a:pt x="79" y="221"/>
                  <a:pt x="52" y="211"/>
                  <a:pt x="32" y="190"/>
                </a:cubicBezTo>
                <a:cubicBezTo>
                  <a:pt x="11" y="169"/>
                  <a:pt x="0" y="143"/>
                  <a:pt x="0" y="112"/>
                </a:cubicBezTo>
                <a:cubicBezTo>
                  <a:pt x="0" y="80"/>
                  <a:pt x="11" y="53"/>
                  <a:pt x="31" y="32"/>
                </a:cubicBezTo>
                <a:cubicBezTo>
                  <a:pt x="52" y="11"/>
                  <a:pt x="78" y="0"/>
                  <a:pt x="109" y="0"/>
                </a:cubicBezTo>
                <a:cubicBezTo>
                  <a:pt x="142" y="0"/>
                  <a:pt x="169" y="11"/>
                  <a:pt x="190" y="32"/>
                </a:cubicBezTo>
                <a:cubicBezTo>
                  <a:pt x="211" y="53"/>
                  <a:pt x="221" y="81"/>
                  <a:pt x="221" y="116"/>
                </a:cubicBezTo>
                <a:lnTo>
                  <a:pt x="221" y="126"/>
                </a:lnTo>
                <a:close/>
                <a:moveTo>
                  <a:pt x="168" y="85"/>
                </a:moveTo>
                <a:cubicBezTo>
                  <a:pt x="165" y="73"/>
                  <a:pt x="158" y="63"/>
                  <a:pt x="148" y="56"/>
                </a:cubicBezTo>
                <a:cubicBezTo>
                  <a:pt x="137" y="49"/>
                  <a:pt x="125" y="45"/>
                  <a:pt x="112" y="45"/>
                </a:cubicBezTo>
                <a:cubicBezTo>
                  <a:pt x="97" y="45"/>
                  <a:pt x="84" y="49"/>
                  <a:pt x="73" y="57"/>
                </a:cubicBezTo>
                <a:cubicBezTo>
                  <a:pt x="66" y="62"/>
                  <a:pt x="60" y="71"/>
                  <a:pt x="54" y="85"/>
                </a:cubicBezTo>
                <a:lnTo>
                  <a:pt x="168" y="85"/>
                </a:lnTo>
                <a:close/>
              </a:path>
            </a:pathLst>
          </a:custGeom>
          <a:solidFill>
            <a:srgbClr val="86C3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28"/>
          <p:cNvSpPr>
            <a:spLocks/>
          </p:cNvSpPr>
          <p:nvPr userDrawn="1"/>
        </p:nvSpPr>
        <p:spPr bwMode="auto">
          <a:xfrm>
            <a:off x="8369300" y="4837113"/>
            <a:ext cx="57150" cy="57150"/>
          </a:xfrm>
          <a:custGeom>
            <a:avLst/>
            <a:gdLst>
              <a:gd name="T0" fmla="*/ 23 w 47"/>
              <a:gd name="T1" fmla="*/ 0 h 48"/>
              <a:gd name="T2" fmla="*/ 40 w 47"/>
              <a:gd name="T3" fmla="*/ 7 h 48"/>
              <a:gd name="T4" fmla="*/ 47 w 47"/>
              <a:gd name="T5" fmla="*/ 24 h 48"/>
              <a:gd name="T6" fmla="*/ 40 w 47"/>
              <a:gd name="T7" fmla="*/ 41 h 48"/>
              <a:gd name="T8" fmla="*/ 23 w 47"/>
              <a:gd name="T9" fmla="*/ 48 h 48"/>
              <a:gd name="T10" fmla="*/ 7 w 47"/>
              <a:gd name="T11" fmla="*/ 41 h 48"/>
              <a:gd name="T12" fmla="*/ 0 w 47"/>
              <a:gd name="T13" fmla="*/ 24 h 48"/>
              <a:gd name="T14" fmla="*/ 7 w 47"/>
              <a:gd name="T15" fmla="*/ 7 h 48"/>
              <a:gd name="T16" fmla="*/ 23 w 47"/>
              <a:gd name="T17" fmla="*/ 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7" h="48">
                <a:moveTo>
                  <a:pt x="23" y="0"/>
                </a:moveTo>
                <a:cubicBezTo>
                  <a:pt x="30" y="0"/>
                  <a:pt x="36" y="3"/>
                  <a:pt x="40" y="7"/>
                </a:cubicBezTo>
                <a:cubicBezTo>
                  <a:pt x="45" y="12"/>
                  <a:pt x="47" y="18"/>
                  <a:pt x="47" y="24"/>
                </a:cubicBezTo>
                <a:cubicBezTo>
                  <a:pt x="47" y="31"/>
                  <a:pt x="45" y="37"/>
                  <a:pt x="40" y="41"/>
                </a:cubicBezTo>
                <a:cubicBezTo>
                  <a:pt x="36" y="46"/>
                  <a:pt x="30" y="48"/>
                  <a:pt x="23" y="48"/>
                </a:cubicBezTo>
                <a:cubicBezTo>
                  <a:pt x="17" y="48"/>
                  <a:pt x="11" y="46"/>
                  <a:pt x="7" y="41"/>
                </a:cubicBezTo>
                <a:cubicBezTo>
                  <a:pt x="2" y="37"/>
                  <a:pt x="0" y="31"/>
                  <a:pt x="0" y="24"/>
                </a:cubicBezTo>
                <a:cubicBezTo>
                  <a:pt x="0" y="18"/>
                  <a:pt x="2" y="12"/>
                  <a:pt x="7" y="7"/>
                </a:cubicBezTo>
                <a:cubicBezTo>
                  <a:pt x="11" y="3"/>
                  <a:pt x="17" y="0"/>
                  <a:pt x="23" y="0"/>
                </a:cubicBezTo>
                <a:close/>
              </a:path>
            </a:pathLst>
          </a:custGeom>
          <a:solidFill>
            <a:srgbClr val="5A75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9183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B903B-4734-482A-BD7B-264575D868EB}" type="datetime4">
              <a:rPr lang="en-US" smtClean="0"/>
              <a:t>May 7, 2014</a:t>
            </a:fld>
            <a:endParaRPr lang="en-US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2014 aasonn.</a:t>
            </a:r>
            <a:endParaRPr lang="en-US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47BBA-95AE-4CBA-8EB9-7C5E1D94A8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769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EFED5-64CD-4396-8CD3-C05CC610A3C8}" type="datetime4">
              <a:rPr lang="en-US" smtClean="0"/>
              <a:t>May 7, 2014</a:t>
            </a:fld>
            <a:endParaRPr lang="en-US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2014 aasonn.</a:t>
            </a:r>
            <a:endParaRPr lang="en-US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47BBA-95AE-4CBA-8EB9-7C5E1D94A8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408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lnSpc>
                <a:spcPts val="2400"/>
              </a:lnSpc>
              <a:defRPr/>
            </a:lvl1pPr>
          </a:lstStyle>
          <a:p>
            <a:endParaRPr lang="en-US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en-US" dirty="0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734A4-B4E7-4228-80A1-A9ABD52E386C}" type="datetime4">
              <a:rPr lang="en-US" smtClean="0"/>
              <a:t>May 7, 2014</a:t>
            </a:fld>
            <a:endParaRPr lang="en-US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2014 aasonn.</a:t>
            </a:r>
            <a:endParaRPr lang="en-US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47BBA-95AE-4CBA-8EB9-7C5E1D94A8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6269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none" baseline="0"/>
            </a:lvl1pPr>
          </a:lstStyle>
          <a:p>
            <a:endParaRPr lang="en-US" dirty="0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endParaRPr lang="tr-TR" dirty="0" smtClean="0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7CC4A-5562-4BA0-9B4D-DA842CA4595F}" type="datetime4">
              <a:rPr lang="en-US" smtClean="0"/>
              <a:t>May 7, 2014</a:t>
            </a:fld>
            <a:endParaRPr lang="en-US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2014 aasonn.</a:t>
            </a:r>
            <a:endParaRPr lang="en-US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47BBA-95AE-4CBA-8EB9-7C5E1D94A8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7182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endParaRPr lang="en-US" dirty="0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endParaRPr lang="en-US" dirty="0"/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010E6-1DDC-4DE8-A6F3-93F39C092D2E}" type="datetime4">
              <a:rPr lang="en-US" smtClean="0"/>
              <a:t>May 7, 2014</a:t>
            </a:fld>
            <a:endParaRPr lang="en-US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2014 aasonn.</a:t>
            </a:r>
            <a:endParaRPr lang="en-US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47BBA-95AE-4CBA-8EB9-7C5E1D94A8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545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2FD6C-E2A0-469D-8322-CF775125E60E}" type="datetime4">
              <a:rPr lang="en-US" smtClean="0"/>
              <a:t>May 7, 2014</a:t>
            </a:fld>
            <a:endParaRPr lang="en-US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2014 aasonn.</a:t>
            </a:r>
            <a:endParaRPr lang="en-US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47BBA-95AE-4CBA-8EB9-7C5E1D94A8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4372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B308-4E9F-48ED-8E13-B38656DCB166}" type="datetime4">
              <a:rPr lang="en-US" smtClean="0"/>
              <a:t>May 7, 2014</a:t>
            </a:fld>
            <a:endParaRPr lang="en-US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2014 aasonn.</a:t>
            </a:r>
            <a:endParaRPr lang="en-US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47BBA-95AE-4CBA-8EB9-7C5E1D94A8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19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9A9B9-E29D-4D50-A760-3904A4D5153C}" type="datetime4">
              <a:rPr lang="en-US" smtClean="0"/>
              <a:t>May 7, 2014</a:t>
            </a:fld>
            <a:endParaRPr lang="en-US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2014 aasonn.</a:t>
            </a:r>
            <a:endParaRPr lang="en-US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47BBA-95AE-4CBA-8EB9-7C5E1D94A8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9674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BD4B5-F5E9-42F5-879C-D4F2D34094CF}" type="datetime4">
              <a:rPr lang="en-US" smtClean="0"/>
              <a:t>May 7, 2014</a:t>
            </a:fld>
            <a:endParaRPr lang="en-US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2014 aasonn.</a:t>
            </a:r>
            <a:endParaRPr lang="en-US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47BBA-95AE-4CBA-8EB9-7C5E1D94A8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11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859CE-109A-4D8B-B689-4624967EEB79}" type="datetime4">
              <a:rPr lang="en-US" smtClean="0"/>
              <a:t>May 7, 2014</a:t>
            </a:fld>
            <a:endParaRPr lang="en-US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2014 aasonn.</a:t>
            </a:r>
            <a:endParaRPr lang="en-US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47BBA-95AE-4CBA-8EB9-7C5E1D94A8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104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4" name="Freeform 41"/>
          <p:cNvSpPr>
            <a:spLocks/>
          </p:cNvSpPr>
          <p:nvPr userDrawn="1"/>
        </p:nvSpPr>
        <p:spPr bwMode="auto">
          <a:xfrm>
            <a:off x="0" y="4564063"/>
            <a:ext cx="9153525" cy="588963"/>
          </a:xfrm>
          <a:custGeom>
            <a:avLst/>
            <a:gdLst>
              <a:gd name="T0" fmla="*/ 2880 w 2880"/>
              <a:gd name="T1" fmla="*/ 23 h 185"/>
              <a:gd name="T2" fmla="*/ 2824 w 2880"/>
              <a:gd name="T3" fmla="*/ 50 h 185"/>
              <a:gd name="T4" fmla="*/ 2741 w 2880"/>
              <a:gd name="T5" fmla="*/ 0 h 185"/>
              <a:gd name="T6" fmla="*/ 2651 w 2880"/>
              <a:gd name="T7" fmla="*/ 67 h 185"/>
              <a:gd name="T8" fmla="*/ 2630 w 2880"/>
              <a:gd name="T9" fmla="*/ 63 h 185"/>
              <a:gd name="T10" fmla="*/ 2572 w 2880"/>
              <a:gd name="T11" fmla="*/ 96 h 185"/>
              <a:gd name="T12" fmla="*/ 2559 w 2880"/>
              <a:gd name="T13" fmla="*/ 104 h 185"/>
              <a:gd name="T14" fmla="*/ 0 w 2880"/>
              <a:gd name="T15" fmla="*/ 104 h 185"/>
              <a:gd name="T16" fmla="*/ 0 w 2880"/>
              <a:gd name="T17" fmla="*/ 185 h 185"/>
              <a:gd name="T18" fmla="*/ 2880 w 2880"/>
              <a:gd name="T19" fmla="*/ 185 h 185"/>
              <a:gd name="T20" fmla="*/ 2880 w 2880"/>
              <a:gd name="T21" fmla="*/ 23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80" h="185">
                <a:moveTo>
                  <a:pt x="2880" y="23"/>
                </a:moveTo>
                <a:cubicBezTo>
                  <a:pt x="2857" y="23"/>
                  <a:pt x="2837" y="34"/>
                  <a:pt x="2824" y="50"/>
                </a:cubicBezTo>
                <a:cubicBezTo>
                  <a:pt x="2808" y="21"/>
                  <a:pt x="2777" y="0"/>
                  <a:pt x="2741" y="0"/>
                </a:cubicBezTo>
                <a:cubicBezTo>
                  <a:pt x="2699" y="0"/>
                  <a:pt x="2663" y="28"/>
                  <a:pt x="2651" y="67"/>
                </a:cubicBezTo>
                <a:cubicBezTo>
                  <a:pt x="2645" y="65"/>
                  <a:pt x="2637" y="63"/>
                  <a:pt x="2630" y="63"/>
                </a:cubicBezTo>
                <a:cubicBezTo>
                  <a:pt x="2605" y="63"/>
                  <a:pt x="2584" y="77"/>
                  <a:pt x="2572" y="96"/>
                </a:cubicBezTo>
                <a:cubicBezTo>
                  <a:pt x="2569" y="101"/>
                  <a:pt x="2562" y="104"/>
                  <a:pt x="2559" y="104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85"/>
                  <a:pt x="0" y="185"/>
                  <a:pt x="0" y="185"/>
                </a:cubicBezTo>
                <a:cubicBezTo>
                  <a:pt x="2880" y="185"/>
                  <a:pt x="2880" y="185"/>
                  <a:pt x="2880" y="185"/>
                </a:cubicBezTo>
                <a:lnTo>
                  <a:pt x="2880" y="23"/>
                </a:lnTo>
                <a:close/>
              </a:path>
            </a:pathLst>
          </a:custGeom>
          <a:gradFill>
            <a:gsLst>
              <a:gs pos="0">
                <a:srgbClr val="1152A4"/>
              </a:gs>
              <a:gs pos="100000">
                <a:srgbClr val="2674C2"/>
              </a:gs>
            </a:gsLst>
            <a:lin ang="0" scaled="0"/>
          </a:gradFill>
          <a:ln>
            <a:noFill/>
          </a:ln>
          <a:effectLst>
            <a:innerShdw blurRad="63500" dist="38100" dir="13500000">
              <a:schemeClr val="tx1">
                <a:lumMod val="75000"/>
                <a:alpha val="50000"/>
              </a:scheme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Oval 9"/>
          <p:cNvSpPr>
            <a:spLocks noChangeArrowheads="1"/>
          </p:cNvSpPr>
          <p:nvPr userDrawn="1"/>
        </p:nvSpPr>
        <p:spPr bwMode="auto">
          <a:xfrm>
            <a:off x="8528050" y="4695825"/>
            <a:ext cx="374650" cy="374650"/>
          </a:xfrm>
          <a:prstGeom prst="ellipse">
            <a:avLst/>
          </a:prstGeom>
          <a:solidFill>
            <a:srgbClr val="2674C2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12" name="Freeform 10"/>
          <p:cNvSpPr>
            <a:spLocks/>
          </p:cNvSpPr>
          <p:nvPr userDrawn="1"/>
        </p:nvSpPr>
        <p:spPr bwMode="auto">
          <a:xfrm>
            <a:off x="168275" y="5092700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306AB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1"/>
          <p:cNvSpPr>
            <a:spLocks/>
          </p:cNvSpPr>
          <p:nvPr userDrawn="1"/>
        </p:nvSpPr>
        <p:spPr bwMode="auto">
          <a:xfrm>
            <a:off x="168275" y="5092700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Rectangle 12"/>
          <p:cNvSpPr>
            <a:spLocks noChangeArrowheads="1"/>
          </p:cNvSpPr>
          <p:nvPr userDrawn="1"/>
        </p:nvSpPr>
        <p:spPr bwMode="auto">
          <a:xfrm>
            <a:off x="168275" y="5092700"/>
            <a:ext cx="1588" cy="1588"/>
          </a:xfrm>
          <a:prstGeom prst="rect">
            <a:avLst/>
          </a:prstGeom>
          <a:solidFill>
            <a:srgbClr val="306AB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3"/>
          <p:cNvSpPr>
            <a:spLocks/>
          </p:cNvSpPr>
          <p:nvPr userDrawn="1"/>
        </p:nvSpPr>
        <p:spPr bwMode="auto">
          <a:xfrm>
            <a:off x="168275" y="5092700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4"/>
          <p:cNvSpPr>
            <a:spLocks noEditPoints="1"/>
          </p:cNvSpPr>
          <p:nvPr userDrawn="1"/>
        </p:nvSpPr>
        <p:spPr bwMode="auto">
          <a:xfrm>
            <a:off x="196850" y="4978400"/>
            <a:ext cx="107950" cy="107950"/>
          </a:xfrm>
          <a:custGeom>
            <a:avLst/>
            <a:gdLst>
              <a:gd name="T0" fmla="*/ 26 w 34"/>
              <a:gd name="T1" fmla="*/ 0 h 34"/>
              <a:gd name="T2" fmla="*/ 34 w 34"/>
              <a:gd name="T3" fmla="*/ 0 h 34"/>
              <a:gd name="T4" fmla="*/ 34 w 34"/>
              <a:gd name="T5" fmla="*/ 33 h 34"/>
              <a:gd name="T6" fmla="*/ 26 w 34"/>
              <a:gd name="T7" fmla="*/ 33 h 34"/>
              <a:gd name="T8" fmla="*/ 26 w 34"/>
              <a:gd name="T9" fmla="*/ 30 h 34"/>
              <a:gd name="T10" fmla="*/ 21 w 34"/>
              <a:gd name="T11" fmla="*/ 33 h 34"/>
              <a:gd name="T12" fmla="*/ 16 w 34"/>
              <a:gd name="T13" fmla="*/ 34 h 34"/>
              <a:gd name="T14" fmla="*/ 5 w 34"/>
              <a:gd name="T15" fmla="*/ 29 h 34"/>
              <a:gd name="T16" fmla="*/ 0 w 34"/>
              <a:gd name="T17" fmla="*/ 17 h 34"/>
              <a:gd name="T18" fmla="*/ 5 w 34"/>
              <a:gd name="T19" fmla="*/ 4 h 34"/>
              <a:gd name="T20" fmla="*/ 16 w 34"/>
              <a:gd name="T21" fmla="*/ 0 h 34"/>
              <a:gd name="T22" fmla="*/ 21 w 34"/>
              <a:gd name="T23" fmla="*/ 1 h 34"/>
              <a:gd name="T24" fmla="*/ 26 w 34"/>
              <a:gd name="T25" fmla="*/ 4 h 34"/>
              <a:gd name="T26" fmla="*/ 26 w 34"/>
              <a:gd name="T27" fmla="*/ 0 h 34"/>
              <a:gd name="T28" fmla="*/ 17 w 34"/>
              <a:gd name="T29" fmla="*/ 7 h 34"/>
              <a:gd name="T30" fmla="*/ 11 w 34"/>
              <a:gd name="T31" fmla="*/ 10 h 34"/>
              <a:gd name="T32" fmla="*/ 8 w 34"/>
              <a:gd name="T33" fmla="*/ 17 h 34"/>
              <a:gd name="T34" fmla="*/ 11 w 34"/>
              <a:gd name="T35" fmla="*/ 24 h 34"/>
              <a:gd name="T36" fmla="*/ 17 w 34"/>
              <a:gd name="T37" fmla="*/ 27 h 34"/>
              <a:gd name="T38" fmla="*/ 24 w 34"/>
              <a:gd name="T39" fmla="*/ 24 h 34"/>
              <a:gd name="T40" fmla="*/ 26 w 34"/>
              <a:gd name="T41" fmla="*/ 17 h 34"/>
              <a:gd name="T42" fmla="*/ 24 w 34"/>
              <a:gd name="T43" fmla="*/ 10 h 34"/>
              <a:gd name="T44" fmla="*/ 17 w 34"/>
              <a:gd name="T45" fmla="*/ 7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4" h="34">
                <a:moveTo>
                  <a:pt x="26" y="0"/>
                </a:moveTo>
                <a:cubicBezTo>
                  <a:pt x="34" y="0"/>
                  <a:pt x="34" y="0"/>
                  <a:pt x="34" y="0"/>
                </a:cubicBezTo>
                <a:cubicBezTo>
                  <a:pt x="34" y="33"/>
                  <a:pt x="34" y="33"/>
                  <a:pt x="34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0"/>
                  <a:pt x="26" y="30"/>
                  <a:pt x="26" y="30"/>
                </a:cubicBezTo>
                <a:cubicBezTo>
                  <a:pt x="24" y="31"/>
                  <a:pt x="23" y="32"/>
                  <a:pt x="21" y="33"/>
                </a:cubicBezTo>
                <a:cubicBezTo>
                  <a:pt x="19" y="34"/>
                  <a:pt x="18" y="34"/>
                  <a:pt x="16" y="34"/>
                </a:cubicBezTo>
                <a:cubicBezTo>
                  <a:pt x="12" y="34"/>
                  <a:pt x="8" y="32"/>
                  <a:pt x="5" y="29"/>
                </a:cubicBezTo>
                <a:cubicBezTo>
                  <a:pt x="2" y="26"/>
                  <a:pt x="0" y="22"/>
                  <a:pt x="0" y="17"/>
                </a:cubicBezTo>
                <a:cubicBezTo>
                  <a:pt x="0" y="12"/>
                  <a:pt x="2" y="8"/>
                  <a:pt x="5" y="4"/>
                </a:cubicBezTo>
                <a:cubicBezTo>
                  <a:pt x="8" y="1"/>
                  <a:pt x="11" y="0"/>
                  <a:pt x="16" y="0"/>
                </a:cubicBezTo>
                <a:cubicBezTo>
                  <a:pt x="18" y="0"/>
                  <a:pt x="19" y="0"/>
                  <a:pt x="21" y="1"/>
                </a:cubicBezTo>
                <a:cubicBezTo>
                  <a:pt x="23" y="2"/>
                  <a:pt x="24" y="3"/>
                  <a:pt x="26" y="4"/>
                </a:cubicBezTo>
                <a:lnTo>
                  <a:pt x="26" y="0"/>
                </a:lnTo>
                <a:close/>
                <a:moveTo>
                  <a:pt x="17" y="7"/>
                </a:moveTo>
                <a:cubicBezTo>
                  <a:pt x="15" y="7"/>
                  <a:pt x="13" y="8"/>
                  <a:pt x="11" y="10"/>
                </a:cubicBezTo>
                <a:cubicBezTo>
                  <a:pt x="9" y="12"/>
                  <a:pt x="8" y="14"/>
                  <a:pt x="8" y="17"/>
                </a:cubicBezTo>
                <a:cubicBezTo>
                  <a:pt x="8" y="20"/>
                  <a:pt x="9" y="22"/>
                  <a:pt x="11" y="24"/>
                </a:cubicBezTo>
                <a:cubicBezTo>
                  <a:pt x="13" y="26"/>
                  <a:pt x="15" y="27"/>
                  <a:pt x="17" y="27"/>
                </a:cubicBezTo>
                <a:cubicBezTo>
                  <a:pt x="20" y="27"/>
                  <a:pt x="22" y="26"/>
                  <a:pt x="24" y="24"/>
                </a:cubicBezTo>
                <a:cubicBezTo>
                  <a:pt x="25" y="22"/>
                  <a:pt x="26" y="20"/>
                  <a:pt x="26" y="17"/>
                </a:cubicBezTo>
                <a:cubicBezTo>
                  <a:pt x="26" y="14"/>
                  <a:pt x="25" y="12"/>
                  <a:pt x="24" y="10"/>
                </a:cubicBezTo>
                <a:cubicBezTo>
                  <a:pt x="22" y="8"/>
                  <a:pt x="20" y="7"/>
                  <a:pt x="17" y="7"/>
                </a:cubicBezTo>
              </a:path>
            </a:pathLst>
          </a:custGeom>
          <a:solidFill>
            <a:srgbClr val="86C3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5"/>
          <p:cNvSpPr>
            <a:spLocks/>
          </p:cNvSpPr>
          <p:nvPr userDrawn="1"/>
        </p:nvSpPr>
        <p:spPr bwMode="auto">
          <a:xfrm>
            <a:off x="82550" y="4810125"/>
            <a:ext cx="184150" cy="282575"/>
          </a:xfrm>
          <a:custGeom>
            <a:avLst/>
            <a:gdLst>
              <a:gd name="T0" fmla="*/ 40 w 58"/>
              <a:gd name="T1" fmla="*/ 0 h 89"/>
              <a:gd name="T2" fmla="*/ 41 w 58"/>
              <a:gd name="T3" fmla="*/ 0 h 89"/>
              <a:gd name="T4" fmla="*/ 58 w 58"/>
              <a:gd name="T5" fmla="*/ 18 h 89"/>
              <a:gd name="T6" fmla="*/ 30 w 58"/>
              <a:gd name="T7" fmla="*/ 89 h 89"/>
              <a:gd name="T8" fmla="*/ 40 w 58"/>
              <a:gd name="T9" fmla="*/ 0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" h="89">
                <a:moveTo>
                  <a:pt x="40" y="0"/>
                </a:moveTo>
                <a:cubicBezTo>
                  <a:pt x="41" y="0"/>
                  <a:pt x="41" y="0"/>
                  <a:pt x="41" y="0"/>
                </a:cubicBezTo>
                <a:cubicBezTo>
                  <a:pt x="48" y="5"/>
                  <a:pt x="54" y="12"/>
                  <a:pt x="58" y="18"/>
                </a:cubicBezTo>
                <a:cubicBezTo>
                  <a:pt x="0" y="58"/>
                  <a:pt x="32" y="88"/>
                  <a:pt x="30" y="89"/>
                </a:cubicBezTo>
                <a:cubicBezTo>
                  <a:pt x="6" y="62"/>
                  <a:pt x="11" y="30"/>
                  <a:pt x="40" y="0"/>
                </a:cubicBezTo>
              </a:path>
            </a:pathLst>
          </a:custGeom>
          <a:solidFill>
            <a:srgbClr val="86C3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6"/>
          <p:cNvSpPr>
            <a:spLocks/>
          </p:cNvSpPr>
          <p:nvPr userDrawn="1"/>
        </p:nvSpPr>
        <p:spPr bwMode="auto">
          <a:xfrm>
            <a:off x="98425" y="4886325"/>
            <a:ext cx="174625" cy="206375"/>
          </a:xfrm>
          <a:custGeom>
            <a:avLst/>
            <a:gdLst>
              <a:gd name="T0" fmla="*/ 55 w 55"/>
              <a:gd name="T1" fmla="*/ 13 h 65"/>
              <a:gd name="T2" fmla="*/ 46 w 55"/>
              <a:gd name="T3" fmla="*/ 0 h 65"/>
              <a:gd name="T4" fmla="*/ 25 w 55"/>
              <a:gd name="T5" fmla="*/ 65 h 65"/>
              <a:gd name="T6" fmla="*/ 55 w 55"/>
              <a:gd name="T7" fmla="*/ 13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5" h="65">
                <a:moveTo>
                  <a:pt x="55" y="13"/>
                </a:moveTo>
                <a:cubicBezTo>
                  <a:pt x="53" y="8"/>
                  <a:pt x="50" y="4"/>
                  <a:pt x="46" y="0"/>
                </a:cubicBezTo>
                <a:cubicBezTo>
                  <a:pt x="0" y="35"/>
                  <a:pt x="24" y="62"/>
                  <a:pt x="25" y="65"/>
                </a:cubicBezTo>
                <a:cubicBezTo>
                  <a:pt x="24" y="62"/>
                  <a:pt x="8" y="36"/>
                  <a:pt x="55" y="13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077" name="Grup 3076"/>
          <p:cNvGrpSpPr/>
          <p:nvPr userDrawn="1"/>
        </p:nvGrpSpPr>
        <p:grpSpPr>
          <a:xfrm>
            <a:off x="7621002" y="99864"/>
            <a:ext cx="1343486" cy="527670"/>
            <a:chOff x="7756525" y="82550"/>
            <a:chExt cx="1184275" cy="465138"/>
          </a:xfrm>
        </p:grpSpPr>
        <p:pic>
          <p:nvPicPr>
            <p:cNvPr id="3089" name="Picture 17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56525" y="493713"/>
              <a:ext cx="311150" cy="5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Freeform 18"/>
            <p:cNvSpPr>
              <a:spLocks noEditPoints="1"/>
            </p:cNvSpPr>
            <p:nvPr userDrawn="1"/>
          </p:nvSpPr>
          <p:spPr bwMode="auto">
            <a:xfrm>
              <a:off x="7942263" y="333375"/>
              <a:ext cx="161925" cy="166688"/>
            </a:xfrm>
            <a:custGeom>
              <a:avLst/>
              <a:gdLst>
                <a:gd name="T0" fmla="*/ 39 w 51"/>
                <a:gd name="T1" fmla="*/ 1 h 52"/>
                <a:gd name="T2" fmla="*/ 51 w 51"/>
                <a:gd name="T3" fmla="*/ 1 h 52"/>
                <a:gd name="T4" fmla="*/ 51 w 51"/>
                <a:gd name="T5" fmla="*/ 51 h 52"/>
                <a:gd name="T6" fmla="*/ 39 w 51"/>
                <a:gd name="T7" fmla="*/ 51 h 52"/>
                <a:gd name="T8" fmla="*/ 39 w 51"/>
                <a:gd name="T9" fmla="*/ 45 h 52"/>
                <a:gd name="T10" fmla="*/ 32 w 51"/>
                <a:gd name="T11" fmla="*/ 50 h 52"/>
                <a:gd name="T12" fmla="*/ 24 w 51"/>
                <a:gd name="T13" fmla="*/ 52 h 52"/>
                <a:gd name="T14" fmla="*/ 7 w 51"/>
                <a:gd name="T15" fmla="*/ 44 h 52"/>
                <a:gd name="T16" fmla="*/ 0 w 51"/>
                <a:gd name="T17" fmla="*/ 26 h 52"/>
                <a:gd name="T18" fmla="*/ 7 w 51"/>
                <a:gd name="T19" fmla="*/ 7 h 52"/>
                <a:gd name="T20" fmla="*/ 23 w 51"/>
                <a:gd name="T21" fmla="*/ 0 h 52"/>
                <a:gd name="T22" fmla="*/ 32 w 51"/>
                <a:gd name="T23" fmla="*/ 2 h 52"/>
                <a:gd name="T24" fmla="*/ 39 w 51"/>
                <a:gd name="T25" fmla="*/ 7 h 52"/>
                <a:gd name="T26" fmla="*/ 39 w 51"/>
                <a:gd name="T27" fmla="*/ 1 h 52"/>
                <a:gd name="T28" fmla="*/ 26 w 51"/>
                <a:gd name="T29" fmla="*/ 11 h 52"/>
                <a:gd name="T30" fmla="*/ 16 w 51"/>
                <a:gd name="T31" fmla="*/ 15 h 52"/>
                <a:gd name="T32" fmla="*/ 13 w 51"/>
                <a:gd name="T33" fmla="*/ 26 h 52"/>
                <a:gd name="T34" fmla="*/ 16 w 51"/>
                <a:gd name="T35" fmla="*/ 36 h 52"/>
                <a:gd name="T36" fmla="*/ 26 w 51"/>
                <a:gd name="T37" fmla="*/ 40 h 52"/>
                <a:gd name="T38" fmla="*/ 36 w 51"/>
                <a:gd name="T39" fmla="*/ 36 h 52"/>
                <a:gd name="T40" fmla="*/ 39 w 51"/>
                <a:gd name="T41" fmla="*/ 26 h 52"/>
                <a:gd name="T42" fmla="*/ 36 w 51"/>
                <a:gd name="T43" fmla="*/ 15 h 52"/>
                <a:gd name="T44" fmla="*/ 26 w 51"/>
                <a:gd name="T45" fmla="*/ 1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" h="52">
                  <a:moveTo>
                    <a:pt x="39" y="1"/>
                  </a:moveTo>
                  <a:cubicBezTo>
                    <a:pt x="51" y="1"/>
                    <a:pt x="51" y="1"/>
                    <a:pt x="51" y="1"/>
                  </a:cubicBezTo>
                  <a:cubicBezTo>
                    <a:pt x="51" y="51"/>
                    <a:pt x="51" y="51"/>
                    <a:pt x="51" y="51"/>
                  </a:cubicBezTo>
                  <a:cubicBezTo>
                    <a:pt x="39" y="51"/>
                    <a:pt x="39" y="51"/>
                    <a:pt x="39" y="51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7" y="48"/>
                    <a:pt x="34" y="49"/>
                    <a:pt x="32" y="50"/>
                  </a:cubicBezTo>
                  <a:cubicBezTo>
                    <a:pt x="29" y="51"/>
                    <a:pt x="27" y="52"/>
                    <a:pt x="24" y="52"/>
                  </a:cubicBezTo>
                  <a:cubicBezTo>
                    <a:pt x="17" y="52"/>
                    <a:pt x="12" y="49"/>
                    <a:pt x="7" y="44"/>
                  </a:cubicBezTo>
                  <a:cubicBezTo>
                    <a:pt x="3" y="39"/>
                    <a:pt x="0" y="33"/>
                    <a:pt x="0" y="26"/>
                  </a:cubicBezTo>
                  <a:cubicBezTo>
                    <a:pt x="0" y="18"/>
                    <a:pt x="2" y="12"/>
                    <a:pt x="7" y="7"/>
                  </a:cubicBezTo>
                  <a:cubicBezTo>
                    <a:pt x="11" y="2"/>
                    <a:pt x="17" y="0"/>
                    <a:pt x="23" y="0"/>
                  </a:cubicBezTo>
                  <a:cubicBezTo>
                    <a:pt x="26" y="0"/>
                    <a:pt x="29" y="0"/>
                    <a:pt x="32" y="2"/>
                  </a:cubicBezTo>
                  <a:cubicBezTo>
                    <a:pt x="34" y="3"/>
                    <a:pt x="37" y="4"/>
                    <a:pt x="39" y="7"/>
                  </a:cubicBezTo>
                  <a:lnTo>
                    <a:pt x="39" y="1"/>
                  </a:lnTo>
                  <a:close/>
                  <a:moveTo>
                    <a:pt x="26" y="11"/>
                  </a:moveTo>
                  <a:cubicBezTo>
                    <a:pt x="22" y="11"/>
                    <a:pt x="19" y="13"/>
                    <a:pt x="16" y="15"/>
                  </a:cubicBezTo>
                  <a:cubicBezTo>
                    <a:pt x="14" y="18"/>
                    <a:pt x="13" y="22"/>
                    <a:pt x="13" y="26"/>
                  </a:cubicBezTo>
                  <a:cubicBezTo>
                    <a:pt x="13" y="30"/>
                    <a:pt x="14" y="34"/>
                    <a:pt x="16" y="36"/>
                  </a:cubicBezTo>
                  <a:cubicBezTo>
                    <a:pt x="19" y="39"/>
                    <a:pt x="22" y="40"/>
                    <a:pt x="26" y="40"/>
                  </a:cubicBezTo>
                  <a:cubicBezTo>
                    <a:pt x="30" y="40"/>
                    <a:pt x="33" y="39"/>
                    <a:pt x="36" y="36"/>
                  </a:cubicBezTo>
                  <a:cubicBezTo>
                    <a:pt x="38" y="34"/>
                    <a:pt x="39" y="30"/>
                    <a:pt x="39" y="26"/>
                  </a:cubicBezTo>
                  <a:cubicBezTo>
                    <a:pt x="39" y="21"/>
                    <a:pt x="38" y="18"/>
                    <a:pt x="36" y="15"/>
                  </a:cubicBezTo>
                  <a:cubicBezTo>
                    <a:pt x="33" y="13"/>
                    <a:pt x="30" y="11"/>
                    <a:pt x="26" y="11"/>
                  </a:cubicBezTo>
                </a:path>
              </a:pathLst>
            </a:custGeom>
            <a:solidFill>
              <a:srgbClr val="86C3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9"/>
            <p:cNvSpPr>
              <a:spLocks noEditPoints="1"/>
            </p:cNvSpPr>
            <p:nvPr userDrawn="1"/>
          </p:nvSpPr>
          <p:spPr bwMode="auto">
            <a:xfrm>
              <a:off x="8129588" y="333375"/>
              <a:ext cx="161925" cy="166688"/>
            </a:xfrm>
            <a:custGeom>
              <a:avLst/>
              <a:gdLst>
                <a:gd name="T0" fmla="*/ 39 w 51"/>
                <a:gd name="T1" fmla="*/ 1 h 52"/>
                <a:gd name="T2" fmla="*/ 51 w 51"/>
                <a:gd name="T3" fmla="*/ 1 h 52"/>
                <a:gd name="T4" fmla="*/ 51 w 51"/>
                <a:gd name="T5" fmla="*/ 51 h 52"/>
                <a:gd name="T6" fmla="*/ 39 w 51"/>
                <a:gd name="T7" fmla="*/ 51 h 52"/>
                <a:gd name="T8" fmla="*/ 39 w 51"/>
                <a:gd name="T9" fmla="*/ 45 h 52"/>
                <a:gd name="T10" fmla="*/ 32 w 51"/>
                <a:gd name="T11" fmla="*/ 50 h 52"/>
                <a:gd name="T12" fmla="*/ 24 w 51"/>
                <a:gd name="T13" fmla="*/ 52 h 52"/>
                <a:gd name="T14" fmla="*/ 7 w 51"/>
                <a:gd name="T15" fmla="*/ 44 h 52"/>
                <a:gd name="T16" fmla="*/ 0 w 51"/>
                <a:gd name="T17" fmla="*/ 26 h 52"/>
                <a:gd name="T18" fmla="*/ 7 w 51"/>
                <a:gd name="T19" fmla="*/ 7 h 52"/>
                <a:gd name="T20" fmla="*/ 23 w 51"/>
                <a:gd name="T21" fmla="*/ 0 h 52"/>
                <a:gd name="T22" fmla="*/ 32 w 51"/>
                <a:gd name="T23" fmla="*/ 2 h 52"/>
                <a:gd name="T24" fmla="*/ 39 w 51"/>
                <a:gd name="T25" fmla="*/ 7 h 52"/>
                <a:gd name="T26" fmla="*/ 39 w 51"/>
                <a:gd name="T27" fmla="*/ 1 h 52"/>
                <a:gd name="T28" fmla="*/ 26 w 51"/>
                <a:gd name="T29" fmla="*/ 11 h 52"/>
                <a:gd name="T30" fmla="*/ 16 w 51"/>
                <a:gd name="T31" fmla="*/ 15 h 52"/>
                <a:gd name="T32" fmla="*/ 13 w 51"/>
                <a:gd name="T33" fmla="*/ 26 h 52"/>
                <a:gd name="T34" fmla="*/ 16 w 51"/>
                <a:gd name="T35" fmla="*/ 36 h 52"/>
                <a:gd name="T36" fmla="*/ 26 w 51"/>
                <a:gd name="T37" fmla="*/ 40 h 52"/>
                <a:gd name="T38" fmla="*/ 36 w 51"/>
                <a:gd name="T39" fmla="*/ 36 h 52"/>
                <a:gd name="T40" fmla="*/ 40 w 51"/>
                <a:gd name="T41" fmla="*/ 26 h 52"/>
                <a:gd name="T42" fmla="*/ 36 w 51"/>
                <a:gd name="T43" fmla="*/ 15 h 52"/>
                <a:gd name="T44" fmla="*/ 26 w 51"/>
                <a:gd name="T45" fmla="*/ 1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" h="52">
                  <a:moveTo>
                    <a:pt x="39" y="1"/>
                  </a:moveTo>
                  <a:cubicBezTo>
                    <a:pt x="51" y="1"/>
                    <a:pt x="51" y="1"/>
                    <a:pt x="51" y="1"/>
                  </a:cubicBezTo>
                  <a:cubicBezTo>
                    <a:pt x="51" y="51"/>
                    <a:pt x="51" y="51"/>
                    <a:pt x="51" y="51"/>
                  </a:cubicBezTo>
                  <a:cubicBezTo>
                    <a:pt x="39" y="51"/>
                    <a:pt x="39" y="51"/>
                    <a:pt x="39" y="51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7" y="48"/>
                    <a:pt x="34" y="49"/>
                    <a:pt x="32" y="50"/>
                  </a:cubicBezTo>
                  <a:cubicBezTo>
                    <a:pt x="29" y="51"/>
                    <a:pt x="27" y="52"/>
                    <a:pt x="24" y="52"/>
                  </a:cubicBezTo>
                  <a:cubicBezTo>
                    <a:pt x="17" y="52"/>
                    <a:pt x="12" y="49"/>
                    <a:pt x="7" y="44"/>
                  </a:cubicBezTo>
                  <a:cubicBezTo>
                    <a:pt x="3" y="39"/>
                    <a:pt x="0" y="33"/>
                    <a:pt x="0" y="26"/>
                  </a:cubicBezTo>
                  <a:cubicBezTo>
                    <a:pt x="0" y="18"/>
                    <a:pt x="3" y="12"/>
                    <a:pt x="7" y="7"/>
                  </a:cubicBezTo>
                  <a:cubicBezTo>
                    <a:pt x="12" y="2"/>
                    <a:pt x="17" y="0"/>
                    <a:pt x="23" y="0"/>
                  </a:cubicBezTo>
                  <a:cubicBezTo>
                    <a:pt x="26" y="0"/>
                    <a:pt x="29" y="0"/>
                    <a:pt x="32" y="2"/>
                  </a:cubicBezTo>
                  <a:cubicBezTo>
                    <a:pt x="34" y="3"/>
                    <a:pt x="37" y="4"/>
                    <a:pt x="39" y="7"/>
                  </a:cubicBezTo>
                  <a:lnTo>
                    <a:pt x="39" y="1"/>
                  </a:lnTo>
                  <a:close/>
                  <a:moveTo>
                    <a:pt x="26" y="11"/>
                  </a:moveTo>
                  <a:cubicBezTo>
                    <a:pt x="22" y="11"/>
                    <a:pt x="19" y="13"/>
                    <a:pt x="16" y="15"/>
                  </a:cubicBezTo>
                  <a:cubicBezTo>
                    <a:pt x="14" y="18"/>
                    <a:pt x="13" y="22"/>
                    <a:pt x="13" y="26"/>
                  </a:cubicBezTo>
                  <a:cubicBezTo>
                    <a:pt x="13" y="30"/>
                    <a:pt x="14" y="34"/>
                    <a:pt x="16" y="36"/>
                  </a:cubicBezTo>
                  <a:cubicBezTo>
                    <a:pt x="19" y="39"/>
                    <a:pt x="22" y="40"/>
                    <a:pt x="26" y="40"/>
                  </a:cubicBezTo>
                  <a:cubicBezTo>
                    <a:pt x="30" y="40"/>
                    <a:pt x="33" y="39"/>
                    <a:pt x="36" y="36"/>
                  </a:cubicBezTo>
                  <a:cubicBezTo>
                    <a:pt x="38" y="34"/>
                    <a:pt x="40" y="30"/>
                    <a:pt x="40" y="26"/>
                  </a:cubicBezTo>
                  <a:cubicBezTo>
                    <a:pt x="40" y="21"/>
                    <a:pt x="38" y="18"/>
                    <a:pt x="36" y="15"/>
                  </a:cubicBezTo>
                  <a:cubicBezTo>
                    <a:pt x="33" y="13"/>
                    <a:pt x="30" y="11"/>
                    <a:pt x="26" y="11"/>
                  </a:cubicBezTo>
                </a:path>
              </a:pathLst>
            </a:custGeom>
            <a:solidFill>
              <a:srgbClr val="306A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0"/>
            <p:cNvSpPr>
              <a:spLocks/>
            </p:cNvSpPr>
            <p:nvPr userDrawn="1"/>
          </p:nvSpPr>
          <p:spPr bwMode="auto">
            <a:xfrm>
              <a:off x="8313738" y="333375"/>
              <a:ext cx="112713" cy="166688"/>
            </a:xfrm>
            <a:custGeom>
              <a:avLst/>
              <a:gdLst>
                <a:gd name="T0" fmla="*/ 34 w 35"/>
                <a:gd name="T1" fmla="*/ 8 h 52"/>
                <a:gd name="T2" fmla="*/ 26 w 35"/>
                <a:gd name="T3" fmla="*/ 16 h 52"/>
                <a:gd name="T4" fmla="*/ 18 w 35"/>
                <a:gd name="T5" fmla="*/ 11 h 52"/>
                <a:gd name="T6" fmla="*/ 14 w 35"/>
                <a:gd name="T7" fmla="*/ 12 h 52"/>
                <a:gd name="T8" fmla="*/ 13 w 35"/>
                <a:gd name="T9" fmla="*/ 14 h 52"/>
                <a:gd name="T10" fmla="*/ 14 w 35"/>
                <a:gd name="T11" fmla="*/ 16 h 52"/>
                <a:gd name="T12" fmla="*/ 18 w 35"/>
                <a:gd name="T13" fmla="*/ 18 h 52"/>
                <a:gd name="T14" fmla="*/ 22 w 35"/>
                <a:gd name="T15" fmla="*/ 21 h 52"/>
                <a:gd name="T16" fmla="*/ 32 w 35"/>
                <a:gd name="T17" fmla="*/ 28 h 52"/>
                <a:gd name="T18" fmla="*/ 35 w 35"/>
                <a:gd name="T19" fmla="*/ 36 h 52"/>
                <a:gd name="T20" fmla="*/ 30 w 35"/>
                <a:gd name="T21" fmla="*/ 47 h 52"/>
                <a:gd name="T22" fmla="*/ 17 w 35"/>
                <a:gd name="T23" fmla="*/ 52 h 52"/>
                <a:gd name="T24" fmla="*/ 0 w 35"/>
                <a:gd name="T25" fmla="*/ 43 h 52"/>
                <a:gd name="T26" fmla="*/ 7 w 35"/>
                <a:gd name="T27" fmla="*/ 35 h 52"/>
                <a:gd name="T28" fmla="*/ 12 w 35"/>
                <a:gd name="T29" fmla="*/ 39 h 52"/>
                <a:gd name="T30" fmla="*/ 18 w 35"/>
                <a:gd name="T31" fmla="*/ 41 h 52"/>
                <a:gd name="T32" fmla="*/ 22 w 35"/>
                <a:gd name="T33" fmla="*/ 40 h 52"/>
                <a:gd name="T34" fmla="*/ 23 w 35"/>
                <a:gd name="T35" fmla="*/ 37 h 52"/>
                <a:gd name="T36" fmla="*/ 18 w 35"/>
                <a:gd name="T37" fmla="*/ 31 h 52"/>
                <a:gd name="T38" fmla="*/ 13 w 35"/>
                <a:gd name="T39" fmla="*/ 29 h 52"/>
                <a:gd name="T40" fmla="*/ 1 w 35"/>
                <a:gd name="T41" fmla="*/ 14 h 52"/>
                <a:gd name="T42" fmla="*/ 6 w 35"/>
                <a:gd name="T43" fmla="*/ 4 h 52"/>
                <a:gd name="T44" fmla="*/ 18 w 35"/>
                <a:gd name="T45" fmla="*/ 0 h 52"/>
                <a:gd name="T46" fmla="*/ 27 w 35"/>
                <a:gd name="T47" fmla="*/ 2 h 52"/>
                <a:gd name="T48" fmla="*/ 34 w 35"/>
                <a:gd name="T49" fmla="*/ 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5" h="52">
                  <a:moveTo>
                    <a:pt x="34" y="8"/>
                  </a:moveTo>
                  <a:cubicBezTo>
                    <a:pt x="26" y="16"/>
                    <a:pt x="26" y="16"/>
                    <a:pt x="26" y="16"/>
                  </a:cubicBezTo>
                  <a:cubicBezTo>
                    <a:pt x="23" y="13"/>
                    <a:pt x="20" y="11"/>
                    <a:pt x="18" y="11"/>
                  </a:cubicBezTo>
                  <a:cubicBezTo>
                    <a:pt x="16" y="11"/>
                    <a:pt x="15" y="11"/>
                    <a:pt x="14" y="12"/>
                  </a:cubicBezTo>
                  <a:cubicBezTo>
                    <a:pt x="14" y="13"/>
                    <a:pt x="13" y="13"/>
                    <a:pt x="13" y="14"/>
                  </a:cubicBezTo>
                  <a:cubicBezTo>
                    <a:pt x="13" y="15"/>
                    <a:pt x="13" y="15"/>
                    <a:pt x="14" y="16"/>
                  </a:cubicBezTo>
                  <a:cubicBezTo>
                    <a:pt x="14" y="17"/>
                    <a:pt x="16" y="17"/>
                    <a:pt x="18" y="18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7" y="23"/>
                    <a:pt x="30" y="25"/>
                    <a:pt x="32" y="28"/>
                  </a:cubicBezTo>
                  <a:cubicBezTo>
                    <a:pt x="34" y="30"/>
                    <a:pt x="35" y="33"/>
                    <a:pt x="35" y="36"/>
                  </a:cubicBezTo>
                  <a:cubicBezTo>
                    <a:pt x="35" y="41"/>
                    <a:pt x="33" y="44"/>
                    <a:pt x="30" y="47"/>
                  </a:cubicBezTo>
                  <a:cubicBezTo>
                    <a:pt x="27" y="50"/>
                    <a:pt x="22" y="52"/>
                    <a:pt x="17" y="52"/>
                  </a:cubicBezTo>
                  <a:cubicBezTo>
                    <a:pt x="10" y="52"/>
                    <a:pt x="4" y="49"/>
                    <a:pt x="0" y="43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9" y="37"/>
                    <a:pt x="10" y="38"/>
                    <a:pt x="12" y="39"/>
                  </a:cubicBezTo>
                  <a:cubicBezTo>
                    <a:pt x="14" y="40"/>
                    <a:pt x="16" y="41"/>
                    <a:pt x="18" y="41"/>
                  </a:cubicBezTo>
                  <a:cubicBezTo>
                    <a:pt x="19" y="41"/>
                    <a:pt x="21" y="40"/>
                    <a:pt x="22" y="40"/>
                  </a:cubicBezTo>
                  <a:cubicBezTo>
                    <a:pt x="23" y="39"/>
                    <a:pt x="23" y="38"/>
                    <a:pt x="23" y="37"/>
                  </a:cubicBezTo>
                  <a:cubicBezTo>
                    <a:pt x="23" y="35"/>
                    <a:pt x="21" y="33"/>
                    <a:pt x="18" y="31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5" y="25"/>
                    <a:pt x="1" y="20"/>
                    <a:pt x="1" y="14"/>
                  </a:cubicBezTo>
                  <a:cubicBezTo>
                    <a:pt x="1" y="10"/>
                    <a:pt x="3" y="7"/>
                    <a:pt x="6" y="4"/>
                  </a:cubicBezTo>
                  <a:cubicBezTo>
                    <a:pt x="9" y="1"/>
                    <a:pt x="13" y="0"/>
                    <a:pt x="18" y="0"/>
                  </a:cubicBezTo>
                  <a:cubicBezTo>
                    <a:pt x="21" y="0"/>
                    <a:pt x="24" y="1"/>
                    <a:pt x="27" y="2"/>
                  </a:cubicBezTo>
                  <a:cubicBezTo>
                    <a:pt x="29" y="3"/>
                    <a:pt x="32" y="5"/>
                    <a:pt x="34" y="8"/>
                  </a:cubicBezTo>
                </a:path>
              </a:pathLst>
            </a:custGeom>
            <a:solidFill>
              <a:srgbClr val="306A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1"/>
            <p:cNvSpPr>
              <a:spLocks noEditPoints="1"/>
            </p:cNvSpPr>
            <p:nvPr userDrawn="1"/>
          </p:nvSpPr>
          <p:spPr bwMode="auto">
            <a:xfrm>
              <a:off x="8442325" y="333375"/>
              <a:ext cx="165100" cy="166688"/>
            </a:xfrm>
            <a:custGeom>
              <a:avLst/>
              <a:gdLst>
                <a:gd name="T0" fmla="*/ 25 w 52"/>
                <a:gd name="T1" fmla="*/ 0 h 52"/>
                <a:gd name="T2" fmla="*/ 38 w 52"/>
                <a:gd name="T3" fmla="*/ 3 h 52"/>
                <a:gd name="T4" fmla="*/ 48 w 52"/>
                <a:gd name="T5" fmla="*/ 13 h 52"/>
                <a:gd name="T6" fmla="*/ 52 w 52"/>
                <a:gd name="T7" fmla="*/ 26 h 52"/>
                <a:gd name="T8" fmla="*/ 48 w 52"/>
                <a:gd name="T9" fmla="*/ 39 h 52"/>
                <a:gd name="T10" fmla="*/ 39 w 52"/>
                <a:gd name="T11" fmla="*/ 48 h 52"/>
                <a:gd name="T12" fmla="*/ 25 w 52"/>
                <a:gd name="T13" fmla="*/ 52 h 52"/>
                <a:gd name="T14" fmla="*/ 7 w 52"/>
                <a:gd name="T15" fmla="*/ 44 h 52"/>
                <a:gd name="T16" fmla="*/ 0 w 52"/>
                <a:gd name="T17" fmla="*/ 26 h 52"/>
                <a:gd name="T18" fmla="*/ 8 w 52"/>
                <a:gd name="T19" fmla="*/ 7 h 52"/>
                <a:gd name="T20" fmla="*/ 25 w 52"/>
                <a:gd name="T21" fmla="*/ 0 h 52"/>
                <a:gd name="T22" fmla="*/ 26 w 52"/>
                <a:gd name="T23" fmla="*/ 12 h 52"/>
                <a:gd name="T24" fmla="*/ 16 w 52"/>
                <a:gd name="T25" fmla="*/ 16 h 52"/>
                <a:gd name="T26" fmla="*/ 12 w 52"/>
                <a:gd name="T27" fmla="*/ 26 h 52"/>
                <a:gd name="T28" fmla="*/ 16 w 52"/>
                <a:gd name="T29" fmla="*/ 36 h 52"/>
                <a:gd name="T30" fmla="*/ 25 w 52"/>
                <a:gd name="T31" fmla="*/ 40 h 52"/>
                <a:gd name="T32" fmla="*/ 35 w 52"/>
                <a:gd name="T33" fmla="*/ 36 h 52"/>
                <a:gd name="T34" fmla="*/ 39 w 52"/>
                <a:gd name="T35" fmla="*/ 26 h 52"/>
                <a:gd name="T36" fmla="*/ 35 w 52"/>
                <a:gd name="T37" fmla="*/ 16 h 52"/>
                <a:gd name="T38" fmla="*/ 26 w 52"/>
                <a:gd name="T39" fmla="*/ 1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2" h="52">
                  <a:moveTo>
                    <a:pt x="25" y="0"/>
                  </a:moveTo>
                  <a:cubicBezTo>
                    <a:pt x="30" y="0"/>
                    <a:pt x="34" y="1"/>
                    <a:pt x="38" y="3"/>
                  </a:cubicBezTo>
                  <a:cubicBezTo>
                    <a:pt x="43" y="6"/>
                    <a:pt x="46" y="9"/>
                    <a:pt x="48" y="13"/>
                  </a:cubicBezTo>
                  <a:cubicBezTo>
                    <a:pt x="50" y="17"/>
                    <a:pt x="52" y="21"/>
                    <a:pt x="52" y="26"/>
                  </a:cubicBezTo>
                  <a:cubicBezTo>
                    <a:pt x="52" y="30"/>
                    <a:pt x="50" y="35"/>
                    <a:pt x="48" y="39"/>
                  </a:cubicBezTo>
                  <a:cubicBezTo>
                    <a:pt x="46" y="43"/>
                    <a:pt x="43" y="46"/>
                    <a:pt x="39" y="48"/>
                  </a:cubicBezTo>
                  <a:cubicBezTo>
                    <a:pt x="35" y="51"/>
                    <a:pt x="30" y="52"/>
                    <a:pt x="25" y="52"/>
                  </a:cubicBezTo>
                  <a:cubicBezTo>
                    <a:pt x="18" y="52"/>
                    <a:pt x="12" y="49"/>
                    <a:pt x="7" y="44"/>
                  </a:cubicBezTo>
                  <a:cubicBezTo>
                    <a:pt x="2" y="39"/>
                    <a:pt x="0" y="33"/>
                    <a:pt x="0" y="26"/>
                  </a:cubicBezTo>
                  <a:cubicBezTo>
                    <a:pt x="0" y="18"/>
                    <a:pt x="3" y="12"/>
                    <a:pt x="8" y="7"/>
                  </a:cubicBezTo>
                  <a:cubicBezTo>
                    <a:pt x="13" y="2"/>
                    <a:pt x="19" y="0"/>
                    <a:pt x="25" y="0"/>
                  </a:cubicBezTo>
                  <a:moveTo>
                    <a:pt x="26" y="12"/>
                  </a:moveTo>
                  <a:cubicBezTo>
                    <a:pt x="22" y="12"/>
                    <a:pt x="18" y="13"/>
                    <a:pt x="16" y="16"/>
                  </a:cubicBezTo>
                  <a:cubicBezTo>
                    <a:pt x="13" y="18"/>
                    <a:pt x="12" y="22"/>
                    <a:pt x="12" y="26"/>
                  </a:cubicBezTo>
                  <a:cubicBezTo>
                    <a:pt x="12" y="30"/>
                    <a:pt x="13" y="34"/>
                    <a:pt x="16" y="36"/>
                  </a:cubicBezTo>
                  <a:cubicBezTo>
                    <a:pt x="18" y="39"/>
                    <a:pt x="22" y="40"/>
                    <a:pt x="25" y="40"/>
                  </a:cubicBezTo>
                  <a:cubicBezTo>
                    <a:pt x="29" y="40"/>
                    <a:pt x="33" y="39"/>
                    <a:pt x="35" y="36"/>
                  </a:cubicBezTo>
                  <a:cubicBezTo>
                    <a:pt x="38" y="34"/>
                    <a:pt x="39" y="30"/>
                    <a:pt x="39" y="26"/>
                  </a:cubicBezTo>
                  <a:cubicBezTo>
                    <a:pt x="39" y="22"/>
                    <a:pt x="38" y="18"/>
                    <a:pt x="35" y="16"/>
                  </a:cubicBezTo>
                  <a:cubicBezTo>
                    <a:pt x="33" y="13"/>
                    <a:pt x="29" y="12"/>
                    <a:pt x="26" y="12"/>
                  </a:cubicBezTo>
                </a:path>
              </a:pathLst>
            </a:custGeom>
            <a:solidFill>
              <a:srgbClr val="306A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2"/>
            <p:cNvSpPr>
              <a:spLocks/>
            </p:cNvSpPr>
            <p:nvPr userDrawn="1"/>
          </p:nvSpPr>
          <p:spPr bwMode="auto">
            <a:xfrm>
              <a:off x="8629650" y="333375"/>
              <a:ext cx="139700" cy="163513"/>
            </a:xfrm>
            <a:custGeom>
              <a:avLst/>
              <a:gdLst>
                <a:gd name="T0" fmla="*/ 0 w 44"/>
                <a:gd name="T1" fmla="*/ 1 h 51"/>
                <a:gd name="T2" fmla="*/ 13 w 44"/>
                <a:gd name="T3" fmla="*/ 1 h 51"/>
                <a:gd name="T4" fmla="*/ 13 w 44"/>
                <a:gd name="T5" fmla="*/ 6 h 51"/>
                <a:gd name="T6" fmla="*/ 20 w 44"/>
                <a:gd name="T7" fmla="*/ 1 h 51"/>
                <a:gd name="T8" fmla="*/ 27 w 44"/>
                <a:gd name="T9" fmla="*/ 0 h 51"/>
                <a:gd name="T10" fmla="*/ 40 w 44"/>
                <a:gd name="T11" fmla="*/ 5 h 51"/>
                <a:gd name="T12" fmla="*/ 44 w 44"/>
                <a:gd name="T13" fmla="*/ 18 h 51"/>
                <a:gd name="T14" fmla="*/ 44 w 44"/>
                <a:gd name="T15" fmla="*/ 51 h 51"/>
                <a:gd name="T16" fmla="*/ 32 w 44"/>
                <a:gd name="T17" fmla="*/ 51 h 51"/>
                <a:gd name="T18" fmla="*/ 32 w 44"/>
                <a:gd name="T19" fmla="*/ 29 h 51"/>
                <a:gd name="T20" fmla="*/ 31 w 44"/>
                <a:gd name="T21" fmla="*/ 17 h 51"/>
                <a:gd name="T22" fmla="*/ 28 w 44"/>
                <a:gd name="T23" fmla="*/ 13 h 51"/>
                <a:gd name="T24" fmla="*/ 23 w 44"/>
                <a:gd name="T25" fmla="*/ 11 h 51"/>
                <a:gd name="T26" fmla="*/ 17 w 44"/>
                <a:gd name="T27" fmla="*/ 14 h 51"/>
                <a:gd name="T28" fmla="*/ 13 w 44"/>
                <a:gd name="T29" fmla="*/ 21 h 51"/>
                <a:gd name="T30" fmla="*/ 13 w 44"/>
                <a:gd name="T31" fmla="*/ 31 h 51"/>
                <a:gd name="T32" fmla="*/ 13 w 44"/>
                <a:gd name="T33" fmla="*/ 51 h 51"/>
                <a:gd name="T34" fmla="*/ 0 w 44"/>
                <a:gd name="T35" fmla="*/ 51 h 51"/>
                <a:gd name="T36" fmla="*/ 0 w 44"/>
                <a:gd name="T37" fmla="*/ 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4" h="51">
                  <a:moveTo>
                    <a:pt x="0" y="1"/>
                  </a:moveTo>
                  <a:cubicBezTo>
                    <a:pt x="13" y="1"/>
                    <a:pt x="13" y="1"/>
                    <a:pt x="13" y="1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6" y="4"/>
                    <a:pt x="18" y="2"/>
                    <a:pt x="20" y="1"/>
                  </a:cubicBezTo>
                  <a:cubicBezTo>
                    <a:pt x="23" y="0"/>
                    <a:pt x="25" y="0"/>
                    <a:pt x="27" y="0"/>
                  </a:cubicBezTo>
                  <a:cubicBezTo>
                    <a:pt x="32" y="0"/>
                    <a:pt x="36" y="2"/>
                    <a:pt x="40" y="5"/>
                  </a:cubicBezTo>
                  <a:cubicBezTo>
                    <a:pt x="43" y="8"/>
                    <a:pt x="44" y="12"/>
                    <a:pt x="44" y="18"/>
                  </a:cubicBezTo>
                  <a:cubicBezTo>
                    <a:pt x="44" y="51"/>
                    <a:pt x="44" y="51"/>
                    <a:pt x="44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3"/>
                    <a:pt x="32" y="19"/>
                    <a:pt x="31" y="17"/>
                  </a:cubicBezTo>
                  <a:cubicBezTo>
                    <a:pt x="31" y="15"/>
                    <a:pt x="30" y="14"/>
                    <a:pt x="28" y="13"/>
                  </a:cubicBezTo>
                  <a:cubicBezTo>
                    <a:pt x="27" y="12"/>
                    <a:pt x="25" y="11"/>
                    <a:pt x="23" y="11"/>
                  </a:cubicBezTo>
                  <a:cubicBezTo>
                    <a:pt x="21" y="11"/>
                    <a:pt x="19" y="12"/>
                    <a:pt x="17" y="14"/>
                  </a:cubicBezTo>
                  <a:cubicBezTo>
                    <a:pt x="15" y="15"/>
                    <a:pt x="14" y="18"/>
                    <a:pt x="13" y="21"/>
                  </a:cubicBezTo>
                  <a:cubicBezTo>
                    <a:pt x="13" y="22"/>
                    <a:pt x="13" y="26"/>
                    <a:pt x="13" y="31"/>
                  </a:cubicBezTo>
                  <a:cubicBezTo>
                    <a:pt x="13" y="51"/>
                    <a:pt x="13" y="51"/>
                    <a:pt x="13" y="51"/>
                  </a:cubicBezTo>
                  <a:cubicBezTo>
                    <a:pt x="0" y="51"/>
                    <a:pt x="0" y="51"/>
                    <a:pt x="0" y="51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306A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3"/>
            <p:cNvSpPr>
              <a:spLocks/>
            </p:cNvSpPr>
            <p:nvPr userDrawn="1"/>
          </p:nvSpPr>
          <p:spPr bwMode="auto">
            <a:xfrm>
              <a:off x="8801100" y="333375"/>
              <a:ext cx="139700" cy="163513"/>
            </a:xfrm>
            <a:custGeom>
              <a:avLst/>
              <a:gdLst>
                <a:gd name="T0" fmla="*/ 0 w 44"/>
                <a:gd name="T1" fmla="*/ 1 h 51"/>
                <a:gd name="T2" fmla="*/ 12 w 44"/>
                <a:gd name="T3" fmla="*/ 1 h 51"/>
                <a:gd name="T4" fmla="*/ 12 w 44"/>
                <a:gd name="T5" fmla="*/ 6 h 51"/>
                <a:gd name="T6" fmla="*/ 20 w 44"/>
                <a:gd name="T7" fmla="*/ 1 h 51"/>
                <a:gd name="T8" fmla="*/ 27 w 44"/>
                <a:gd name="T9" fmla="*/ 0 h 51"/>
                <a:gd name="T10" fmla="*/ 39 w 44"/>
                <a:gd name="T11" fmla="*/ 5 h 51"/>
                <a:gd name="T12" fmla="*/ 44 w 44"/>
                <a:gd name="T13" fmla="*/ 18 h 51"/>
                <a:gd name="T14" fmla="*/ 44 w 44"/>
                <a:gd name="T15" fmla="*/ 51 h 51"/>
                <a:gd name="T16" fmla="*/ 31 w 44"/>
                <a:gd name="T17" fmla="*/ 51 h 51"/>
                <a:gd name="T18" fmla="*/ 31 w 44"/>
                <a:gd name="T19" fmla="*/ 29 h 51"/>
                <a:gd name="T20" fmla="*/ 31 w 44"/>
                <a:gd name="T21" fmla="*/ 17 h 51"/>
                <a:gd name="T22" fmla="*/ 28 w 44"/>
                <a:gd name="T23" fmla="*/ 13 h 51"/>
                <a:gd name="T24" fmla="*/ 23 w 44"/>
                <a:gd name="T25" fmla="*/ 11 h 51"/>
                <a:gd name="T26" fmla="*/ 16 w 44"/>
                <a:gd name="T27" fmla="*/ 14 h 51"/>
                <a:gd name="T28" fmla="*/ 13 w 44"/>
                <a:gd name="T29" fmla="*/ 21 h 51"/>
                <a:gd name="T30" fmla="*/ 12 w 44"/>
                <a:gd name="T31" fmla="*/ 31 h 51"/>
                <a:gd name="T32" fmla="*/ 12 w 44"/>
                <a:gd name="T33" fmla="*/ 51 h 51"/>
                <a:gd name="T34" fmla="*/ 0 w 44"/>
                <a:gd name="T35" fmla="*/ 51 h 51"/>
                <a:gd name="T36" fmla="*/ 0 w 44"/>
                <a:gd name="T37" fmla="*/ 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4" h="51">
                  <a:moveTo>
                    <a:pt x="0" y="1"/>
                  </a:moveTo>
                  <a:cubicBezTo>
                    <a:pt x="12" y="1"/>
                    <a:pt x="12" y="1"/>
                    <a:pt x="12" y="1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5" y="4"/>
                    <a:pt x="18" y="2"/>
                    <a:pt x="20" y="1"/>
                  </a:cubicBezTo>
                  <a:cubicBezTo>
                    <a:pt x="22" y="0"/>
                    <a:pt x="24" y="0"/>
                    <a:pt x="27" y="0"/>
                  </a:cubicBezTo>
                  <a:cubicBezTo>
                    <a:pt x="32" y="0"/>
                    <a:pt x="36" y="2"/>
                    <a:pt x="39" y="5"/>
                  </a:cubicBezTo>
                  <a:cubicBezTo>
                    <a:pt x="42" y="8"/>
                    <a:pt x="44" y="12"/>
                    <a:pt x="44" y="18"/>
                  </a:cubicBezTo>
                  <a:cubicBezTo>
                    <a:pt x="44" y="51"/>
                    <a:pt x="44" y="51"/>
                    <a:pt x="44" y="51"/>
                  </a:cubicBezTo>
                  <a:cubicBezTo>
                    <a:pt x="31" y="51"/>
                    <a:pt x="31" y="51"/>
                    <a:pt x="31" y="51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1" y="23"/>
                    <a:pt x="31" y="19"/>
                    <a:pt x="31" y="17"/>
                  </a:cubicBezTo>
                  <a:cubicBezTo>
                    <a:pt x="30" y="15"/>
                    <a:pt x="29" y="14"/>
                    <a:pt x="28" y="13"/>
                  </a:cubicBezTo>
                  <a:cubicBezTo>
                    <a:pt x="26" y="12"/>
                    <a:pt x="25" y="11"/>
                    <a:pt x="23" y="11"/>
                  </a:cubicBezTo>
                  <a:cubicBezTo>
                    <a:pt x="20" y="11"/>
                    <a:pt x="18" y="12"/>
                    <a:pt x="16" y="14"/>
                  </a:cubicBezTo>
                  <a:cubicBezTo>
                    <a:pt x="15" y="15"/>
                    <a:pt x="13" y="18"/>
                    <a:pt x="13" y="21"/>
                  </a:cubicBezTo>
                  <a:cubicBezTo>
                    <a:pt x="12" y="22"/>
                    <a:pt x="12" y="26"/>
                    <a:pt x="12" y="31"/>
                  </a:cubicBezTo>
                  <a:cubicBezTo>
                    <a:pt x="12" y="51"/>
                    <a:pt x="12" y="51"/>
                    <a:pt x="12" y="51"/>
                  </a:cubicBezTo>
                  <a:cubicBezTo>
                    <a:pt x="0" y="51"/>
                    <a:pt x="0" y="51"/>
                    <a:pt x="0" y="51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306A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4"/>
            <p:cNvSpPr>
              <a:spLocks/>
            </p:cNvSpPr>
            <p:nvPr userDrawn="1"/>
          </p:nvSpPr>
          <p:spPr bwMode="auto">
            <a:xfrm>
              <a:off x="7773988" y="82550"/>
              <a:ext cx="273050" cy="427038"/>
            </a:xfrm>
            <a:custGeom>
              <a:avLst/>
              <a:gdLst>
                <a:gd name="T0" fmla="*/ 59 w 86"/>
                <a:gd name="T1" fmla="*/ 0 h 134"/>
                <a:gd name="T2" fmla="*/ 60 w 86"/>
                <a:gd name="T3" fmla="*/ 0 h 134"/>
                <a:gd name="T4" fmla="*/ 86 w 86"/>
                <a:gd name="T5" fmla="*/ 27 h 134"/>
                <a:gd name="T6" fmla="*/ 43 w 86"/>
                <a:gd name="T7" fmla="*/ 134 h 134"/>
                <a:gd name="T8" fmla="*/ 59 w 86"/>
                <a:gd name="T9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34">
                  <a:moveTo>
                    <a:pt x="59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72" y="8"/>
                    <a:pt x="80" y="17"/>
                    <a:pt x="86" y="27"/>
                  </a:cubicBezTo>
                  <a:cubicBezTo>
                    <a:pt x="0" y="87"/>
                    <a:pt x="46" y="133"/>
                    <a:pt x="43" y="134"/>
                  </a:cubicBezTo>
                  <a:cubicBezTo>
                    <a:pt x="8" y="93"/>
                    <a:pt x="15" y="45"/>
                    <a:pt x="59" y="0"/>
                  </a:cubicBezTo>
                </a:path>
              </a:pathLst>
            </a:custGeom>
            <a:solidFill>
              <a:srgbClr val="86C3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5"/>
            <p:cNvSpPr>
              <a:spLocks/>
            </p:cNvSpPr>
            <p:nvPr userDrawn="1"/>
          </p:nvSpPr>
          <p:spPr bwMode="auto">
            <a:xfrm>
              <a:off x="7900988" y="506413"/>
              <a:ext cx="0" cy="3175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6A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6"/>
            <p:cNvSpPr>
              <a:spLocks/>
            </p:cNvSpPr>
            <p:nvPr userDrawn="1"/>
          </p:nvSpPr>
          <p:spPr bwMode="auto">
            <a:xfrm>
              <a:off x="7900988" y="506413"/>
              <a:ext cx="0" cy="3175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Rectangle 27"/>
            <p:cNvSpPr>
              <a:spLocks noChangeArrowheads="1"/>
            </p:cNvSpPr>
            <p:nvPr userDrawn="1"/>
          </p:nvSpPr>
          <p:spPr bwMode="auto">
            <a:xfrm>
              <a:off x="7900988" y="509588"/>
              <a:ext cx="1588" cy="1588"/>
            </a:xfrm>
            <a:prstGeom prst="rect">
              <a:avLst/>
            </a:prstGeom>
            <a:solidFill>
              <a:srgbClr val="306A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8"/>
            <p:cNvSpPr>
              <a:spLocks/>
            </p:cNvSpPr>
            <p:nvPr userDrawn="1"/>
          </p:nvSpPr>
          <p:spPr bwMode="auto">
            <a:xfrm>
              <a:off x="7900988" y="5095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9"/>
            <p:cNvSpPr>
              <a:spLocks/>
            </p:cNvSpPr>
            <p:nvPr userDrawn="1"/>
          </p:nvSpPr>
          <p:spPr bwMode="auto">
            <a:xfrm>
              <a:off x="7796213" y="193675"/>
              <a:ext cx="260350" cy="312738"/>
            </a:xfrm>
            <a:custGeom>
              <a:avLst/>
              <a:gdLst>
                <a:gd name="T0" fmla="*/ 82 w 82"/>
                <a:gd name="T1" fmla="*/ 20 h 98"/>
                <a:gd name="T2" fmla="*/ 68 w 82"/>
                <a:gd name="T3" fmla="*/ 0 h 98"/>
                <a:gd name="T4" fmla="*/ 37 w 82"/>
                <a:gd name="T5" fmla="*/ 98 h 98"/>
                <a:gd name="T6" fmla="*/ 82 w 82"/>
                <a:gd name="T7" fmla="*/ 2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98">
                  <a:moveTo>
                    <a:pt x="82" y="20"/>
                  </a:moveTo>
                  <a:cubicBezTo>
                    <a:pt x="79" y="13"/>
                    <a:pt x="75" y="6"/>
                    <a:pt x="68" y="0"/>
                  </a:cubicBezTo>
                  <a:cubicBezTo>
                    <a:pt x="0" y="53"/>
                    <a:pt x="35" y="94"/>
                    <a:pt x="37" y="98"/>
                  </a:cubicBezTo>
                  <a:cubicBezTo>
                    <a:pt x="36" y="94"/>
                    <a:pt x="12" y="55"/>
                    <a:pt x="82" y="20"/>
                  </a:cubicBezTo>
                </a:path>
              </a:pathLst>
            </a:custGeom>
            <a:solidFill>
              <a:srgbClr val="306A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Rectangle 30"/>
            <p:cNvSpPr>
              <a:spLocks noChangeArrowheads="1"/>
            </p:cNvSpPr>
            <p:nvPr userDrawn="1"/>
          </p:nvSpPr>
          <p:spPr bwMode="auto">
            <a:xfrm>
              <a:off x="7900988" y="509588"/>
              <a:ext cx="1588" cy="1588"/>
            </a:xfrm>
            <a:prstGeom prst="rect">
              <a:avLst/>
            </a:prstGeom>
            <a:solidFill>
              <a:srgbClr val="E10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2" name="Freeform 31"/>
            <p:cNvSpPr>
              <a:spLocks/>
            </p:cNvSpPr>
            <p:nvPr userDrawn="1"/>
          </p:nvSpPr>
          <p:spPr bwMode="auto">
            <a:xfrm>
              <a:off x="7900988" y="5095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3" name="Freeform 32"/>
            <p:cNvSpPr>
              <a:spLocks/>
            </p:cNvSpPr>
            <p:nvPr userDrawn="1"/>
          </p:nvSpPr>
          <p:spPr bwMode="auto">
            <a:xfrm>
              <a:off x="7900988" y="5064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10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5" name="Freeform 33"/>
            <p:cNvSpPr>
              <a:spLocks/>
            </p:cNvSpPr>
            <p:nvPr userDrawn="1"/>
          </p:nvSpPr>
          <p:spPr bwMode="auto">
            <a:xfrm>
              <a:off x="7900988" y="5064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Başlık Yer Tutucusu 1"/>
          <p:cNvSpPr>
            <a:spLocks noGrp="1"/>
          </p:cNvSpPr>
          <p:nvPr userDrawn="1">
            <p:ph type="title"/>
          </p:nvPr>
        </p:nvSpPr>
        <p:spPr>
          <a:xfrm>
            <a:off x="316881" y="66130"/>
            <a:ext cx="6631384" cy="522287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endParaRPr lang="en-US" dirty="0"/>
          </a:p>
        </p:txBody>
      </p:sp>
      <p:sp>
        <p:nvSpPr>
          <p:cNvPr id="3" name="Metin Yer Tutucusu 2"/>
          <p:cNvSpPr>
            <a:spLocks noGrp="1"/>
          </p:cNvSpPr>
          <p:nvPr userDrawn="1">
            <p:ph type="body" idx="1"/>
          </p:nvPr>
        </p:nvSpPr>
        <p:spPr>
          <a:xfrm>
            <a:off x="457200" y="1141289"/>
            <a:ext cx="8229600" cy="339447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Veri Yer Tutucusu 3"/>
          <p:cNvSpPr>
            <a:spLocks noGrp="1"/>
          </p:cNvSpPr>
          <p:nvPr userDrawn="1">
            <p:ph type="dt" sz="half" idx="2"/>
          </p:nvPr>
        </p:nvSpPr>
        <p:spPr>
          <a:xfrm>
            <a:off x="1475656" y="4965303"/>
            <a:ext cx="2133600" cy="1341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7F698035-FB6A-4BEC-8B2B-9646385C29EC}" type="datetime4">
              <a:rPr lang="en-US" smtClean="0"/>
              <a:pPr/>
              <a:t>May 7, 2014</a:t>
            </a:fld>
            <a:endParaRPr lang="en-US"/>
          </a:p>
        </p:txBody>
      </p:sp>
      <p:sp>
        <p:nvSpPr>
          <p:cNvPr id="5" name="Altbilgi Yer Tutucusu 4"/>
          <p:cNvSpPr>
            <a:spLocks noGrp="1"/>
          </p:cNvSpPr>
          <p:nvPr userDrawn="1">
            <p:ph type="ftr" sz="quarter" idx="3"/>
          </p:nvPr>
        </p:nvSpPr>
        <p:spPr>
          <a:xfrm>
            <a:off x="346075" y="4927600"/>
            <a:ext cx="2895600" cy="2047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© 2014 </a:t>
            </a:r>
            <a:r>
              <a:rPr lang="en-US" b="1" smtClean="0"/>
              <a:t>aasonn.</a:t>
            </a:r>
            <a:endParaRPr lang="en-US" b="1" dirty="0"/>
          </a:p>
        </p:txBody>
      </p:sp>
      <p:sp>
        <p:nvSpPr>
          <p:cNvPr id="6" name="Slayt Numarası Yer Tutucusu 5"/>
          <p:cNvSpPr>
            <a:spLocks noGrp="1"/>
          </p:cNvSpPr>
          <p:nvPr userDrawn="1">
            <p:ph type="sldNum" sz="quarter" idx="4"/>
          </p:nvPr>
        </p:nvSpPr>
        <p:spPr>
          <a:xfrm>
            <a:off x="8516243" y="4738688"/>
            <a:ext cx="3952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fld id="{FAC47BBA-95AE-4CBA-8EB9-7C5E1D94A82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113" name="AutoShape 70"/>
          <p:cNvSpPr>
            <a:spLocks noChangeAspect="1" noChangeArrowheads="1" noTextEdit="1"/>
          </p:cNvSpPr>
          <p:nvPr userDrawn="1"/>
        </p:nvSpPr>
        <p:spPr bwMode="auto">
          <a:xfrm>
            <a:off x="1720850" y="2865438"/>
            <a:ext cx="789622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14" name="Freeform 72"/>
          <p:cNvSpPr>
            <a:spLocks/>
          </p:cNvSpPr>
          <p:nvPr userDrawn="1"/>
        </p:nvSpPr>
        <p:spPr bwMode="auto">
          <a:xfrm>
            <a:off x="-17262" y="-10913"/>
            <a:ext cx="7810592" cy="570479"/>
          </a:xfrm>
          <a:custGeom>
            <a:avLst/>
            <a:gdLst>
              <a:gd name="T0" fmla="*/ 2484 w 2484"/>
              <a:gd name="T1" fmla="*/ 0 h 226"/>
              <a:gd name="T2" fmla="*/ 2242 w 2484"/>
              <a:gd name="T3" fmla="*/ 226 h 226"/>
              <a:gd name="T4" fmla="*/ 0 w 2484"/>
              <a:gd name="T5" fmla="*/ 226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84" h="226">
                <a:moveTo>
                  <a:pt x="2484" y="0"/>
                </a:moveTo>
                <a:cubicBezTo>
                  <a:pt x="2374" y="12"/>
                  <a:pt x="2339" y="226"/>
                  <a:pt x="2242" y="226"/>
                </a:cubicBezTo>
                <a:cubicBezTo>
                  <a:pt x="0" y="226"/>
                  <a:pt x="0" y="226"/>
                  <a:pt x="0" y="226"/>
                </a:cubicBezTo>
              </a:path>
            </a:pathLst>
          </a:custGeom>
          <a:noFill/>
          <a:ln w="12700" cap="flat">
            <a:solidFill>
              <a:srgbClr val="2B75BD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021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ts val="2400"/>
        </a:lnSpc>
        <a:spcBef>
          <a:spcPct val="0"/>
        </a:spcBef>
        <a:buNone/>
        <a:defRPr sz="2000" kern="1200">
          <a:solidFill>
            <a:srgbClr val="00206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13" Type="http://schemas.openxmlformats.org/officeDocument/2006/relationships/image" Target="../media/image26.jpeg"/><Relationship Id="rId18" Type="http://schemas.openxmlformats.org/officeDocument/2006/relationships/image" Target="../media/image31.jpeg"/><Relationship Id="rId3" Type="http://schemas.openxmlformats.org/officeDocument/2006/relationships/image" Target="../media/image16.jpeg"/><Relationship Id="rId21" Type="http://schemas.openxmlformats.org/officeDocument/2006/relationships/image" Target="../media/image34.jpeg"/><Relationship Id="rId7" Type="http://schemas.openxmlformats.org/officeDocument/2006/relationships/image" Target="../media/image20.jpeg"/><Relationship Id="rId12" Type="http://schemas.openxmlformats.org/officeDocument/2006/relationships/image" Target="../media/image25.jpeg"/><Relationship Id="rId17" Type="http://schemas.openxmlformats.org/officeDocument/2006/relationships/image" Target="../media/image30.jpeg"/><Relationship Id="rId2" Type="http://schemas.openxmlformats.org/officeDocument/2006/relationships/image" Target="../media/image15.jpeg"/><Relationship Id="rId16" Type="http://schemas.openxmlformats.org/officeDocument/2006/relationships/image" Target="../media/image29.jpeg"/><Relationship Id="rId20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11" Type="http://schemas.openxmlformats.org/officeDocument/2006/relationships/image" Target="../media/image24.jpeg"/><Relationship Id="rId5" Type="http://schemas.openxmlformats.org/officeDocument/2006/relationships/image" Target="../media/image18.jpeg"/><Relationship Id="rId15" Type="http://schemas.openxmlformats.org/officeDocument/2006/relationships/image" Target="../media/image28.jpeg"/><Relationship Id="rId23" Type="http://schemas.openxmlformats.org/officeDocument/2006/relationships/image" Target="../media/image36.jpeg"/><Relationship Id="rId10" Type="http://schemas.openxmlformats.org/officeDocument/2006/relationships/image" Target="../media/image23.jpeg"/><Relationship Id="rId19" Type="http://schemas.openxmlformats.org/officeDocument/2006/relationships/image" Target="../media/image32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Relationship Id="rId14" Type="http://schemas.openxmlformats.org/officeDocument/2006/relationships/image" Target="../media/image27.jpeg"/><Relationship Id="rId22" Type="http://schemas.openxmlformats.org/officeDocument/2006/relationships/image" Target="../media/image3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Corporate Overview</a:t>
            </a:r>
            <a:endParaRPr lang="en-US" dirty="0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Prepared for:</a:t>
            </a:r>
          </a:p>
          <a:p>
            <a:r>
              <a:rPr lang="en-US" dirty="0" smtClean="0"/>
              <a:t>XYZ Company</a:t>
            </a:r>
            <a:endParaRPr lang="en-US" dirty="0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7139C-1AC2-42C7-9A25-F17CADE146FC}" type="datetime4">
              <a:rPr lang="en-US" sz="1400" smtClean="0"/>
              <a:t>May 7, 2014</a:t>
            </a:fld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192746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3F2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6"/>
          <p:cNvSpPr>
            <a:spLocks noChangeArrowheads="1"/>
          </p:cNvSpPr>
          <p:nvPr/>
        </p:nvSpPr>
        <p:spPr bwMode="auto">
          <a:xfrm>
            <a:off x="0" y="0"/>
            <a:ext cx="9153525" cy="51530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0" name="Grup 19"/>
          <p:cNvGrpSpPr/>
          <p:nvPr/>
        </p:nvGrpSpPr>
        <p:grpSpPr>
          <a:xfrm>
            <a:off x="355522" y="369259"/>
            <a:ext cx="1918203" cy="699922"/>
            <a:chOff x="315913" y="3935413"/>
            <a:chExt cx="2197100" cy="801688"/>
          </a:xfrm>
        </p:grpSpPr>
        <p:sp>
          <p:nvSpPr>
            <p:cNvPr id="21" name="Freeform 10"/>
            <p:cNvSpPr>
              <a:spLocks noEditPoints="1"/>
            </p:cNvSpPr>
            <p:nvPr userDrawn="1"/>
          </p:nvSpPr>
          <p:spPr bwMode="auto">
            <a:xfrm>
              <a:off x="636588" y="4410075"/>
              <a:ext cx="306388" cy="311150"/>
            </a:xfrm>
            <a:custGeom>
              <a:avLst/>
              <a:gdLst>
                <a:gd name="T0" fmla="*/ 195 w 257"/>
                <a:gd name="T1" fmla="*/ 6 h 261"/>
                <a:gd name="T2" fmla="*/ 257 w 257"/>
                <a:gd name="T3" fmla="*/ 6 h 261"/>
                <a:gd name="T4" fmla="*/ 257 w 257"/>
                <a:gd name="T5" fmla="*/ 254 h 261"/>
                <a:gd name="T6" fmla="*/ 195 w 257"/>
                <a:gd name="T7" fmla="*/ 254 h 261"/>
                <a:gd name="T8" fmla="*/ 195 w 257"/>
                <a:gd name="T9" fmla="*/ 228 h 261"/>
                <a:gd name="T10" fmla="*/ 158 w 257"/>
                <a:gd name="T11" fmla="*/ 253 h 261"/>
                <a:gd name="T12" fmla="*/ 118 w 257"/>
                <a:gd name="T13" fmla="*/ 261 h 261"/>
                <a:gd name="T14" fmla="*/ 35 w 257"/>
                <a:gd name="T15" fmla="*/ 223 h 261"/>
                <a:gd name="T16" fmla="*/ 0 w 257"/>
                <a:gd name="T17" fmla="*/ 131 h 261"/>
                <a:gd name="T18" fmla="*/ 34 w 257"/>
                <a:gd name="T19" fmla="*/ 36 h 261"/>
                <a:gd name="T20" fmla="*/ 117 w 257"/>
                <a:gd name="T21" fmla="*/ 0 h 261"/>
                <a:gd name="T22" fmla="*/ 159 w 257"/>
                <a:gd name="T23" fmla="*/ 8 h 261"/>
                <a:gd name="T24" fmla="*/ 195 w 257"/>
                <a:gd name="T25" fmla="*/ 33 h 261"/>
                <a:gd name="T26" fmla="*/ 195 w 257"/>
                <a:gd name="T27" fmla="*/ 6 h 261"/>
                <a:gd name="T28" fmla="*/ 129 w 257"/>
                <a:gd name="T29" fmla="*/ 57 h 261"/>
                <a:gd name="T30" fmla="*/ 81 w 257"/>
                <a:gd name="T31" fmla="*/ 78 h 261"/>
                <a:gd name="T32" fmla="*/ 62 w 257"/>
                <a:gd name="T33" fmla="*/ 130 h 261"/>
                <a:gd name="T34" fmla="*/ 82 w 257"/>
                <a:gd name="T35" fmla="*/ 183 h 261"/>
                <a:gd name="T36" fmla="*/ 130 w 257"/>
                <a:gd name="T37" fmla="*/ 204 h 261"/>
                <a:gd name="T38" fmla="*/ 178 w 257"/>
                <a:gd name="T39" fmla="*/ 183 h 261"/>
                <a:gd name="T40" fmla="*/ 198 w 257"/>
                <a:gd name="T41" fmla="*/ 130 h 261"/>
                <a:gd name="T42" fmla="*/ 178 w 257"/>
                <a:gd name="T43" fmla="*/ 77 h 261"/>
                <a:gd name="T44" fmla="*/ 129 w 257"/>
                <a:gd name="T45" fmla="*/ 57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57" h="261">
                  <a:moveTo>
                    <a:pt x="195" y="6"/>
                  </a:moveTo>
                  <a:cubicBezTo>
                    <a:pt x="257" y="6"/>
                    <a:pt x="257" y="6"/>
                    <a:pt x="257" y="6"/>
                  </a:cubicBezTo>
                  <a:cubicBezTo>
                    <a:pt x="257" y="254"/>
                    <a:pt x="257" y="254"/>
                    <a:pt x="257" y="254"/>
                  </a:cubicBezTo>
                  <a:cubicBezTo>
                    <a:pt x="195" y="254"/>
                    <a:pt x="195" y="254"/>
                    <a:pt x="195" y="254"/>
                  </a:cubicBezTo>
                  <a:cubicBezTo>
                    <a:pt x="195" y="228"/>
                    <a:pt x="195" y="228"/>
                    <a:pt x="195" y="228"/>
                  </a:cubicBezTo>
                  <a:cubicBezTo>
                    <a:pt x="183" y="240"/>
                    <a:pt x="171" y="248"/>
                    <a:pt x="158" y="253"/>
                  </a:cubicBezTo>
                  <a:cubicBezTo>
                    <a:pt x="146" y="258"/>
                    <a:pt x="133" y="261"/>
                    <a:pt x="118" y="261"/>
                  </a:cubicBezTo>
                  <a:cubicBezTo>
                    <a:pt x="86" y="261"/>
                    <a:pt x="59" y="248"/>
                    <a:pt x="35" y="223"/>
                  </a:cubicBezTo>
                  <a:cubicBezTo>
                    <a:pt x="12" y="199"/>
                    <a:pt x="0" y="168"/>
                    <a:pt x="0" y="131"/>
                  </a:cubicBezTo>
                  <a:cubicBezTo>
                    <a:pt x="0" y="92"/>
                    <a:pt x="11" y="61"/>
                    <a:pt x="34" y="36"/>
                  </a:cubicBezTo>
                  <a:cubicBezTo>
                    <a:pt x="57" y="12"/>
                    <a:pt x="84" y="0"/>
                    <a:pt x="117" y="0"/>
                  </a:cubicBezTo>
                  <a:cubicBezTo>
                    <a:pt x="132" y="0"/>
                    <a:pt x="146" y="2"/>
                    <a:pt x="159" y="8"/>
                  </a:cubicBezTo>
                  <a:cubicBezTo>
                    <a:pt x="172" y="14"/>
                    <a:pt x="184" y="22"/>
                    <a:pt x="195" y="33"/>
                  </a:cubicBezTo>
                  <a:lnTo>
                    <a:pt x="195" y="6"/>
                  </a:lnTo>
                  <a:close/>
                  <a:moveTo>
                    <a:pt x="129" y="57"/>
                  </a:moveTo>
                  <a:cubicBezTo>
                    <a:pt x="110" y="57"/>
                    <a:pt x="94" y="64"/>
                    <a:pt x="81" y="78"/>
                  </a:cubicBezTo>
                  <a:cubicBezTo>
                    <a:pt x="69" y="91"/>
                    <a:pt x="62" y="109"/>
                    <a:pt x="62" y="130"/>
                  </a:cubicBezTo>
                  <a:cubicBezTo>
                    <a:pt x="62" y="151"/>
                    <a:pt x="69" y="169"/>
                    <a:pt x="82" y="183"/>
                  </a:cubicBezTo>
                  <a:cubicBezTo>
                    <a:pt x="95" y="197"/>
                    <a:pt x="111" y="204"/>
                    <a:pt x="130" y="204"/>
                  </a:cubicBezTo>
                  <a:cubicBezTo>
                    <a:pt x="149" y="204"/>
                    <a:pt x="165" y="197"/>
                    <a:pt x="178" y="183"/>
                  </a:cubicBezTo>
                  <a:cubicBezTo>
                    <a:pt x="191" y="170"/>
                    <a:pt x="198" y="152"/>
                    <a:pt x="198" y="130"/>
                  </a:cubicBezTo>
                  <a:cubicBezTo>
                    <a:pt x="198" y="108"/>
                    <a:pt x="191" y="91"/>
                    <a:pt x="178" y="77"/>
                  </a:cubicBezTo>
                  <a:cubicBezTo>
                    <a:pt x="165" y="64"/>
                    <a:pt x="149" y="57"/>
                    <a:pt x="129" y="57"/>
                  </a:cubicBezTo>
                </a:path>
              </a:pathLst>
            </a:custGeom>
            <a:solidFill>
              <a:srgbClr val="85C3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1"/>
            <p:cNvSpPr>
              <a:spLocks noEditPoints="1"/>
            </p:cNvSpPr>
            <p:nvPr userDrawn="1"/>
          </p:nvSpPr>
          <p:spPr bwMode="auto">
            <a:xfrm>
              <a:off x="990600" y="4410075"/>
              <a:ext cx="306388" cy="311150"/>
            </a:xfrm>
            <a:custGeom>
              <a:avLst/>
              <a:gdLst>
                <a:gd name="T0" fmla="*/ 195 w 257"/>
                <a:gd name="T1" fmla="*/ 6 h 261"/>
                <a:gd name="T2" fmla="*/ 257 w 257"/>
                <a:gd name="T3" fmla="*/ 6 h 261"/>
                <a:gd name="T4" fmla="*/ 257 w 257"/>
                <a:gd name="T5" fmla="*/ 254 h 261"/>
                <a:gd name="T6" fmla="*/ 195 w 257"/>
                <a:gd name="T7" fmla="*/ 254 h 261"/>
                <a:gd name="T8" fmla="*/ 195 w 257"/>
                <a:gd name="T9" fmla="*/ 228 h 261"/>
                <a:gd name="T10" fmla="*/ 158 w 257"/>
                <a:gd name="T11" fmla="*/ 253 h 261"/>
                <a:gd name="T12" fmla="*/ 118 w 257"/>
                <a:gd name="T13" fmla="*/ 261 h 261"/>
                <a:gd name="T14" fmla="*/ 35 w 257"/>
                <a:gd name="T15" fmla="*/ 223 h 261"/>
                <a:gd name="T16" fmla="*/ 0 w 257"/>
                <a:gd name="T17" fmla="*/ 131 h 261"/>
                <a:gd name="T18" fmla="*/ 34 w 257"/>
                <a:gd name="T19" fmla="*/ 36 h 261"/>
                <a:gd name="T20" fmla="*/ 117 w 257"/>
                <a:gd name="T21" fmla="*/ 0 h 261"/>
                <a:gd name="T22" fmla="*/ 159 w 257"/>
                <a:gd name="T23" fmla="*/ 8 h 261"/>
                <a:gd name="T24" fmla="*/ 195 w 257"/>
                <a:gd name="T25" fmla="*/ 33 h 261"/>
                <a:gd name="T26" fmla="*/ 195 w 257"/>
                <a:gd name="T27" fmla="*/ 6 h 261"/>
                <a:gd name="T28" fmla="*/ 129 w 257"/>
                <a:gd name="T29" fmla="*/ 57 h 261"/>
                <a:gd name="T30" fmla="*/ 81 w 257"/>
                <a:gd name="T31" fmla="*/ 78 h 261"/>
                <a:gd name="T32" fmla="*/ 62 w 257"/>
                <a:gd name="T33" fmla="*/ 130 h 261"/>
                <a:gd name="T34" fmla="*/ 82 w 257"/>
                <a:gd name="T35" fmla="*/ 183 h 261"/>
                <a:gd name="T36" fmla="*/ 130 w 257"/>
                <a:gd name="T37" fmla="*/ 204 h 261"/>
                <a:gd name="T38" fmla="*/ 178 w 257"/>
                <a:gd name="T39" fmla="*/ 183 h 261"/>
                <a:gd name="T40" fmla="*/ 198 w 257"/>
                <a:gd name="T41" fmla="*/ 130 h 261"/>
                <a:gd name="T42" fmla="*/ 178 w 257"/>
                <a:gd name="T43" fmla="*/ 77 h 261"/>
                <a:gd name="T44" fmla="*/ 129 w 257"/>
                <a:gd name="T45" fmla="*/ 57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57" h="261">
                  <a:moveTo>
                    <a:pt x="195" y="6"/>
                  </a:moveTo>
                  <a:cubicBezTo>
                    <a:pt x="257" y="6"/>
                    <a:pt x="257" y="6"/>
                    <a:pt x="257" y="6"/>
                  </a:cubicBezTo>
                  <a:cubicBezTo>
                    <a:pt x="257" y="254"/>
                    <a:pt x="257" y="254"/>
                    <a:pt x="257" y="254"/>
                  </a:cubicBezTo>
                  <a:cubicBezTo>
                    <a:pt x="195" y="254"/>
                    <a:pt x="195" y="254"/>
                    <a:pt x="195" y="254"/>
                  </a:cubicBezTo>
                  <a:cubicBezTo>
                    <a:pt x="195" y="228"/>
                    <a:pt x="195" y="228"/>
                    <a:pt x="195" y="228"/>
                  </a:cubicBezTo>
                  <a:cubicBezTo>
                    <a:pt x="183" y="240"/>
                    <a:pt x="171" y="248"/>
                    <a:pt x="158" y="253"/>
                  </a:cubicBezTo>
                  <a:cubicBezTo>
                    <a:pt x="146" y="258"/>
                    <a:pt x="133" y="261"/>
                    <a:pt x="118" y="261"/>
                  </a:cubicBezTo>
                  <a:cubicBezTo>
                    <a:pt x="86" y="261"/>
                    <a:pt x="59" y="248"/>
                    <a:pt x="35" y="223"/>
                  </a:cubicBezTo>
                  <a:cubicBezTo>
                    <a:pt x="12" y="199"/>
                    <a:pt x="0" y="168"/>
                    <a:pt x="0" y="131"/>
                  </a:cubicBezTo>
                  <a:cubicBezTo>
                    <a:pt x="0" y="92"/>
                    <a:pt x="11" y="61"/>
                    <a:pt x="34" y="36"/>
                  </a:cubicBezTo>
                  <a:cubicBezTo>
                    <a:pt x="57" y="12"/>
                    <a:pt x="84" y="0"/>
                    <a:pt x="117" y="0"/>
                  </a:cubicBezTo>
                  <a:cubicBezTo>
                    <a:pt x="132" y="0"/>
                    <a:pt x="146" y="2"/>
                    <a:pt x="159" y="8"/>
                  </a:cubicBezTo>
                  <a:cubicBezTo>
                    <a:pt x="172" y="14"/>
                    <a:pt x="184" y="22"/>
                    <a:pt x="195" y="33"/>
                  </a:cubicBezTo>
                  <a:lnTo>
                    <a:pt x="195" y="6"/>
                  </a:lnTo>
                  <a:close/>
                  <a:moveTo>
                    <a:pt x="129" y="57"/>
                  </a:moveTo>
                  <a:cubicBezTo>
                    <a:pt x="110" y="57"/>
                    <a:pt x="94" y="64"/>
                    <a:pt x="81" y="78"/>
                  </a:cubicBezTo>
                  <a:cubicBezTo>
                    <a:pt x="69" y="91"/>
                    <a:pt x="62" y="109"/>
                    <a:pt x="62" y="130"/>
                  </a:cubicBezTo>
                  <a:cubicBezTo>
                    <a:pt x="62" y="151"/>
                    <a:pt x="69" y="169"/>
                    <a:pt x="82" y="183"/>
                  </a:cubicBezTo>
                  <a:cubicBezTo>
                    <a:pt x="95" y="197"/>
                    <a:pt x="111" y="204"/>
                    <a:pt x="130" y="204"/>
                  </a:cubicBezTo>
                  <a:cubicBezTo>
                    <a:pt x="149" y="204"/>
                    <a:pt x="165" y="197"/>
                    <a:pt x="178" y="183"/>
                  </a:cubicBezTo>
                  <a:cubicBezTo>
                    <a:pt x="191" y="170"/>
                    <a:pt x="198" y="152"/>
                    <a:pt x="198" y="130"/>
                  </a:cubicBezTo>
                  <a:cubicBezTo>
                    <a:pt x="198" y="108"/>
                    <a:pt x="191" y="91"/>
                    <a:pt x="178" y="77"/>
                  </a:cubicBezTo>
                  <a:cubicBezTo>
                    <a:pt x="165" y="64"/>
                    <a:pt x="149" y="57"/>
                    <a:pt x="129" y="57"/>
                  </a:cubicBezTo>
                </a:path>
              </a:pathLst>
            </a:custGeom>
            <a:solidFill>
              <a:srgbClr val="306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2"/>
            <p:cNvSpPr>
              <a:spLocks/>
            </p:cNvSpPr>
            <p:nvPr userDrawn="1"/>
          </p:nvSpPr>
          <p:spPr bwMode="auto">
            <a:xfrm>
              <a:off x="1335088" y="4410075"/>
              <a:ext cx="209550" cy="311150"/>
            </a:xfrm>
            <a:custGeom>
              <a:avLst/>
              <a:gdLst>
                <a:gd name="T0" fmla="*/ 172 w 176"/>
                <a:gd name="T1" fmla="*/ 41 h 261"/>
                <a:gd name="T2" fmla="*/ 133 w 176"/>
                <a:gd name="T3" fmla="*/ 79 h 261"/>
                <a:gd name="T4" fmla="*/ 90 w 176"/>
                <a:gd name="T5" fmla="*/ 56 h 261"/>
                <a:gd name="T6" fmla="*/ 74 w 176"/>
                <a:gd name="T7" fmla="*/ 60 h 261"/>
                <a:gd name="T8" fmla="*/ 68 w 176"/>
                <a:gd name="T9" fmla="*/ 71 h 261"/>
                <a:gd name="T10" fmla="*/ 72 w 176"/>
                <a:gd name="T11" fmla="*/ 81 h 261"/>
                <a:gd name="T12" fmla="*/ 90 w 176"/>
                <a:gd name="T13" fmla="*/ 92 h 261"/>
                <a:gd name="T14" fmla="*/ 113 w 176"/>
                <a:gd name="T15" fmla="*/ 104 h 261"/>
                <a:gd name="T16" fmla="*/ 163 w 176"/>
                <a:gd name="T17" fmla="*/ 140 h 261"/>
                <a:gd name="T18" fmla="*/ 176 w 176"/>
                <a:gd name="T19" fmla="*/ 183 h 261"/>
                <a:gd name="T20" fmla="*/ 152 w 176"/>
                <a:gd name="T21" fmla="*/ 239 h 261"/>
                <a:gd name="T22" fmla="*/ 87 w 176"/>
                <a:gd name="T23" fmla="*/ 261 h 261"/>
                <a:gd name="T24" fmla="*/ 0 w 176"/>
                <a:gd name="T25" fmla="*/ 218 h 261"/>
                <a:gd name="T26" fmla="*/ 38 w 176"/>
                <a:gd name="T27" fmla="*/ 176 h 261"/>
                <a:gd name="T28" fmla="*/ 64 w 176"/>
                <a:gd name="T29" fmla="*/ 197 h 261"/>
                <a:gd name="T30" fmla="*/ 90 w 176"/>
                <a:gd name="T31" fmla="*/ 205 h 261"/>
                <a:gd name="T32" fmla="*/ 110 w 176"/>
                <a:gd name="T33" fmla="*/ 199 h 261"/>
                <a:gd name="T34" fmla="*/ 117 w 176"/>
                <a:gd name="T35" fmla="*/ 185 h 261"/>
                <a:gd name="T36" fmla="*/ 90 w 176"/>
                <a:gd name="T37" fmla="*/ 157 h 261"/>
                <a:gd name="T38" fmla="*/ 69 w 176"/>
                <a:gd name="T39" fmla="*/ 147 h 261"/>
                <a:gd name="T40" fmla="*/ 9 w 176"/>
                <a:gd name="T41" fmla="*/ 71 h 261"/>
                <a:gd name="T42" fmla="*/ 32 w 176"/>
                <a:gd name="T43" fmla="*/ 20 h 261"/>
                <a:gd name="T44" fmla="*/ 90 w 176"/>
                <a:gd name="T45" fmla="*/ 0 h 261"/>
                <a:gd name="T46" fmla="*/ 135 w 176"/>
                <a:gd name="T47" fmla="*/ 10 h 261"/>
                <a:gd name="T48" fmla="*/ 172 w 176"/>
                <a:gd name="T49" fmla="*/ 41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6" h="261">
                  <a:moveTo>
                    <a:pt x="172" y="41"/>
                  </a:moveTo>
                  <a:cubicBezTo>
                    <a:pt x="133" y="79"/>
                    <a:pt x="133" y="79"/>
                    <a:pt x="133" y="79"/>
                  </a:cubicBezTo>
                  <a:cubicBezTo>
                    <a:pt x="117" y="64"/>
                    <a:pt x="103" y="56"/>
                    <a:pt x="90" y="56"/>
                  </a:cubicBezTo>
                  <a:cubicBezTo>
                    <a:pt x="83" y="56"/>
                    <a:pt x="78" y="57"/>
                    <a:pt x="74" y="60"/>
                  </a:cubicBezTo>
                  <a:cubicBezTo>
                    <a:pt x="70" y="63"/>
                    <a:pt x="68" y="67"/>
                    <a:pt x="68" y="71"/>
                  </a:cubicBezTo>
                  <a:cubicBezTo>
                    <a:pt x="68" y="75"/>
                    <a:pt x="69" y="78"/>
                    <a:pt x="72" y="81"/>
                  </a:cubicBezTo>
                  <a:cubicBezTo>
                    <a:pt x="74" y="84"/>
                    <a:pt x="80" y="87"/>
                    <a:pt x="90" y="92"/>
                  </a:cubicBezTo>
                  <a:cubicBezTo>
                    <a:pt x="113" y="104"/>
                    <a:pt x="113" y="104"/>
                    <a:pt x="113" y="104"/>
                  </a:cubicBezTo>
                  <a:cubicBezTo>
                    <a:pt x="137" y="116"/>
                    <a:pt x="154" y="128"/>
                    <a:pt x="163" y="140"/>
                  </a:cubicBezTo>
                  <a:cubicBezTo>
                    <a:pt x="172" y="152"/>
                    <a:pt x="176" y="167"/>
                    <a:pt x="176" y="183"/>
                  </a:cubicBezTo>
                  <a:cubicBezTo>
                    <a:pt x="176" y="205"/>
                    <a:pt x="168" y="224"/>
                    <a:pt x="152" y="239"/>
                  </a:cubicBezTo>
                  <a:cubicBezTo>
                    <a:pt x="136" y="253"/>
                    <a:pt x="114" y="261"/>
                    <a:pt x="87" y="261"/>
                  </a:cubicBezTo>
                  <a:cubicBezTo>
                    <a:pt x="50" y="261"/>
                    <a:pt x="21" y="247"/>
                    <a:pt x="0" y="218"/>
                  </a:cubicBezTo>
                  <a:cubicBezTo>
                    <a:pt x="38" y="176"/>
                    <a:pt x="38" y="176"/>
                    <a:pt x="38" y="176"/>
                  </a:cubicBezTo>
                  <a:cubicBezTo>
                    <a:pt x="46" y="185"/>
                    <a:pt x="54" y="192"/>
                    <a:pt x="64" y="197"/>
                  </a:cubicBezTo>
                  <a:cubicBezTo>
                    <a:pt x="74" y="202"/>
                    <a:pt x="82" y="205"/>
                    <a:pt x="90" y="205"/>
                  </a:cubicBezTo>
                  <a:cubicBezTo>
                    <a:pt x="98" y="205"/>
                    <a:pt x="105" y="203"/>
                    <a:pt x="110" y="199"/>
                  </a:cubicBezTo>
                  <a:cubicBezTo>
                    <a:pt x="115" y="195"/>
                    <a:pt x="117" y="191"/>
                    <a:pt x="117" y="185"/>
                  </a:cubicBezTo>
                  <a:cubicBezTo>
                    <a:pt x="117" y="176"/>
                    <a:pt x="108" y="166"/>
                    <a:pt x="90" y="157"/>
                  </a:cubicBezTo>
                  <a:cubicBezTo>
                    <a:pt x="69" y="147"/>
                    <a:pt x="69" y="147"/>
                    <a:pt x="69" y="147"/>
                  </a:cubicBezTo>
                  <a:cubicBezTo>
                    <a:pt x="29" y="127"/>
                    <a:pt x="9" y="101"/>
                    <a:pt x="9" y="71"/>
                  </a:cubicBezTo>
                  <a:cubicBezTo>
                    <a:pt x="9" y="51"/>
                    <a:pt x="17" y="34"/>
                    <a:pt x="32" y="20"/>
                  </a:cubicBezTo>
                  <a:cubicBezTo>
                    <a:pt x="47" y="7"/>
                    <a:pt x="66" y="0"/>
                    <a:pt x="90" y="0"/>
                  </a:cubicBezTo>
                  <a:cubicBezTo>
                    <a:pt x="106" y="0"/>
                    <a:pt x="121" y="3"/>
                    <a:pt x="135" y="10"/>
                  </a:cubicBezTo>
                  <a:cubicBezTo>
                    <a:pt x="150" y="17"/>
                    <a:pt x="162" y="27"/>
                    <a:pt x="172" y="41"/>
                  </a:cubicBezTo>
                </a:path>
              </a:pathLst>
            </a:custGeom>
            <a:solidFill>
              <a:srgbClr val="306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3"/>
            <p:cNvSpPr>
              <a:spLocks noEditPoints="1"/>
            </p:cNvSpPr>
            <p:nvPr userDrawn="1"/>
          </p:nvSpPr>
          <p:spPr bwMode="auto">
            <a:xfrm>
              <a:off x="1573213" y="4410075"/>
              <a:ext cx="311150" cy="311150"/>
            </a:xfrm>
            <a:custGeom>
              <a:avLst/>
              <a:gdLst>
                <a:gd name="T0" fmla="*/ 129 w 261"/>
                <a:gd name="T1" fmla="*/ 0 h 261"/>
                <a:gd name="T2" fmla="*/ 195 w 261"/>
                <a:gd name="T3" fmla="*/ 17 h 261"/>
                <a:gd name="T4" fmla="*/ 244 w 261"/>
                <a:gd name="T5" fmla="*/ 65 h 261"/>
                <a:gd name="T6" fmla="*/ 261 w 261"/>
                <a:gd name="T7" fmla="*/ 130 h 261"/>
                <a:gd name="T8" fmla="*/ 243 w 261"/>
                <a:gd name="T9" fmla="*/ 196 h 261"/>
                <a:gd name="T10" fmla="*/ 196 w 261"/>
                <a:gd name="T11" fmla="*/ 243 h 261"/>
                <a:gd name="T12" fmla="*/ 129 w 261"/>
                <a:gd name="T13" fmla="*/ 261 h 261"/>
                <a:gd name="T14" fmla="*/ 38 w 261"/>
                <a:gd name="T15" fmla="*/ 223 h 261"/>
                <a:gd name="T16" fmla="*/ 0 w 261"/>
                <a:gd name="T17" fmla="*/ 130 h 261"/>
                <a:gd name="T18" fmla="*/ 43 w 261"/>
                <a:gd name="T19" fmla="*/ 33 h 261"/>
                <a:gd name="T20" fmla="*/ 129 w 261"/>
                <a:gd name="T21" fmla="*/ 0 h 261"/>
                <a:gd name="T22" fmla="*/ 130 w 261"/>
                <a:gd name="T23" fmla="*/ 58 h 261"/>
                <a:gd name="T24" fmla="*/ 82 w 261"/>
                <a:gd name="T25" fmla="*/ 78 h 261"/>
                <a:gd name="T26" fmla="*/ 63 w 261"/>
                <a:gd name="T27" fmla="*/ 130 h 261"/>
                <a:gd name="T28" fmla="*/ 82 w 261"/>
                <a:gd name="T29" fmla="*/ 183 h 261"/>
                <a:gd name="T30" fmla="*/ 130 w 261"/>
                <a:gd name="T31" fmla="*/ 203 h 261"/>
                <a:gd name="T32" fmla="*/ 179 w 261"/>
                <a:gd name="T33" fmla="*/ 182 h 261"/>
                <a:gd name="T34" fmla="*/ 198 w 261"/>
                <a:gd name="T35" fmla="*/ 130 h 261"/>
                <a:gd name="T36" fmla="*/ 179 w 261"/>
                <a:gd name="T37" fmla="*/ 78 h 261"/>
                <a:gd name="T38" fmla="*/ 130 w 261"/>
                <a:gd name="T39" fmla="*/ 58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61" h="261">
                  <a:moveTo>
                    <a:pt x="129" y="0"/>
                  </a:moveTo>
                  <a:cubicBezTo>
                    <a:pt x="153" y="0"/>
                    <a:pt x="175" y="5"/>
                    <a:pt x="195" y="17"/>
                  </a:cubicBezTo>
                  <a:cubicBezTo>
                    <a:pt x="216" y="29"/>
                    <a:pt x="232" y="45"/>
                    <a:pt x="244" y="65"/>
                  </a:cubicBezTo>
                  <a:cubicBezTo>
                    <a:pt x="255" y="85"/>
                    <a:pt x="261" y="107"/>
                    <a:pt x="261" y="130"/>
                  </a:cubicBezTo>
                  <a:cubicBezTo>
                    <a:pt x="261" y="153"/>
                    <a:pt x="255" y="175"/>
                    <a:pt x="243" y="196"/>
                  </a:cubicBezTo>
                  <a:cubicBezTo>
                    <a:pt x="232" y="216"/>
                    <a:pt x="216" y="232"/>
                    <a:pt x="196" y="243"/>
                  </a:cubicBezTo>
                  <a:cubicBezTo>
                    <a:pt x="176" y="255"/>
                    <a:pt x="154" y="261"/>
                    <a:pt x="129" y="261"/>
                  </a:cubicBezTo>
                  <a:cubicBezTo>
                    <a:pt x="94" y="261"/>
                    <a:pt x="63" y="248"/>
                    <a:pt x="38" y="223"/>
                  </a:cubicBezTo>
                  <a:cubicBezTo>
                    <a:pt x="13" y="197"/>
                    <a:pt x="0" y="167"/>
                    <a:pt x="0" y="130"/>
                  </a:cubicBezTo>
                  <a:cubicBezTo>
                    <a:pt x="0" y="92"/>
                    <a:pt x="15" y="59"/>
                    <a:pt x="43" y="33"/>
                  </a:cubicBezTo>
                  <a:cubicBezTo>
                    <a:pt x="68" y="11"/>
                    <a:pt x="97" y="0"/>
                    <a:pt x="129" y="0"/>
                  </a:cubicBezTo>
                  <a:moveTo>
                    <a:pt x="130" y="58"/>
                  </a:moveTo>
                  <a:cubicBezTo>
                    <a:pt x="111" y="58"/>
                    <a:pt x="95" y="65"/>
                    <a:pt x="82" y="78"/>
                  </a:cubicBezTo>
                  <a:cubicBezTo>
                    <a:pt x="69" y="92"/>
                    <a:pt x="63" y="109"/>
                    <a:pt x="63" y="130"/>
                  </a:cubicBezTo>
                  <a:cubicBezTo>
                    <a:pt x="63" y="152"/>
                    <a:pt x="69" y="169"/>
                    <a:pt x="82" y="183"/>
                  </a:cubicBezTo>
                  <a:cubicBezTo>
                    <a:pt x="94" y="196"/>
                    <a:pt x="110" y="203"/>
                    <a:pt x="130" y="203"/>
                  </a:cubicBezTo>
                  <a:cubicBezTo>
                    <a:pt x="150" y="203"/>
                    <a:pt x="166" y="196"/>
                    <a:pt x="179" y="182"/>
                  </a:cubicBezTo>
                  <a:cubicBezTo>
                    <a:pt x="192" y="169"/>
                    <a:pt x="198" y="151"/>
                    <a:pt x="198" y="130"/>
                  </a:cubicBezTo>
                  <a:cubicBezTo>
                    <a:pt x="198" y="109"/>
                    <a:pt x="192" y="92"/>
                    <a:pt x="179" y="78"/>
                  </a:cubicBezTo>
                  <a:cubicBezTo>
                    <a:pt x="166" y="65"/>
                    <a:pt x="150" y="58"/>
                    <a:pt x="130" y="58"/>
                  </a:cubicBezTo>
                </a:path>
              </a:pathLst>
            </a:custGeom>
            <a:solidFill>
              <a:srgbClr val="306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4"/>
            <p:cNvSpPr>
              <a:spLocks/>
            </p:cNvSpPr>
            <p:nvPr userDrawn="1"/>
          </p:nvSpPr>
          <p:spPr bwMode="auto">
            <a:xfrm>
              <a:off x="1930400" y="4410075"/>
              <a:ext cx="261938" cy="303213"/>
            </a:xfrm>
            <a:custGeom>
              <a:avLst/>
              <a:gdLst>
                <a:gd name="T0" fmla="*/ 0 w 220"/>
                <a:gd name="T1" fmla="*/ 6 h 254"/>
                <a:gd name="T2" fmla="*/ 62 w 220"/>
                <a:gd name="T3" fmla="*/ 6 h 254"/>
                <a:gd name="T4" fmla="*/ 62 w 220"/>
                <a:gd name="T5" fmla="*/ 31 h 254"/>
                <a:gd name="T6" fmla="*/ 101 w 220"/>
                <a:gd name="T7" fmla="*/ 7 h 254"/>
                <a:gd name="T8" fmla="*/ 136 w 220"/>
                <a:gd name="T9" fmla="*/ 0 h 254"/>
                <a:gd name="T10" fmla="*/ 199 w 220"/>
                <a:gd name="T11" fmla="*/ 25 h 254"/>
                <a:gd name="T12" fmla="*/ 220 w 220"/>
                <a:gd name="T13" fmla="*/ 90 h 254"/>
                <a:gd name="T14" fmla="*/ 220 w 220"/>
                <a:gd name="T15" fmla="*/ 254 h 254"/>
                <a:gd name="T16" fmla="*/ 159 w 220"/>
                <a:gd name="T17" fmla="*/ 254 h 254"/>
                <a:gd name="T18" fmla="*/ 159 w 220"/>
                <a:gd name="T19" fmla="*/ 146 h 254"/>
                <a:gd name="T20" fmla="*/ 155 w 220"/>
                <a:gd name="T21" fmla="*/ 86 h 254"/>
                <a:gd name="T22" fmla="*/ 141 w 220"/>
                <a:gd name="T23" fmla="*/ 64 h 254"/>
                <a:gd name="T24" fmla="*/ 116 w 220"/>
                <a:gd name="T25" fmla="*/ 57 h 254"/>
                <a:gd name="T26" fmla="*/ 84 w 220"/>
                <a:gd name="T27" fmla="*/ 69 h 254"/>
                <a:gd name="T28" fmla="*/ 65 w 220"/>
                <a:gd name="T29" fmla="*/ 104 h 254"/>
                <a:gd name="T30" fmla="*/ 62 w 220"/>
                <a:gd name="T31" fmla="*/ 155 h 254"/>
                <a:gd name="T32" fmla="*/ 62 w 220"/>
                <a:gd name="T33" fmla="*/ 254 h 254"/>
                <a:gd name="T34" fmla="*/ 0 w 220"/>
                <a:gd name="T35" fmla="*/ 254 h 254"/>
                <a:gd name="T36" fmla="*/ 0 w 220"/>
                <a:gd name="T37" fmla="*/ 6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20" h="254">
                  <a:moveTo>
                    <a:pt x="0" y="6"/>
                  </a:moveTo>
                  <a:cubicBezTo>
                    <a:pt x="62" y="6"/>
                    <a:pt x="62" y="6"/>
                    <a:pt x="62" y="6"/>
                  </a:cubicBezTo>
                  <a:cubicBezTo>
                    <a:pt x="62" y="31"/>
                    <a:pt x="62" y="31"/>
                    <a:pt x="62" y="31"/>
                  </a:cubicBezTo>
                  <a:cubicBezTo>
                    <a:pt x="77" y="19"/>
                    <a:pt x="89" y="11"/>
                    <a:pt x="101" y="7"/>
                  </a:cubicBezTo>
                  <a:cubicBezTo>
                    <a:pt x="112" y="2"/>
                    <a:pt x="124" y="0"/>
                    <a:pt x="136" y="0"/>
                  </a:cubicBezTo>
                  <a:cubicBezTo>
                    <a:pt x="161" y="0"/>
                    <a:pt x="182" y="8"/>
                    <a:pt x="199" y="25"/>
                  </a:cubicBezTo>
                  <a:cubicBezTo>
                    <a:pt x="213" y="40"/>
                    <a:pt x="220" y="62"/>
                    <a:pt x="220" y="90"/>
                  </a:cubicBezTo>
                  <a:cubicBezTo>
                    <a:pt x="220" y="254"/>
                    <a:pt x="220" y="254"/>
                    <a:pt x="220" y="254"/>
                  </a:cubicBezTo>
                  <a:cubicBezTo>
                    <a:pt x="159" y="254"/>
                    <a:pt x="159" y="254"/>
                    <a:pt x="159" y="254"/>
                  </a:cubicBezTo>
                  <a:cubicBezTo>
                    <a:pt x="159" y="146"/>
                    <a:pt x="159" y="146"/>
                    <a:pt x="159" y="146"/>
                  </a:cubicBezTo>
                  <a:cubicBezTo>
                    <a:pt x="159" y="116"/>
                    <a:pt x="158" y="96"/>
                    <a:pt x="155" y="86"/>
                  </a:cubicBezTo>
                  <a:cubicBezTo>
                    <a:pt x="152" y="77"/>
                    <a:pt x="148" y="69"/>
                    <a:pt x="141" y="64"/>
                  </a:cubicBezTo>
                  <a:cubicBezTo>
                    <a:pt x="134" y="59"/>
                    <a:pt x="126" y="57"/>
                    <a:pt x="116" y="57"/>
                  </a:cubicBezTo>
                  <a:cubicBezTo>
                    <a:pt x="104" y="57"/>
                    <a:pt x="93" y="61"/>
                    <a:pt x="84" y="69"/>
                  </a:cubicBezTo>
                  <a:cubicBezTo>
                    <a:pt x="75" y="78"/>
                    <a:pt x="69" y="89"/>
                    <a:pt x="65" y="104"/>
                  </a:cubicBezTo>
                  <a:cubicBezTo>
                    <a:pt x="63" y="112"/>
                    <a:pt x="62" y="129"/>
                    <a:pt x="62" y="155"/>
                  </a:cubicBezTo>
                  <a:cubicBezTo>
                    <a:pt x="62" y="254"/>
                    <a:pt x="62" y="254"/>
                    <a:pt x="62" y="254"/>
                  </a:cubicBezTo>
                  <a:cubicBezTo>
                    <a:pt x="0" y="254"/>
                    <a:pt x="0" y="254"/>
                    <a:pt x="0" y="254"/>
                  </a:cubicBezTo>
                  <a:lnTo>
                    <a:pt x="0" y="6"/>
                  </a:lnTo>
                  <a:close/>
                </a:path>
              </a:pathLst>
            </a:custGeom>
            <a:solidFill>
              <a:srgbClr val="306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5"/>
            <p:cNvSpPr>
              <a:spLocks/>
            </p:cNvSpPr>
            <p:nvPr userDrawn="1"/>
          </p:nvSpPr>
          <p:spPr bwMode="auto">
            <a:xfrm>
              <a:off x="2251075" y="4410075"/>
              <a:ext cx="261938" cy="303213"/>
            </a:xfrm>
            <a:custGeom>
              <a:avLst/>
              <a:gdLst>
                <a:gd name="T0" fmla="*/ 0 w 220"/>
                <a:gd name="T1" fmla="*/ 6 h 254"/>
                <a:gd name="T2" fmla="*/ 62 w 220"/>
                <a:gd name="T3" fmla="*/ 6 h 254"/>
                <a:gd name="T4" fmla="*/ 62 w 220"/>
                <a:gd name="T5" fmla="*/ 31 h 254"/>
                <a:gd name="T6" fmla="*/ 101 w 220"/>
                <a:gd name="T7" fmla="*/ 7 h 254"/>
                <a:gd name="T8" fmla="*/ 136 w 220"/>
                <a:gd name="T9" fmla="*/ 0 h 254"/>
                <a:gd name="T10" fmla="*/ 199 w 220"/>
                <a:gd name="T11" fmla="*/ 25 h 254"/>
                <a:gd name="T12" fmla="*/ 220 w 220"/>
                <a:gd name="T13" fmla="*/ 90 h 254"/>
                <a:gd name="T14" fmla="*/ 220 w 220"/>
                <a:gd name="T15" fmla="*/ 254 h 254"/>
                <a:gd name="T16" fmla="*/ 159 w 220"/>
                <a:gd name="T17" fmla="*/ 254 h 254"/>
                <a:gd name="T18" fmla="*/ 159 w 220"/>
                <a:gd name="T19" fmla="*/ 146 h 254"/>
                <a:gd name="T20" fmla="*/ 155 w 220"/>
                <a:gd name="T21" fmla="*/ 86 h 254"/>
                <a:gd name="T22" fmla="*/ 141 w 220"/>
                <a:gd name="T23" fmla="*/ 64 h 254"/>
                <a:gd name="T24" fmla="*/ 116 w 220"/>
                <a:gd name="T25" fmla="*/ 57 h 254"/>
                <a:gd name="T26" fmla="*/ 84 w 220"/>
                <a:gd name="T27" fmla="*/ 69 h 254"/>
                <a:gd name="T28" fmla="*/ 65 w 220"/>
                <a:gd name="T29" fmla="*/ 104 h 254"/>
                <a:gd name="T30" fmla="*/ 62 w 220"/>
                <a:gd name="T31" fmla="*/ 155 h 254"/>
                <a:gd name="T32" fmla="*/ 62 w 220"/>
                <a:gd name="T33" fmla="*/ 254 h 254"/>
                <a:gd name="T34" fmla="*/ 0 w 220"/>
                <a:gd name="T35" fmla="*/ 254 h 254"/>
                <a:gd name="T36" fmla="*/ 0 w 220"/>
                <a:gd name="T37" fmla="*/ 6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20" h="254">
                  <a:moveTo>
                    <a:pt x="0" y="6"/>
                  </a:moveTo>
                  <a:cubicBezTo>
                    <a:pt x="62" y="6"/>
                    <a:pt x="62" y="6"/>
                    <a:pt x="62" y="6"/>
                  </a:cubicBezTo>
                  <a:cubicBezTo>
                    <a:pt x="62" y="31"/>
                    <a:pt x="62" y="31"/>
                    <a:pt x="62" y="31"/>
                  </a:cubicBezTo>
                  <a:cubicBezTo>
                    <a:pt x="77" y="19"/>
                    <a:pt x="89" y="11"/>
                    <a:pt x="101" y="7"/>
                  </a:cubicBezTo>
                  <a:cubicBezTo>
                    <a:pt x="112" y="2"/>
                    <a:pt x="124" y="0"/>
                    <a:pt x="136" y="0"/>
                  </a:cubicBezTo>
                  <a:cubicBezTo>
                    <a:pt x="161" y="0"/>
                    <a:pt x="182" y="8"/>
                    <a:pt x="199" y="25"/>
                  </a:cubicBezTo>
                  <a:cubicBezTo>
                    <a:pt x="213" y="40"/>
                    <a:pt x="220" y="62"/>
                    <a:pt x="220" y="90"/>
                  </a:cubicBezTo>
                  <a:cubicBezTo>
                    <a:pt x="220" y="254"/>
                    <a:pt x="220" y="254"/>
                    <a:pt x="220" y="254"/>
                  </a:cubicBezTo>
                  <a:cubicBezTo>
                    <a:pt x="159" y="254"/>
                    <a:pt x="159" y="254"/>
                    <a:pt x="159" y="254"/>
                  </a:cubicBezTo>
                  <a:cubicBezTo>
                    <a:pt x="159" y="146"/>
                    <a:pt x="159" y="146"/>
                    <a:pt x="159" y="146"/>
                  </a:cubicBezTo>
                  <a:cubicBezTo>
                    <a:pt x="159" y="116"/>
                    <a:pt x="157" y="96"/>
                    <a:pt x="155" y="86"/>
                  </a:cubicBezTo>
                  <a:cubicBezTo>
                    <a:pt x="152" y="77"/>
                    <a:pt x="147" y="69"/>
                    <a:pt x="141" y="64"/>
                  </a:cubicBezTo>
                  <a:cubicBezTo>
                    <a:pt x="134" y="59"/>
                    <a:pt x="126" y="57"/>
                    <a:pt x="116" y="57"/>
                  </a:cubicBezTo>
                  <a:cubicBezTo>
                    <a:pt x="104" y="57"/>
                    <a:pt x="93" y="61"/>
                    <a:pt x="84" y="69"/>
                  </a:cubicBezTo>
                  <a:cubicBezTo>
                    <a:pt x="75" y="78"/>
                    <a:pt x="69" y="89"/>
                    <a:pt x="65" y="104"/>
                  </a:cubicBezTo>
                  <a:cubicBezTo>
                    <a:pt x="63" y="112"/>
                    <a:pt x="62" y="129"/>
                    <a:pt x="62" y="155"/>
                  </a:cubicBezTo>
                  <a:cubicBezTo>
                    <a:pt x="62" y="254"/>
                    <a:pt x="62" y="254"/>
                    <a:pt x="62" y="254"/>
                  </a:cubicBezTo>
                  <a:cubicBezTo>
                    <a:pt x="0" y="254"/>
                    <a:pt x="0" y="254"/>
                    <a:pt x="0" y="254"/>
                  </a:cubicBezTo>
                  <a:lnTo>
                    <a:pt x="0" y="6"/>
                  </a:lnTo>
                  <a:close/>
                </a:path>
              </a:pathLst>
            </a:custGeom>
            <a:solidFill>
              <a:srgbClr val="306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6"/>
            <p:cNvSpPr>
              <a:spLocks/>
            </p:cNvSpPr>
            <p:nvPr userDrawn="1"/>
          </p:nvSpPr>
          <p:spPr bwMode="auto">
            <a:xfrm>
              <a:off x="315913" y="3935413"/>
              <a:ext cx="519113" cy="801688"/>
            </a:xfrm>
            <a:custGeom>
              <a:avLst/>
              <a:gdLst>
                <a:gd name="T0" fmla="*/ 301 w 437"/>
                <a:gd name="T1" fmla="*/ 0 h 674"/>
                <a:gd name="T2" fmla="*/ 306 w 437"/>
                <a:gd name="T3" fmla="*/ 3 h 674"/>
                <a:gd name="T4" fmla="*/ 437 w 437"/>
                <a:gd name="T5" fmla="*/ 138 h 674"/>
                <a:gd name="T6" fmla="*/ 221 w 437"/>
                <a:gd name="T7" fmla="*/ 674 h 674"/>
                <a:gd name="T8" fmla="*/ 301 w 437"/>
                <a:gd name="T9" fmla="*/ 0 h 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7" h="674">
                  <a:moveTo>
                    <a:pt x="301" y="0"/>
                  </a:moveTo>
                  <a:cubicBezTo>
                    <a:pt x="302" y="1"/>
                    <a:pt x="304" y="2"/>
                    <a:pt x="306" y="3"/>
                  </a:cubicBezTo>
                  <a:cubicBezTo>
                    <a:pt x="362" y="41"/>
                    <a:pt x="406" y="87"/>
                    <a:pt x="437" y="138"/>
                  </a:cubicBezTo>
                  <a:cubicBezTo>
                    <a:pt x="0" y="439"/>
                    <a:pt x="235" y="668"/>
                    <a:pt x="221" y="674"/>
                  </a:cubicBezTo>
                  <a:cubicBezTo>
                    <a:pt x="42" y="472"/>
                    <a:pt x="76" y="226"/>
                    <a:pt x="301" y="0"/>
                  </a:cubicBezTo>
                </a:path>
              </a:pathLst>
            </a:custGeom>
            <a:solidFill>
              <a:srgbClr val="85C3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7"/>
            <p:cNvSpPr>
              <a:spLocks/>
            </p:cNvSpPr>
            <p:nvPr userDrawn="1"/>
          </p:nvSpPr>
          <p:spPr bwMode="auto">
            <a:xfrm>
              <a:off x="557213" y="4737100"/>
              <a:ext cx="1588" cy="0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</a:path>
              </a:pathLst>
            </a:custGeom>
            <a:solidFill>
              <a:srgbClr val="306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8"/>
            <p:cNvSpPr>
              <a:spLocks/>
            </p:cNvSpPr>
            <p:nvPr userDrawn="1"/>
          </p:nvSpPr>
          <p:spPr bwMode="auto">
            <a:xfrm>
              <a:off x="557213" y="4737100"/>
              <a:ext cx="0" cy="0"/>
            </a:xfrm>
            <a:custGeom>
              <a:avLst/>
              <a:gdLst>
                <a:gd name="T0" fmla="*/ 1 h 1"/>
                <a:gd name="T1" fmla="*/ 1 h 1"/>
                <a:gd name="T2" fmla="*/ 0 h 1"/>
                <a:gd name="T3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</a:path>
              </a:pathLst>
            </a:custGeom>
            <a:solidFill>
              <a:srgbClr val="306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9"/>
            <p:cNvSpPr>
              <a:spLocks/>
            </p:cNvSpPr>
            <p:nvPr userDrawn="1"/>
          </p:nvSpPr>
          <p:spPr bwMode="auto">
            <a:xfrm>
              <a:off x="360363" y="4146550"/>
              <a:ext cx="492125" cy="588963"/>
            </a:xfrm>
            <a:custGeom>
              <a:avLst/>
              <a:gdLst>
                <a:gd name="T0" fmla="*/ 413 w 413"/>
                <a:gd name="T1" fmla="*/ 103 h 494"/>
                <a:gd name="T2" fmla="*/ 344 w 413"/>
                <a:gd name="T3" fmla="*/ 0 h 494"/>
                <a:gd name="T4" fmla="*/ 183 w 413"/>
                <a:gd name="T5" fmla="*/ 494 h 494"/>
                <a:gd name="T6" fmla="*/ 413 w 413"/>
                <a:gd name="T7" fmla="*/ 103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3" h="494">
                  <a:moveTo>
                    <a:pt x="413" y="103"/>
                  </a:moveTo>
                  <a:cubicBezTo>
                    <a:pt x="397" y="66"/>
                    <a:pt x="375" y="32"/>
                    <a:pt x="344" y="0"/>
                  </a:cubicBezTo>
                  <a:cubicBezTo>
                    <a:pt x="0" y="268"/>
                    <a:pt x="178" y="471"/>
                    <a:pt x="183" y="494"/>
                  </a:cubicBezTo>
                  <a:cubicBezTo>
                    <a:pt x="179" y="471"/>
                    <a:pt x="58" y="277"/>
                    <a:pt x="413" y="103"/>
                  </a:cubicBezTo>
                </a:path>
              </a:pathLst>
            </a:custGeom>
            <a:solidFill>
              <a:srgbClr val="306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0"/>
            <p:cNvSpPr>
              <a:spLocks/>
            </p:cNvSpPr>
            <p:nvPr userDrawn="1"/>
          </p:nvSpPr>
          <p:spPr bwMode="auto">
            <a:xfrm>
              <a:off x="557213" y="473710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E1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1"/>
            <p:cNvSpPr>
              <a:spLocks/>
            </p:cNvSpPr>
            <p:nvPr userDrawn="1"/>
          </p:nvSpPr>
          <p:spPr bwMode="auto">
            <a:xfrm>
              <a:off x="557213" y="4735513"/>
              <a:ext cx="1588" cy="1588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1" y="0"/>
                    <a:pt x="0" y="0"/>
                  </a:cubicBezTo>
                </a:path>
              </a:pathLst>
            </a:custGeom>
            <a:solidFill>
              <a:srgbClr val="DE1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051" name="Freeform 18"/>
          <p:cNvSpPr>
            <a:spLocks/>
          </p:cNvSpPr>
          <p:nvPr/>
        </p:nvSpPr>
        <p:spPr bwMode="auto">
          <a:xfrm>
            <a:off x="4570413" y="1270000"/>
            <a:ext cx="2271713" cy="1309688"/>
          </a:xfrm>
          <a:custGeom>
            <a:avLst/>
            <a:gdLst>
              <a:gd name="T0" fmla="*/ 715 w 715"/>
              <a:gd name="T1" fmla="*/ 326 h 412"/>
              <a:gd name="T2" fmla="*/ 674 w 715"/>
              <a:gd name="T3" fmla="*/ 253 h 412"/>
              <a:gd name="T4" fmla="*/ 675 w 715"/>
              <a:gd name="T5" fmla="*/ 237 h 412"/>
              <a:gd name="T6" fmla="*/ 554 w 715"/>
              <a:gd name="T7" fmla="*/ 116 h 412"/>
              <a:gd name="T8" fmla="*/ 548 w 715"/>
              <a:gd name="T9" fmla="*/ 116 h 412"/>
              <a:gd name="T10" fmla="*/ 374 w 715"/>
              <a:gd name="T11" fmla="*/ 0 h 412"/>
              <a:gd name="T12" fmla="*/ 191 w 715"/>
              <a:gd name="T13" fmla="*/ 140 h 412"/>
              <a:gd name="T14" fmla="*/ 129 w 715"/>
              <a:gd name="T15" fmla="*/ 201 h 412"/>
              <a:gd name="T16" fmla="*/ 106 w 715"/>
              <a:gd name="T17" fmla="*/ 198 h 412"/>
              <a:gd name="T18" fmla="*/ 0 w 715"/>
              <a:gd name="T19" fmla="*/ 305 h 412"/>
              <a:gd name="T20" fmla="*/ 106 w 715"/>
              <a:gd name="T21" fmla="*/ 412 h 412"/>
              <a:gd name="T22" fmla="*/ 113 w 715"/>
              <a:gd name="T23" fmla="*/ 411 h 412"/>
              <a:gd name="T24" fmla="*/ 626 w 715"/>
              <a:gd name="T25" fmla="*/ 411 h 412"/>
              <a:gd name="T26" fmla="*/ 630 w 715"/>
              <a:gd name="T27" fmla="*/ 412 h 412"/>
              <a:gd name="T28" fmla="*/ 635 w 715"/>
              <a:gd name="T29" fmla="*/ 411 h 412"/>
              <a:gd name="T30" fmla="*/ 636 w 715"/>
              <a:gd name="T31" fmla="*/ 411 h 412"/>
              <a:gd name="T32" fmla="*/ 636 w 715"/>
              <a:gd name="T33" fmla="*/ 411 h 412"/>
              <a:gd name="T34" fmla="*/ 715 w 715"/>
              <a:gd name="T35" fmla="*/ 326 h 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15" h="412">
                <a:moveTo>
                  <a:pt x="715" y="326"/>
                </a:moveTo>
                <a:cubicBezTo>
                  <a:pt x="715" y="295"/>
                  <a:pt x="699" y="268"/>
                  <a:pt x="674" y="253"/>
                </a:cubicBezTo>
                <a:cubicBezTo>
                  <a:pt x="675" y="248"/>
                  <a:pt x="675" y="243"/>
                  <a:pt x="675" y="237"/>
                </a:cubicBezTo>
                <a:cubicBezTo>
                  <a:pt x="675" y="170"/>
                  <a:pt x="621" y="116"/>
                  <a:pt x="554" y="116"/>
                </a:cubicBezTo>
                <a:cubicBezTo>
                  <a:pt x="552" y="116"/>
                  <a:pt x="550" y="116"/>
                  <a:pt x="548" y="116"/>
                </a:cubicBezTo>
                <a:cubicBezTo>
                  <a:pt x="520" y="48"/>
                  <a:pt x="452" y="0"/>
                  <a:pt x="374" y="0"/>
                </a:cubicBezTo>
                <a:cubicBezTo>
                  <a:pt x="286" y="0"/>
                  <a:pt x="212" y="59"/>
                  <a:pt x="191" y="140"/>
                </a:cubicBezTo>
                <a:cubicBezTo>
                  <a:pt x="158" y="143"/>
                  <a:pt x="133" y="169"/>
                  <a:pt x="129" y="201"/>
                </a:cubicBezTo>
                <a:cubicBezTo>
                  <a:pt x="122" y="199"/>
                  <a:pt x="114" y="198"/>
                  <a:pt x="106" y="198"/>
                </a:cubicBezTo>
                <a:cubicBezTo>
                  <a:pt x="47" y="198"/>
                  <a:pt x="0" y="246"/>
                  <a:pt x="0" y="305"/>
                </a:cubicBezTo>
                <a:cubicBezTo>
                  <a:pt x="0" y="364"/>
                  <a:pt x="47" y="412"/>
                  <a:pt x="106" y="412"/>
                </a:cubicBezTo>
                <a:cubicBezTo>
                  <a:pt x="109" y="412"/>
                  <a:pt x="111" y="412"/>
                  <a:pt x="113" y="411"/>
                </a:cubicBezTo>
                <a:cubicBezTo>
                  <a:pt x="626" y="411"/>
                  <a:pt x="626" y="411"/>
                  <a:pt x="626" y="411"/>
                </a:cubicBezTo>
                <a:cubicBezTo>
                  <a:pt x="627" y="412"/>
                  <a:pt x="629" y="412"/>
                  <a:pt x="630" y="412"/>
                </a:cubicBezTo>
                <a:cubicBezTo>
                  <a:pt x="632" y="412"/>
                  <a:pt x="633" y="412"/>
                  <a:pt x="635" y="411"/>
                </a:cubicBezTo>
                <a:cubicBezTo>
                  <a:pt x="636" y="411"/>
                  <a:pt x="636" y="411"/>
                  <a:pt x="636" y="411"/>
                </a:cubicBezTo>
                <a:cubicBezTo>
                  <a:pt x="636" y="411"/>
                  <a:pt x="636" y="411"/>
                  <a:pt x="636" y="411"/>
                </a:cubicBezTo>
                <a:cubicBezTo>
                  <a:pt x="680" y="408"/>
                  <a:pt x="715" y="372"/>
                  <a:pt x="715" y="326"/>
                </a:cubicBezTo>
                <a:close/>
              </a:path>
            </a:pathLst>
          </a:custGeom>
          <a:solidFill>
            <a:srgbClr val="30B4ED">
              <a:alpha val="7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2" name="Freeform 19"/>
          <p:cNvSpPr>
            <a:spLocks/>
          </p:cNvSpPr>
          <p:nvPr/>
        </p:nvSpPr>
        <p:spPr bwMode="auto">
          <a:xfrm>
            <a:off x="6400800" y="982663"/>
            <a:ext cx="2752725" cy="1562100"/>
          </a:xfrm>
          <a:custGeom>
            <a:avLst/>
            <a:gdLst>
              <a:gd name="T0" fmla="*/ 866 w 866"/>
              <a:gd name="T1" fmla="*/ 244 h 491"/>
              <a:gd name="T2" fmla="*/ 753 w 866"/>
              <a:gd name="T3" fmla="*/ 193 h 491"/>
              <a:gd name="T4" fmla="*/ 736 w 866"/>
              <a:gd name="T5" fmla="*/ 194 h 491"/>
              <a:gd name="T6" fmla="*/ 654 w 866"/>
              <a:gd name="T7" fmla="*/ 141 h 491"/>
              <a:gd name="T8" fmla="*/ 640 w 866"/>
              <a:gd name="T9" fmla="*/ 142 h 491"/>
              <a:gd name="T10" fmla="*/ 446 w 866"/>
              <a:gd name="T11" fmla="*/ 0 h 491"/>
              <a:gd name="T12" fmla="*/ 264 w 866"/>
              <a:gd name="T13" fmla="*/ 112 h 491"/>
              <a:gd name="T14" fmla="*/ 228 w 866"/>
              <a:gd name="T15" fmla="*/ 108 h 491"/>
              <a:gd name="T16" fmla="*/ 89 w 866"/>
              <a:gd name="T17" fmla="*/ 247 h 491"/>
              <a:gd name="T18" fmla="*/ 90 w 866"/>
              <a:gd name="T19" fmla="*/ 256 h 491"/>
              <a:gd name="T20" fmla="*/ 0 w 866"/>
              <a:gd name="T21" fmla="*/ 372 h 491"/>
              <a:gd name="T22" fmla="*/ 119 w 866"/>
              <a:gd name="T23" fmla="*/ 491 h 491"/>
              <a:gd name="T24" fmla="*/ 128 w 866"/>
              <a:gd name="T25" fmla="*/ 491 h 491"/>
              <a:gd name="T26" fmla="*/ 744 w 866"/>
              <a:gd name="T27" fmla="*/ 491 h 491"/>
              <a:gd name="T28" fmla="*/ 753 w 866"/>
              <a:gd name="T29" fmla="*/ 491 h 491"/>
              <a:gd name="T30" fmla="*/ 866 w 866"/>
              <a:gd name="T31" fmla="*/ 440 h 491"/>
              <a:gd name="T32" fmla="*/ 866 w 866"/>
              <a:gd name="T33" fmla="*/ 244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66" h="491">
                <a:moveTo>
                  <a:pt x="866" y="244"/>
                </a:moveTo>
                <a:cubicBezTo>
                  <a:pt x="839" y="213"/>
                  <a:pt x="798" y="193"/>
                  <a:pt x="753" y="193"/>
                </a:cubicBezTo>
                <a:cubicBezTo>
                  <a:pt x="748" y="193"/>
                  <a:pt x="742" y="193"/>
                  <a:pt x="736" y="194"/>
                </a:cubicBezTo>
                <a:cubicBezTo>
                  <a:pt x="722" y="163"/>
                  <a:pt x="691" y="141"/>
                  <a:pt x="654" y="141"/>
                </a:cubicBezTo>
                <a:cubicBezTo>
                  <a:pt x="649" y="141"/>
                  <a:pt x="645" y="141"/>
                  <a:pt x="640" y="142"/>
                </a:cubicBezTo>
                <a:cubicBezTo>
                  <a:pt x="614" y="60"/>
                  <a:pt x="537" y="0"/>
                  <a:pt x="446" y="0"/>
                </a:cubicBezTo>
                <a:cubicBezTo>
                  <a:pt x="366" y="0"/>
                  <a:pt x="298" y="46"/>
                  <a:pt x="264" y="112"/>
                </a:cubicBezTo>
                <a:cubicBezTo>
                  <a:pt x="253" y="109"/>
                  <a:pt x="241" y="108"/>
                  <a:pt x="228" y="108"/>
                </a:cubicBezTo>
                <a:cubicBezTo>
                  <a:pt x="152" y="108"/>
                  <a:pt x="89" y="170"/>
                  <a:pt x="89" y="247"/>
                </a:cubicBezTo>
                <a:cubicBezTo>
                  <a:pt x="89" y="250"/>
                  <a:pt x="89" y="253"/>
                  <a:pt x="90" y="256"/>
                </a:cubicBezTo>
                <a:cubicBezTo>
                  <a:pt x="38" y="270"/>
                  <a:pt x="0" y="316"/>
                  <a:pt x="0" y="372"/>
                </a:cubicBezTo>
                <a:cubicBezTo>
                  <a:pt x="0" y="438"/>
                  <a:pt x="53" y="491"/>
                  <a:pt x="119" y="491"/>
                </a:cubicBezTo>
                <a:cubicBezTo>
                  <a:pt x="122" y="491"/>
                  <a:pt x="125" y="491"/>
                  <a:pt x="128" y="491"/>
                </a:cubicBezTo>
                <a:cubicBezTo>
                  <a:pt x="744" y="491"/>
                  <a:pt x="744" y="491"/>
                  <a:pt x="744" y="491"/>
                </a:cubicBezTo>
                <a:cubicBezTo>
                  <a:pt x="747" y="491"/>
                  <a:pt x="750" y="491"/>
                  <a:pt x="753" y="491"/>
                </a:cubicBezTo>
                <a:cubicBezTo>
                  <a:pt x="798" y="491"/>
                  <a:pt x="839" y="472"/>
                  <a:pt x="866" y="440"/>
                </a:cubicBezTo>
                <a:lnTo>
                  <a:pt x="866" y="244"/>
                </a:lnTo>
                <a:close/>
              </a:path>
            </a:pathLst>
          </a:custGeom>
          <a:solidFill>
            <a:srgbClr val="30B4ED">
              <a:alpha val="5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3" name="Freeform 20"/>
          <p:cNvSpPr>
            <a:spLocks/>
          </p:cNvSpPr>
          <p:nvPr/>
        </p:nvSpPr>
        <p:spPr bwMode="auto">
          <a:xfrm>
            <a:off x="5237163" y="0"/>
            <a:ext cx="2089150" cy="1349375"/>
          </a:xfrm>
          <a:custGeom>
            <a:avLst/>
            <a:gdLst>
              <a:gd name="T0" fmla="*/ 223 w 657"/>
              <a:gd name="T1" fmla="*/ 75 h 424"/>
              <a:gd name="T2" fmla="*/ 173 w 657"/>
              <a:gd name="T3" fmla="*/ 61 h 424"/>
              <a:gd name="T4" fmla="*/ 78 w 657"/>
              <a:gd name="T5" fmla="*/ 157 h 424"/>
              <a:gd name="T6" fmla="*/ 80 w 657"/>
              <a:gd name="T7" fmla="*/ 175 h 424"/>
              <a:gd name="T8" fmla="*/ 0 w 657"/>
              <a:gd name="T9" fmla="*/ 294 h 424"/>
              <a:gd name="T10" fmla="*/ 117 w 657"/>
              <a:gd name="T11" fmla="*/ 422 h 424"/>
              <a:gd name="T12" fmla="*/ 117 w 657"/>
              <a:gd name="T13" fmla="*/ 424 h 424"/>
              <a:gd name="T14" fmla="*/ 528 w 657"/>
              <a:gd name="T15" fmla="*/ 424 h 424"/>
              <a:gd name="T16" fmla="*/ 528 w 657"/>
              <a:gd name="T17" fmla="*/ 423 h 424"/>
              <a:gd name="T18" fmla="*/ 657 w 657"/>
              <a:gd name="T19" fmla="*/ 294 h 424"/>
              <a:gd name="T20" fmla="*/ 593 w 657"/>
              <a:gd name="T21" fmla="*/ 183 h 424"/>
              <a:gd name="T22" fmla="*/ 594 w 657"/>
              <a:gd name="T23" fmla="*/ 170 h 424"/>
              <a:gd name="T24" fmla="*/ 497 w 657"/>
              <a:gd name="T25" fmla="*/ 0 h 424"/>
              <a:gd name="T26" fmla="*/ 296 w 657"/>
              <a:gd name="T27" fmla="*/ 0 h 424"/>
              <a:gd name="T28" fmla="*/ 223 w 657"/>
              <a:gd name="T29" fmla="*/ 75 h 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57" h="424">
                <a:moveTo>
                  <a:pt x="223" y="75"/>
                </a:moveTo>
                <a:cubicBezTo>
                  <a:pt x="208" y="66"/>
                  <a:pt x="191" y="61"/>
                  <a:pt x="173" y="61"/>
                </a:cubicBezTo>
                <a:cubicBezTo>
                  <a:pt x="120" y="61"/>
                  <a:pt x="78" y="104"/>
                  <a:pt x="78" y="157"/>
                </a:cubicBezTo>
                <a:cubicBezTo>
                  <a:pt x="78" y="163"/>
                  <a:pt x="78" y="169"/>
                  <a:pt x="80" y="175"/>
                </a:cubicBezTo>
                <a:cubicBezTo>
                  <a:pt x="33" y="195"/>
                  <a:pt x="0" y="241"/>
                  <a:pt x="0" y="294"/>
                </a:cubicBezTo>
                <a:cubicBezTo>
                  <a:pt x="0" y="361"/>
                  <a:pt x="52" y="416"/>
                  <a:pt x="117" y="422"/>
                </a:cubicBezTo>
                <a:cubicBezTo>
                  <a:pt x="117" y="424"/>
                  <a:pt x="117" y="424"/>
                  <a:pt x="117" y="424"/>
                </a:cubicBezTo>
                <a:cubicBezTo>
                  <a:pt x="528" y="424"/>
                  <a:pt x="528" y="424"/>
                  <a:pt x="528" y="424"/>
                </a:cubicBezTo>
                <a:cubicBezTo>
                  <a:pt x="528" y="423"/>
                  <a:pt x="528" y="423"/>
                  <a:pt x="528" y="423"/>
                </a:cubicBezTo>
                <a:cubicBezTo>
                  <a:pt x="599" y="423"/>
                  <a:pt x="657" y="365"/>
                  <a:pt x="657" y="294"/>
                </a:cubicBezTo>
                <a:cubicBezTo>
                  <a:pt x="657" y="247"/>
                  <a:pt x="631" y="206"/>
                  <a:pt x="593" y="183"/>
                </a:cubicBezTo>
                <a:cubicBezTo>
                  <a:pt x="594" y="179"/>
                  <a:pt x="594" y="175"/>
                  <a:pt x="594" y="170"/>
                </a:cubicBezTo>
                <a:cubicBezTo>
                  <a:pt x="594" y="98"/>
                  <a:pt x="555" y="34"/>
                  <a:pt x="497" y="0"/>
                </a:cubicBezTo>
                <a:cubicBezTo>
                  <a:pt x="296" y="0"/>
                  <a:pt x="296" y="0"/>
                  <a:pt x="296" y="0"/>
                </a:cubicBezTo>
                <a:cubicBezTo>
                  <a:pt x="265" y="18"/>
                  <a:pt x="240" y="44"/>
                  <a:pt x="223" y="75"/>
                </a:cubicBezTo>
                <a:close/>
              </a:path>
            </a:pathLst>
          </a:custGeom>
          <a:solidFill>
            <a:srgbClr val="30B4ED">
              <a:alpha val="5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4" name="Freeform 21"/>
          <p:cNvSpPr>
            <a:spLocks/>
          </p:cNvSpPr>
          <p:nvPr/>
        </p:nvSpPr>
        <p:spPr bwMode="auto">
          <a:xfrm>
            <a:off x="7138988" y="0"/>
            <a:ext cx="2014538" cy="1327150"/>
          </a:xfrm>
          <a:custGeom>
            <a:avLst/>
            <a:gdLst>
              <a:gd name="T0" fmla="*/ 634 w 634"/>
              <a:gd name="T1" fmla="*/ 65 h 417"/>
              <a:gd name="T2" fmla="*/ 575 w 634"/>
              <a:gd name="T3" fmla="*/ 0 h 417"/>
              <a:gd name="T4" fmla="*/ 348 w 634"/>
              <a:gd name="T5" fmla="*/ 0 h 417"/>
              <a:gd name="T6" fmla="*/ 287 w 634"/>
              <a:gd name="T7" fmla="*/ 67 h 417"/>
              <a:gd name="T8" fmla="*/ 237 w 634"/>
              <a:gd name="T9" fmla="*/ 53 h 417"/>
              <a:gd name="T10" fmla="*/ 142 w 634"/>
              <a:gd name="T11" fmla="*/ 149 h 417"/>
              <a:gd name="T12" fmla="*/ 142 w 634"/>
              <a:gd name="T13" fmla="*/ 159 h 417"/>
              <a:gd name="T14" fmla="*/ 129 w 634"/>
              <a:gd name="T15" fmla="*/ 158 h 417"/>
              <a:gd name="T16" fmla="*/ 0 w 634"/>
              <a:gd name="T17" fmla="*/ 287 h 417"/>
              <a:gd name="T18" fmla="*/ 129 w 634"/>
              <a:gd name="T19" fmla="*/ 416 h 417"/>
              <a:gd name="T20" fmla="*/ 131 w 634"/>
              <a:gd name="T21" fmla="*/ 416 h 417"/>
              <a:gd name="T22" fmla="*/ 131 w 634"/>
              <a:gd name="T23" fmla="*/ 417 h 417"/>
              <a:gd name="T24" fmla="*/ 594 w 634"/>
              <a:gd name="T25" fmla="*/ 417 h 417"/>
              <a:gd name="T26" fmla="*/ 594 w 634"/>
              <a:gd name="T27" fmla="*/ 416 h 417"/>
              <a:gd name="T28" fmla="*/ 634 w 634"/>
              <a:gd name="T29" fmla="*/ 410 h 417"/>
              <a:gd name="T30" fmla="*/ 634 w 634"/>
              <a:gd name="T31" fmla="*/ 65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634" h="417">
                <a:moveTo>
                  <a:pt x="634" y="65"/>
                </a:moveTo>
                <a:cubicBezTo>
                  <a:pt x="619" y="39"/>
                  <a:pt x="599" y="17"/>
                  <a:pt x="575" y="0"/>
                </a:cubicBezTo>
                <a:cubicBezTo>
                  <a:pt x="348" y="0"/>
                  <a:pt x="348" y="0"/>
                  <a:pt x="348" y="0"/>
                </a:cubicBezTo>
                <a:cubicBezTo>
                  <a:pt x="323" y="17"/>
                  <a:pt x="302" y="40"/>
                  <a:pt x="287" y="67"/>
                </a:cubicBezTo>
                <a:cubicBezTo>
                  <a:pt x="273" y="58"/>
                  <a:pt x="256" y="53"/>
                  <a:pt x="237" y="53"/>
                </a:cubicBezTo>
                <a:cubicBezTo>
                  <a:pt x="184" y="53"/>
                  <a:pt x="142" y="96"/>
                  <a:pt x="142" y="149"/>
                </a:cubicBezTo>
                <a:cubicBezTo>
                  <a:pt x="142" y="152"/>
                  <a:pt x="142" y="156"/>
                  <a:pt x="142" y="159"/>
                </a:cubicBezTo>
                <a:cubicBezTo>
                  <a:pt x="138" y="158"/>
                  <a:pt x="133" y="158"/>
                  <a:pt x="129" y="158"/>
                </a:cubicBezTo>
                <a:cubicBezTo>
                  <a:pt x="57" y="158"/>
                  <a:pt x="0" y="216"/>
                  <a:pt x="0" y="287"/>
                </a:cubicBezTo>
                <a:cubicBezTo>
                  <a:pt x="0" y="358"/>
                  <a:pt x="57" y="416"/>
                  <a:pt x="129" y="416"/>
                </a:cubicBezTo>
                <a:cubicBezTo>
                  <a:pt x="130" y="416"/>
                  <a:pt x="130" y="416"/>
                  <a:pt x="131" y="416"/>
                </a:cubicBezTo>
                <a:cubicBezTo>
                  <a:pt x="131" y="417"/>
                  <a:pt x="131" y="417"/>
                  <a:pt x="131" y="417"/>
                </a:cubicBezTo>
                <a:cubicBezTo>
                  <a:pt x="594" y="417"/>
                  <a:pt x="594" y="417"/>
                  <a:pt x="594" y="417"/>
                </a:cubicBezTo>
                <a:cubicBezTo>
                  <a:pt x="594" y="416"/>
                  <a:pt x="594" y="416"/>
                  <a:pt x="594" y="416"/>
                </a:cubicBezTo>
                <a:cubicBezTo>
                  <a:pt x="608" y="416"/>
                  <a:pt x="621" y="414"/>
                  <a:pt x="634" y="410"/>
                </a:cubicBezTo>
                <a:lnTo>
                  <a:pt x="634" y="65"/>
                </a:lnTo>
                <a:close/>
              </a:path>
            </a:pathLst>
          </a:custGeom>
          <a:solidFill>
            <a:srgbClr val="30B4ED">
              <a:alpha val="5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5" name="Freeform 22"/>
          <p:cNvSpPr>
            <a:spLocks noEditPoints="1"/>
          </p:cNvSpPr>
          <p:nvPr/>
        </p:nvSpPr>
        <p:spPr bwMode="auto">
          <a:xfrm>
            <a:off x="6286500" y="120650"/>
            <a:ext cx="320675" cy="388938"/>
          </a:xfrm>
          <a:custGeom>
            <a:avLst/>
            <a:gdLst>
              <a:gd name="T0" fmla="*/ 95 w 101"/>
              <a:gd name="T1" fmla="*/ 29 h 122"/>
              <a:gd name="T2" fmla="*/ 33 w 101"/>
              <a:gd name="T3" fmla="*/ 14 h 122"/>
              <a:gd name="T4" fmla="*/ 37 w 101"/>
              <a:gd name="T5" fmla="*/ 3 h 122"/>
              <a:gd name="T6" fmla="*/ 54 w 101"/>
              <a:gd name="T7" fmla="*/ 109 h 122"/>
              <a:gd name="T8" fmla="*/ 27 w 101"/>
              <a:gd name="T9" fmla="*/ 121 h 122"/>
              <a:gd name="T10" fmla="*/ 87 w 101"/>
              <a:gd name="T11" fmla="*/ 121 h 122"/>
              <a:gd name="T12" fmla="*/ 60 w 101"/>
              <a:gd name="T13" fmla="*/ 109 h 122"/>
              <a:gd name="T14" fmla="*/ 91 w 101"/>
              <a:gd name="T15" fmla="*/ 85 h 122"/>
              <a:gd name="T16" fmla="*/ 92 w 101"/>
              <a:gd name="T17" fmla="*/ 79 h 122"/>
              <a:gd name="T18" fmla="*/ 101 w 101"/>
              <a:gd name="T19" fmla="*/ 58 h 122"/>
              <a:gd name="T20" fmla="*/ 89 w 101"/>
              <a:gd name="T21" fmla="*/ 29 h 122"/>
              <a:gd name="T22" fmla="*/ 77 w 101"/>
              <a:gd name="T23" fmla="*/ 29 h 122"/>
              <a:gd name="T24" fmla="*/ 75 w 101"/>
              <a:gd name="T25" fmla="*/ 24 h 122"/>
              <a:gd name="T26" fmla="*/ 59 w 101"/>
              <a:gd name="T27" fmla="*/ 12 h 122"/>
              <a:gd name="T28" fmla="*/ 59 w 101"/>
              <a:gd name="T29" fmla="*/ 12 h 122"/>
              <a:gd name="T30" fmla="*/ 75 w 101"/>
              <a:gd name="T31" fmla="*/ 41 h 122"/>
              <a:gd name="T32" fmla="*/ 59 w 101"/>
              <a:gd name="T33" fmla="*/ 46 h 122"/>
              <a:gd name="T34" fmla="*/ 75 w 101"/>
              <a:gd name="T35" fmla="*/ 58 h 122"/>
              <a:gd name="T36" fmla="*/ 59 w 101"/>
              <a:gd name="T37" fmla="*/ 62 h 122"/>
              <a:gd name="T38" fmla="*/ 59 w 101"/>
              <a:gd name="T39" fmla="*/ 74 h 122"/>
              <a:gd name="T40" fmla="*/ 70 w 101"/>
              <a:gd name="T41" fmla="*/ 79 h 122"/>
              <a:gd name="T42" fmla="*/ 34 w 101"/>
              <a:gd name="T43" fmla="*/ 46 h 122"/>
              <a:gd name="T44" fmla="*/ 18 w 101"/>
              <a:gd name="T45" fmla="*/ 58 h 122"/>
              <a:gd name="T46" fmla="*/ 34 w 101"/>
              <a:gd name="T47" fmla="*/ 46 h 122"/>
              <a:gd name="T48" fmla="*/ 37 w 101"/>
              <a:gd name="T49" fmla="*/ 29 h 122"/>
              <a:gd name="T50" fmla="*/ 34 w 101"/>
              <a:gd name="T51" fmla="*/ 62 h 122"/>
              <a:gd name="T52" fmla="*/ 19 w 101"/>
              <a:gd name="T53" fmla="*/ 62 h 122"/>
              <a:gd name="T54" fmla="*/ 44 w 101"/>
              <a:gd name="T55" fmla="*/ 89 h 122"/>
              <a:gd name="T56" fmla="*/ 55 w 101"/>
              <a:gd name="T57" fmla="*/ 46 h 122"/>
              <a:gd name="T58" fmla="*/ 38 w 101"/>
              <a:gd name="T59" fmla="*/ 52 h 122"/>
              <a:gd name="T60" fmla="*/ 39 w 101"/>
              <a:gd name="T61" fmla="*/ 41 h 122"/>
              <a:gd name="T62" fmla="*/ 55 w 101"/>
              <a:gd name="T63" fmla="*/ 41 h 122"/>
              <a:gd name="T64" fmla="*/ 55 w 101"/>
              <a:gd name="T65" fmla="*/ 79 h 122"/>
              <a:gd name="T66" fmla="*/ 42 w 101"/>
              <a:gd name="T67" fmla="*/ 74 h 122"/>
              <a:gd name="T68" fmla="*/ 55 w 101"/>
              <a:gd name="T69" fmla="*/ 74 h 122"/>
              <a:gd name="T70" fmla="*/ 55 w 101"/>
              <a:gd name="T71" fmla="*/ 24 h 122"/>
              <a:gd name="T72" fmla="*/ 44 w 101"/>
              <a:gd name="T73" fmla="*/ 14 h 122"/>
              <a:gd name="T74" fmla="*/ 44 w 101"/>
              <a:gd name="T75" fmla="*/ 14 h 122"/>
              <a:gd name="T76" fmla="*/ 26 w 101"/>
              <a:gd name="T77" fmla="*/ 15 h 122"/>
              <a:gd name="T78" fmla="*/ 19 w 101"/>
              <a:gd name="T79" fmla="*/ 29 h 122"/>
              <a:gd name="T80" fmla="*/ 13 w 101"/>
              <a:gd name="T81" fmla="*/ 52 h 122"/>
              <a:gd name="T82" fmla="*/ 19 w 101"/>
              <a:gd name="T83" fmla="*/ 74 h 122"/>
              <a:gd name="T84" fmla="*/ 80 w 101"/>
              <a:gd name="T85" fmla="*/ 89 h 122"/>
              <a:gd name="T86" fmla="*/ 69 w 101"/>
              <a:gd name="T87" fmla="*/ 89 h 122"/>
              <a:gd name="T88" fmla="*/ 69 w 101"/>
              <a:gd name="T89" fmla="*/ 89 h 122"/>
              <a:gd name="T90" fmla="*/ 79 w 101"/>
              <a:gd name="T91" fmla="*/ 62 h 122"/>
              <a:gd name="T92" fmla="*/ 96 w 101"/>
              <a:gd name="T93" fmla="*/ 58 h 122"/>
              <a:gd name="T94" fmla="*/ 80 w 101"/>
              <a:gd name="T95" fmla="*/ 46 h 122"/>
              <a:gd name="T96" fmla="*/ 96 w 101"/>
              <a:gd name="T97" fmla="*/ 58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01" h="122">
                <a:moveTo>
                  <a:pt x="101" y="46"/>
                </a:moveTo>
                <a:cubicBezTo>
                  <a:pt x="100" y="44"/>
                  <a:pt x="100" y="42"/>
                  <a:pt x="100" y="41"/>
                </a:cubicBezTo>
                <a:cubicBezTo>
                  <a:pt x="99" y="37"/>
                  <a:pt x="97" y="33"/>
                  <a:pt x="95" y="29"/>
                </a:cubicBezTo>
                <a:cubicBezTo>
                  <a:pt x="94" y="27"/>
                  <a:pt x="93" y="26"/>
                  <a:pt x="92" y="24"/>
                </a:cubicBezTo>
                <a:cubicBezTo>
                  <a:pt x="83" y="14"/>
                  <a:pt x="71" y="7"/>
                  <a:pt x="57" y="7"/>
                </a:cubicBezTo>
                <a:cubicBezTo>
                  <a:pt x="48" y="7"/>
                  <a:pt x="40" y="10"/>
                  <a:pt x="33" y="14"/>
                </a:cubicBezTo>
                <a:cubicBezTo>
                  <a:pt x="31" y="11"/>
                  <a:pt x="31" y="11"/>
                  <a:pt x="31" y="11"/>
                </a:cubicBezTo>
                <a:cubicBezTo>
                  <a:pt x="32" y="10"/>
                  <a:pt x="34" y="9"/>
                  <a:pt x="35" y="9"/>
                </a:cubicBezTo>
                <a:cubicBezTo>
                  <a:pt x="37" y="8"/>
                  <a:pt x="38" y="5"/>
                  <a:pt x="37" y="3"/>
                </a:cubicBezTo>
                <a:cubicBezTo>
                  <a:pt x="36" y="1"/>
                  <a:pt x="33" y="0"/>
                  <a:pt x="31" y="1"/>
                </a:cubicBezTo>
                <a:cubicBezTo>
                  <a:pt x="12" y="11"/>
                  <a:pt x="0" y="30"/>
                  <a:pt x="0" y="52"/>
                </a:cubicBezTo>
                <a:cubicBezTo>
                  <a:pt x="0" y="82"/>
                  <a:pt x="24" y="107"/>
                  <a:pt x="54" y="109"/>
                </a:cubicBezTo>
                <a:cubicBezTo>
                  <a:pt x="54" y="112"/>
                  <a:pt x="54" y="112"/>
                  <a:pt x="54" y="112"/>
                </a:cubicBezTo>
                <a:cubicBezTo>
                  <a:pt x="44" y="113"/>
                  <a:pt x="35" y="115"/>
                  <a:pt x="27" y="120"/>
                </a:cubicBezTo>
                <a:cubicBezTo>
                  <a:pt x="27" y="120"/>
                  <a:pt x="27" y="120"/>
                  <a:pt x="27" y="121"/>
                </a:cubicBezTo>
                <a:cubicBezTo>
                  <a:pt x="27" y="121"/>
                  <a:pt x="27" y="122"/>
                  <a:pt x="28" y="122"/>
                </a:cubicBezTo>
                <a:cubicBezTo>
                  <a:pt x="86" y="122"/>
                  <a:pt x="86" y="122"/>
                  <a:pt x="86" y="122"/>
                </a:cubicBezTo>
                <a:cubicBezTo>
                  <a:pt x="87" y="122"/>
                  <a:pt x="87" y="121"/>
                  <a:pt x="87" y="121"/>
                </a:cubicBezTo>
                <a:cubicBezTo>
                  <a:pt x="87" y="120"/>
                  <a:pt x="87" y="120"/>
                  <a:pt x="87" y="120"/>
                </a:cubicBezTo>
                <a:cubicBezTo>
                  <a:pt x="78" y="115"/>
                  <a:pt x="69" y="113"/>
                  <a:pt x="60" y="112"/>
                </a:cubicBezTo>
                <a:cubicBezTo>
                  <a:pt x="60" y="109"/>
                  <a:pt x="60" y="109"/>
                  <a:pt x="60" y="109"/>
                </a:cubicBezTo>
                <a:cubicBezTo>
                  <a:pt x="74" y="108"/>
                  <a:pt x="87" y="102"/>
                  <a:pt x="97" y="92"/>
                </a:cubicBezTo>
                <a:cubicBezTo>
                  <a:pt x="99" y="90"/>
                  <a:pt x="99" y="87"/>
                  <a:pt x="97" y="85"/>
                </a:cubicBezTo>
                <a:cubicBezTo>
                  <a:pt x="96" y="84"/>
                  <a:pt x="93" y="84"/>
                  <a:pt x="91" y="85"/>
                </a:cubicBezTo>
                <a:cubicBezTo>
                  <a:pt x="90" y="87"/>
                  <a:pt x="89" y="88"/>
                  <a:pt x="88" y="89"/>
                </a:cubicBezTo>
                <a:cubicBezTo>
                  <a:pt x="85" y="85"/>
                  <a:pt x="85" y="85"/>
                  <a:pt x="85" y="85"/>
                </a:cubicBezTo>
                <a:cubicBezTo>
                  <a:pt x="88" y="83"/>
                  <a:pt x="90" y="81"/>
                  <a:pt x="92" y="79"/>
                </a:cubicBezTo>
                <a:cubicBezTo>
                  <a:pt x="93" y="78"/>
                  <a:pt x="94" y="76"/>
                  <a:pt x="95" y="74"/>
                </a:cubicBezTo>
                <a:cubicBezTo>
                  <a:pt x="97" y="71"/>
                  <a:pt x="99" y="67"/>
                  <a:pt x="100" y="62"/>
                </a:cubicBezTo>
                <a:cubicBezTo>
                  <a:pt x="100" y="61"/>
                  <a:pt x="100" y="59"/>
                  <a:pt x="101" y="58"/>
                </a:cubicBezTo>
                <a:cubicBezTo>
                  <a:pt x="101" y="56"/>
                  <a:pt x="101" y="54"/>
                  <a:pt x="101" y="52"/>
                </a:cubicBezTo>
                <a:cubicBezTo>
                  <a:pt x="101" y="50"/>
                  <a:pt x="101" y="48"/>
                  <a:pt x="101" y="46"/>
                </a:cubicBezTo>
                <a:close/>
                <a:moveTo>
                  <a:pt x="89" y="29"/>
                </a:moveTo>
                <a:cubicBezTo>
                  <a:pt x="92" y="32"/>
                  <a:pt x="94" y="37"/>
                  <a:pt x="95" y="41"/>
                </a:cubicBezTo>
                <a:cubicBezTo>
                  <a:pt x="79" y="41"/>
                  <a:pt x="79" y="41"/>
                  <a:pt x="79" y="41"/>
                </a:cubicBezTo>
                <a:cubicBezTo>
                  <a:pt x="79" y="37"/>
                  <a:pt x="78" y="33"/>
                  <a:pt x="77" y="29"/>
                </a:cubicBezTo>
                <a:lnTo>
                  <a:pt x="89" y="29"/>
                </a:lnTo>
                <a:close/>
                <a:moveTo>
                  <a:pt x="85" y="24"/>
                </a:moveTo>
                <a:cubicBezTo>
                  <a:pt x="75" y="24"/>
                  <a:pt x="75" y="24"/>
                  <a:pt x="75" y="24"/>
                </a:cubicBezTo>
                <a:cubicBezTo>
                  <a:pt x="74" y="20"/>
                  <a:pt x="72" y="17"/>
                  <a:pt x="69" y="14"/>
                </a:cubicBezTo>
                <a:cubicBezTo>
                  <a:pt x="75" y="16"/>
                  <a:pt x="81" y="20"/>
                  <a:pt x="85" y="24"/>
                </a:cubicBezTo>
                <a:close/>
                <a:moveTo>
                  <a:pt x="59" y="12"/>
                </a:moveTo>
                <a:cubicBezTo>
                  <a:pt x="63" y="14"/>
                  <a:pt x="67" y="18"/>
                  <a:pt x="70" y="24"/>
                </a:cubicBezTo>
                <a:cubicBezTo>
                  <a:pt x="59" y="24"/>
                  <a:pt x="59" y="24"/>
                  <a:pt x="59" y="24"/>
                </a:cubicBezTo>
                <a:lnTo>
                  <a:pt x="59" y="12"/>
                </a:lnTo>
                <a:close/>
                <a:moveTo>
                  <a:pt x="59" y="29"/>
                </a:moveTo>
                <a:cubicBezTo>
                  <a:pt x="72" y="29"/>
                  <a:pt x="72" y="29"/>
                  <a:pt x="72" y="29"/>
                </a:cubicBezTo>
                <a:cubicBezTo>
                  <a:pt x="73" y="32"/>
                  <a:pt x="74" y="37"/>
                  <a:pt x="75" y="41"/>
                </a:cubicBezTo>
                <a:cubicBezTo>
                  <a:pt x="59" y="41"/>
                  <a:pt x="59" y="41"/>
                  <a:pt x="59" y="41"/>
                </a:cubicBezTo>
                <a:lnTo>
                  <a:pt x="59" y="29"/>
                </a:lnTo>
                <a:close/>
                <a:moveTo>
                  <a:pt x="59" y="46"/>
                </a:moveTo>
                <a:cubicBezTo>
                  <a:pt x="75" y="46"/>
                  <a:pt x="75" y="46"/>
                  <a:pt x="75" y="46"/>
                </a:cubicBezTo>
                <a:cubicBezTo>
                  <a:pt x="75" y="48"/>
                  <a:pt x="76" y="50"/>
                  <a:pt x="76" y="52"/>
                </a:cubicBezTo>
                <a:cubicBezTo>
                  <a:pt x="76" y="54"/>
                  <a:pt x="75" y="56"/>
                  <a:pt x="75" y="58"/>
                </a:cubicBezTo>
                <a:cubicBezTo>
                  <a:pt x="59" y="58"/>
                  <a:pt x="59" y="58"/>
                  <a:pt x="59" y="58"/>
                </a:cubicBezTo>
                <a:lnTo>
                  <a:pt x="59" y="46"/>
                </a:lnTo>
                <a:close/>
                <a:moveTo>
                  <a:pt x="59" y="62"/>
                </a:moveTo>
                <a:cubicBezTo>
                  <a:pt x="75" y="62"/>
                  <a:pt x="75" y="62"/>
                  <a:pt x="75" y="62"/>
                </a:cubicBezTo>
                <a:cubicBezTo>
                  <a:pt x="74" y="67"/>
                  <a:pt x="73" y="71"/>
                  <a:pt x="72" y="74"/>
                </a:cubicBezTo>
                <a:cubicBezTo>
                  <a:pt x="59" y="74"/>
                  <a:pt x="59" y="74"/>
                  <a:pt x="59" y="74"/>
                </a:cubicBezTo>
                <a:lnTo>
                  <a:pt x="59" y="62"/>
                </a:lnTo>
                <a:close/>
                <a:moveTo>
                  <a:pt x="59" y="79"/>
                </a:moveTo>
                <a:cubicBezTo>
                  <a:pt x="70" y="79"/>
                  <a:pt x="70" y="79"/>
                  <a:pt x="70" y="79"/>
                </a:cubicBezTo>
                <a:cubicBezTo>
                  <a:pt x="67" y="85"/>
                  <a:pt x="63" y="90"/>
                  <a:pt x="59" y="91"/>
                </a:cubicBezTo>
                <a:lnTo>
                  <a:pt x="59" y="79"/>
                </a:lnTo>
                <a:close/>
                <a:moveTo>
                  <a:pt x="34" y="46"/>
                </a:moveTo>
                <a:cubicBezTo>
                  <a:pt x="34" y="48"/>
                  <a:pt x="34" y="50"/>
                  <a:pt x="34" y="52"/>
                </a:cubicBezTo>
                <a:cubicBezTo>
                  <a:pt x="34" y="54"/>
                  <a:pt x="34" y="56"/>
                  <a:pt x="34" y="58"/>
                </a:cubicBezTo>
                <a:cubicBezTo>
                  <a:pt x="18" y="58"/>
                  <a:pt x="18" y="58"/>
                  <a:pt x="18" y="58"/>
                </a:cubicBezTo>
                <a:cubicBezTo>
                  <a:pt x="17" y="56"/>
                  <a:pt x="17" y="54"/>
                  <a:pt x="17" y="52"/>
                </a:cubicBezTo>
                <a:cubicBezTo>
                  <a:pt x="17" y="50"/>
                  <a:pt x="17" y="48"/>
                  <a:pt x="18" y="46"/>
                </a:cubicBezTo>
                <a:lnTo>
                  <a:pt x="34" y="46"/>
                </a:lnTo>
                <a:close/>
                <a:moveTo>
                  <a:pt x="19" y="41"/>
                </a:moveTo>
                <a:cubicBezTo>
                  <a:pt x="20" y="37"/>
                  <a:pt x="22" y="32"/>
                  <a:pt x="25" y="29"/>
                </a:cubicBezTo>
                <a:cubicBezTo>
                  <a:pt x="37" y="29"/>
                  <a:pt x="37" y="29"/>
                  <a:pt x="37" y="29"/>
                </a:cubicBezTo>
                <a:cubicBezTo>
                  <a:pt x="36" y="33"/>
                  <a:pt x="35" y="37"/>
                  <a:pt x="34" y="41"/>
                </a:cubicBezTo>
                <a:lnTo>
                  <a:pt x="19" y="41"/>
                </a:lnTo>
                <a:close/>
                <a:moveTo>
                  <a:pt x="34" y="62"/>
                </a:moveTo>
                <a:cubicBezTo>
                  <a:pt x="35" y="67"/>
                  <a:pt x="36" y="71"/>
                  <a:pt x="37" y="74"/>
                </a:cubicBezTo>
                <a:cubicBezTo>
                  <a:pt x="25" y="74"/>
                  <a:pt x="25" y="74"/>
                  <a:pt x="25" y="74"/>
                </a:cubicBezTo>
                <a:cubicBezTo>
                  <a:pt x="22" y="71"/>
                  <a:pt x="20" y="67"/>
                  <a:pt x="19" y="62"/>
                </a:cubicBezTo>
                <a:lnTo>
                  <a:pt x="34" y="62"/>
                </a:lnTo>
                <a:close/>
                <a:moveTo>
                  <a:pt x="38" y="79"/>
                </a:moveTo>
                <a:cubicBezTo>
                  <a:pt x="40" y="83"/>
                  <a:pt x="42" y="87"/>
                  <a:pt x="44" y="89"/>
                </a:cubicBezTo>
                <a:cubicBezTo>
                  <a:pt x="38" y="87"/>
                  <a:pt x="33" y="84"/>
                  <a:pt x="28" y="79"/>
                </a:cubicBezTo>
                <a:lnTo>
                  <a:pt x="38" y="79"/>
                </a:lnTo>
                <a:close/>
                <a:moveTo>
                  <a:pt x="55" y="46"/>
                </a:moveTo>
                <a:cubicBezTo>
                  <a:pt x="55" y="58"/>
                  <a:pt x="55" y="58"/>
                  <a:pt x="55" y="58"/>
                </a:cubicBezTo>
                <a:cubicBezTo>
                  <a:pt x="38" y="58"/>
                  <a:pt x="38" y="58"/>
                  <a:pt x="38" y="58"/>
                </a:cubicBezTo>
                <a:cubicBezTo>
                  <a:pt x="38" y="56"/>
                  <a:pt x="38" y="54"/>
                  <a:pt x="38" y="52"/>
                </a:cubicBezTo>
                <a:cubicBezTo>
                  <a:pt x="38" y="50"/>
                  <a:pt x="38" y="48"/>
                  <a:pt x="38" y="46"/>
                </a:cubicBezTo>
                <a:lnTo>
                  <a:pt x="55" y="46"/>
                </a:lnTo>
                <a:close/>
                <a:moveTo>
                  <a:pt x="39" y="41"/>
                </a:moveTo>
                <a:cubicBezTo>
                  <a:pt x="40" y="37"/>
                  <a:pt x="40" y="32"/>
                  <a:pt x="42" y="29"/>
                </a:cubicBezTo>
                <a:cubicBezTo>
                  <a:pt x="55" y="29"/>
                  <a:pt x="55" y="29"/>
                  <a:pt x="55" y="29"/>
                </a:cubicBezTo>
                <a:cubicBezTo>
                  <a:pt x="55" y="41"/>
                  <a:pt x="55" y="41"/>
                  <a:pt x="55" y="41"/>
                </a:cubicBezTo>
                <a:lnTo>
                  <a:pt x="39" y="41"/>
                </a:lnTo>
                <a:close/>
                <a:moveTo>
                  <a:pt x="44" y="79"/>
                </a:moveTo>
                <a:cubicBezTo>
                  <a:pt x="55" y="79"/>
                  <a:pt x="55" y="79"/>
                  <a:pt x="55" y="79"/>
                </a:cubicBezTo>
                <a:cubicBezTo>
                  <a:pt x="55" y="91"/>
                  <a:pt x="55" y="91"/>
                  <a:pt x="55" y="91"/>
                </a:cubicBezTo>
                <a:cubicBezTo>
                  <a:pt x="50" y="90"/>
                  <a:pt x="46" y="85"/>
                  <a:pt x="44" y="79"/>
                </a:cubicBezTo>
                <a:close/>
                <a:moveTo>
                  <a:pt x="42" y="74"/>
                </a:moveTo>
                <a:cubicBezTo>
                  <a:pt x="40" y="71"/>
                  <a:pt x="40" y="67"/>
                  <a:pt x="39" y="62"/>
                </a:cubicBezTo>
                <a:cubicBezTo>
                  <a:pt x="55" y="62"/>
                  <a:pt x="55" y="62"/>
                  <a:pt x="55" y="62"/>
                </a:cubicBezTo>
                <a:cubicBezTo>
                  <a:pt x="55" y="67"/>
                  <a:pt x="55" y="71"/>
                  <a:pt x="55" y="74"/>
                </a:cubicBezTo>
                <a:lnTo>
                  <a:pt x="42" y="74"/>
                </a:lnTo>
                <a:close/>
                <a:moveTo>
                  <a:pt x="55" y="12"/>
                </a:moveTo>
                <a:cubicBezTo>
                  <a:pt x="55" y="24"/>
                  <a:pt x="55" y="24"/>
                  <a:pt x="55" y="24"/>
                </a:cubicBezTo>
                <a:cubicBezTo>
                  <a:pt x="44" y="24"/>
                  <a:pt x="44" y="24"/>
                  <a:pt x="44" y="24"/>
                </a:cubicBezTo>
                <a:cubicBezTo>
                  <a:pt x="46" y="18"/>
                  <a:pt x="50" y="14"/>
                  <a:pt x="55" y="12"/>
                </a:cubicBezTo>
                <a:close/>
                <a:moveTo>
                  <a:pt x="44" y="14"/>
                </a:moveTo>
                <a:cubicBezTo>
                  <a:pt x="42" y="17"/>
                  <a:pt x="40" y="20"/>
                  <a:pt x="38" y="24"/>
                </a:cubicBezTo>
                <a:cubicBezTo>
                  <a:pt x="28" y="24"/>
                  <a:pt x="28" y="24"/>
                  <a:pt x="28" y="24"/>
                </a:cubicBezTo>
                <a:cubicBezTo>
                  <a:pt x="33" y="20"/>
                  <a:pt x="38" y="16"/>
                  <a:pt x="44" y="14"/>
                </a:cubicBezTo>
                <a:close/>
                <a:moveTo>
                  <a:pt x="57" y="100"/>
                </a:moveTo>
                <a:cubicBezTo>
                  <a:pt x="30" y="100"/>
                  <a:pt x="8" y="78"/>
                  <a:pt x="8" y="52"/>
                </a:cubicBezTo>
                <a:cubicBezTo>
                  <a:pt x="8" y="37"/>
                  <a:pt x="15" y="24"/>
                  <a:pt x="26" y="15"/>
                </a:cubicBezTo>
                <a:cubicBezTo>
                  <a:pt x="28" y="18"/>
                  <a:pt x="28" y="18"/>
                  <a:pt x="28" y="18"/>
                </a:cubicBezTo>
                <a:cubicBezTo>
                  <a:pt x="26" y="20"/>
                  <a:pt x="24" y="22"/>
                  <a:pt x="22" y="24"/>
                </a:cubicBezTo>
                <a:cubicBezTo>
                  <a:pt x="21" y="26"/>
                  <a:pt x="20" y="27"/>
                  <a:pt x="19" y="29"/>
                </a:cubicBezTo>
                <a:cubicBezTo>
                  <a:pt x="17" y="33"/>
                  <a:pt x="15" y="37"/>
                  <a:pt x="14" y="41"/>
                </a:cubicBezTo>
                <a:cubicBezTo>
                  <a:pt x="14" y="42"/>
                  <a:pt x="13" y="44"/>
                  <a:pt x="13" y="46"/>
                </a:cubicBezTo>
                <a:cubicBezTo>
                  <a:pt x="13" y="48"/>
                  <a:pt x="13" y="50"/>
                  <a:pt x="13" y="52"/>
                </a:cubicBezTo>
                <a:cubicBezTo>
                  <a:pt x="13" y="54"/>
                  <a:pt x="13" y="56"/>
                  <a:pt x="13" y="58"/>
                </a:cubicBezTo>
                <a:cubicBezTo>
                  <a:pt x="13" y="59"/>
                  <a:pt x="14" y="61"/>
                  <a:pt x="14" y="62"/>
                </a:cubicBezTo>
                <a:cubicBezTo>
                  <a:pt x="15" y="67"/>
                  <a:pt x="17" y="71"/>
                  <a:pt x="19" y="74"/>
                </a:cubicBezTo>
                <a:cubicBezTo>
                  <a:pt x="20" y="76"/>
                  <a:pt x="21" y="78"/>
                  <a:pt x="22" y="79"/>
                </a:cubicBezTo>
                <a:cubicBezTo>
                  <a:pt x="30" y="89"/>
                  <a:pt x="43" y="96"/>
                  <a:pt x="57" y="96"/>
                </a:cubicBezTo>
                <a:cubicBezTo>
                  <a:pt x="65" y="96"/>
                  <a:pt x="73" y="93"/>
                  <a:pt x="80" y="89"/>
                </a:cubicBezTo>
                <a:cubicBezTo>
                  <a:pt x="81" y="90"/>
                  <a:pt x="82" y="91"/>
                  <a:pt x="83" y="92"/>
                </a:cubicBezTo>
                <a:cubicBezTo>
                  <a:pt x="75" y="97"/>
                  <a:pt x="66" y="100"/>
                  <a:pt x="57" y="100"/>
                </a:cubicBezTo>
                <a:close/>
                <a:moveTo>
                  <a:pt x="69" y="89"/>
                </a:moveTo>
                <a:cubicBezTo>
                  <a:pt x="72" y="87"/>
                  <a:pt x="74" y="83"/>
                  <a:pt x="75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1" y="84"/>
                  <a:pt x="75" y="87"/>
                  <a:pt x="69" y="89"/>
                </a:cubicBezTo>
                <a:close/>
                <a:moveTo>
                  <a:pt x="89" y="74"/>
                </a:moveTo>
                <a:cubicBezTo>
                  <a:pt x="77" y="74"/>
                  <a:pt x="77" y="74"/>
                  <a:pt x="77" y="74"/>
                </a:cubicBezTo>
                <a:cubicBezTo>
                  <a:pt x="78" y="71"/>
                  <a:pt x="79" y="67"/>
                  <a:pt x="79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94" y="67"/>
                  <a:pt x="92" y="71"/>
                  <a:pt x="89" y="74"/>
                </a:cubicBezTo>
                <a:close/>
                <a:moveTo>
                  <a:pt x="96" y="58"/>
                </a:moveTo>
                <a:cubicBezTo>
                  <a:pt x="80" y="58"/>
                  <a:pt x="80" y="58"/>
                  <a:pt x="80" y="58"/>
                </a:cubicBezTo>
                <a:cubicBezTo>
                  <a:pt x="80" y="56"/>
                  <a:pt x="80" y="54"/>
                  <a:pt x="80" y="52"/>
                </a:cubicBezTo>
                <a:cubicBezTo>
                  <a:pt x="80" y="50"/>
                  <a:pt x="80" y="48"/>
                  <a:pt x="80" y="46"/>
                </a:cubicBezTo>
                <a:cubicBezTo>
                  <a:pt x="96" y="46"/>
                  <a:pt x="96" y="46"/>
                  <a:pt x="96" y="46"/>
                </a:cubicBezTo>
                <a:cubicBezTo>
                  <a:pt x="96" y="48"/>
                  <a:pt x="96" y="50"/>
                  <a:pt x="96" y="52"/>
                </a:cubicBezTo>
                <a:cubicBezTo>
                  <a:pt x="96" y="54"/>
                  <a:pt x="96" y="56"/>
                  <a:pt x="96" y="5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6" name="Freeform 23"/>
          <p:cNvSpPr>
            <a:spLocks noEditPoints="1"/>
          </p:cNvSpPr>
          <p:nvPr/>
        </p:nvSpPr>
        <p:spPr bwMode="auto">
          <a:xfrm>
            <a:off x="5581650" y="1644650"/>
            <a:ext cx="387350" cy="323850"/>
          </a:xfrm>
          <a:custGeom>
            <a:avLst/>
            <a:gdLst>
              <a:gd name="T0" fmla="*/ 14 w 122"/>
              <a:gd name="T1" fmla="*/ 41 h 102"/>
              <a:gd name="T2" fmla="*/ 10 w 122"/>
              <a:gd name="T3" fmla="*/ 27 h 102"/>
              <a:gd name="T4" fmla="*/ 22 w 122"/>
              <a:gd name="T5" fmla="*/ 7 h 102"/>
              <a:gd name="T6" fmla="*/ 46 w 122"/>
              <a:gd name="T7" fmla="*/ 14 h 102"/>
              <a:gd name="T8" fmla="*/ 50 w 122"/>
              <a:gd name="T9" fmla="*/ 13 h 102"/>
              <a:gd name="T10" fmla="*/ 22 w 122"/>
              <a:gd name="T11" fmla="*/ 0 h 102"/>
              <a:gd name="T12" fmla="*/ 5 w 122"/>
              <a:gd name="T13" fmla="*/ 23 h 102"/>
              <a:gd name="T14" fmla="*/ 10 w 122"/>
              <a:gd name="T15" fmla="*/ 45 h 102"/>
              <a:gd name="T16" fmla="*/ 14 w 122"/>
              <a:gd name="T17" fmla="*/ 41 h 102"/>
              <a:gd name="T18" fmla="*/ 40 w 122"/>
              <a:gd name="T19" fmla="*/ 72 h 102"/>
              <a:gd name="T20" fmla="*/ 40 w 122"/>
              <a:gd name="T21" fmla="*/ 63 h 102"/>
              <a:gd name="T22" fmla="*/ 34 w 122"/>
              <a:gd name="T23" fmla="*/ 62 h 102"/>
              <a:gd name="T24" fmla="*/ 28 w 122"/>
              <a:gd name="T25" fmla="*/ 52 h 102"/>
              <a:gd name="T26" fmla="*/ 26 w 122"/>
              <a:gd name="T27" fmla="*/ 51 h 102"/>
              <a:gd name="T28" fmla="*/ 18 w 122"/>
              <a:gd name="T29" fmla="*/ 48 h 102"/>
              <a:gd name="T30" fmla="*/ 10 w 122"/>
              <a:gd name="T31" fmla="*/ 59 h 102"/>
              <a:gd name="T32" fmla="*/ 35 w 122"/>
              <a:gd name="T33" fmla="*/ 88 h 102"/>
              <a:gd name="T34" fmla="*/ 46 w 122"/>
              <a:gd name="T35" fmla="*/ 79 h 102"/>
              <a:gd name="T36" fmla="*/ 40 w 122"/>
              <a:gd name="T37" fmla="*/ 72 h 102"/>
              <a:gd name="T38" fmla="*/ 102 w 122"/>
              <a:gd name="T39" fmla="*/ 65 h 102"/>
              <a:gd name="T40" fmla="*/ 96 w 122"/>
              <a:gd name="T41" fmla="*/ 73 h 102"/>
              <a:gd name="T42" fmla="*/ 71 w 122"/>
              <a:gd name="T43" fmla="*/ 50 h 102"/>
              <a:gd name="T44" fmla="*/ 69 w 122"/>
              <a:gd name="T45" fmla="*/ 52 h 102"/>
              <a:gd name="T46" fmla="*/ 92 w 122"/>
              <a:gd name="T47" fmla="*/ 75 h 102"/>
              <a:gd name="T48" fmla="*/ 86 w 122"/>
              <a:gd name="T49" fmla="*/ 82 h 102"/>
              <a:gd name="T50" fmla="*/ 63 w 122"/>
              <a:gd name="T51" fmla="*/ 60 h 102"/>
              <a:gd name="T52" fmla="*/ 61 w 122"/>
              <a:gd name="T53" fmla="*/ 63 h 102"/>
              <a:gd name="T54" fmla="*/ 78 w 122"/>
              <a:gd name="T55" fmla="*/ 80 h 102"/>
              <a:gd name="T56" fmla="*/ 82 w 122"/>
              <a:gd name="T57" fmla="*/ 84 h 102"/>
              <a:gd name="T58" fmla="*/ 75 w 122"/>
              <a:gd name="T59" fmla="*/ 89 h 102"/>
              <a:gd name="T60" fmla="*/ 57 w 122"/>
              <a:gd name="T61" fmla="*/ 72 h 102"/>
              <a:gd name="T62" fmla="*/ 55 w 122"/>
              <a:gd name="T63" fmla="*/ 74 h 102"/>
              <a:gd name="T64" fmla="*/ 67 w 122"/>
              <a:gd name="T65" fmla="*/ 86 h 102"/>
              <a:gd name="T66" fmla="*/ 60 w 122"/>
              <a:gd name="T67" fmla="*/ 92 h 102"/>
              <a:gd name="T68" fmla="*/ 53 w 122"/>
              <a:gd name="T69" fmla="*/ 85 h 102"/>
              <a:gd name="T70" fmla="*/ 50 w 122"/>
              <a:gd name="T71" fmla="*/ 88 h 102"/>
              <a:gd name="T72" fmla="*/ 56 w 122"/>
              <a:gd name="T73" fmla="*/ 94 h 102"/>
              <a:gd name="T74" fmla="*/ 70 w 122"/>
              <a:gd name="T75" fmla="*/ 90 h 102"/>
              <a:gd name="T76" fmla="*/ 86 w 122"/>
              <a:gd name="T77" fmla="*/ 86 h 102"/>
              <a:gd name="T78" fmla="*/ 97 w 122"/>
              <a:gd name="T79" fmla="*/ 78 h 102"/>
              <a:gd name="T80" fmla="*/ 105 w 122"/>
              <a:gd name="T81" fmla="*/ 66 h 102"/>
              <a:gd name="T82" fmla="*/ 102 w 122"/>
              <a:gd name="T83" fmla="*/ 65 h 102"/>
              <a:gd name="T84" fmla="*/ 113 w 122"/>
              <a:gd name="T85" fmla="*/ 30 h 102"/>
              <a:gd name="T86" fmla="*/ 107 w 122"/>
              <a:gd name="T87" fmla="*/ 20 h 102"/>
              <a:gd name="T88" fmla="*/ 99 w 122"/>
              <a:gd name="T89" fmla="*/ 20 h 102"/>
              <a:gd name="T90" fmla="*/ 82 w 122"/>
              <a:gd name="T91" fmla="*/ 18 h 102"/>
              <a:gd name="T92" fmla="*/ 70 w 122"/>
              <a:gd name="T93" fmla="*/ 15 h 102"/>
              <a:gd name="T94" fmla="*/ 59 w 122"/>
              <a:gd name="T95" fmla="*/ 20 h 102"/>
              <a:gd name="T96" fmla="*/ 48 w 122"/>
              <a:gd name="T97" fmla="*/ 23 h 102"/>
              <a:gd name="T98" fmla="*/ 54 w 122"/>
              <a:gd name="T99" fmla="*/ 32 h 102"/>
              <a:gd name="T100" fmla="*/ 71 w 122"/>
              <a:gd name="T101" fmla="*/ 30 h 102"/>
              <a:gd name="T102" fmla="*/ 84 w 122"/>
              <a:gd name="T103" fmla="*/ 39 h 102"/>
              <a:gd name="T104" fmla="*/ 101 w 122"/>
              <a:gd name="T105" fmla="*/ 55 h 102"/>
              <a:gd name="T106" fmla="*/ 122 w 122"/>
              <a:gd name="T107" fmla="*/ 50 h 102"/>
              <a:gd name="T108" fmla="*/ 113 w 122"/>
              <a:gd name="T109" fmla="*/ 30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2" h="102">
                <a:moveTo>
                  <a:pt x="14" y="41"/>
                </a:moveTo>
                <a:cubicBezTo>
                  <a:pt x="14" y="41"/>
                  <a:pt x="8" y="40"/>
                  <a:pt x="10" y="27"/>
                </a:cubicBezTo>
                <a:cubicBezTo>
                  <a:pt x="10" y="27"/>
                  <a:pt x="12" y="12"/>
                  <a:pt x="22" y="7"/>
                </a:cubicBezTo>
                <a:cubicBezTo>
                  <a:pt x="46" y="14"/>
                  <a:pt x="46" y="14"/>
                  <a:pt x="46" y="14"/>
                </a:cubicBezTo>
                <a:cubicBezTo>
                  <a:pt x="50" y="13"/>
                  <a:pt x="50" y="13"/>
                  <a:pt x="50" y="13"/>
                </a:cubicBezTo>
                <a:cubicBezTo>
                  <a:pt x="22" y="0"/>
                  <a:pt x="22" y="0"/>
                  <a:pt x="22" y="0"/>
                </a:cubicBezTo>
                <a:cubicBezTo>
                  <a:pt x="22" y="0"/>
                  <a:pt x="10" y="5"/>
                  <a:pt x="5" y="23"/>
                </a:cubicBezTo>
                <a:cubicBezTo>
                  <a:pt x="5" y="23"/>
                  <a:pt x="0" y="40"/>
                  <a:pt x="10" y="45"/>
                </a:cubicBezTo>
                <a:lnTo>
                  <a:pt x="14" y="41"/>
                </a:lnTo>
                <a:close/>
                <a:moveTo>
                  <a:pt x="40" y="72"/>
                </a:moveTo>
                <a:cubicBezTo>
                  <a:pt x="40" y="72"/>
                  <a:pt x="43" y="66"/>
                  <a:pt x="40" y="63"/>
                </a:cubicBezTo>
                <a:cubicBezTo>
                  <a:pt x="40" y="63"/>
                  <a:pt x="36" y="61"/>
                  <a:pt x="34" y="62"/>
                </a:cubicBezTo>
                <a:cubicBezTo>
                  <a:pt x="34" y="62"/>
                  <a:pt x="38" y="50"/>
                  <a:pt x="28" y="52"/>
                </a:cubicBezTo>
                <a:cubicBezTo>
                  <a:pt x="26" y="51"/>
                  <a:pt x="26" y="51"/>
                  <a:pt x="26" y="51"/>
                </a:cubicBezTo>
                <a:cubicBezTo>
                  <a:pt x="26" y="51"/>
                  <a:pt x="24" y="45"/>
                  <a:pt x="18" y="48"/>
                </a:cubicBezTo>
                <a:cubicBezTo>
                  <a:pt x="18" y="48"/>
                  <a:pt x="9" y="53"/>
                  <a:pt x="10" y="59"/>
                </a:cubicBezTo>
                <a:cubicBezTo>
                  <a:pt x="35" y="88"/>
                  <a:pt x="35" y="88"/>
                  <a:pt x="35" y="88"/>
                </a:cubicBezTo>
                <a:cubicBezTo>
                  <a:pt x="35" y="88"/>
                  <a:pt x="41" y="87"/>
                  <a:pt x="46" y="79"/>
                </a:cubicBezTo>
                <a:cubicBezTo>
                  <a:pt x="46" y="79"/>
                  <a:pt x="49" y="71"/>
                  <a:pt x="40" y="72"/>
                </a:cubicBezTo>
                <a:close/>
                <a:moveTo>
                  <a:pt x="102" y="65"/>
                </a:moveTo>
                <a:cubicBezTo>
                  <a:pt x="103" y="74"/>
                  <a:pt x="96" y="73"/>
                  <a:pt x="96" y="73"/>
                </a:cubicBezTo>
                <a:cubicBezTo>
                  <a:pt x="71" y="50"/>
                  <a:pt x="71" y="50"/>
                  <a:pt x="71" y="50"/>
                </a:cubicBezTo>
                <a:cubicBezTo>
                  <a:pt x="69" y="52"/>
                  <a:pt x="69" y="52"/>
                  <a:pt x="69" y="52"/>
                </a:cubicBezTo>
                <a:cubicBezTo>
                  <a:pt x="92" y="75"/>
                  <a:pt x="92" y="75"/>
                  <a:pt x="92" y="75"/>
                </a:cubicBezTo>
                <a:cubicBezTo>
                  <a:pt x="93" y="83"/>
                  <a:pt x="86" y="82"/>
                  <a:pt x="86" y="82"/>
                </a:cubicBezTo>
                <a:cubicBezTo>
                  <a:pt x="84" y="81"/>
                  <a:pt x="63" y="60"/>
                  <a:pt x="63" y="60"/>
                </a:cubicBezTo>
                <a:cubicBezTo>
                  <a:pt x="61" y="63"/>
                  <a:pt x="61" y="63"/>
                  <a:pt x="61" y="63"/>
                </a:cubicBezTo>
                <a:cubicBezTo>
                  <a:pt x="78" y="80"/>
                  <a:pt x="78" y="80"/>
                  <a:pt x="78" y="80"/>
                </a:cubicBezTo>
                <a:cubicBezTo>
                  <a:pt x="81" y="83"/>
                  <a:pt x="82" y="84"/>
                  <a:pt x="82" y="84"/>
                </a:cubicBezTo>
                <a:cubicBezTo>
                  <a:pt x="81" y="90"/>
                  <a:pt x="75" y="89"/>
                  <a:pt x="75" y="89"/>
                </a:cubicBezTo>
                <a:cubicBezTo>
                  <a:pt x="71" y="87"/>
                  <a:pt x="57" y="72"/>
                  <a:pt x="57" y="72"/>
                </a:cubicBezTo>
                <a:cubicBezTo>
                  <a:pt x="55" y="74"/>
                  <a:pt x="55" y="74"/>
                  <a:pt x="55" y="74"/>
                </a:cubicBezTo>
                <a:cubicBezTo>
                  <a:pt x="67" y="86"/>
                  <a:pt x="67" y="86"/>
                  <a:pt x="67" y="86"/>
                </a:cubicBezTo>
                <a:cubicBezTo>
                  <a:pt x="66" y="96"/>
                  <a:pt x="60" y="92"/>
                  <a:pt x="60" y="92"/>
                </a:cubicBezTo>
                <a:cubicBezTo>
                  <a:pt x="58" y="90"/>
                  <a:pt x="53" y="85"/>
                  <a:pt x="53" y="85"/>
                </a:cubicBezTo>
                <a:cubicBezTo>
                  <a:pt x="50" y="88"/>
                  <a:pt x="50" y="88"/>
                  <a:pt x="50" y="88"/>
                </a:cubicBezTo>
                <a:cubicBezTo>
                  <a:pt x="56" y="94"/>
                  <a:pt x="56" y="94"/>
                  <a:pt x="56" y="94"/>
                </a:cubicBezTo>
                <a:cubicBezTo>
                  <a:pt x="65" y="102"/>
                  <a:pt x="70" y="90"/>
                  <a:pt x="70" y="90"/>
                </a:cubicBezTo>
                <a:cubicBezTo>
                  <a:pt x="81" y="99"/>
                  <a:pt x="86" y="86"/>
                  <a:pt x="86" y="86"/>
                </a:cubicBezTo>
                <a:cubicBezTo>
                  <a:pt x="97" y="88"/>
                  <a:pt x="97" y="78"/>
                  <a:pt x="97" y="78"/>
                </a:cubicBezTo>
                <a:cubicBezTo>
                  <a:pt x="107" y="78"/>
                  <a:pt x="105" y="66"/>
                  <a:pt x="105" y="66"/>
                </a:cubicBezTo>
                <a:lnTo>
                  <a:pt x="102" y="65"/>
                </a:lnTo>
                <a:close/>
                <a:moveTo>
                  <a:pt x="113" y="30"/>
                </a:moveTo>
                <a:cubicBezTo>
                  <a:pt x="111" y="26"/>
                  <a:pt x="109" y="23"/>
                  <a:pt x="107" y="20"/>
                </a:cubicBezTo>
                <a:cubicBezTo>
                  <a:pt x="106" y="16"/>
                  <a:pt x="102" y="19"/>
                  <a:pt x="99" y="20"/>
                </a:cubicBezTo>
                <a:cubicBezTo>
                  <a:pt x="93" y="21"/>
                  <a:pt x="88" y="21"/>
                  <a:pt x="82" y="18"/>
                </a:cubicBezTo>
                <a:cubicBezTo>
                  <a:pt x="78" y="16"/>
                  <a:pt x="74" y="14"/>
                  <a:pt x="70" y="15"/>
                </a:cubicBezTo>
                <a:cubicBezTo>
                  <a:pt x="67" y="15"/>
                  <a:pt x="62" y="19"/>
                  <a:pt x="59" y="20"/>
                </a:cubicBezTo>
                <a:cubicBezTo>
                  <a:pt x="55" y="21"/>
                  <a:pt x="52" y="22"/>
                  <a:pt x="48" y="23"/>
                </a:cubicBezTo>
                <a:cubicBezTo>
                  <a:pt x="44" y="24"/>
                  <a:pt x="52" y="31"/>
                  <a:pt x="54" y="32"/>
                </a:cubicBezTo>
                <a:cubicBezTo>
                  <a:pt x="59" y="33"/>
                  <a:pt x="65" y="31"/>
                  <a:pt x="71" y="30"/>
                </a:cubicBezTo>
                <a:cubicBezTo>
                  <a:pt x="75" y="29"/>
                  <a:pt x="81" y="36"/>
                  <a:pt x="84" y="39"/>
                </a:cubicBezTo>
                <a:cubicBezTo>
                  <a:pt x="90" y="44"/>
                  <a:pt x="96" y="50"/>
                  <a:pt x="101" y="55"/>
                </a:cubicBezTo>
                <a:cubicBezTo>
                  <a:pt x="106" y="60"/>
                  <a:pt x="119" y="54"/>
                  <a:pt x="122" y="50"/>
                </a:cubicBezTo>
                <a:cubicBezTo>
                  <a:pt x="119" y="43"/>
                  <a:pt x="116" y="36"/>
                  <a:pt x="113" y="3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7" name="Freeform 24"/>
          <p:cNvSpPr>
            <a:spLocks noEditPoints="1"/>
          </p:cNvSpPr>
          <p:nvPr/>
        </p:nvSpPr>
        <p:spPr bwMode="auto">
          <a:xfrm>
            <a:off x="7596188" y="1273175"/>
            <a:ext cx="412750" cy="307975"/>
          </a:xfrm>
          <a:custGeom>
            <a:avLst/>
            <a:gdLst>
              <a:gd name="T0" fmla="*/ 18 w 130"/>
              <a:gd name="T1" fmla="*/ 35 h 97"/>
              <a:gd name="T2" fmla="*/ 56 w 130"/>
              <a:gd name="T3" fmla="*/ 17 h 97"/>
              <a:gd name="T4" fmla="*/ 65 w 130"/>
              <a:gd name="T5" fmla="*/ 21 h 97"/>
              <a:gd name="T6" fmla="*/ 74 w 130"/>
              <a:gd name="T7" fmla="*/ 17 h 97"/>
              <a:gd name="T8" fmla="*/ 112 w 130"/>
              <a:gd name="T9" fmla="*/ 35 h 97"/>
              <a:gd name="T10" fmla="*/ 108 w 130"/>
              <a:gd name="T11" fmla="*/ 39 h 97"/>
              <a:gd name="T12" fmla="*/ 126 w 130"/>
              <a:gd name="T13" fmla="*/ 42 h 97"/>
              <a:gd name="T14" fmla="*/ 124 w 130"/>
              <a:gd name="T15" fmla="*/ 23 h 97"/>
              <a:gd name="T16" fmla="*/ 119 w 130"/>
              <a:gd name="T17" fmla="*/ 28 h 97"/>
              <a:gd name="T18" fmla="*/ 75 w 130"/>
              <a:gd name="T19" fmla="*/ 6 h 97"/>
              <a:gd name="T20" fmla="*/ 65 w 130"/>
              <a:gd name="T21" fmla="*/ 0 h 97"/>
              <a:gd name="T22" fmla="*/ 55 w 130"/>
              <a:gd name="T23" fmla="*/ 6 h 97"/>
              <a:gd name="T24" fmla="*/ 11 w 130"/>
              <a:gd name="T25" fmla="*/ 28 h 97"/>
              <a:gd name="T26" fmla="*/ 7 w 130"/>
              <a:gd name="T27" fmla="*/ 23 h 97"/>
              <a:gd name="T28" fmla="*/ 4 w 130"/>
              <a:gd name="T29" fmla="*/ 42 h 97"/>
              <a:gd name="T30" fmla="*/ 23 w 130"/>
              <a:gd name="T31" fmla="*/ 39 h 97"/>
              <a:gd name="T32" fmla="*/ 18 w 130"/>
              <a:gd name="T33" fmla="*/ 35 h 97"/>
              <a:gd name="T34" fmla="*/ 65 w 130"/>
              <a:gd name="T35" fmla="*/ 4 h 97"/>
              <a:gd name="T36" fmla="*/ 72 w 130"/>
              <a:gd name="T37" fmla="*/ 11 h 97"/>
              <a:gd name="T38" fmla="*/ 65 w 130"/>
              <a:gd name="T39" fmla="*/ 17 h 97"/>
              <a:gd name="T40" fmla="*/ 59 w 130"/>
              <a:gd name="T41" fmla="*/ 11 h 97"/>
              <a:gd name="T42" fmla="*/ 65 w 130"/>
              <a:gd name="T43" fmla="*/ 4 h 97"/>
              <a:gd name="T44" fmla="*/ 65 w 130"/>
              <a:gd name="T45" fmla="*/ 76 h 97"/>
              <a:gd name="T46" fmla="*/ 44 w 130"/>
              <a:gd name="T47" fmla="*/ 97 h 97"/>
              <a:gd name="T48" fmla="*/ 87 w 130"/>
              <a:gd name="T49" fmla="*/ 97 h 97"/>
              <a:gd name="T50" fmla="*/ 65 w 130"/>
              <a:gd name="T51" fmla="*/ 76 h 97"/>
              <a:gd name="T52" fmla="*/ 128 w 130"/>
              <a:gd name="T53" fmla="*/ 88 h 97"/>
              <a:gd name="T54" fmla="*/ 114 w 130"/>
              <a:gd name="T55" fmla="*/ 85 h 97"/>
              <a:gd name="T56" fmla="*/ 109 w 130"/>
              <a:gd name="T57" fmla="*/ 71 h 97"/>
              <a:gd name="T58" fmla="*/ 116 w 130"/>
              <a:gd name="T59" fmla="*/ 59 h 97"/>
              <a:gd name="T60" fmla="*/ 116 w 130"/>
              <a:gd name="T61" fmla="*/ 56 h 97"/>
              <a:gd name="T62" fmla="*/ 107 w 130"/>
              <a:gd name="T63" fmla="*/ 47 h 97"/>
              <a:gd name="T64" fmla="*/ 103 w 130"/>
              <a:gd name="T65" fmla="*/ 46 h 97"/>
              <a:gd name="T66" fmla="*/ 91 w 130"/>
              <a:gd name="T67" fmla="*/ 54 h 97"/>
              <a:gd name="T68" fmla="*/ 78 w 130"/>
              <a:gd name="T69" fmla="*/ 48 h 97"/>
              <a:gd name="T70" fmla="*/ 74 w 130"/>
              <a:gd name="T71" fmla="*/ 34 h 97"/>
              <a:gd name="T72" fmla="*/ 72 w 130"/>
              <a:gd name="T73" fmla="*/ 32 h 97"/>
              <a:gd name="T74" fmla="*/ 59 w 130"/>
              <a:gd name="T75" fmla="*/ 32 h 97"/>
              <a:gd name="T76" fmla="*/ 56 w 130"/>
              <a:gd name="T77" fmla="*/ 34 h 97"/>
              <a:gd name="T78" fmla="*/ 53 w 130"/>
              <a:gd name="T79" fmla="*/ 48 h 97"/>
              <a:gd name="T80" fmla="*/ 39 w 130"/>
              <a:gd name="T81" fmla="*/ 54 h 97"/>
              <a:gd name="T82" fmla="*/ 27 w 130"/>
              <a:gd name="T83" fmla="*/ 46 h 97"/>
              <a:gd name="T84" fmla="*/ 24 w 130"/>
              <a:gd name="T85" fmla="*/ 47 h 97"/>
              <a:gd name="T86" fmla="*/ 15 w 130"/>
              <a:gd name="T87" fmla="*/ 56 h 97"/>
              <a:gd name="T88" fmla="*/ 14 w 130"/>
              <a:gd name="T89" fmla="*/ 59 h 97"/>
              <a:gd name="T90" fmla="*/ 21 w 130"/>
              <a:gd name="T91" fmla="*/ 71 h 97"/>
              <a:gd name="T92" fmla="*/ 16 w 130"/>
              <a:gd name="T93" fmla="*/ 85 h 97"/>
              <a:gd name="T94" fmla="*/ 2 w 130"/>
              <a:gd name="T95" fmla="*/ 88 h 97"/>
              <a:gd name="T96" fmla="*/ 0 w 130"/>
              <a:gd name="T97" fmla="*/ 91 h 97"/>
              <a:gd name="T98" fmla="*/ 0 w 130"/>
              <a:gd name="T99" fmla="*/ 97 h 97"/>
              <a:gd name="T100" fmla="*/ 29 w 130"/>
              <a:gd name="T101" fmla="*/ 97 h 97"/>
              <a:gd name="T102" fmla="*/ 65 w 130"/>
              <a:gd name="T103" fmla="*/ 61 h 97"/>
              <a:gd name="T104" fmla="*/ 101 w 130"/>
              <a:gd name="T105" fmla="*/ 97 h 97"/>
              <a:gd name="T106" fmla="*/ 130 w 130"/>
              <a:gd name="T107" fmla="*/ 97 h 97"/>
              <a:gd name="T108" fmla="*/ 130 w 130"/>
              <a:gd name="T109" fmla="*/ 91 h 97"/>
              <a:gd name="T110" fmla="*/ 128 w 130"/>
              <a:gd name="T111" fmla="*/ 88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0" h="97">
                <a:moveTo>
                  <a:pt x="18" y="35"/>
                </a:moveTo>
                <a:cubicBezTo>
                  <a:pt x="29" y="25"/>
                  <a:pt x="42" y="18"/>
                  <a:pt x="56" y="17"/>
                </a:cubicBezTo>
                <a:cubicBezTo>
                  <a:pt x="58" y="19"/>
                  <a:pt x="61" y="21"/>
                  <a:pt x="65" y="21"/>
                </a:cubicBezTo>
                <a:cubicBezTo>
                  <a:pt x="69" y="21"/>
                  <a:pt x="72" y="19"/>
                  <a:pt x="74" y="17"/>
                </a:cubicBezTo>
                <a:cubicBezTo>
                  <a:pt x="88" y="18"/>
                  <a:pt x="101" y="25"/>
                  <a:pt x="112" y="35"/>
                </a:cubicBezTo>
                <a:cubicBezTo>
                  <a:pt x="108" y="39"/>
                  <a:pt x="108" y="39"/>
                  <a:pt x="108" y="39"/>
                </a:cubicBezTo>
                <a:cubicBezTo>
                  <a:pt x="126" y="42"/>
                  <a:pt x="126" y="42"/>
                  <a:pt x="126" y="42"/>
                </a:cubicBezTo>
                <a:cubicBezTo>
                  <a:pt x="124" y="23"/>
                  <a:pt x="124" y="23"/>
                  <a:pt x="124" y="23"/>
                </a:cubicBezTo>
                <a:cubicBezTo>
                  <a:pt x="119" y="28"/>
                  <a:pt x="119" y="28"/>
                  <a:pt x="119" y="28"/>
                </a:cubicBezTo>
                <a:cubicBezTo>
                  <a:pt x="107" y="15"/>
                  <a:pt x="91" y="8"/>
                  <a:pt x="75" y="6"/>
                </a:cubicBezTo>
                <a:cubicBezTo>
                  <a:pt x="73" y="2"/>
                  <a:pt x="69" y="0"/>
                  <a:pt x="65" y="0"/>
                </a:cubicBezTo>
                <a:cubicBezTo>
                  <a:pt x="61" y="0"/>
                  <a:pt x="57" y="2"/>
                  <a:pt x="55" y="6"/>
                </a:cubicBezTo>
                <a:cubicBezTo>
                  <a:pt x="39" y="8"/>
                  <a:pt x="23" y="15"/>
                  <a:pt x="11" y="28"/>
                </a:cubicBezTo>
                <a:cubicBezTo>
                  <a:pt x="7" y="23"/>
                  <a:pt x="7" y="23"/>
                  <a:pt x="7" y="23"/>
                </a:cubicBezTo>
                <a:cubicBezTo>
                  <a:pt x="4" y="42"/>
                  <a:pt x="4" y="42"/>
                  <a:pt x="4" y="42"/>
                </a:cubicBezTo>
                <a:cubicBezTo>
                  <a:pt x="23" y="39"/>
                  <a:pt x="23" y="39"/>
                  <a:pt x="23" y="39"/>
                </a:cubicBezTo>
                <a:lnTo>
                  <a:pt x="18" y="35"/>
                </a:lnTo>
                <a:close/>
                <a:moveTo>
                  <a:pt x="65" y="4"/>
                </a:moveTo>
                <a:cubicBezTo>
                  <a:pt x="69" y="4"/>
                  <a:pt x="72" y="7"/>
                  <a:pt x="72" y="11"/>
                </a:cubicBezTo>
                <a:cubicBezTo>
                  <a:pt x="72" y="14"/>
                  <a:pt x="69" y="17"/>
                  <a:pt x="65" y="17"/>
                </a:cubicBezTo>
                <a:cubicBezTo>
                  <a:pt x="62" y="17"/>
                  <a:pt x="59" y="14"/>
                  <a:pt x="59" y="11"/>
                </a:cubicBezTo>
                <a:cubicBezTo>
                  <a:pt x="59" y="7"/>
                  <a:pt x="62" y="4"/>
                  <a:pt x="65" y="4"/>
                </a:cubicBezTo>
                <a:close/>
                <a:moveTo>
                  <a:pt x="65" y="76"/>
                </a:moveTo>
                <a:cubicBezTo>
                  <a:pt x="53" y="76"/>
                  <a:pt x="44" y="86"/>
                  <a:pt x="44" y="97"/>
                </a:cubicBezTo>
                <a:cubicBezTo>
                  <a:pt x="87" y="97"/>
                  <a:pt x="87" y="97"/>
                  <a:pt x="87" y="97"/>
                </a:cubicBezTo>
                <a:cubicBezTo>
                  <a:pt x="87" y="86"/>
                  <a:pt x="77" y="76"/>
                  <a:pt x="65" y="76"/>
                </a:cubicBezTo>
                <a:close/>
                <a:moveTo>
                  <a:pt x="128" y="88"/>
                </a:moveTo>
                <a:cubicBezTo>
                  <a:pt x="114" y="85"/>
                  <a:pt x="114" y="85"/>
                  <a:pt x="114" y="85"/>
                </a:cubicBezTo>
                <a:cubicBezTo>
                  <a:pt x="109" y="71"/>
                  <a:pt x="109" y="71"/>
                  <a:pt x="109" y="71"/>
                </a:cubicBezTo>
                <a:cubicBezTo>
                  <a:pt x="116" y="59"/>
                  <a:pt x="116" y="59"/>
                  <a:pt x="116" y="59"/>
                </a:cubicBezTo>
                <a:cubicBezTo>
                  <a:pt x="117" y="58"/>
                  <a:pt x="117" y="57"/>
                  <a:pt x="116" y="56"/>
                </a:cubicBezTo>
                <a:cubicBezTo>
                  <a:pt x="107" y="47"/>
                  <a:pt x="107" y="47"/>
                  <a:pt x="107" y="47"/>
                </a:cubicBezTo>
                <a:cubicBezTo>
                  <a:pt x="106" y="46"/>
                  <a:pt x="104" y="46"/>
                  <a:pt x="103" y="46"/>
                </a:cubicBezTo>
                <a:cubicBezTo>
                  <a:pt x="91" y="54"/>
                  <a:pt x="91" y="54"/>
                  <a:pt x="91" y="54"/>
                </a:cubicBezTo>
                <a:cubicBezTo>
                  <a:pt x="78" y="48"/>
                  <a:pt x="78" y="48"/>
                  <a:pt x="78" y="48"/>
                </a:cubicBezTo>
                <a:cubicBezTo>
                  <a:pt x="74" y="34"/>
                  <a:pt x="74" y="34"/>
                  <a:pt x="74" y="34"/>
                </a:cubicBezTo>
                <a:cubicBezTo>
                  <a:pt x="74" y="33"/>
                  <a:pt x="73" y="32"/>
                  <a:pt x="72" y="32"/>
                </a:cubicBezTo>
                <a:cubicBezTo>
                  <a:pt x="59" y="32"/>
                  <a:pt x="59" y="32"/>
                  <a:pt x="59" y="32"/>
                </a:cubicBezTo>
                <a:cubicBezTo>
                  <a:pt x="57" y="32"/>
                  <a:pt x="56" y="33"/>
                  <a:pt x="56" y="34"/>
                </a:cubicBezTo>
                <a:cubicBezTo>
                  <a:pt x="53" y="48"/>
                  <a:pt x="53" y="48"/>
                  <a:pt x="53" y="48"/>
                </a:cubicBezTo>
                <a:cubicBezTo>
                  <a:pt x="39" y="54"/>
                  <a:pt x="39" y="54"/>
                  <a:pt x="39" y="54"/>
                </a:cubicBezTo>
                <a:cubicBezTo>
                  <a:pt x="27" y="46"/>
                  <a:pt x="27" y="46"/>
                  <a:pt x="27" y="46"/>
                </a:cubicBezTo>
                <a:cubicBezTo>
                  <a:pt x="26" y="46"/>
                  <a:pt x="25" y="46"/>
                  <a:pt x="24" y="47"/>
                </a:cubicBezTo>
                <a:cubicBezTo>
                  <a:pt x="15" y="56"/>
                  <a:pt x="15" y="56"/>
                  <a:pt x="15" y="56"/>
                </a:cubicBezTo>
                <a:cubicBezTo>
                  <a:pt x="14" y="57"/>
                  <a:pt x="13" y="58"/>
                  <a:pt x="14" y="59"/>
                </a:cubicBezTo>
                <a:cubicBezTo>
                  <a:pt x="21" y="71"/>
                  <a:pt x="21" y="71"/>
                  <a:pt x="21" y="71"/>
                </a:cubicBezTo>
                <a:cubicBezTo>
                  <a:pt x="16" y="85"/>
                  <a:pt x="16" y="85"/>
                  <a:pt x="16" y="85"/>
                </a:cubicBezTo>
                <a:cubicBezTo>
                  <a:pt x="2" y="88"/>
                  <a:pt x="2" y="88"/>
                  <a:pt x="2" y="88"/>
                </a:cubicBezTo>
                <a:cubicBezTo>
                  <a:pt x="1" y="88"/>
                  <a:pt x="0" y="90"/>
                  <a:pt x="0" y="91"/>
                </a:cubicBezTo>
                <a:cubicBezTo>
                  <a:pt x="0" y="97"/>
                  <a:pt x="0" y="97"/>
                  <a:pt x="0" y="97"/>
                </a:cubicBezTo>
                <a:cubicBezTo>
                  <a:pt x="29" y="97"/>
                  <a:pt x="29" y="97"/>
                  <a:pt x="29" y="97"/>
                </a:cubicBezTo>
                <a:cubicBezTo>
                  <a:pt x="29" y="78"/>
                  <a:pt x="45" y="61"/>
                  <a:pt x="65" y="61"/>
                </a:cubicBezTo>
                <a:cubicBezTo>
                  <a:pt x="85" y="61"/>
                  <a:pt x="101" y="78"/>
                  <a:pt x="101" y="97"/>
                </a:cubicBezTo>
                <a:cubicBezTo>
                  <a:pt x="130" y="97"/>
                  <a:pt x="130" y="97"/>
                  <a:pt x="130" y="97"/>
                </a:cubicBezTo>
                <a:cubicBezTo>
                  <a:pt x="130" y="91"/>
                  <a:pt x="130" y="91"/>
                  <a:pt x="130" y="91"/>
                </a:cubicBezTo>
                <a:cubicBezTo>
                  <a:pt x="130" y="90"/>
                  <a:pt x="129" y="88"/>
                  <a:pt x="128" y="8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8" name="Freeform 25"/>
          <p:cNvSpPr>
            <a:spLocks noEditPoints="1"/>
          </p:cNvSpPr>
          <p:nvPr/>
        </p:nvSpPr>
        <p:spPr bwMode="auto">
          <a:xfrm>
            <a:off x="8374063" y="149225"/>
            <a:ext cx="376238" cy="411163"/>
          </a:xfrm>
          <a:custGeom>
            <a:avLst/>
            <a:gdLst>
              <a:gd name="T0" fmla="*/ 118 w 118"/>
              <a:gd name="T1" fmla="*/ 73 h 129"/>
              <a:gd name="T2" fmla="*/ 113 w 118"/>
              <a:gd name="T3" fmla="*/ 64 h 129"/>
              <a:gd name="T4" fmla="*/ 115 w 118"/>
              <a:gd name="T5" fmla="*/ 54 h 129"/>
              <a:gd name="T6" fmla="*/ 99 w 118"/>
              <a:gd name="T7" fmla="*/ 45 h 129"/>
              <a:gd name="T8" fmla="*/ 92 w 118"/>
              <a:gd name="T9" fmla="*/ 46 h 129"/>
              <a:gd name="T10" fmla="*/ 85 w 118"/>
              <a:gd name="T11" fmla="*/ 46 h 129"/>
              <a:gd name="T12" fmla="*/ 78 w 118"/>
              <a:gd name="T13" fmla="*/ 46 h 129"/>
              <a:gd name="T14" fmla="*/ 82 w 118"/>
              <a:gd name="T15" fmla="*/ 28 h 129"/>
              <a:gd name="T16" fmla="*/ 81 w 118"/>
              <a:gd name="T17" fmla="*/ 7 h 129"/>
              <a:gd name="T18" fmla="*/ 70 w 118"/>
              <a:gd name="T19" fmla="*/ 0 h 129"/>
              <a:gd name="T20" fmla="*/ 66 w 118"/>
              <a:gd name="T21" fmla="*/ 2 h 129"/>
              <a:gd name="T22" fmla="*/ 65 w 118"/>
              <a:gd name="T23" fmla="*/ 9 h 129"/>
              <a:gd name="T24" fmla="*/ 65 w 118"/>
              <a:gd name="T25" fmla="*/ 17 h 129"/>
              <a:gd name="T26" fmla="*/ 46 w 118"/>
              <a:gd name="T27" fmla="*/ 44 h 129"/>
              <a:gd name="T28" fmla="*/ 37 w 118"/>
              <a:gd name="T29" fmla="*/ 58 h 129"/>
              <a:gd name="T30" fmla="*/ 31 w 118"/>
              <a:gd name="T31" fmla="*/ 68 h 129"/>
              <a:gd name="T32" fmla="*/ 31 w 118"/>
              <a:gd name="T33" fmla="*/ 67 h 129"/>
              <a:gd name="T34" fmla="*/ 0 w 118"/>
              <a:gd name="T35" fmla="*/ 72 h 129"/>
              <a:gd name="T36" fmla="*/ 9 w 118"/>
              <a:gd name="T37" fmla="*/ 107 h 129"/>
              <a:gd name="T38" fmla="*/ 27 w 118"/>
              <a:gd name="T39" fmla="*/ 129 h 129"/>
              <a:gd name="T40" fmla="*/ 48 w 118"/>
              <a:gd name="T41" fmla="*/ 124 h 129"/>
              <a:gd name="T42" fmla="*/ 47 w 118"/>
              <a:gd name="T43" fmla="*/ 124 h 129"/>
              <a:gd name="T44" fmla="*/ 69 w 118"/>
              <a:gd name="T45" fmla="*/ 125 h 129"/>
              <a:gd name="T46" fmla="*/ 79 w 118"/>
              <a:gd name="T47" fmla="*/ 126 h 129"/>
              <a:gd name="T48" fmla="*/ 108 w 118"/>
              <a:gd name="T49" fmla="*/ 119 h 129"/>
              <a:gd name="T50" fmla="*/ 113 w 118"/>
              <a:gd name="T51" fmla="*/ 104 h 129"/>
              <a:gd name="T52" fmla="*/ 118 w 118"/>
              <a:gd name="T53" fmla="*/ 94 h 129"/>
              <a:gd name="T54" fmla="*/ 115 w 118"/>
              <a:gd name="T55" fmla="*/ 84 h 129"/>
              <a:gd name="T56" fmla="*/ 118 w 118"/>
              <a:gd name="T57" fmla="*/ 73 h 129"/>
              <a:gd name="T58" fmla="*/ 111 w 118"/>
              <a:gd name="T59" fmla="*/ 85 h 129"/>
              <a:gd name="T60" fmla="*/ 114 w 118"/>
              <a:gd name="T61" fmla="*/ 94 h 129"/>
              <a:gd name="T62" fmla="*/ 109 w 118"/>
              <a:gd name="T63" fmla="*/ 101 h 129"/>
              <a:gd name="T64" fmla="*/ 108 w 118"/>
              <a:gd name="T65" fmla="*/ 102 h 129"/>
              <a:gd name="T66" fmla="*/ 109 w 118"/>
              <a:gd name="T67" fmla="*/ 104 h 129"/>
              <a:gd name="T68" fmla="*/ 105 w 118"/>
              <a:gd name="T69" fmla="*/ 116 h 129"/>
              <a:gd name="T70" fmla="*/ 79 w 118"/>
              <a:gd name="T71" fmla="*/ 122 h 129"/>
              <a:gd name="T72" fmla="*/ 69 w 118"/>
              <a:gd name="T73" fmla="*/ 121 h 129"/>
              <a:gd name="T74" fmla="*/ 46 w 118"/>
              <a:gd name="T75" fmla="*/ 120 h 129"/>
              <a:gd name="T76" fmla="*/ 41 w 118"/>
              <a:gd name="T77" fmla="*/ 120 h 129"/>
              <a:gd name="T78" fmla="*/ 32 w 118"/>
              <a:gd name="T79" fmla="*/ 90 h 129"/>
              <a:gd name="T80" fmla="*/ 29 w 118"/>
              <a:gd name="T81" fmla="*/ 74 h 129"/>
              <a:gd name="T82" fmla="*/ 41 w 118"/>
              <a:gd name="T83" fmla="*/ 59 h 129"/>
              <a:gd name="T84" fmla="*/ 49 w 118"/>
              <a:gd name="T85" fmla="*/ 47 h 129"/>
              <a:gd name="T86" fmla="*/ 68 w 118"/>
              <a:gd name="T87" fmla="*/ 18 h 129"/>
              <a:gd name="T88" fmla="*/ 69 w 118"/>
              <a:gd name="T89" fmla="*/ 9 h 129"/>
              <a:gd name="T90" fmla="*/ 69 w 118"/>
              <a:gd name="T91" fmla="*/ 4 h 129"/>
              <a:gd name="T92" fmla="*/ 70 w 118"/>
              <a:gd name="T93" fmla="*/ 4 h 129"/>
              <a:gd name="T94" fmla="*/ 77 w 118"/>
              <a:gd name="T95" fmla="*/ 8 h 129"/>
              <a:gd name="T96" fmla="*/ 78 w 118"/>
              <a:gd name="T97" fmla="*/ 27 h 129"/>
              <a:gd name="T98" fmla="*/ 74 w 118"/>
              <a:gd name="T99" fmla="*/ 47 h 129"/>
              <a:gd name="T100" fmla="*/ 74 w 118"/>
              <a:gd name="T101" fmla="*/ 49 h 129"/>
              <a:gd name="T102" fmla="*/ 75 w 118"/>
              <a:gd name="T103" fmla="*/ 50 h 129"/>
              <a:gd name="T104" fmla="*/ 85 w 118"/>
              <a:gd name="T105" fmla="*/ 50 h 129"/>
              <a:gd name="T106" fmla="*/ 93 w 118"/>
              <a:gd name="T107" fmla="*/ 49 h 129"/>
              <a:gd name="T108" fmla="*/ 99 w 118"/>
              <a:gd name="T109" fmla="*/ 48 h 129"/>
              <a:gd name="T110" fmla="*/ 111 w 118"/>
              <a:gd name="T111" fmla="*/ 54 h 129"/>
              <a:gd name="T112" fmla="*/ 109 w 118"/>
              <a:gd name="T113" fmla="*/ 62 h 129"/>
              <a:gd name="T114" fmla="*/ 104 w 118"/>
              <a:gd name="T115" fmla="*/ 64 h 129"/>
              <a:gd name="T116" fmla="*/ 109 w 118"/>
              <a:gd name="T117" fmla="*/ 66 h 129"/>
              <a:gd name="T118" fmla="*/ 114 w 118"/>
              <a:gd name="T119" fmla="*/ 73 h 129"/>
              <a:gd name="T120" fmla="*/ 111 w 118"/>
              <a:gd name="T121" fmla="*/ 82 h 129"/>
              <a:gd name="T122" fmla="*/ 110 w 118"/>
              <a:gd name="T123" fmla="*/ 84 h 129"/>
              <a:gd name="T124" fmla="*/ 111 w 118"/>
              <a:gd name="T125" fmla="*/ 85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8" h="129">
                <a:moveTo>
                  <a:pt x="118" y="73"/>
                </a:moveTo>
                <a:cubicBezTo>
                  <a:pt x="118" y="68"/>
                  <a:pt x="116" y="65"/>
                  <a:pt x="113" y="64"/>
                </a:cubicBezTo>
                <a:cubicBezTo>
                  <a:pt x="115" y="62"/>
                  <a:pt x="116" y="59"/>
                  <a:pt x="115" y="54"/>
                </a:cubicBezTo>
                <a:cubicBezTo>
                  <a:pt x="114" y="48"/>
                  <a:pt x="108" y="45"/>
                  <a:pt x="99" y="45"/>
                </a:cubicBezTo>
                <a:cubicBezTo>
                  <a:pt x="96" y="45"/>
                  <a:pt x="94" y="45"/>
                  <a:pt x="92" y="46"/>
                </a:cubicBezTo>
                <a:cubicBezTo>
                  <a:pt x="90" y="46"/>
                  <a:pt x="88" y="46"/>
                  <a:pt x="85" y="46"/>
                </a:cubicBezTo>
                <a:cubicBezTo>
                  <a:pt x="82" y="46"/>
                  <a:pt x="80" y="46"/>
                  <a:pt x="78" y="46"/>
                </a:cubicBezTo>
                <a:cubicBezTo>
                  <a:pt x="79" y="41"/>
                  <a:pt x="80" y="32"/>
                  <a:pt x="82" y="28"/>
                </a:cubicBezTo>
                <a:cubicBezTo>
                  <a:pt x="85" y="23"/>
                  <a:pt x="84" y="13"/>
                  <a:pt x="81" y="7"/>
                </a:cubicBezTo>
                <a:cubicBezTo>
                  <a:pt x="78" y="2"/>
                  <a:pt x="74" y="0"/>
                  <a:pt x="70" y="0"/>
                </a:cubicBezTo>
                <a:cubicBezTo>
                  <a:pt x="68" y="0"/>
                  <a:pt x="66" y="1"/>
                  <a:pt x="66" y="2"/>
                </a:cubicBezTo>
                <a:cubicBezTo>
                  <a:pt x="64" y="4"/>
                  <a:pt x="65" y="6"/>
                  <a:pt x="65" y="9"/>
                </a:cubicBezTo>
                <a:cubicBezTo>
                  <a:pt x="65" y="12"/>
                  <a:pt x="65" y="15"/>
                  <a:pt x="65" y="17"/>
                </a:cubicBezTo>
                <a:cubicBezTo>
                  <a:pt x="63" y="21"/>
                  <a:pt x="53" y="38"/>
                  <a:pt x="46" y="44"/>
                </a:cubicBezTo>
                <a:cubicBezTo>
                  <a:pt x="40" y="51"/>
                  <a:pt x="39" y="53"/>
                  <a:pt x="37" y="58"/>
                </a:cubicBezTo>
                <a:cubicBezTo>
                  <a:pt x="37" y="61"/>
                  <a:pt x="35" y="65"/>
                  <a:pt x="31" y="68"/>
                </a:cubicBezTo>
                <a:cubicBezTo>
                  <a:pt x="31" y="67"/>
                  <a:pt x="31" y="67"/>
                  <a:pt x="31" y="67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72"/>
                  <a:pt x="0" y="92"/>
                  <a:pt x="9" y="107"/>
                </a:cubicBezTo>
                <a:cubicBezTo>
                  <a:pt x="18" y="122"/>
                  <a:pt x="27" y="129"/>
                  <a:pt x="27" y="129"/>
                </a:cubicBezTo>
                <a:cubicBezTo>
                  <a:pt x="48" y="124"/>
                  <a:pt x="48" y="124"/>
                  <a:pt x="48" y="124"/>
                </a:cubicBezTo>
                <a:cubicBezTo>
                  <a:pt x="48" y="124"/>
                  <a:pt x="48" y="124"/>
                  <a:pt x="47" y="124"/>
                </a:cubicBezTo>
                <a:cubicBezTo>
                  <a:pt x="55" y="124"/>
                  <a:pt x="63" y="124"/>
                  <a:pt x="69" y="125"/>
                </a:cubicBezTo>
                <a:cubicBezTo>
                  <a:pt x="72" y="126"/>
                  <a:pt x="76" y="126"/>
                  <a:pt x="79" y="126"/>
                </a:cubicBezTo>
                <a:cubicBezTo>
                  <a:pt x="86" y="126"/>
                  <a:pt x="101" y="125"/>
                  <a:pt x="108" y="119"/>
                </a:cubicBezTo>
                <a:cubicBezTo>
                  <a:pt x="114" y="114"/>
                  <a:pt x="114" y="108"/>
                  <a:pt x="113" y="104"/>
                </a:cubicBezTo>
                <a:cubicBezTo>
                  <a:pt x="115" y="102"/>
                  <a:pt x="118" y="99"/>
                  <a:pt x="118" y="94"/>
                </a:cubicBezTo>
                <a:cubicBezTo>
                  <a:pt x="118" y="89"/>
                  <a:pt x="116" y="85"/>
                  <a:pt x="115" y="84"/>
                </a:cubicBezTo>
                <a:cubicBezTo>
                  <a:pt x="116" y="82"/>
                  <a:pt x="118" y="78"/>
                  <a:pt x="118" y="73"/>
                </a:cubicBezTo>
                <a:close/>
                <a:moveTo>
                  <a:pt x="111" y="85"/>
                </a:moveTo>
                <a:cubicBezTo>
                  <a:pt x="111" y="85"/>
                  <a:pt x="114" y="89"/>
                  <a:pt x="114" y="94"/>
                </a:cubicBezTo>
                <a:cubicBezTo>
                  <a:pt x="114" y="98"/>
                  <a:pt x="109" y="101"/>
                  <a:pt x="109" y="101"/>
                </a:cubicBezTo>
                <a:cubicBezTo>
                  <a:pt x="108" y="102"/>
                  <a:pt x="108" y="102"/>
                  <a:pt x="108" y="102"/>
                </a:cubicBezTo>
                <a:cubicBezTo>
                  <a:pt x="109" y="104"/>
                  <a:pt x="109" y="104"/>
                  <a:pt x="109" y="104"/>
                </a:cubicBezTo>
                <a:cubicBezTo>
                  <a:pt x="109" y="104"/>
                  <a:pt x="112" y="111"/>
                  <a:pt x="105" y="116"/>
                </a:cubicBezTo>
                <a:cubicBezTo>
                  <a:pt x="101" y="120"/>
                  <a:pt x="89" y="122"/>
                  <a:pt x="79" y="122"/>
                </a:cubicBezTo>
                <a:cubicBezTo>
                  <a:pt x="76" y="122"/>
                  <a:pt x="72" y="122"/>
                  <a:pt x="69" y="121"/>
                </a:cubicBezTo>
                <a:cubicBezTo>
                  <a:pt x="63" y="120"/>
                  <a:pt x="54" y="120"/>
                  <a:pt x="46" y="120"/>
                </a:cubicBezTo>
                <a:cubicBezTo>
                  <a:pt x="44" y="120"/>
                  <a:pt x="43" y="120"/>
                  <a:pt x="41" y="120"/>
                </a:cubicBezTo>
                <a:cubicBezTo>
                  <a:pt x="39" y="115"/>
                  <a:pt x="34" y="100"/>
                  <a:pt x="32" y="90"/>
                </a:cubicBezTo>
                <a:cubicBezTo>
                  <a:pt x="30" y="83"/>
                  <a:pt x="29" y="76"/>
                  <a:pt x="29" y="74"/>
                </a:cubicBezTo>
                <a:cubicBezTo>
                  <a:pt x="36" y="70"/>
                  <a:pt x="40" y="66"/>
                  <a:pt x="41" y="59"/>
                </a:cubicBezTo>
                <a:cubicBezTo>
                  <a:pt x="42" y="54"/>
                  <a:pt x="43" y="54"/>
                  <a:pt x="49" y="47"/>
                </a:cubicBezTo>
                <a:cubicBezTo>
                  <a:pt x="56" y="40"/>
                  <a:pt x="66" y="23"/>
                  <a:pt x="68" y="18"/>
                </a:cubicBezTo>
                <a:cubicBezTo>
                  <a:pt x="69" y="16"/>
                  <a:pt x="69" y="12"/>
                  <a:pt x="69" y="9"/>
                </a:cubicBezTo>
                <a:cubicBezTo>
                  <a:pt x="69" y="7"/>
                  <a:pt x="68" y="5"/>
                  <a:pt x="69" y="4"/>
                </a:cubicBezTo>
                <a:cubicBezTo>
                  <a:pt x="69" y="4"/>
                  <a:pt x="69" y="4"/>
                  <a:pt x="70" y="4"/>
                </a:cubicBezTo>
                <a:cubicBezTo>
                  <a:pt x="72" y="4"/>
                  <a:pt x="76" y="5"/>
                  <a:pt x="77" y="8"/>
                </a:cubicBezTo>
                <a:cubicBezTo>
                  <a:pt x="80" y="14"/>
                  <a:pt x="80" y="22"/>
                  <a:pt x="78" y="27"/>
                </a:cubicBezTo>
                <a:cubicBezTo>
                  <a:pt x="76" y="32"/>
                  <a:pt x="74" y="47"/>
                  <a:pt x="74" y="47"/>
                </a:cubicBezTo>
                <a:cubicBezTo>
                  <a:pt x="74" y="49"/>
                  <a:pt x="74" y="49"/>
                  <a:pt x="74" y="49"/>
                </a:cubicBezTo>
                <a:cubicBezTo>
                  <a:pt x="75" y="50"/>
                  <a:pt x="75" y="50"/>
                  <a:pt x="75" y="50"/>
                </a:cubicBezTo>
                <a:cubicBezTo>
                  <a:pt x="76" y="50"/>
                  <a:pt x="80" y="50"/>
                  <a:pt x="85" y="50"/>
                </a:cubicBezTo>
                <a:cubicBezTo>
                  <a:pt x="88" y="50"/>
                  <a:pt x="91" y="50"/>
                  <a:pt x="93" y="49"/>
                </a:cubicBezTo>
                <a:cubicBezTo>
                  <a:pt x="94" y="49"/>
                  <a:pt x="97" y="48"/>
                  <a:pt x="99" y="48"/>
                </a:cubicBezTo>
                <a:cubicBezTo>
                  <a:pt x="104" y="48"/>
                  <a:pt x="110" y="50"/>
                  <a:pt x="111" y="54"/>
                </a:cubicBezTo>
                <a:cubicBezTo>
                  <a:pt x="112" y="61"/>
                  <a:pt x="109" y="62"/>
                  <a:pt x="109" y="62"/>
                </a:cubicBezTo>
                <a:cubicBezTo>
                  <a:pt x="104" y="64"/>
                  <a:pt x="104" y="64"/>
                  <a:pt x="104" y="64"/>
                </a:cubicBezTo>
                <a:cubicBezTo>
                  <a:pt x="109" y="66"/>
                  <a:pt x="109" y="66"/>
                  <a:pt x="109" y="66"/>
                </a:cubicBezTo>
                <a:cubicBezTo>
                  <a:pt x="109" y="66"/>
                  <a:pt x="114" y="68"/>
                  <a:pt x="114" y="73"/>
                </a:cubicBezTo>
                <a:cubicBezTo>
                  <a:pt x="114" y="79"/>
                  <a:pt x="111" y="82"/>
                  <a:pt x="111" y="82"/>
                </a:cubicBezTo>
                <a:cubicBezTo>
                  <a:pt x="110" y="84"/>
                  <a:pt x="110" y="84"/>
                  <a:pt x="110" y="84"/>
                </a:cubicBezTo>
                <a:lnTo>
                  <a:pt x="111" y="8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6"/>
          <p:cNvSpPr>
            <a:spLocks/>
          </p:cNvSpPr>
          <p:nvPr/>
        </p:nvSpPr>
        <p:spPr bwMode="auto">
          <a:xfrm>
            <a:off x="0" y="1992313"/>
            <a:ext cx="9153525" cy="3165475"/>
          </a:xfrm>
          <a:custGeom>
            <a:avLst/>
            <a:gdLst>
              <a:gd name="T0" fmla="*/ 2858 w 2880"/>
              <a:gd name="T1" fmla="*/ 0 h 991"/>
              <a:gd name="T2" fmla="*/ 2775 w 2880"/>
              <a:gd name="T3" fmla="*/ 53 h 991"/>
              <a:gd name="T4" fmla="*/ 2740 w 2880"/>
              <a:gd name="T5" fmla="*/ 45 h 991"/>
              <a:gd name="T6" fmla="*/ 2663 w 2880"/>
              <a:gd name="T7" fmla="*/ 113 h 991"/>
              <a:gd name="T8" fmla="*/ 2576 w 2880"/>
              <a:gd name="T9" fmla="*/ 77 h 991"/>
              <a:gd name="T10" fmla="*/ 2484 w 2880"/>
              <a:gd name="T11" fmla="*/ 118 h 991"/>
              <a:gd name="T12" fmla="*/ 2405 w 2880"/>
              <a:gd name="T13" fmla="*/ 71 h 991"/>
              <a:gd name="T14" fmla="*/ 2345 w 2880"/>
              <a:gd name="T15" fmla="*/ 93 h 991"/>
              <a:gd name="T16" fmla="*/ 2294 w 2880"/>
              <a:gd name="T17" fmla="*/ 79 h 991"/>
              <a:gd name="T18" fmla="*/ 2198 w 2880"/>
              <a:gd name="T19" fmla="*/ 142 h 991"/>
              <a:gd name="T20" fmla="*/ 2175 w 2880"/>
              <a:gd name="T21" fmla="*/ 134 h 991"/>
              <a:gd name="T22" fmla="*/ 2144 w 2880"/>
              <a:gd name="T23" fmla="*/ 155 h 991"/>
              <a:gd name="T24" fmla="*/ 0 w 2880"/>
              <a:gd name="T25" fmla="*/ 155 h 991"/>
              <a:gd name="T26" fmla="*/ 0 w 2880"/>
              <a:gd name="T27" fmla="*/ 991 h 991"/>
              <a:gd name="T28" fmla="*/ 2880 w 2880"/>
              <a:gd name="T29" fmla="*/ 991 h 991"/>
              <a:gd name="T30" fmla="*/ 2880 w 2880"/>
              <a:gd name="T31" fmla="*/ 179 h 991"/>
              <a:gd name="T32" fmla="*/ 2880 w 2880"/>
              <a:gd name="T33" fmla="*/ 155 h 991"/>
              <a:gd name="T34" fmla="*/ 2880 w 2880"/>
              <a:gd name="T35" fmla="*/ 3 h 991"/>
              <a:gd name="T36" fmla="*/ 2858 w 2880"/>
              <a:gd name="T37" fmla="*/ 0 h 9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880" h="991">
                <a:moveTo>
                  <a:pt x="2858" y="0"/>
                </a:moveTo>
                <a:cubicBezTo>
                  <a:pt x="2821" y="0"/>
                  <a:pt x="2789" y="22"/>
                  <a:pt x="2775" y="53"/>
                </a:cubicBezTo>
                <a:cubicBezTo>
                  <a:pt x="2764" y="48"/>
                  <a:pt x="2752" y="45"/>
                  <a:pt x="2740" y="45"/>
                </a:cubicBezTo>
                <a:cubicBezTo>
                  <a:pt x="2700" y="45"/>
                  <a:pt x="2667" y="75"/>
                  <a:pt x="2663" y="113"/>
                </a:cubicBezTo>
                <a:cubicBezTo>
                  <a:pt x="2640" y="91"/>
                  <a:pt x="2610" y="77"/>
                  <a:pt x="2576" y="77"/>
                </a:cubicBezTo>
                <a:cubicBezTo>
                  <a:pt x="2539" y="77"/>
                  <a:pt x="2507" y="93"/>
                  <a:pt x="2484" y="118"/>
                </a:cubicBezTo>
                <a:cubicBezTo>
                  <a:pt x="2469" y="90"/>
                  <a:pt x="2439" y="71"/>
                  <a:pt x="2405" y="71"/>
                </a:cubicBezTo>
                <a:cubicBezTo>
                  <a:pt x="2382" y="71"/>
                  <a:pt x="2361" y="79"/>
                  <a:pt x="2345" y="93"/>
                </a:cubicBezTo>
                <a:cubicBezTo>
                  <a:pt x="2330" y="84"/>
                  <a:pt x="2313" y="79"/>
                  <a:pt x="2294" y="79"/>
                </a:cubicBezTo>
                <a:cubicBezTo>
                  <a:pt x="2251" y="79"/>
                  <a:pt x="2214" y="105"/>
                  <a:pt x="2198" y="142"/>
                </a:cubicBezTo>
                <a:cubicBezTo>
                  <a:pt x="2192" y="137"/>
                  <a:pt x="2184" y="134"/>
                  <a:pt x="2175" y="134"/>
                </a:cubicBezTo>
                <a:cubicBezTo>
                  <a:pt x="2161" y="134"/>
                  <a:pt x="2149" y="143"/>
                  <a:pt x="2144" y="155"/>
                </a:cubicBezTo>
                <a:cubicBezTo>
                  <a:pt x="0" y="155"/>
                  <a:pt x="0" y="155"/>
                  <a:pt x="0" y="155"/>
                </a:cubicBezTo>
                <a:cubicBezTo>
                  <a:pt x="0" y="991"/>
                  <a:pt x="0" y="991"/>
                  <a:pt x="0" y="991"/>
                </a:cubicBezTo>
                <a:cubicBezTo>
                  <a:pt x="2880" y="991"/>
                  <a:pt x="2880" y="991"/>
                  <a:pt x="2880" y="991"/>
                </a:cubicBezTo>
                <a:cubicBezTo>
                  <a:pt x="2880" y="179"/>
                  <a:pt x="2880" y="179"/>
                  <a:pt x="2880" y="179"/>
                </a:cubicBezTo>
                <a:cubicBezTo>
                  <a:pt x="2880" y="155"/>
                  <a:pt x="2880" y="155"/>
                  <a:pt x="2880" y="155"/>
                </a:cubicBezTo>
                <a:cubicBezTo>
                  <a:pt x="2880" y="3"/>
                  <a:pt x="2880" y="3"/>
                  <a:pt x="2880" y="3"/>
                </a:cubicBezTo>
                <a:cubicBezTo>
                  <a:pt x="2873" y="1"/>
                  <a:pt x="2865" y="0"/>
                  <a:pt x="2858" y="0"/>
                </a:cubicBezTo>
                <a:close/>
              </a:path>
            </a:pathLst>
          </a:custGeom>
          <a:solidFill>
            <a:srgbClr val="1873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7"/>
          <p:cNvSpPr>
            <a:spLocks/>
          </p:cNvSpPr>
          <p:nvPr/>
        </p:nvSpPr>
        <p:spPr bwMode="auto">
          <a:xfrm>
            <a:off x="219075" y="2714626"/>
            <a:ext cx="1639888" cy="2282825"/>
          </a:xfrm>
          <a:custGeom>
            <a:avLst/>
            <a:gdLst>
              <a:gd name="T0" fmla="*/ 12 w 516"/>
              <a:gd name="T1" fmla="*/ 0 h 715"/>
              <a:gd name="T2" fmla="*/ 503 w 516"/>
              <a:gd name="T3" fmla="*/ 0 h 715"/>
              <a:gd name="T4" fmla="*/ 516 w 516"/>
              <a:gd name="T5" fmla="*/ 14 h 715"/>
              <a:gd name="T6" fmla="*/ 516 w 516"/>
              <a:gd name="T7" fmla="*/ 702 h 715"/>
              <a:gd name="T8" fmla="*/ 503 w 516"/>
              <a:gd name="T9" fmla="*/ 715 h 715"/>
              <a:gd name="T10" fmla="*/ 12 w 516"/>
              <a:gd name="T11" fmla="*/ 715 h 715"/>
              <a:gd name="T12" fmla="*/ 0 w 516"/>
              <a:gd name="T13" fmla="*/ 702 h 715"/>
              <a:gd name="T14" fmla="*/ 0 w 516"/>
              <a:gd name="T15" fmla="*/ 14 h 715"/>
              <a:gd name="T16" fmla="*/ 12 w 516"/>
              <a:gd name="T17" fmla="*/ 0 h 7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16" h="715">
                <a:moveTo>
                  <a:pt x="12" y="0"/>
                </a:moveTo>
                <a:cubicBezTo>
                  <a:pt x="503" y="0"/>
                  <a:pt x="503" y="0"/>
                  <a:pt x="503" y="0"/>
                </a:cubicBezTo>
                <a:cubicBezTo>
                  <a:pt x="510" y="0"/>
                  <a:pt x="516" y="6"/>
                  <a:pt x="516" y="14"/>
                </a:cubicBezTo>
                <a:cubicBezTo>
                  <a:pt x="516" y="702"/>
                  <a:pt x="516" y="702"/>
                  <a:pt x="516" y="702"/>
                </a:cubicBezTo>
                <a:cubicBezTo>
                  <a:pt x="516" y="709"/>
                  <a:pt x="510" y="715"/>
                  <a:pt x="503" y="715"/>
                </a:cubicBezTo>
                <a:cubicBezTo>
                  <a:pt x="12" y="715"/>
                  <a:pt x="12" y="715"/>
                  <a:pt x="12" y="715"/>
                </a:cubicBezTo>
                <a:cubicBezTo>
                  <a:pt x="6" y="715"/>
                  <a:pt x="0" y="709"/>
                  <a:pt x="0" y="702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6"/>
                  <a:pt x="6" y="0"/>
                  <a:pt x="12" y="0"/>
                </a:cubicBezTo>
                <a:close/>
              </a:path>
            </a:pathLst>
          </a:custGeom>
          <a:solidFill>
            <a:srgbClr val="1873BB"/>
          </a:solidFill>
          <a:ln w="9525">
            <a:solidFill>
              <a:srgbClr val="75B6E7"/>
            </a:solidFill>
            <a:round/>
            <a:headEnd/>
            <a:tailEnd/>
          </a:ln>
        </p:spPr>
        <p:txBody>
          <a:bodyPr vert="horz" wrap="square" lIns="115200" tIns="165600" rIns="115200" bIns="165600" numCol="1" anchor="t" anchorCtr="0" compatLnSpc="1">
            <a:prstTxWarp prst="textNoShape">
              <a:avLst/>
            </a:prstTxWarp>
          </a:bodyPr>
          <a:lstStyle/>
          <a:p>
            <a:r>
              <a:rPr lang="en-US" sz="900" b="1" dirty="0" smtClean="0">
                <a:solidFill>
                  <a:schemeClr val="bg1"/>
                </a:solidFill>
              </a:rPr>
              <a:t>Experience is not </a:t>
            </a:r>
          </a:p>
          <a:p>
            <a:r>
              <a:rPr lang="en-US" sz="900" b="1" dirty="0" smtClean="0">
                <a:solidFill>
                  <a:schemeClr val="bg1"/>
                </a:solidFill>
              </a:rPr>
              <a:t>cliché – it’s vital</a:t>
            </a:r>
            <a:r>
              <a:rPr lang="tr-TR" sz="900" b="1" dirty="0" smtClean="0">
                <a:solidFill>
                  <a:schemeClr val="bg1"/>
                </a:solidFill>
              </a:rPr>
              <a:t/>
            </a:r>
            <a:br>
              <a:rPr lang="tr-TR" sz="900" b="1" dirty="0" smtClean="0">
                <a:solidFill>
                  <a:schemeClr val="bg1"/>
                </a:solidFill>
              </a:rPr>
            </a:br>
            <a:endParaRPr lang="tr-TR" sz="900" b="1" dirty="0" smtClean="0">
              <a:solidFill>
                <a:schemeClr val="bg1"/>
              </a:solidFill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900" dirty="0" smtClean="0">
                <a:solidFill>
                  <a:schemeClr val="bg1"/>
                </a:solidFill>
              </a:rPr>
              <a:t>The most experienced SAP/</a:t>
            </a:r>
            <a:r>
              <a:rPr lang="en-US" sz="900" dirty="0" err="1" smtClean="0">
                <a:solidFill>
                  <a:schemeClr val="bg1"/>
                </a:solidFill>
              </a:rPr>
              <a:t>SuccessFactors</a:t>
            </a:r>
            <a:r>
              <a:rPr lang="en-US" sz="900" dirty="0" smtClean="0">
                <a:solidFill>
                  <a:schemeClr val="bg1"/>
                </a:solidFill>
              </a:rPr>
              <a:t> Partner in the World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US" sz="900" dirty="0" smtClean="0">
              <a:solidFill>
                <a:schemeClr val="bg1"/>
              </a:solidFill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900" dirty="0" smtClean="0">
                <a:solidFill>
                  <a:schemeClr val="bg1"/>
                </a:solidFill>
              </a:rPr>
              <a:t>100s of years of collective </a:t>
            </a:r>
            <a:r>
              <a:rPr lang="en-US" sz="900" dirty="0" err="1" smtClean="0">
                <a:solidFill>
                  <a:schemeClr val="bg1"/>
                </a:solidFill>
              </a:rPr>
              <a:t>SuccessFactors</a:t>
            </a:r>
            <a:r>
              <a:rPr lang="en-US" sz="900" dirty="0" smtClean="0">
                <a:solidFill>
                  <a:schemeClr val="bg1"/>
                </a:solidFill>
              </a:rPr>
              <a:t> implementation experience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16" name="Freeform 7"/>
          <p:cNvSpPr>
            <a:spLocks/>
          </p:cNvSpPr>
          <p:nvPr/>
        </p:nvSpPr>
        <p:spPr bwMode="auto">
          <a:xfrm>
            <a:off x="1957388" y="2714626"/>
            <a:ext cx="1639888" cy="2282825"/>
          </a:xfrm>
          <a:custGeom>
            <a:avLst/>
            <a:gdLst>
              <a:gd name="T0" fmla="*/ 12 w 516"/>
              <a:gd name="T1" fmla="*/ 0 h 715"/>
              <a:gd name="T2" fmla="*/ 503 w 516"/>
              <a:gd name="T3" fmla="*/ 0 h 715"/>
              <a:gd name="T4" fmla="*/ 516 w 516"/>
              <a:gd name="T5" fmla="*/ 14 h 715"/>
              <a:gd name="T6" fmla="*/ 516 w 516"/>
              <a:gd name="T7" fmla="*/ 702 h 715"/>
              <a:gd name="T8" fmla="*/ 503 w 516"/>
              <a:gd name="T9" fmla="*/ 715 h 715"/>
              <a:gd name="T10" fmla="*/ 12 w 516"/>
              <a:gd name="T11" fmla="*/ 715 h 715"/>
              <a:gd name="T12" fmla="*/ 0 w 516"/>
              <a:gd name="T13" fmla="*/ 702 h 715"/>
              <a:gd name="T14" fmla="*/ 0 w 516"/>
              <a:gd name="T15" fmla="*/ 14 h 715"/>
              <a:gd name="T16" fmla="*/ 12 w 516"/>
              <a:gd name="T17" fmla="*/ 0 h 7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16" h="715">
                <a:moveTo>
                  <a:pt x="12" y="0"/>
                </a:moveTo>
                <a:cubicBezTo>
                  <a:pt x="503" y="0"/>
                  <a:pt x="503" y="0"/>
                  <a:pt x="503" y="0"/>
                </a:cubicBezTo>
                <a:cubicBezTo>
                  <a:pt x="510" y="0"/>
                  <a:pt x="516" y="6"/>
                  <a:pt x="516" y="14"/>
                </a:cubicBezTo>
                <a:cubicBezTo>
                  <a:pt x="516" y="702"/>
                  <a:pt x="516" y="702"/>
                  <a:pt x="516" y="702"/>
                </a:cubicBezTo>
                <a:cubicBezTo>
                  <a:pt x="516" y="709"/>
                  <a:pt x="510" y="715"/>
                  <a:pt x="503" y="715"/>
                </a:cubicBezTo>
                <a:cubicBezTo>
                  <a:pt x="12" y="715"/>
                  <a:pt x="12" y="715"/>
                  <a:pt x="12" y="715"/>
                </a:cubicBezTo>
                <a:cubicBezTo>
                  <a:pt x="6" y="715"/>
                  <a:pt x="0" y="709"/>
                  <a:pt x="0" y="702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6"/>
                  <a:pt x="6" y="0"/>
                  <a:pt x="12" y="0"/>
                </a:cubicBezTo>
                <a:close/>
              </a:path>
            </a:pathLst>
          </a:custGeom>
          <a:solidFill>
            <a:srgbClr val="1873BB"/>
          </a:solidFill>
          <a:ln w="9525">
            <a:solidFill>
              <a:srgbClr val="75B6E7"/>
            </a:solidFill>
            <a:round/>
            <a:headEnd/>
            <a:tailEnd/>
          </a:ln>
        </p:spPr>
        <p:txBody>
          <a:bodyPr vert="horz" wrap="square" lIns="115200" tIns="165600" rIns="115200" bIns="165600" numCol="1" anchor="t" anchorCtr="0" compatLnSpc="1">
            <a:prstTxWarp prst="textNoShape">
              <a:avLst/>
            </a:prstTxWarp>
          </a:bodyPr>
          <a:lstStyle/>
          <a:p>
            <a:r>
              <a:rPr lang="en-US" sz="900" b="1" dirty="0" smtClean="0">
                <a:solidFill>
                  <a:schemeClr val="bg1"/>
                </a:solidFill>
              </a:rPr>
              <a:t>More </a:t>
            </a:r>
            <a:r>
              <a:rPr lang="en-US" sz="900" b="1" dirty="0" err="1" smtClean="0">
                <a:solidFill>
                  <a:schemeClr val="bg1"/>
                </a:solidFill>
              </a:rPr>
              <a:t>SuccessFactors</a:t>
            </a:r>
            <a:r>
              <a:rPr lang="en-US" sz="900" b="1" dirty="0" smtClean="0">
                <a:solidFill>
                  <a:schemeClr val="bg1"/>
                </a:solidFill>
              </a:rPr>
              <a:t> </a:t>
            </a:r>
          </a:p>
          <a:p>
            <a:r>
              <a:rPr lang="en-US" sz="900" b="1" dirty="0" smtClean="0">
                <a:solidFill>
                  <a:schemeClr val="bg1"/>
                </a:solidFill>
              </a:rPr>
              <a:t>customers than any </a:t>
            </a:r>
          </a:p>
          <a:p>
            <a:r>
              <a:rPr lang="en-US" sz="900" b="1" dirty="0" smtClean="0">
                <a:solidFill>
                  <a:schemeClr val="bg1"/>
                </a:solidFill>
              </a:rPr>
              <a:t>SAP partner</a:t>
            </a:r>
            <a:r>
              <a:rPr lang="tr-TR" sz="900" b="1" dirty="0" smtClean="0">
                <a:solidFill>
                  <a:schemeClr val="bg1"/>
                </a:solidFill>
              </a:rPr>
              <a:t/>
            </a:r>
            <a:br>
              <a:rPr lang="tr-TR" sz="900" b="1" dirty="0" smtClean="0">
                <a:solidFill>
                  <a:schemeClr val="bg1"/>
                </a:solidFill>
              </a:rPr>
            </a:br>
            <a:endParaRPr lang="tr-TR" sz="900" b="1" dirty="0" smtClean="0">
              <a:solidFill>
                <a:schemeClr val="bg1"/>
              </a:solidFill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900" dirty="0" smtClean="0">
                <a:solidFill>
                  <a:schemeClr val="bg1"/>
                </a:solidFill>
              </a:rPr>
              <a:t>1,600+ customers serviced in 30 countries in (7) years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US" sz="900" dirty="0" smtClean="0">
              <a:solidFill>
                <a:schemeClr val="bg1"/>
              </a:solidFill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900" dirty="0" smtClean="0">
                <a:solidFill>
                  <a:schemeClr val="bg1"/>
                </a:solidFill>
              </a:rPr>
              <a:t>4,000+ customer projects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17" name="Freeform 7"/>
          <p:cNvSpPr>
            <a:spLocks/>
          </p:cNvSpPr>
          <p:nvPr/>
        </p:nvSpPr>
        <p:spPr bwMode="auto">
          <a:xfrm>
            <a:off x="3702050" y="2714626"/>
            <a:ext cx="1639888" cy="2282825"/>
          </a:xfrm>
          <a:custGeom>
            <a:avLst/>
            <a:gdLst>
              <a:gd name="T0" fmla="*/ 12 w 516"/>
              <a:gd name="T1" fmla="*/ 0 h 715"/>
              <a:gd name="T2" fmla="*/ 503 w 516"/>
              <a:gd name="T3" fmla="*/ 0 h 715"/>
              <a:gd name="T4" fmla="*/ 516 w 516"/>
              <a:gd name="T5" fmla="*/ 14 h 715"/>
              <a:gd name="T6" fmla="*/ 516 w 516"/>
              <a:gd name="T7" fmla="*/ 702 h 715"/>
              <a:gd name="T8" fmla="*/ 503 w 516"/>
              <a:gd name="T9" fmla="*/ 715 h 715"/>
              <a:gd name="T10" fmla="*/ 12 w 516"/>
              <a:gd name="T11" fmla="*/ 715 h 715"/>
              <a:gd name="T12" fmla="*/ 0 w 516"/>
              <a:gd name="T13" fmla="*/ 702 h 715"/>
              <a:gd name="T14" fmla="*/ 0 w 516"/>
              <a:gd name="T15" fmla="*/ 14 h 715"/>
              <a:gd name="T16" fmla="*/ 12 w 516"/>
              <a:gd name="T17" fmla="*/ 0 h 7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16" h="715">
                <a:moveTo>
                  <a:pt x="12" y="0"/>
                </a:moveTo>
                <a:cubicBezTo>
                  <a:pt x="503" y="0"/>
                  <a:pt x="503" y="0"/>
                  <a:pt x="503" y="0"/>
                </a:cubicBezTo>
                <a:cubicBezTo>
                  <a:pt x="510" y="0"/>
                  <a:pt x="516" y="6"/>
                  <a:pt x="516" y="14"/>
                </a:cubicBezTo>
                <a:cubicBezTo>
                  <a:pt x="516" y="702"/>
                  <a:pt x="516" y="702"/>
                  <a:pt x="516" y="702"/>
                </a:cubicBezTo>
                <a:cubicBezTo>
                  <a:pt x="516" y="709"/>
                  <a:pt x="510" y="715"/>
                  <a:pt x="503" y="715"/>
                </a:cubicBezTo>
                <a:cubicBezTo>
                  <a:pt x="12" y="715"/>
                  <a:pt x="12" y="715"/>
                  <a:pt x="12" y="715"/>
                </a:cubicBezTo>
                <a:cubicBezTo>
                  <a:pt x="6" y="715"/>
                  <a:pt x="0" y="709"/>
                  <a:pt x="0" y="702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6"/>
                  <a:pt x="6" y="0"/>
                  <a:pt x="12" y="0"/>
                </a:cubicBezTo>
                <a:close/>
              </a:path>
            </a:pathLst>
          </a:custGeom>
          <a:solidFill>
            <a:srgbClr val="1873BB"/>
          </a:solidFill>
          <a:ln w="9525">
            <a:solidFill>
              <a:srgbClr val="75B6E7"/>
            </a:solidFill>
            <a:round/>
            <a:headEnd/>
            <a:tailEnd/>
          </a:ln>
        </p:spPr>
        <p:txBody>
          <a:bodyPr vert="horz" wrap="square" lIns="115200" tIns="165600" rIns="115200" bIns="165600" numCol="1" anchor="t" anchorCtr="0" compatLnSpc="1">
            <a:prstTxWarp prst="textNoShape">
              <a:avLst/>
            </a:prstTxWarp>
          </a:bodyPr>
          <a:lstStyle/>
          <a:p>
            <a:r>
              <a:rPr lang="en-US" sz="900" b="1" dirty="0" smtClean="0">
                <a:solidFill>
                  <a:schemeClr val="bg1"/>
                </a:solidFill>
              </a:rPr>
              <a:t>From Large to Small--</a:t>
            </a:r>
          </a:p>
          <a:p>
            <a:r>
              <a:rPr lang="en-US" sz="900" b="1" dirty="0" err="1" smtClean="0">
                <a:solidFill>
                  <a:schemeClr val="bg1"/>
                </a:solidFill>
              </a:rPr>
              <a:t>Aasonn’s</a:t>
            </a:r>
            <a:r>
              <a:rPr lang="en-US" sz="900" b="1" dirty="0" smtClean="0">
                <a:solidFill>
                  <a:schemeClr val="bg1"/>
                </a:solidFill>
              </a:rPr>
              <a:t> broad range </a:t>
            </a:r>
          </a:p>
          <a:p>
            <a:r>
              <a:rPr lang="en-US" sz="900" b="1" dirty="0" smtClean="0">
                <a:solidFill>
                  <a:schemeClr val="bg1"/>
                </a:solidFill>
              </a:rPr>
              <a:t>of customers</a:t>
            </a:r>
            <a:r>
              <a:rPr lang="tr-TR" sz="900" b="1" dirty="0" smtClean="0">
                <a:solidFill>
                  <a:schemeClr val="bg1"/>
                </a:solidFill>
              </a:rPr>
              <a:t/>
            </a:r>
            <a:br>
              <a:rPr lang="tr-TR" sz="900" b="1" dirty="0" smtClean="0">
                <a:solidFill>
                  <a:schemeClr val="bg1"/>
                </a:solidFill>
              </a:rPr>
            </a:br>
            <a:endParaRPr lang="tr-TR" sz="900" b="1" dirty="0" smtClean="0">
              <a:solidFill>
                <a:schemeClr val="bg1"/>
              </a:solidFill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900" dirty="0" smtClean="0">
                <a:solidFill>
                  <a:schemeClr val="bg1"/>
                </a:solidFill>
              </a:rPr>
              <a:t>35 of the Fortune 500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US" sz="900" dirty="0" smtClean="0">
              <a:solidFill>
                <a:schemeClr val="bg1"/>
              </a:solidFill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900" dirty="0" smtClean="0">
                <a:solidFill>
                  <a:schemeClr val="bg1"/>
                </a:solidFill>
              </a:rPr>
              <a:t>5 of the Fortune 100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US" sz="900" dirty="0" smtClean="0">
              <a:solidFill>
                <a:schemeClr val="bg1"/>
              </a:solidFill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900" dirty="0" smtClean="0">
                <a:solidFill>
                  <a:schemeClr val="bg1"/>
                </a:solidFill>
              </a:rPr>
              <a:t>5 of the largest private companies in the USA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18" name="Freeform 7"/>
          <p:cNvSpPr>
            <a:spLocks/>
          </p:cNvSpPr>
          <p:nvPr/>
        </p:nvSpPr>
        <p:spPr bwMode="auto">
          <a:xfrm>
            <a:off x="5448300" y="2714626"/>
            <a:ext cx="1639888" cy="2282825"/>
          </a:xfrm>
          <a:custGeom>
            <a:avLst/>
            <a:gdLst>
              <a:gd name="T0" fmla="*/ 12 w 516"/>
              <a:gd name="T1" fmla="*/ 0 h 715"/>
              <a:gd name="T2" fmla="*/ 503 w 516"/>
              <a:gd name="T3" fmla="*/ 0 h 715"/>
              <a:gd name="T4" fmla="*/ 516 w 516"/>
              <a:gd name="T5" fmla="*/ 14 h 715"/>
              <a:gd name="T6" fmla="*/ 516 w 516"/>
              <a:gd name="T7" fmla="*/ 702 h 715"/>
              <a:gd name="T8" fmla="*/ 503 w 516"/>
              <a:gd name="T9" fmla="*/ 715 h 715"/>
              <a:gd name="T10" fmla="*/ 12 w 516"/>
              <a:gd name="T11" fmla="*/ 715 h 715"/>
              <a:gd name="T12" fmla="*/ 0 w 516"/>
              <a:gd name="T13" fmla="*/ 702 h 715"/>
              <a:gd name="T14" fmla="*/ 0 w 516"/>
              <a:gd name="T15" fmla="*/ 14 h 715"/>
              <a:gd name="T16" fmla="*/ 12 w 516"/>
              <a:gd name="T17" fmla="*/ 0 h 7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16" h="715">
                <a:moveTo>
                  <a:pt x="12" y="0"/>
                </a:moveTo>
                <a:cubicBezTo>
                  <a:pt x="503" y="0"/>
                  <a:pt x="503" y="0"/>
                  <a:pt x="503" y="0"/>
                </a:cubicBezTo>
                <a:cubicBezTo>
                  <a:pt x="510" y="0"/>
                  <a:pt x="516" y="6"/>
                  <a:pt x="516" y="14"/>
                </a:cubicBezTo>
                <a:cubicBezTo>
                  <a:pt x="516" y="702"/>
                  <a:pt x="516" y="702"/>
                  <a:pt x="516" y="702"/>
                </a:cubicBezTo>
                <a:cubicBezTo>
                  <a:pt x="516" y="709"/>
                  <a:pt x="510" y="715"/>
                  <a:pt x="503" y="715"/>
                </a:cubicBezTo>
                <a:cubicBezTo>
                  <a:pt x="12" y="715"/>
                  <a:pt x="12" y="715"/>
                  <a:pt x="12" y="715"/>
                </a:cubicBezTo>
                <a:cubicBezTo>
                  <a:pt x="6" y="715"/>
                  <a:pt x="0" y="709"/>
                  <a:pt x="0" y="702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6"/>
                  <a:pt x="6" y="0"/>
                  <a:pt x="12" y="0"/>
                </a:cubicBezTo>
                <a:close/>
              </a:path>
            </a:pathLst>
          </a:custGeom>
          <a:solidFill>
            <a:srgbClr val="1873BB"/>
          </a:solidFill>
          <a:ln w="9525">
            <a:solidFill>
              <a:srgbClr val="75B6E7"/>
            </a:solidFill>
            <a:round/>
            <a:headEnd/>
            <a:tailEnd/>
          </a:ln>
        </p:spPr>
        <p:txBody>
          <a:bodyPr vert="horz" wrap="square" lIns="115200" tIns="165600" rIns="115200" bIns="165600" numCol="1" anchor="t" anchorCtr="0" compatLnSpc="1">
            <a:prstTxWarp prst="textNoShape">
              <a:avLst/>
            </a:prstTxWarp>
          </a:bodyPr>
          <a:lstStyle/>
          <a:p>
            <a:r>
              <a:rPr lang="en-US" sz="900" b="1" dirty="0" smtClean="0">
                <a:solidFill>
                  <a:schemeClr val="bg1"/>
                </a:solidFill>
              </a:rPr>
              <a:t>Growing at the Speed </a:t>
            </a:r>
          </a:p>
          <a:p>
            <a:r>
              <a:rPr lang="en-US" sz="900" b="1" dirty="0" smtClean="0">
                <a:solidFill>
                  <a:schemeClr val="bg1"/>
                </a:solidFill>
              </a:rPr>
              <a:t>of Light</a:t>
            </a:r>
            <a:r>
              <a:rPr lang="tr-TR" sz="900" b="1" dirty="0" smtClean="0">
                <a:solidFill>
                  <a:schemeClr val="bg1"/>
                </a:solidFill>
              </a:rPr>
              <a:t/>
            </a:r>
            <a:br>
              <a:rPr lang="tr-TR" sz="900" b="1" dirty="0" smtClean="0">
                <a:solidFill>
                  <a:schemeClr val="bg1"/>
                </a:solidFill>
              </a:rPr>
            </a:br>
            <a:endParaRPr lang="tr-TR" sz="900" b="1" dirty="0" smtClean="0">
              <a:solidFill>
                <a:schemeClr val="bg1"/>
              </a:solidFill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900" dirty="0" smtClean="0">
                <a:solidFill>
                  <a:schemeClr val="bg1"/>
                </a:solidFill>
              </a:rPr>
              <a:t>70-100% YOY growth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US" sz="900" dirty="0" smtClean="0">
              <a:solidFill>
                <a:schemeClr val="bg1"/>
              </a:solidFill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900" dirty="0" smtClean="0">
                <a:solidFill>
                  <a:schemeClr val="bg1"/>
                </a:solidFill>
              </a:rPr>
              <a:t>Investing $20M to add a new Division for delivering BPO Services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19" name="Freeform 7"/>
          <p:cNvSpPr>
            <a:spLocks/>
          </p:cNvSpPr>
          <p:nvPr/>
        </p:nvSpPr>
        <p:spPr bwMode="auto">
          <a:xfrm>
            <a:off x="7189788" y="2714626"/>
            <a:ext cx="1639888" cy="2282825"/>
          </a:xfrm>
          <a:custGeom>
            <a:avLst/>
            <a:gdLst>
              <a:gd name="T0" fmla="*/ 12 w 516"/>
              <a:gd name="T1" fmla="*/ 0 h 715"/>
              <a:gd name="T2" fmla="*/ 503 w 516"/>
              <a:gd name="T3" fmla="*/ 0 h 715"/>
              <a:gd name="T4" fmla="*/ 516 w 516"/>
              <a:gd name="T5" fmla="*/ 14 h 715"/>
              <a:gd name="T6" fmla="*/ 516 w 516"/>
              <a:gd name="T7" fmla="*/ 702 h 715"/>
              <a:gd name="T8" fmla="*/ 503 w 516"/>
              <a:gd name="T9" fmla="*/ 715 h 715"/>
              <a:gd name="T10" fmla="*/ 12 w 516"/>
              <a:gd name="T11" fmla="*/ 715 h 715"/>
              <a:gd name="T12" fmla="*/ 0 w 516"/>
              <a:gd name="T13" fmla="*/ 702 h 715"/>
              <a:gd name="T14" fmla="*/ 0 w 516"/>
              <a:gd name="T15" fmla="*/ 14 h 715"/>
              <a:gd name="T16" fmla="*/ 12 w 516"/>
              <a:gd name="T17" fmla="*/ 0 h 7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16" h="715">
                <a:moveTo>
                  <a:pt x="12" y="0"/>
                </a:moveTo>
                <a:cubicBezTo>
                  <a:pt x="503" y="0"/>
                  <a:pt x="503" y="0"/>
                  <a:pt x="503" y="0"/>
                </a:cubicBezTo>
                <a:cubicBezTo>
                  <a:pt x="510" y="0"/>
                  <a:pt x="516" y="6"/>
                  <a:pt x="516" y="14"/>
                </a:cubicBezTo>
                <a:cubicBezTo>
                  <a:pt x="516" y="702"/>
                  <a:pt x="516" y="702"/>
                  <a:pt x="516" y="702"/>
                </a:cubicBezTo>
                <a:cubicBezTo>
                  <a:pt x="516" y="709"/>
                  <a:pt x="510" y="715"/>
                  <a:pt x="503" y="715"/>
                </a:cubicBezTo>
                <a:cubicBezTo>
                  <a:pt x="12" y="715"/>
                  <a:pt x="12" y="715"/>
                  <a:pt x="12" y="715"/>
                </a:cubicBezTo>
                <a:cubicBezTo>
                  <a:pt x="6" y="715"/>
                  <a:pt x="0" y="709"/>
                  <a:pt x="0" y="702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6"/>
                  <a:pt x="6" y="0"/>
                  <a:pt x="12" y="0"/>
                </a:cubicBezTo>
                <a:close/>
              </a:path>
            </a:pathLst>
          </a:custGeom>
          <a:solidFill>
            <a:srgbClr val="1873BB"/>
          </a:solidFill>
          <a:ln w="9525">
            <a:solidFill>
              <a:srgbClr val="75B6E7"/>
            </a:solidFill>
            <a:round/>
            <a:headEnd/>
            <a:tailEnd/>
          </a:ln>
        </p:spPr>
        <p:txBody>
          <a:bodyPr vert="horz" wrap="square" lIns="115200" tIns="165600" rIns="115200" bIns="165600" numCol="1" anchor="t" anchorCtr="0" compatLnSpc="1">
            <a:prstTxWarp prst="textNoShape">
              <a:avLst/>
            </a:prstTxWarp>
          </a:bodyPr>
          <a:lstStyle/>
          <a:p>
            <a:r>
              <a:rPr lang="en-US" sz="900" b="1" dirty="0" smtClean="0">
                <a:solidFill>
                  <a:schemeClr val="bg1"/>
                </a:solidFill>
              </a:rPr>
              <a:t>Global Coverage Model</a:t>
            </a:r>
            <a:r>
              <a:rPr lang="tr-TR" sz="900" b="1" dirty="0" smtClean="0">
                <a:solidFill>
                  <a:schemeClr val="bg1"/>
                </a:solidFill>
              </a:rPr>
              <a:t/>
            </a:r>
            <a:br>
              <a:rPr lang="tr-TR" sz="900" b="1" dirty="0" smtClean="0">
                <a:solidFill>
                  <a:schemeClr val="bg1"/>
                </a:solidFill>
              </a:rPr>
            </a:br>
            <a:endParaRPr lang="tr-TR" sz="900" b="1" dirty="0" smtClean="0">
              <a:solidFill>
                <a:schemeClr val="bg1"/>
              </a:solidFill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900" dirty="0" smtClean="0">
                <a:solidFill>
                  <a:schemeClr val="bg1"/>
                </a:solidFill>
              </a:rPr>
              <a:t>Global coverage with Head Offices in North America, Europe, and Asia Pacific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US" sz="900" dirty="0" smtClean="0">
              <a:solidFill>
                <a:schemeClr val="bg1"/>
              </a:solidFill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900" dirty="0" smtClean="0">
                <a:solidFill>
                  <a:schemeClr val="bg1"/>
                </a:solidFill>
              </a:rPr>
              <a:t>Over 400 active </a:t>
            </a:r>
            <a:r>
              <a:rPr lang="en-US" sz="900" dirty="0" err="1" smtClean="0">
                <a:solidFill>
                  <a:schemeClr val="bg1"/>
                </a:solidFill>
              </a:rPr>
              <a:t>SuccessFactors</a:t>
            </a:r>
            <a:r>
              <a:rPr lang="en-US" sz="900" dirty="0" smtClean="0">
                <a:solidFill>
                  <a:schemeClr val="bg1"/>
                </a:solidFill>
              </a:rPr>
              <a:t> projects in over 10 countries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2059" name="Metin kutusu 2058"/>
          <p:cNvSpPr txBox="1"/>
          <p:nvPr/>
        </p:nvSpPr>
        <p:spPr>
          <a:xfrm>
            <a:off x="606425" y="1252577"/>
            <a:ext cx="3071354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200" b="1" dirty="0" smtClean="0">
                <a:solidFill>
                  <a:srgbClr val="002060"/>
                </a:solidFill>
              </a:rPr>
              <a:t>Go beyond Go-Live… </a:t>
            </a:r>
          </a:p>
          <a:p>
            <a:r>
              <a:rPr lang="en-US" sz="2200" b="1" dirty="0" smtClean="0">
                <a:solidFill>
                  <a:srgbClr val="87C33F"/>
                </a:solidFill>
              </a:rPr>
              <a:t>Thrive</a:t>
            </a:r>
            <a:r>
              <a:rPr lang="en-US" sz="2200" b="1" dirty="0" smtClean="0">
                <a:solidFill>
                  <a:srgbClr val="002060"/>
                </a:solidFill>
              </a:rPr>
              <a:t> with </a:t>
            </a:r>
            <a:r>
              <a:rPr lang="en-US" sz="2200" b="1" dirty="0" err="1" smtClean="0">
                <a:solidFill>
                  <a:srgbClr val="002060"/>
                </a:solidFill>
              </a:rPr>
              <a:t>Aasonn</a:t>
            </a:r>
            <a:r>
              <a:rPr lang="en-US" sz="2200" b="1" dirty="0" smtClean="0">
                <a:solidFill>
                  <a:srgbClr val="002060"/>
                </a:solidFill>
              </a:rPr>
              <a:t>.</a:t>
            </a:r>
            <a:endParaRPr lang="en-US" sz="2200" b="1" dirty="0">
              <a:solidFill>
                <a:srgbClr val="002060"/>
              </a:solidFill>
            </a:endParaRPr>
          </a:p>
        </p:txBody>
      </p:sp>
      <p:sp>
        <p:nvSpPr>
          <p:cNvPr id="47" name="Metin kutusu 46"/>
          <p:cNvSpPr txBox="1"/>
          <p:nvPr/>
        </p:nvSpPr>
        <p:spPr>
          <a:xfrm>
            <a:off x="5695979" y="560388"/>
            <a:ext cx="1146147" cy="57708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>
              <a:lnSpc>
                <a:spcPts val="1500"/>
              </a:lnSpc>
            </a:pPr>
            <a:r>
              <a:rPr lang="en-US" sz="1000" dirty="0" smtClean="0">
                <a:solidFill>
                  <a:schemeClr val="bg1"/>
                </a:solidFill>
              </a:rPr>
              <a:t>Projects in</a:t>
            </a:r>
          </a:p>
          <a:p>
            <a:pPr algn="r">
              <a:lnSpc>
                <a:spcPts val="1500"/>
              </a:lnSpc>
            </a:pPr>
            <a:r>
              <a:rPr lang="en-US" sz="1500" dirty="0" smtClean="0">
                <a:solidFill>
                  <a:schemeClr val="bg1"/>
                </a:solidFill>
              </a:rPr>
              <a:t>30+ </a:t>
            </a:r>
            <a:r>
              <a:rPr lang="en-US" sz="1000" dirty="0" smtClean="0">
                <a:solidFill>
                  <a:schemeClr val="bg1"/>
                </a:solidFill>
              </a:rPr>
              <a:t>countries on</a:t>
            </a:r>
          </a:p>
          <a:p>
            <a:pPr algn="r">
              <a:lnSpc>
                <a:spcPts val="1500"/>
              </a:lnSpc>
            </a:pPr>
            <a:r>
              <a:rPr lang="en-US" sz="1500" dirty="0" smtClean="0">
                <a:solidFill>
                  <a:schemeClr val="bg1"/>
                </a:solidFill>
              </a:rPr>
              <a:t>5</a:t>
            </a:r>
            <a:r>
              <a:rPr lang="en-US" sz="1000" dirty="0" smtClean="0">
                <a:solidFill>
                  <a:schemeClr val="bg1"/>
                </a:solidFill>
              </a:rPr>
              <a:t> continents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48" name="Metin kutusu 47"/>
          <p:cNvSpPr txBox="1"/>
          <p:nvPr/>
        </p:nvSpPr>
        <p:spPr>
          <a:xfrm>
            <a:off x="8242984" y="719060"/>
            <a:ext cx="772647" cy="461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ts val="1200"/>
              </a:lnSpc>
            </a:pPr>
            <a:r>
              <a:rPr lang="en-US" sz="1150" dirty="0" smtClean="0">
                <a:solidFill>
                  <a:schemeClr val="bg1"/>
                </a:solidFill>
              </a:rPr>
              <a:t>Successful </a:t>
            </a:r>
          </a:p>
          <a:p>
            <a:pPr>
              <a:lnSpc>
                <a:spcPts val="1200"/>
              </a:lnSpc>
            </a:pPr>
            <a:r>
              <a:rPr lang="en-US" sz="1150" dirty="0" smtClean="0">
                <a:solidFill>
                  <a:schemeClr val="bg1"/>
                </a:solidFill>
              </a:rPr>
              <a:t>Cloud</a:t>
            </a:r>
          </a:p>
          <a:p>
            <a:pPr>
              <a:lnSpc>
                <a:spcPts val="1200"/>
              </a:lnSpc>
            </a:pPr>
            <a:r>
              <a:rPr lang="en-US" sz="1150" dirty="0" smtClean="0">
                <a:solidFill>
                  <a:schemeClr val="bg1"/>
                </a:solidFill>
              </a:rPr>
              <a:t>Projects</a:t>
            </a:r>
            <a:endParaRPr lang="en-US" sz="1150" dirty="0">
              <a:solidFill>
                <a:schemeClr val="bg1"/>
              </a:solidFill>
            </a:endParaRPr>
          </a:p>
        </p:txBody>
      </p:sp>
      <p:sp>
        <p:nvSpPr>
          <p:cNvPr id="49" name="Metin kutusu 48"/>
          <p:cNvSpPr txBox="1"/>
          <p:nvPr/>
        </p:nvSpPr>
        <p:spPr>
          <a:xfrm>
            <a:off x="7431361" y="816469"/>
            <a:ext cx="735779" cy="1808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ts val="1200"/>
              </a:lnSpc>
            </a:pPr>
            <a:r>
              <a:rPr lang="en-US" sz="2300" dirty="0" smtClean="0">
                <a:solidFill>
                  <a:schemeClr val="bg1"/>
                </a:solidFill>
              </a:rPr>
              <a:t>4,000</a:t>
            </a:r>
            <a:endParaRPr lang="en-US" sz="2300" dirty="0">
              <a:solidFill>
                <a:schemeClr val="bg1"/>
              </a:solidFill>
            </a:endParaRPr>
          </a:p>
        </p:txBody>
      </p:sp>
      <p:sp>
        <p:nvSpPr>
          <p:cNvPr id="50" name="Metin kutusu 49"/>
          <p:cNvSpPr txBox="1"/>
          <p:nvPr/>
        </p:nvSpPr>
        <p:spPr>
          <a:xfrm>
            <a:off x="4997001" y="2009320"/>
            <a:ext cx="1351397" cy="57708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>
              <a:lnSpc>
                <a:spcPts val="1500"/>
              </a:lnSpc>
            </a:pPr>
            <a:r>
              <a:rPr lang="en-US" sz="1600" dirty="0" smtClean="0">
                <a:solidFill>
                  <a:schemeClr val="bg1"/>
                </a:solidFill>
              </a:rPr>
              <a:t>1600+ </a:t>
            </a:r>
            <a:r>
              <a:rPr lang="en-US" sz="1000" dirty="0" smtClean="0">
                <a:solidFill>
                  <a:schemeClr val="bg1"/>
                </a:solidFill>
              </a:rPr>
              <a:t>customers</a:t>
            </a:r>
          </a:p>
          <a:p>
            <a:pPr algn="r">
              <a:lnSpc>
                <a:spcPts val="1500"/>
              </a:lnSpc>
            </a:pPr>
            <a:r>
              <a:rPr lang="en-US" dirty="0" smtClean="0">
                <a:solidFill>
                  <a:schemeClr val="bg1"/>
                </a:solidFill>
              </a:rPr>
              <a:t>400</a:t>
            </a:r>
            <a:r>
              <a:rPr lang="en-US" sz="1000" dirty="0" smtClean="0">
                <a:solidFill>
                  <a:schemeClr val="bg1"/>
                </a:solidFill>
              </a:rPr>
              <a:t> Active projects</a:t>
            </a:r>
          </a:p>
          <a:p>
            <a:pPr algn="r">
              <a:lnSpc>
                <a:spcPts val="1500"/>
              </a:lnSpc>
            </a:pPr>
            <a:endParaRPr lang="en-US" sz="1000" dirty="0" smtClean="0">
              <a:solidFill>
                <a:schemeClr val="bg1"/>
              </a:solidFill>
            </a:endParaRPr>
          </a:p>
        </p:txBody>
      </p:sp>
      <p:sp>
        <p:nvSpPr>
          <p:cNvPr id="51" name="Metin kutusu 50"/>
          <p:cNvSpPr txBox="1"/>
          <p:nvPr/>
        </p:nvSpPr>
        <p:spPr>
          <a:xfrm>
            <a:off x="7165369" y="1679959"/>
            <a:ext cx="1274387" cy="461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ts val="1200"/>
              </a:lnSpc>
            </a:pPr>
            <a:r>
              <a:rPr lang="en-US" sz="1100" dirty="0" smtClean="0">
                <a:solidFill>
                  <a:schemeClr val="bg1"/>
                </a:solidFill>
              </a:rPr>
              <a:t>Proven, integrated</a:t>
            </a:r>
          </a:p>
          <a:p>
            <a:pPr algn="ctr">
              <a:lnSpc>
                <a:spcPts val="1200"/>
              </a:lnSpc>
            </a:pPr>
            <a:r>
              <a:rPr lang="en-US" sz="1100" dirty="0" smtClean="0">
                <a:solidFill>
                  <a:schemeClr val="bg1"/>
                </a:solidFill>
              </a:rPr>
              <a:t>methodology for </a:t>
            </a:r>
          </a:p>
          <a:p>
            <a:pPr algn="ctr">
              <a:lnSpc>
                <a:spcPts val="1200"/>
              </a:lnSpc>
            </a:pPr>
            <a:r>
              <a:rPr lang="en-US" sz="1100" dirty="0" smtClean="0">
                <a:solidFill>
                  <a:schemeClr val="bg1"/>
                </a:solidFill>
              </a:rPr>
              <a:t>project success</a:t>
            </a:r>
          </a:p>
        </p:txBody>
      </p:sp>
    </p:spTree>
    <p:extLst>
      <p:ext uri="{BB962C8B-B14F-4D97-AF65-F5344CB8AC3E}">
        <p14:creationId xmlns:p14="http://schemas.microsoft.com/office/powerpoint/2010/main" val="3340011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249238" y="75684"/>
            <a:ext cx="6746205" cy="473492"/>
          </a:xfrm>
        </p:spPr>
        <p:txBody>
          <a:bodyPr wrap="square">
            <a:normAutofit/>
          </a:bodyPr>
          <a:lstStyle/>
          <a:p>
            <a:pPr>
              <a:lnSpc>
                <a:spcPts val="1800"/>
              </a:lnSpc>
            </a:pPr>
            <a:r>
              <a:rPr lang="en-US" sz="1800" b="1" dirty="0" smtClean="0"/>
              <a:t>HR System </a:t>
            </a:r>
            <a:r>
              <a:rPr lang="en-US" sz="1800" dirty="0" smtClean="0"/>
              <a:t>continuum… </a:t>
            </a:r>
            <a:r>
              <a:rPr lang="tr-TR" sz="1800" dirty="0" smtClean="0"/>
              <a:t/>
            </a:r>
            <a:br>
              <a:rPr lang="tr-TR" sz="1800" dirty="0" smtClean="0"/>
            </a:br>
            <a:r>
              <a:rPr lang="tr-TR" sz="1800" b="1" dirty="0" smtClean="0">
                <a:solidFill>
                  <a:srgbClr val="92D050"/>
                </a:solidFill>
              </a:rPr>
              <a:t>a</a:t>
            </a:r>
            <a:r>
              <a:rPr lang="en-US" sz="1800" b="1" dirty="0" err="1" smtClean="0">
                <a:solidFill>
                  <a:srgbClr val="2674C2"/>
                </a:solidFill>
              </a:rPr>
              <a:t>asonn</a:t>
            </a:r>
            <a:r>
              <a:rPr lang="en-US" sz="1800" b="1" dirty="0" smtClean="0"/>
              <a:t> </a:t>
            </a:r>
            <a:r>
              <a:rPr lang="en-US" sz="1800" dirty="0" smtClean="0"/>
              <a:t>can help you navigate through each stage</a:t>
            </a:r>
            <a:endParaRPr lang="en-US" sz="1800" dirty="0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734A4-B4E7-4228-80A1-A9ABD52E386C}" type="datetime4">
              <a:rPr lang="en-US" smtClean="0"/>
              <a:t>May 7, 2014</a:t>
            </a:fld>
            <a:endParaRPr lang="en-US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2014 aasonn.</a:t>
            </a:r>
            <a:endParaRPr lang="en-US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47BBA-95AE-4CBA-8EB9-7C5E1D94A829}" type="slidenum">
              <a:rPr lang="en-US" smtClean="0"/>
              <a:t>3</a:t>
            </a:fld>
            <a:endParaRPr lang="en-US"/>
          </a:p>
        </p:txBody>
      </p:sp>
      <p:sp>
        <p:nvSpPr>
          <p:cNvPr id="15" name="Freeform 10"/>
          <p:cNvSpPr>
            <a:spLocks/>
          </p:cNvSpPr>
          <p:nvPr/>
        </p:nvSpPr>
        <p:spPr bwMode="auto">
          <a:xfrm>
            <a:off x="249238" y="719138"/>
            <a:ext cx="1522413" cy="347663"/>
          </a:xfrm>
          <a:custGeom>
            <a:avLst/>
            <a:gdLst>
              <a:gd name="T0" fmla="*/ 0 w 959"/>
              <a:gd name="T1" fmla="*/ 0 h 219"/>
              <a:gd name="T2" fmla="*/ 89 w 959"/>
              <a:gd name="T3" fmla="*/ 63 h 219"/>
              <a:gd name="T4" fmla="*/ 928 w 959"/>
              <a:gd name="T5" fmla="*/ 63 h 219"/>
              <a:gd name="T6" fmla="*/ 959 w 959"/>
              <a:gd name="T7" fmla="*/ 144 h 219"/>
              <a:gd name="T8" fmla="*/ 928 w 959"/>
              <a:gd name="T9" fmla="*/ 219 h 219"/>
              <a:gd name="T10" fmla="*/ 0 w 959"/>
              <a:gd name="T11" fmla="*/ 219 h 219"/>
              <a:gd name="T12" fmla="*/ 0 w 959"/>
              <a:gd name="T13" fmla="*/ 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59" h="219">
                <a:moveTo>
                  <a:pt x="0" y="0"/>
                </a:moveTo>
                <a:lnTo>
                  <a:pt x="89" y="63"/>
                </a:lnTo>
                <a:lnTo>
                  <a:pt x="928" y="63"/>
                </a:lnTo>
                <a:lnTo>
                  <a:pt x="959" y="144"/>
                </a:lnTo>
                <a:lnTo>
                  <a:pt x="928" y="219"/>
                </a:lnTo>
                <a:lnTo>
                  <a:pt x="0" y="219"/>
                </a:lnTo>
                <a:lnTo>
                  <a:pt x="0" y="0"/>
                </a:lnTo>
                <a:close/>
              </a:path>
            </a:pathLst>
          </a:custGeom>
          <a:solidFill>
            <a:srgbClr val="2A2C6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6000" tIns="13680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tr-TR" sz="1100" b="1" cap="all" dirty="0" err="1" smtClean="0">
                <a:solidFill>
                  <a:schemeClr val="bg1"/>
                </a:solidFill>
              </a:rPr>
              <a:t>Our</a:t>
            </a:r>
            <a:r>
              <a:rPr lang="tr-TR" sz="1100" b="1" cap="all" dirty="0" smtClean="0">
                <a:solidFill>
                  <a:schemeClr val="bg1"/>
                </a:solidFill>
              </a:rPr>
              <a:t> </a:t>
            </a:r>
            <a:r>
              <a:rPr lang="tr-TR" sz="1100" b="1" cap="all" dirty="0" err="1" smtClean="0">
                <a:solidFill>
                  <a:schemeClr val="bg1"/>
                </a:solidFill>
              </a:rPr>
              <a:t>Offering</a:t>
            </a:r>
            <a:endParaRPr lang="en-US" sz="1100" b="1" cap="all" dirty="0">
              <a:solidFill>
                <a:schemeClr val="bg1"/>
              </a:solidFill>
            </a:endParaRPr>
          </a:p>
        </p:txBody>
      </p:sp>
      <p:sp>
        <p:nvSpPr>
          <p:cNvPr id="17" name="Metin kutusu 16"/>
          <p:cNvSpPr txBox="1"/>
          <p:nvPr/>
        </p:nvSpPr>
        <p:spPr>
          <a:xfrm>
            <a:off x="251520" y="1203598"/>
            <a:ext cx="3816424" cy="230832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100"/>
              </a:lnSpc>
              <a:spcAft>
                <a:spcPts val="500"/>
              </a:spcAft>
            </a:pPr>
            <a:r>
              <a:rPr lang="en-US" sz="900" b="1" dirty="0" smtClean="0">
                <a:solidFill>
                  <a:srgbClr val="4696D3"/>
                </a:solidFill>
              </a:rPr>
              <a:t>SUCCESSFACTORS SUPPORT SERVICES</a:t>
            </a:r>
            <a:endParaRPr lang="tr-TR" sz="900" b="1" dirty="0" smtClean="0">
              <a:solidFill>
                <a:srgbClr val="4696D3"/>
              </a:solidFill>
            </a:endParaRPr>
          </a:p>
          <a:p>
            <a:pPr marL="360000" lvl="1" indent="-171450">
              <a:lnSpc>
                <a:spcPts val="1100"/>
              </a:lnSpc>
              <a:buClr>
                <a:srgbClr val="92D050"/>
              </a:buClr>
              <a:buFont typeface="Wingdings 3" panose="05040102010807070707" pitchFamily="18" charset="2"/>
              <a:buChar char="´"/>
            </a:pPr>
            <a:r>
              <a:rPr lang="en-US" sz="900" dirty="0" smtClean="0">
                <a:solidFill>
                  <a:srgbClr val="5A5A5A"/>
                </a:solidFill>
              </a:rPr>
              <a:t>New Implementations and Configurations</a:t>
            </a:r>
            <a:endParaRPr lang="tr-TR" sz="900" dirty="0" smtClean="0">
              <a:solidFill>
                <a:srgbClr val="5A5A5A"/>
              </a:solidFill>
            </a:endParaRPr>
          </a:p>
          <a:p>
            <a:pPr marL="360000" lvl="1" indent="-171450">
              <a:lnSpc>
                <a:spcPts val="1100"/>
              </a:lnSpc>
              <a:buClr>
                <a:srgbClr val="92D050"/>
              </a:buClr>
              <a:buFont typeface="Wingdings 3" panose="05040102010807070707" pitchFamily="18" charset="2"/>
              <a:buChar char="´"/>
            </a:pPr>
            <a:r>
              <a:rPr lang="en-US" sz="900" dirty="0" smtClean="0">
                <a:solidFill>
                  <a:srgbClr val="5A5A5A"/>
                </a:solidFill>
              </a:rPr>
              <a:t>Premium Support Plans</a:t>
            </a:r>
            <a:endParaRPr lang="tr-TR" sz="900" dirty="0" smtClean="0">
              <a:solidFill>
                <a:srgbClr val="5A5A5A"/>
              </a:solidFill>
            </a:endParaRPr>
          </a:p>
          <a:p>
            <a:pPr marL="360000" lvl="1" indent="-171450">
              <a:lnSpc>
                <a:spcPts val="1100"/>
              </a:lnSpc>
              <a:buClr>
                <a:srgbClr val="92D050"/>
              </a:buClr>
              <a:buFont typeface="Wingdings 3" panose="05040102010807070707" pitchFamily="18" charset="2"/>
              <a:buChar char="´"/>
            </a:pPr>
            <a:r>
              <a:rPr lang="en-US" sz="900" dirty="0" smtClean="0">
                <a:solidFill>
                  <a:srgbClr val="5A5A5A"/>
                </a:solidFill>
              </a:rPr>
              <a:t>User Adaptation</a:t>
            </a:r>
            <a:r>
              <a:rPr lang="tr-TR" sz="900" dirty="0" smtClean="0">
                <a:solidFill>
                  <a:srgbClr val="5A5A5A"/>
                </a:solidFill>
              </a:rPr>
              <a:t/>
            </a:r>
            <a:br>
              <a:rPr lang="tr-TR" sz="900" dirty="0" smtClean="0">
                <a:solidFill>
                  <a:srgbClr val="5A5A5A"/>
                </a:solidFill>
              </a:rPr>
            </a:br>
            <a:endParaRPr lang="tr-TR" sz="900" dirty="0" smtClean="0">
              <a:solidFill>
                <a:srgbClr val="5A5A5A"/>
              </a:solidFill>
            </a:endParaRPr>
          </a:p>
          <a:p>
            <a:pPr>
              <a:lnSpc>
                <a:spcPts val="1100"/>
              </a:lnSpc>
              <a:spcAft>
                <a:spcPts val="500"/>
              </a:spcAft>
            </a:pPr>
            <a:r>
              <a:rPr lang="en-US" sz="900" b="1" dirty="0" smtClean="0">
                <a:solidFill>
                  <a:srgbClr val="4696D3"/>
                </a:solidFill>
              </a:rPr>
              <a:t>CONSULTING SERVICES</a:t>
            </a:r>
            <a:endParaRPr lang="tr-TR" sz="900" b="1" dirty="0" smtClean="0">
              <a:solidFill>
                <a:srgbClr val="4696D3"/>
              </a:solidFill>
            </a:endParaRPr>
          </a:p>
          <a:p>
            <a:pPr marL="360000" lvl="1" indent="-171450">
              <a:lnSpc>
                <a:spcPts val="1100"/>
              </a:lnSpc>
              <a:buClr>
                <a:srgbClr val="92D050"/>
              </a:buClr>
              <a:buFont typeface="Wingdings 3" panose="05040102010807070707" pitchFamily="18" charset="2"/>
              <a:buChar char="´"/>
            </a:pPr>
            <a:r>
              <a:rPr lang="en-US" sz="900" dirty="0" smtClean="0">
                <a:solidFill>
                  <a:srgbClr val="5A5A5A"/>
                </a:solidFill>
              </a:rPr>
              <a:t>Business Transformation Best Practices Consulting</a:t>
            </a:r>
          </a:p>
          <a:p>
            <a:pPr marL="360000" lvl="1" indent="-171450">
              <a:lnSpc>
                <a:spcPts val="1100"/>
              </a:lnSpc>
              <a:buClr>
                <a:srgbClr val="92D050"/>
              </a:buClr>
              <a:buFont typeface="Wingdings 3" panose="05040102010807070707" pitchFamily="18" charset="2"/>
              <a:buChar char="´"/>
            </a:pPr>
            <a:r>
              <a:rPr lang="en-US" sz="900" dirty="0" smtClean="0">
                <a:solidFill>
                  <a:srgbClr val="5A5A5A"/>
                </a:solidFill>
              </a:rPr>
              <a:t>HRIS Data Integration, Design and Planning</a:t>
            </a:r>
          </a:p>
          <a:p>
            <a:pPr marL="360000" lvl="1" indent="-171450">
              <a:lnSpc>
                <a:spcPts val="1100"/>
              </a:lnSpc>
              <a:buClr>
                <a:srgbClr val="92D050"/>
              </a:buClr>
              <a:buFont typeface="Wingdings 3" panose="05040102010807070707" pitchFamily="18" charset="2"/>
              <a:buChar char="´"/>
            </a:pPr>
            <a:r>
              <a:rPr lang="en-US" sz="900" dirty="0" smtClean="0">
                <a:solidFill>
                  <a:srgbClr val="5A5A5A"/>
                </a:solidFill>
              </a:rPr>
              <a:t>Project and Talent Management Consulting</a:t>
            </a:r>
            <a:r>
              <a:rPr lang="tr-TR" sz="900" dirty="0" smtClean="0">
                <a:solidFill>
                  <a:srgbClr val="5A5A5A"/>
                </a:solidFill>
              </a:rPr>
              <a:t/>
            </a:r>
            <a:br>
              <a:rPr lang="tr-TR" sz="900" dirty="0" smtClean="0">
                <a:solidFill>
                  <a:srgbClr val="5A5A5A"/>
                </a:solidFill>
              </a:rPr>
            </a:br>
            <a:endParaRPr lang="tr-TR" sz="900" dirty="0" smtClean="0">
              <a:solidFill>
                <a:srgbClr val="5A5A5A"/>
              </a:solidFill>
            </a:endParaRPr>
          </a:p>
          <a:p>
            <a:pPr>
              <a:lnSpc>
                <a:spcPts val="1100"/>
              </a:lnSpc>
              <a:spcAft>
                <a:spcPts val="500"/>
              </a:spcAft>
            </a:pPr>
            <a:r>
              <a:rPr lang="en-US" sz="900" b="1" dirty="0" smtClean="0">
                <a:solidFill>
                  <a:srgbClr val="4696D3"/>
                </a:solidFill>
              </a:rPr>
              <a:t>HR OUTSOURCING</a:t>
            </a:r>
            <a:endParaRPr lang="tr-TR" sz="900" b="1" dirty="0" smtClean="0">
              <a:solidFill>
                <a:srgbClr val="4696D3"/>
              </a:solidFill>
            </a:endParaRPr>
          </a:p>
          <a:p>
            <a:pPr marL="360000" lvl="1" indent="-171450">
              <a:lnSpc>
                <a:spcPts val="1100"/>
              </a:lnSpc>
              <a:buClr>
                <a:srgbClr val="92D050"/>
              </a:buClr>
              <a:buFont typeface="Wingdings 3" panose="05040102010807070707" pitchFamily="18" charset="2"/>
              <a:buChar char="´"/>
            </a:pPr>
            <a:r>
              <a:rPr lang="en-US" sz="900" dirty="0" smtClean="0">
                <a:solidFill>
                  <a:srgbClr val="5A5A5A"/>
                </a:solidFill>
              </a:rPr>
              <a:t>Designed with the employee experience in mind</a:t>
            </a:r>
          </a:p>
          <a:p>
            <a:pPr marL="360000" lvl="1" indent="-171450">
              <a:lnSpc>
                <a:spcPts val="1100"/>
              </a:lnSpc>
              <a:buClr>
                <a:srgbClr val="92D050"/>
              </a:buClr>
              <a:buFont typeface="Wingdings 3" panose="05040102010807070707" pitchFamily="18" charset="2"/>
              <a:buChar char="´"/>
            </a:pPr>
            <a:r>
              <a:rPr lang="en-US" sz="900" dirty="0" smtClean="0">
                <a:solidFill>
                  <a:srgbClr val="5A5A5A"/>
                </a:solidFill>
              </a:rPr>
              <a:t>Powered by process automation and standardization</a:t>
            </a:r>
          </a:p>
          <a:p>
            <a:pPr marL="360000" lvl="1" indent="-171450">
              <a:lnSpc>
                <a:spcPts val="1100"/>
              </a:lnSpc>
              <a:buClr>
                <a:srgbClr val="92D050"/>
              </a:buClr>
              <a:buFont typeface="Wingdings 3" panose="05040102010807070707" pitchFamily="18" charset="2"/>
              <a:buChar char="´"/>
            </a:pPr>
            <a:r>
              <a:rPr lang="en-US" sz="900" dirty="0" smtClean="0">
                <a:solidFill>
                  <a:srgbClr val="5A5A5A"/>
                </a:solidFill>
              </a:rPr>
              <a:t>Delivered </a:t>
            </a:r>
            <a:r>
              <a:rPr lang="en-US" sz="900" dirty="0" err="1" smtClean="0">
                <a:solidFill>
                  <a:srgbClr val="5A5A5A"/>
                </a:solidFill>
              </a:rPr>
              <a:t>usign</a:t>
            </a:r>
            <a:r>
              <a:rPr lang="en-US" sz="900" dirty="0" smtClean="0">
                <a:solidFill>
                  <a:srgbClr val="5A5A5A"/>
                </a:solidFill>
              </a:rPr>
              <a:t> onshore, industry experts focused on customer service</a:t>
            </a:r>
            <a:endParaRPr lang="tr-TR" sz="900" dirty="0" smtClean="0">
              <a:solidFill>
                <a:srgbClr val="5A5A5A"/>
              </a:solidFill>
            </a:endParaRPr>
          </a:p>
        </p:txBody>
      </p:sp>
      <p:grpSp>
        <p:nvGrpSpPr>
          <p:cNvPr id="4158" name="Grup 4157"/>
          <p:cNvGrpSpPr/>
          <p:nvPr/>
        </p:nvGrpSpPr>
        <p:grpSpPr>
          <a:xfrm>
            <a:off x="396875" y="3745113"/>
            <a:ext cx="3403600" cy="968163"/>
            <a:chOff x="396875" y="3867894"/>
            <a:chExt cx="3403600" cy="968163"/>
          </a:xfrm>
        </p:grpSpPr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396875" y="3867894"/>
              <a:ext cx="3403600" cy="742950"/>
            </a:xfrm>
            <a:custGeom>
              <a:avLst/>
              <a:gdLst>
                <a:gd name="T0" fmla="*/ 1 w 1253"/>
                <a:gd name="T1" fmla="*/ 0 h 273"/>
                <a:gd name="T2" fmla="*/ 1253 w 1253"/>
                <a:gd name="T3" fmla="*/ 0 h 273"/>
                <a:gd name="T4" fmla="*/ 1253 w 1253"/>
                <a:gd name="T5" fmla="*/ 14 h 273"/>
                <a:gd name="T6" fmla="*/ 1253 w 1253"/>
                <a:gd name="T7" fmla="*/ 232 h 273"/>
                <a:gd name="T8" fmla="*/ 1253 w 1253"/>
                <a:gd name="T9" fmla="*/ 246 h 273"/>
                <a:gd name="T10" fmla="*/ 53 w 1253"/>
                <a:gd name="T11" fmla="*/ 246 h 273"/>
                <a:gd name="T12" fmla="*/ 53 w 1253"/>
                <a:gd name="T13" fmla="*/ 273 h 273"/>
                <a:gd name="T14" fmla="*/ 26 w 1253"/>
                <a:gd name="T15" fmla="*/ 246 h 273"/>
                <a:gd name="T16" fmla="*/ 0 w 1253"/>
                <a:gd name="T17" fmla="*/ 246 h 273"/>
                <a:gd name="T18" fmla="*/ 1 w 1253"/>
                <a:gd name="T19" fmla="*/ 232 h 273"/>
                <a:gd name="T20" fmla="*/ 1 w 1253"/>
                <a:gd name="T21" fmla="*/ 14 h 273"/>
                <a:gd name="T22" fmla="*/ 1 w 1253"/>
                <a:gd name="T23" fmla="*/ 0 h 273"/>
                <a:gd name="connsiteX0" fmla="*/ 8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8498 h 10000"/>
                <a:gd name="connsiteX3" fmla="*/ 10000 w 10000"/>
                <a:gd name="connsiteY3" fmla="*/ 9011 h 10000"/>
                <a:gd name="connsiteX4" fmla="*/ 423 w 10000"/>
                <a:gd name="connsiteY4" fmla="*/ 9011 h 10000"/>
                <a:gd name="connsiteX5" fmla="*/ 423 w 10000"/>
                <a:gd name="connsiteY5" fmla="*/ 10000 h 10000"/>
                <a:gd name="connsiteX6" fmla="*/ 208 w 10000"/>
                <a:gd name="connsiteY6" fmla="*/ 9011 h 10000"/>
                <a:gd name="connsiteX7" fmla="*/ 0 w 10000"/>
                <a:gd name="connsiteY7" fmla="*/ 9011 h 10000"/>
                <a:gd name="connsiteX8" fmla="*/ 8 w 10000"/>
                <a:gd name="connsiteY8" fmla="*/ 8498 h 10000"/>
                <a:gd name="connsiteX9" fmla="*/ 8 w 10000"/>
                <a:gd name="connsiteY9" fmla="*/ 513 h 10000"/>
                <a:gd name="connsiteX10" fmla="*/ 8 w 10000"/>
                <a:gd name="connsiteY10" fmla="*/ 0 h 10000"/>
                <a:gd name="connsiteX0" fmla="*/ 8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9011 h 10000"/>
                <a:gd name="connsiteX3" fmla="*/ 423 w 10000"/>
                <a:gd name="connsiteY3" fmla="*/ 9011 h 10000"/>
                <a:gd name="connsiteX4" fmla="*/ 423 w 10000"/>
                <a:gd name="connsiteY4" fmla="*/ 10000 h 10000"/>
                <a:gd name="connsiteX5" fmla="*/ 208 w 10000"/>
                <a:gd name="connsiteY5" fmla="*/ 9011 h 10000"/>
                <a:gd name="connsiteX6" fmla="*/ 0 w 10000"/>
                <a:gd name="connsiteY6" fmla="*/ 9011 h 10000"/>
                <a:gd name="connsiteX7" fmla="*/ 8 w 10000"/>
                <a:gd name="connsiteY7" fmla="*/ 8498 h 10000"/>
                <a:gd name="connsiteX8" fmla="*/ 8 w 10000"/>
                <a:gd name="connsiteY8" fmla="*/ 513 h 10000"/>
                <a:gd name="connsiteX9" fmla="*/ 8 w 10000"/>
                <a:gd name="connsiteY9" fmla="*/ 0 h 10000"/>
                <a:gd name="connsiteX0" fmla="*/ 8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9011 h 10000"/>
                <a:gd name="connsiteX3" fmla="*/ 423 w 10000"/>
                <a:gd name="connsiteY3" fmla="*/ 9011 h 10000"/>
                <a:gd name="connsiteX4" fmla="*/ 423 w 10000"/>
                <a:gd name="connsiteY4" fmla="*/ 10000 h 10000"/>
                <a:gd name="connsiteX5" fmla="*/ 208 w 10000"/>
                <a:gd name="connsiteY5" fmla="*/ 9011 h 10000"/>
                <a:gd name="connsiteX6" fmla="*/ 0 w 10000"/>
                <a:gd name="connsiteY6" fmla="*/ 9011 h 10000"/>
                <a:gd name="connsiteX7" fmla="*/ 8 w 10000"/>
                <a:gd name="connsiteY7" fmla="*/ 8498 h 10000"/>
                <a:gd name="connsiteX8" fmla="*/ 8 w 10000"/>
                <a:gd name="connsiteY8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00" h="10000">
                  <a:moveTo>
                    <a:pt x="8" y="0"/>
                  </a:moveTo>
                  <a:lnTo>
                    <a:pt x="10000" y="0"/>
                  </a:lnTo>
                  <a:lnTo>
                    <a:pt x="10000" y="9011"/>
                  </a:lnTo>
                  <a:lnTo>
                    <a:pt x="423" y="9011"/>
                  </a:lnTo>
                  <a:lnTo>
                    <a:pt x="423" y="10000"/>
                  </a:lnTo>
                  <a:cubicBezTo>
                    <a:pt x="351" y="9670"/>
                    <a:pt x="280" y="9341"/>
                    <a:pt x="208" y="9011"/>
                  </a:cubicBezTo>
                  <a:lnTo>
                    <a:pt x="0" y="9011"/>
                  </a:lnTo>
                  <a:cubicBezTo>
                    <a:pt x="0" y="9011"/>
                    <a:pt x="8" y="8791"/>
                    <a:pt x="8" y="8498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F2A1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96000" tIns="108000" rIns="32400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800" dirty="0" smtClean="0">
                  <a:solidFill>
                    <a:schemeClr val="bg1"/>
                  </a:solidFill>
                </a:rPr>
                <a:t>I would absolutely recommend </a:t>
              </a:r>
              <a:r>
                <a:rPr lang="en-US" sz="800" dirty="0" err="1" smtClean="0">
                  <a:solidFill>
                    <a:schemeClr val="bg1"/>
                  </a:solidFill>
                </a:rPr>
                <a:t>Aasonn</a:t>
              </a:r>
              <a:r>
                <a:rPr lang="en-US" sz="800" dirty="0" smtClean="0">
                  <a:solidFill>
                    <a:schemeClr val="bg1"/>
                  </a:solidFill>
                </a:rPr>
                <a:t>.  They have both the knowledge and skill set to implement your </a:t>
              </a:r>
              <a:r>
                <a:rPr lang="en-US" sz="800" dirty="0" err="1" smtClean="0">
                  <a:solidFill>
                    <a:schemeClr val="bg1"/>
                  </a:solidFill>
                </a:rPr>
                <a:t>Successfactors</a:t>
              </a:r>
              <a:r>
                <a:rPr lang="en-US" sz="800" dirty="0" smtClean="0">
                  <a:solidFill>
                    <a:schemeClr val="bg1"/>
                  </a:solidFill>
                </a:rPr>
                <a:t> system and offer a partnership you can rely on</a:t>
              </a:r>
              <a:endParaRPr lang="en-US" sz="800" dirty="0">
                <a:solidFill>
                  <a:schemeClr val="bg1"/>
                </a:solidFill>
              </a:endParaRPr>
            </a:p>
          </p:txBody>
        </p:sp>
        <p:sp>
          <p:nvSpPr>
            <p:cNvPr id="13" name="Freeform 8"/>
            <p:cNvSpPr>
              <a:spLocks noEditPoints="1"/>
            </p:cNvSpPr>
            <p:nvPr/>
          </p:nvSpPr>
          <p:spPr bwMode="auto">
            <a:xfrm>
              <a:off x="522288" y="3967907"/>
              <a:ext cx="206375" cy="160338"/>
            </a:xfrm>
            <a:custGeom>
              <a:avLst/>
              <a:gdLst>
                <a:gd name="T0" fmla="*/ 50 w 76"/>
                <a:gd name="T1" fmla="*/ 15 h 59"/>
                <a:gd name="T2" fmla="*/ 43 w 76"/>
                <a:gd name="T3" fmla="*/ 36 h 59"/>
                <a:gd name="T4" fmla="*/ 48 w 76"/>
                <a:gd name="T5" fmla="*/ 53 h 59"/>
                <a:gd name="T6" fmla="*/ 61 w 76"/>
                <a:gd name="T7" fmla="*/ 59 h 59"/>
                <a:gd name="T8" fmla="*/ 72 w 76"/>
                <a:gd name="T9" fmla="*/ 54 h 59"/>
                <a:gd name="T10" fmla="*/ 76 w 76"/>
                <a:gd name="T11" fmla="*/ 44 h 59"/>
                <a:gd name="T12" fmla="*/ 72 w 76"/>
                <a:gd name="T13" fmla="*/ 34 h 59"/>
                <a:gd name="T14" fmla="*/ 63 w 76"/>
                <a:gd name="T15" fmla="*/ 30 h 59"/>
                <a:gd name="T16" fmla="*/ 56 w 76"/>
                <a:gd name="T17" fmla="*/ 32 h 59"/>
                <a:gd name="T18" fmla="*/ 55 w 76"/>
                <a:gd name="T19" fmla="*/ 33 h 59"/>
                <a:gd name="T20" fmla="*/ 54 w 76"/>
                <a:gd name="T21" fmla="*/ 32 h 59"/>
                <a:gd name="T22" fmla="*/ 53 w 76"/>
                <a:gd name="T23" fmla="*/ 30 h 59"/>
                <a:gd name="T24" fmla="*/ 59 w 76"/>
                <a:gd name="T25" fmla="*/ 15 h 59"/>
                <a:gd name="T26" fmla="*/ 73 w 76"/>
                <a:gd name="T27" fmla="*/ 4 h 59"/>
                <a:gd name="T28" fmla="*/ 73 w 76"/>
                <a:gd name="T29" fmla="*/ 0 h 59"/>
                <a:gd name="T30" fmla="*/ 50 w 76"/>
                <a:gd name="T31" fmla="*/ 15 h 59"/>
                <a:gd name="T32" fmla="*/ 7 w 76"/>
                <a:gd name="T33" fmla="*/ 15 h 59"/>
                <a:gd name="T34" fmla="*/ 0 w 76"/>
                <a:gd name="T35" fmla="*/ 36 h 59"/>
                <a:gd name="T36" fmla="*/ 5 w 76"/>
                <a:gd name="T37" fmla="*/ 53 h 59"/>
                <a:gd name="T38" fmla="*/ 18 w 76"/>
                <a:gd name="T39" fmla="*/ 59 h 59"/>
                <a:gd name="T40" fmla="*/ 29 w 76"/>
                <a:gd name="T41" fmla="*/ 54 h 59"/>
                <a:gd name="T42" fmla="*/ 34 w 76"/>
                <a:gd name="T43" fmla="*/ 44 h 59"/>
                <a:gd name="T44" fmla="*/ 30 w 76"/>
                <a:gd name="T45" fmla="*/ 34 h 59"/>
                <a:gd name="T46" fmla="*/ 21 w 76"/>
                <a:gd name="T47" fmla="*/ 30 h 59"/>
                <a:gd name="T48" fmla="*/ 13 w 76"/>
                <a:gd name="T49" fmla="*/ 32 h 59"/>
                <a:gd name="T50" fmla="*/ 12 w 76"/>
                <a:gd name="T51" fmla="*/ 33 h 59"/>
                <a:gd name="T52" fmla="*/ 11 w 76"/>
                <a:gd name="T53" fmla="*/ 32 h 59"/>
                <a:gd name="T54" fmla="*/ 11 w 76"/>
                <a:gd name="T55" fmla="*/ 30 h 59"/>
                <a:gd name="T56" fmla="*/ 16 w 76"/>
                <a:gd name="T57" fmla="*/ 15 h 59"/>
                <a:gd name="T58" fmla="*/ 31 w 76"/>
                <a:gd name="T59" fmla="*/ 4 h 59"/>
                <a:gd name="T60" fmla="*/ 31 w 76"/>
                <a:gd name="T61" fmla="*/ 0 h 59"/>
                <a:gd name="T62" fmla="*/ 7 w 76"/>
                <a:gd name="T63" fmla="*/ 15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6" h="59">
                  <a:moveTo>
                    <a:pt x="50" y="15"/>
                  </a:moveTo>
                  <a:cubicBezTo>
                    <a:pt x="45" y="21"/>
                    <a:pt x="43" y="28"/>
                    <a:pt x="43" y="36"/>
                  </a:cubicBezTo>
                  <a:cubicBezTo>
                    <a:pt x="43" y="43"/>
                    <a:pt x="44" y="49"/>
                    <a:pt x="48" y="53"/>
                  </a:cubicBezTo>
                  <a:cubicBezTo>
                    <a:pt x="52" y="57"/>
                    <a:pt x="56" y="59"/>
                    <a:pt x="61" y="59"/>
                  </a:cubicBezTo>
                  <a:cubicBezTo>
                    <a:pt x="65" y="59"/>
                    <a:pt x="69" y="57"/>
                    <a:pt x="72" y="54"/>
                  </a:cubicBezTo>
                  <a:cubicBezTo>
                    <a:pt x="75" y="51"/>
                    <a:pt x="76" y="48"/>
                    <a:pt x="76" y="44"/>
                  </a:cubicBezTo>
                  <a:cubicBezTo>
                    <a:pt x="76" y="40"/>
                    <a:pt x="75" y="37"/>
                    <a:pt x="72" y="34"/>
                  </a:cubicBezTo>
                  <a:cubicBezTo>
                    <a:pt x="70" y="31"/>
                    <a:pt x="67" y="30"/>
                    <a:pt x="63" y="30"/>
                  </a:cubicBezTo>
                  <a:cubicBezTo>
                    <a:pt x="60" y="30"/>
                    <a:pt x="58" y="31"/>
                    <a:pt x="56" y="32"/>
                  </a:cubicBezTo>
                  <a:cubicBezTo>
                    <a:pt x="56" y="32"/>
                    <a:pt x="55" y="33"/>
                    <a:pt x="55" y="33"/>
                  </a:cubicBezTo>
                  <a:cubicBezTo>
                    <a:pt x="55" y="33"/>
                    <a:pt x="54" y="32"/>
                    <a:pt x="54" y="32"/>
                  </a:cubicBezTo>
                  <a:cubicBezTo>
                    <a:pt x="54" y="32"/>
                    <a:pt x="53" y="31"/>
                    <a:pt x="53" y="30"/>
                  </a:cubicBezTo>
                  <a:cubicBezTo>
                    <a:pt x="53" y="24"/>
                    <a:pt x="55" y="19"/>
                    <a:pt x="59" y="15"/>
                  </a:cubicBezTo>
                  <a:cubicBezTo>
                    <a:pt x="62" y="10"/>
                    <a:pt x="67" y="6"/>
                    <a:pt x="73" y="4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3" y="3"/>
                    <a:pt x="55" y="9"/>
                    <a:pt x="50" y="15"/>
                  </a:cubicBezTo>
                  <a:close/>
                  <a:moveTo>
                    <a:pt x="7" y="15"/>
                  </a:moveTo>
                  <a:cubicBezTo>
                    <a:pt x="2" y="21"/>
                    <a:pt x="0" y="28"/>
                    <a:pt x="0" y="36"/>
                  </a:cubicBezTo>
                  <a:cubicBezTo>
                    <a:pt x="0" y="43"/>
                    <a:pt x="2" y="49"/>
                    <a:pt x="5" y="53"/>
                  </a:cubicBezTo>
                  <a:cubicBezTo>
                    <a:pt x="9" y="57"/>
                    <a:pt x="13" y="59"/>
                    <a:pt x="18" y="59"/>
                  </a:cubicBezTo>
                  <a:cubicBezTo>
                    <a:pt x="22" y="59"/>
                    <a:pt x="26" y="57"/>
                    <a:pt x="29" y="54"/>
                  </a:cubicBezTo>
                  <a:cubicBezTo>
                    <a:pt x="32" y="51"/>
                    <a:pt x="34" y="48"/>
                    <a:pt x="34" y="44"/>
                  </a:cubicBezTo>
                  <a:cubicBezTo>
                    <a:pt x="34" y="40"/>
                    <a:pt x="32" y="37"/>
                    <a:pt x="30" y="34"/>
                  </a:cubicBezTo>
                  <a:cubicBezTo>
                    <a:pt x="27" y="31"/>
                    <a:pt x="24" y="30"/>
                    <a:pt x="21" y="30"/>
                  </a:cubicBezTo>
                  <a:cubicBezTo>
                    <a:pt x="18" y="30"/>
                    <a:pt x="15" y="31"/>
                    <a:pt x="13" y="32"/>
                  </a:cubicBezTo>
                  <a:cubicBezTo>
                    <a:pt x="13" y="32"/>
                    <a:pt x="12" y="33"/>
                    <a:pt x="12" y="33"/>
                  </a:cubicBezTo>
                  <a:cubicBezTo>
                    <a:pt x="12" y="33"/>
                    <a:pt x="12" y="32"/>
                    <a:pt x="11" y="32"/>
                  </a:cubicBezTo>
                  <a:cubicBezTo>
                    <a:pt x="11" y="32"/>
                    <a:pt x="11" y="31"/>
                    <a:pt x="11" y="30"/>
                  </a:cubicBezTo>
                  <a:cubicBezTo>
                    <a:pt x="11" y="24"/>
                    <a:pt x="13" y="19"/>
                    <a:pt x="16" y="15"/>
                  </a:cubicBezTo>
                  <a:cubicBezTo>
                    <a:pt x="20" y="10"/>
                    <a:pt x="24" y="6"/>
                    <a:pt x="31" y="4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0" y="3"/>
                    <a:pt x="12" y="9"/>
                    <a:pt x="7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9"/>
            <p:cNvSpPr>
              <a:spLocks noEditPoints="1"/>
            </p:cNvSpPr>
            <p:nvPr/>
          </p:nvSpPr>
          <p:spPr bwMode="auto">
            <a:xfrm>
              <a:off x="3467100" y="4279057"/>
              <a:ext cx="206375" cy="160338"/>
            </a:xfrm>
            <a:custGeom>
              <a:avLst/>
              <a:gdLst>
                <a:gd name="T0" fmla="*/ 26 w 76"/>
                <a:gd name="T1" fmla="*/ 44 h 59"/>
                <a:gd name="T2" fmla="*/ 34 w 76"/>
                <a:gd name="T3" fmla="*/ 22 h 59"/>
                <a:gd name="T4" fmla="*/ 28 w 76"/>
                <a:gd name="T5" fmla="*/ 6 h 59"/>
                <a:gd name="T6" fmla="*/ 15 w 76"/>
                <a:gd name="T7" fmla="*/ 0 h 59"/>
                <a:gd name="T8" fmla="*/ 5 w 76"/>
                <a:gd name="T9" fmla="*/ 4 h 59"/>
                <a:gd name="T10" fmla="*/ 0 w 76"/>
                <a:gd name="T11" fmla="*/ 15 h 59"/>
                <a:gd name="T12" fmla="*/ 4 w 76"/>
                <a:gd name="T13" fmla="*/ 25 h 59"/>
                <a:gd name="T14" fmla="*/ 13 w 76"/>
                <a:gd name="T15" fmla="*/ 29 h 59"/>
                <a:gd name="T16" fmla="*/ 20 w 76"/>
                <a:gd name="T17" fmla="*/ 27 h 59"/>
                <a:gd name="T18" fmla="*/ 21 w 76"/>
                <a:gd name="T19" fmla="*/ 26 h 59"/>
                <a:gd name="T20" fmla="*/ 22 w 76"/>
                <a:gd name="T21" fmla="*/ 27 h 59"/>
                <a:gd name="T22" fmla="*/ 23 w 76"/>
                <a:gd name="T23" fmla="*/ 29 h 59"/>
                <a:gd name="T24" fmla="*/ 18 w 76"/>
                <a:gd name="T25" fmla="*/ 44 h 59"/>
                <a:gd name="T26" fmla="*/ 3 w 76"/>
                <a:gd name="T27" fmla="*/ 55 h 59"/>
                <a:gd name="T28" fmla="*/ 3 w 76"/>
                <a:gd name="T29" fmla="*/ 59 h 59"/>
                <a:gd name="T30" fmla="*/ 26 w 76"/>
                <a:gd name="T31" fmla="*/ 44 h 59"/>
                <a:gd name="T32" fmla="*/ 69 w 76"/>
                <a:gd name="T33" fmla="*/ 44 h 59"/>
                <a:gd name="T34" fmla="*/ 76 w 76"/>
                <a:gd name="T35" fmla="*/ 22 h 59"/>
                <a:gd name="T36" fmla="*/ 71 w 76"/>
                <a:gd name="T37" fmla="*/ 6 h 59"/>
                <a:gd name="T38" fmla="*/ 58 w 76"/>
                <a:gd name="T39" fmla="*/ 0 h 59"/>
                <a:gd name="T40" fmla="*/ 47 w 76"/>
                <a:gd name="T41" fmla="*/ 4 h 59"/>
                <a:gd name="T42" fmla="*/ 43 w 76"/>
                <a:gd name="T43" fmla="*/ 15 h 59"/>
                <a:gd name="T44" fmla="*/ 47 w 76"/>
                <a:gd name="T45" fmla="*/ 25 h 59"/>
                <a:gd name="T46" fmla="*/ 56 w 76"/>
                <a:gd name="T47" fmla="*/ 29 h 59"/>
                <a:gd name="T48" fmla="*/ 63 w 76"/>
                <a:gd name="T49" fmla="*/ 27 h 59"/>
                <a:gd name="T50" fmla="*/ 64 w 76"/>
                <a:gd name="T51" fmla="*/ 26 h 59"/>
                <a:gd name="T52" fmla="*/ 65 w 76"/>
                <a:gd name="T53" fmla="*/ 27 h 59"/>
                <a:gd name="T54" fmla="*/ 65 w 76"/>
                <a:gd name="T55" fmla="*/ 29 h 59"/>
                <a:gd name="T56" fmla="*/ 60 w 76"/>
                <a:gd name="T57" fmla="*/ 44 h 59"/>
                <a:gd name="T58" fmla="*/ 46 w 76"/>
                <a:gd name="T59" fmla="*/ 55 h 59"/>
                <a:gd name="T60" fmla="*/ 46 w 76"/>
                <a:gd name="T61" fmla="*/ 59 h 59"/>
                <a:gd name="T62" fmla="*/ 69 w 76"/>
                <a:gd name="T63" fmla="*/ 44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6" h="59">
                  <a:moveTo>
                    <a:pt x="26" y="44"/>
                  </a:moveTo>
                  <a:cubicBezTo>
                    <a:pt x="31" y="38"/>
                    <a:pt x="34" y="30"/>
                    <a:pt x="34" y="22"/>
                  </a:cubicBezTo>
                  <a:cubicBezTo>
                    <a:pt x="34" y="16"/>
                    <a:pt x="32" y="10"/>
                    <a:pt x="28" y="6"/>
                  </a:cubicBezTo>
                  <a:cubicBezTo>
                    <a:pt x="25" y="2"/>
                    <a:pt x="20" y="0"/>
                    <a:pt x="15" y="0"/>
                  </a:cubicBezTo>
                  <a:cubicBezTo>
                    <a:pt x="11" y="0"/>
                    <a:pt x="8" y="1"/>
                    <a:pt x="5" y="4"/>
                  </a:cubicBezTo>
                  <a:cubicBezTo>
                    <a:pt x="2" y="7"/>
                    <a:pt x="0" y="11"/>
                    <a:pt x="0" y="15"/>
                  </a:cubicBezTo>
                  <a:cubicBezTo>
                    <a:pt x="0" y="19"/>
                    <a:pt x="1" y="22"/>
                    <a:pt x="4" y="25"/>
                  </a:cubicBezTo>
                  <a:cubicBezTo>
                    <a:pt x="7" y="27"/>
                    <a:pt x="10" y="29"/>
                    <a:pt x="13" y="29"/>
                  </a:cubicBezTo>
                  <a:cubicBezTo>
                    <a:pt x="16" y="29"/>
                    <a:pt x="18" y="28"/>
                    <a:pt x="20" y="27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2" y="26"/>
                    <a:pt x="22" y="26"/>
                    <a:pt x="22" y="27"/>
                  </a:cubicBezTo>
                  <a:cubicBezTo>
                    <a:pt x="23" y="27"/>
                    <a:pt x="23" y="28"/>
                    <a:pt x="23" y="29"/>
                  </a:cubicBezTo>
                  <a:cubicBezTo>
                    <a:pt x="23" y="34"/>
                    <a:pt x="21" y="39"/>
                    <a:pt x="18" y="44"/>
                  </a:cubicBezTo>
                  <a:cubicBezTo>
                    <a:pt x="14" y="49"/>
                    <a:pt x="9" y="52"/>
                    <a:pt x="3" y="55"/>
                  </a:cubicBezTo>
                  <a:cubicBezTo>
                    <a:pt x="3" y="59"/>
                    <a:pt x="3" y="59"/>
                    <a:pt x="3" y="59"/>
                  </a:cubicBezTo>
                  <a:cubicBezTo>
                    <a:pt x="14" y="55"/>
                    <a:pt x="21" y="50"/>
                    <a:pt x="26" y="44"/>
                  </a:cubicBezTo>
                  <a:close/>
                  <a:moveTo>
                    <a:pt x="69" y="44"/>
                  </a:moveTo>
                  <a:cubicBezTo>
                    <a:pt x="74" y="38"/>
                    <a:pt x="76" y="30"/>
                    <a:pt x="76" y="22"/>
                  </a:cubicBezTo>
                  <a:cubicBezTo>
                    <a:pt x="76" y="16"/>
                    <a:pt x="74" y="10"/>
                    <a:pt x="71" y="6"/>
                  </a:cubicBezTo>
                  <a:cubicBezTo>
                    <a:pt x="67" y="2"/>
                    <a:pt x="63" y="0"/>
                    <a:pt x="58" y="0"/>
                  </a:cubicBezTo>
                  <a:cubicBezTo>
                    <a:pt x="54" y="0"/>
                    <a:pt x="50" y="1"/>
                    <a:pt x="47" y="4"/>
                  </a:cubicBezTo>
                  <a:cubicBezTo>
                    <a:pt x="44" y="7"/>
                    <a:pt x="43" y="11"/>
                    <a:pt x="43" y="15"/>
                  </a:cubicBezTo>
                  <a:cubicBezTo>
                    <a:pt x="43" y="19"/>
                    <a:pt x="44" y="22"/>
                    <a:pt x="47" y="25"/>
                  </a:cubicBezTo>
                  <a:cubicBezTo>
                    <a:pt x="49" y="27"/>
                    <a:pt x="52" y="29"/>
                    <a:pt x="56" y="29"/>
                  </a:cubicBezTo>
                  <a:cubicBezTo>
                    <a:pt x="58" y="29"/>
                    <a:pt x="61" y="28"/>
                    <a:pt x="63" y="27"/>
                  </a:cubicBezTo>
                  <a:cubicBezTo>
                    <a:pt x="63" y="26"/>
                    <a:pt x="64" y="26"/>
                    <a:pt x="64" y="26"/>
                  </a:cubicBezTo>
                  <a:cubicBezTo>
                    <a:pt x="64" y="26"/>
                    <a:pt x="65" y="26"/>
                    <a:pt x="65" y="27"/>
                  </a:cubicBezTo>
                  <a:cubicBezTo>
                    <a:pt x="65" y="27"/>
                    <a:pt x="65" y="28"/>
                    <a:pt x="65" y="29"/>
                  </a:cubicBezTo>
                  <a:cubicBezTo>
                    <a:pt x="65" y="34"/>
                    <a:pt x="64" y="39"/>
                    <a:pt x="60" y="44"/>
                  </a:cubicBezTo>
                  <a:cubicBezTo>
                    <a:pt x="57" y="49"/>
                    <a:pt x="52" y="52"/>
                    <a:pt x="46" y="55"/>
                  </a:cubicBezTo>
                  <a:cubicBezTo>
                    <a:pt x="46" y="59"/>
                    <a:pt x="46" y="59"/>
                    <a:pt x="46" y="59"/>
                  </a:cubicBezTo>
                  <a:cubicBezTo>
                    <a:pt x="56" y="55"/>
                    <a:pt x="64" y="50"/>
                    <a:pt x="69" y="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Metin kutusu 20"/>
            <p:cNvSpPr txBox="1"/>
            <p:nvPr/>
          </p:nvSpPr>
          <p:spPr>
            <a:xfrm>
              <a:off x="611188" y="4615706"/>
              <a:ext cx="954106" cy="12849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1100"/>
                </a:lnSpc>
                <a:spcAft>
                  <a:spcPts val="500"/>
                </a:spcAft>
              </a:pPr>
              <a:r>
                <a:rPr lang="en-US" sz="800" b="1" dirty="0" smtClean="0">
                  <a:solidFill>
                    <a:srgbClr val="5A5A5A"/>
                  </a:solidFill>
                </a:rPr>
                <a:t>Marc </a:t>
              </a:r>
              <a:r>
                <a:rPr lang="en-US" sz="800" b="1" dirty="0" err="1" smtClean="0">
                  <a:solidFill>
                    <a:srgbClr val="5A5A5A"/>
                  </a:solidFill>
                </a:rPr>
                <a:t>Farrugia</a:t>
              </a:r>
              <a:r>
                <a:rPr lang="en-US" sz="800" b="1" dirty="0" smtClean="0">
                  <a:solidFill>
                    <a:srgbClr val="5A5A5A"/>
                  </a:solidFill>
                </a:rPr>
                <a:t> </a:t>
              </a:r>
              <a:endParaRPr lang="tr-TR" sz="800" dirty="0" smtClean="0">
                <a:solidFill>
                  <a:srgbClr val="5A5A5A"/>
                </a:solidFill>
              </a:endParaRPr>
            </a:p>
          </p:txBody>
        </p:sp>
        <p:pic>
          <p:nvPicPr>
            <p:cNvPr id="4109" name="Picture 13" descr="http://www.aasonn.com/wp-content/uploads/2014/04/Sun-Communities-Logo-300x65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75656" y="4595604"/>
              <a:ext cx="1109781" cy="2404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157" name="Grup 4156"/>
          <p:cNvGrpSpPr/>
          <p:nvPr/>
        </p:nvGrpSpPr>
        <p:grpSpPr>
          <a:xfrm>
            <a:off x="4419600" y="762000"/>
            <a:ext cx="4322763" cy="3717950"/>
            <a:chOff x="4419600" y="762000"/>
            <a:chExt cx="4322763" cy="3717950"/>
          </a:xfrm>
        </p:grpSpPr>
        <p:sp>
          <p:nvSpPr>
            <p:cNvPr id="16" name="Freeform 11"/>
            <p:cNvSpPr>
              <a:spLocks/>
            </p:cNvSpPr>
            <p:nvPr/>
          </p:nvSpPr>
          <p:spPr bwMode="auto">
            <a:xfrm>
              <a:off x="4419600" y="762000"/>
              <a:ext cx="4322763" cy="3717950"/>
            </a:xfrm>
            <a:custGeom>
              <a:avLst/>
              <a:gdLst>
                <a:gd name="T0" fmla="*/ 17 w 1591"/>
                <a:gd name="T1" fmla="*/ 0 h 1363"/>
                <a:gd name="T2" fmla="*/ 1573 w 1591"/>
                <a:gd name="T3" fmla="*/ 0 h 1363"/>
                <a:gd name="T4" fmla="*/ 1591 w 1591"/>
                <a:gd name="T5" fmla="*/ 17 h 1363"/>
                <a:gd name="T6" fmla="*/ 1591 w 1591"/>
                <a:gd name="T7" fmla="*/ 1345 h 1363"/>
                <a:gd name="T8" fmla="*/ 1573 w 1591"/>
                <a:gd name="T9" fmla="*/ 1363 h 1363"/>
                <a:gd name="T10" fmla="*/ 17 w 1591"/>
                <a:gd name="T11" fmla="*/ 1363 h 1363"/>
                <a:gd name="T12" fmla="*/ 0 w 1591"/>
                <a:gd name="T13" fmla="*/ 1345 h 1363"/>
                <a:gd name="T14" fmla="*/ 0 w 1591"/>
                <a:gd name="T15" fmla="*/ 17 h 1363"/>
                <a:gd name="T16" fmla="*/ 17 w 1591"/>
                <a:gd name="T17" fmla="*/ 0 h 1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91" h="1363">
                  <a:moveTo>
                    <a:pt x="17" y="0"/>
                  </a:moveTo>
                  <a:cubicBezTo>
                    <a:pt x="1573" y="0"/>
                    <a:pt x="1573" y="0"/>
                    <a:pt x="1573" y="0"/>
                  </a:cubicBezTo>
                  <a:cubicBezTo>
                    <a:pt x="1583" y="0"/>
                    <a:pt x="1591" y="8"/>
                    <a:pt x="1591" y="17"/>
                  </a:cubicBezTo>
                  <a:cubicBezTo>
                    <a:pt x="1591" y="1345"/>
                    <a:pt x="1591" y="1345"/>
                    <a:pt x="1591" y="1345"/>
                  </a:cubicBezTo>
                  <a:cubicBezTo>
                    <a:pt x="1591" y="1355"/>
                    <a:pt x="1583" y="1363"/>
                    <a:pt x="1573" y="1363"/>
                  </a:cubicBezTo>
                  <a:cubicBezTo>
                    <a:pt x="17" y="1363"/>
                    <a:pt x="17" y="1363"/>
                    <a:pt x="17" y="1363"/>
                  </a:cubicBezTo>
                  <a:cubicBezTo>
                    <a:pt x="8" y="1363"/>
                    <a:pt x="0" y="1355"/>
                    <a:pt x="0" y="1345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lose/>
                </a:path>
              </a:pathLst>
            </a:custGeom>
            <a:solidFill>
              <a:srgbClr val="EC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9"/>
            <p:cNvSpPr>
              <a:spLocks/>
            </p:cNvSpPr>
            <p:nvPr/>
          </p:nvSpPr>
          <p:spPr bwMode="auto">
            <a:xfrm>
              <a:off x="5120173" y="3562247"/>
              <a:ext cx="1448143" cy="228572"/>
            </a:xfrm>
            <a:custGeom>
              <a:avLst/>
              <a:gdLst>
                <a:gd name="T0" fmla="*/ 35 w 462"/>
                <a:gd name="T1" fmla="*/ 0 h 73"/>
                <a:gd name="T2" fmla="*/ 426 w 462"/>
                <a:gd name="T3" fmla="*/ 0 h 73"/>
                <a:gd name="T4" fmla="*/ 462 w 462"/>
                <a:gd name="T5" fmla="*/ 36 h 73"/>
                <a:gd name="T6" fmla="*/ 462 w 462"/>
                <a:gd name="T7" fmla="*/ 37 h 73"/>
                <a:gd name="T8" fmla="*/ 426 w 462"/>
                <a:gd name="T9" fmla="*/ 73 h 73"/>
                <a:gd name="T10" fmla="*/ 35 w 462"/>
                <a:gd name="T11" fmla="*/ 73 h 73"/>
                <a:gd name="T12" fmla="*/ 0 w 462"/>
                <a:gd name="T13" fmla="*/ 37 h 73"/>
                <a:gd name="T14" fmla="*/ 0 w 462"/>
                <a:gd name="T15" fmla="*/ 36 h 73"/>
                <a:gd name="T16" fmla="*/ 35 w 462"/>
                <a:gd name="T17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2" h="73">
                  <a:moveTo>
                    <a:pt x="35" y="0"/>
                  </a:moveTo>
                  <a:cubicBezTo>
                    <a:pt x="426" y="0"/>
                    <a:pt x="426" y="0"/>
                    <a:pt x="426" y="0"/>
                  </a:cubicBezTo>
                  <a:cubicBezTo>
                    <a:pt x="446" y="0"/>
                    <a:pt x="462" y="16"/>
                    <a:pt x="462" y="36"/>
                  </a:cubicBezTo>
                  <a:cubicBezTo>
                    <a:pt x="462" y="37"/>
                    <a:pt x="462" y="37"/>
                    <a:pt x="462" y="37"/>
                  </a:cubicBezTo>
                  <a:cubicBezTo>
                    <a:pt x="462" y="57"/>
                    <a:pt x="446" y="73"/>
                    <a:pt x="4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16" y="73"/>
                    <a:pt x="0" y="57"/>
                    <a:pt x="0" y="37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6" y="0"/>
                    <a:pt x="35" y="0"/>
                  </a:cubicBezTo>
                  <a:close/>
                </a:path>
              </a:pathLst>
            </a:custGeom>
            <a:solidFill>
              <a:srgbClr val="5060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0000" tIns="5400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en-US" sz="800" b="1" dirty="0" smtClean="0">
                  <a:solidFill>
                    <a:schemeClr val="bg1"/>
                  </a:solidFill>
                </a:rPr>
                <a:t>Undefined</a:t>
              </a:r>
              <a:endParaRPr lang="en-US" sz="800" b="1" dirty="0">
                <a:solidFill>
                  <a:schemeClr val="bg1"/>
                </a:solidFill>
              </a:endParaRPr>
            </a:p>
          </p:txBody>
        </p:sp>
        <p:sp>
          <p:nvSpPr>
            <p:cNvPr id="23" name="Freeform 20"/>
            <p:cNvSpPr>
              <a:spLocks/>
            </p:cNvSpPr>
            <p:nvPr/>
          </p:nvSpPr>
          <p:spPr bwMode="auto">
            <a:xfrm>
              <a:off x="5120173" y="3064399"/>
              <a:ext cx="1448143" cy="228572"/>
            </a:xfrm>
            <a:custGeom>
              <a:avLst/>
              <a:gdLst>
                <a:gd name="T0" fmla="*/ 35 w 462"/>
                <a:gd name="T1" fmla="*/ 0 h 73"/>
                <a:gd name="T2" fmla="*/ 426 w 462"/>
                <a:gd name="T3" fmla="*/ 0 h 73"/>
                <a:gd name="T4" fmla="*/ 462 w 462"/>
                <a:gd name="T5" fmla="*/ 36 h 73"/>
                <a:gd name="T6" fmla="*/ 462 w 462"/>
                <a:gd name="T7" fmla="*/ 37 h 73"/>
                <a:gd name="T8" fmla="*/ 426 w 462"/>
                <a:gd name="T9" fmla="*/ 73 h 73"/>
                <a:gd name="T10" fmla="*/ 35 w 462"/>
                <a:gd name="T11" fmla="*/ 73 h 73"/>
                <a:gd name="T12" fmla="*/ 0 w 462"/>
                <a:gd name="T13" fmla="*/ 37 h 73"/>
                <a:gd name="T14" fmla="*/ 0 w 462"/>
                <a:gd name="T15" fmla="*/ 36 h 73"/>
                <a:gd name="T16" fmla="*/ 35 w 462"/>
                <a:gd name="T17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2" h="73">
                  <a:moveTo>
                    <a:pt x="35" y="0"/>
                  </a:moveTo>
                  <a:cubicBezTo>
                    <a:pt x="426" y="0"/>
                    <a:pt x="426" y="0"/>
                    <a:pt x="426" y="0"/>
                  </a:cubicBezTo>
                  <a:cubicBezTo>
                    <a:pt x="446" y="0"/>
                    <a:pt x="462" y="16"/>
                    <a:pt x="462" y="36"/>
                  </a:cubicBezTo>
                  <a:cubicBezTo>
                    <a:pt x="462" y="37"/>
                    <a:pt x="462" y="37"/>
                    <a:pt x="462" y="37"/>
                  </a:cubicBezTo>
                  <a:cubicBezTo>
                    <a:pt x="462" y="57"/>
                    <a:pt x="446" y="73"/>
                    <a:pt x="4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16" y="73"/>
                    <a:pt x="0" y="57"/>
                    <a:pt x="0" y="37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6" y="0"/>
                    <a:pt x="35" y="0"/>
                  </a:cubicBezTo>
                  <a:close/>
                </a:path>
              </a:pathLst>
            </a:custGeom>
            <a:solidFill>
              <a:srgbClr val="4556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0000" tIns="5400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en-US" sz="800" b="1" dirty="0" smtClean="0">
                  <a:solidFill>
                    <a:schemeClr val="bg1"/>
                  </a:solidFill>
                </a:rPr>
                <a:t>Manual</a:t>
              </a:r>
              <a:endParaRPr lang="en-US" sz="800" b="1" dirty="0">
                <a:solidFill>
                  <a:schemeClr val="bg1"/>
                </a:solidFill>
              </a:endParaRPr>
            </a:p>
          </p:txBody>
        </p:sp>
        <p:sp>
          <p:nvSpPr>
            <p:cNvPr id="24" name="Freeform 21"/>
            <p:cNvSpPr>
              <a:spLocks/>
            </p:cNvSpPr>
            <p:nvPr/>
          </p:nvSpPr>
          <p:spPr bwMode="auto">
            <a:xfrm>
              <a:off x="5120173" y="2557158"/>
              <a:ext cx="1448143" cy="228572"/>
            </a:xfrm>
            <a:custGeom>
              <a:avLst/>
              <a:gdLst>
                <a:gd name="T0" fmla="*/ 35 w 462"/>
                <a:gd name="T1" fmla="*/ 0 h 73"/>
                <a:gd name="T2" fmla="*/ 426 w 462"/>
                <a:gd name="T3" fmla="*/ 0 h 73"/>
                <a:gd name="T4" fmla="*/ 462 w 462"/>
                <a:gd name="T5" fmla="*/ 36 h 73"/>
                <a:gd name="T6" fmla="*/ 462 w 462"/>
                <a:gd name="T7" fmla="*/ 37 h 73"/>
                <a:gd name="T8" fmla="*/ 426 w 462"/>
                <a:gd name="T9" fmla="*/ 73 h 73"/>
                <a:gd name="T10" fmla="*/ 35 w 462"/>
                <a:gd name="T11" fmla="*/ 73 h 73"/>
                <a:gd name="T12" fmla="*/ 0 w 462"/>
                <a:gd name="T13" fmla="*/ 37 h 73"/>
                <a:gd name="T14" fmla="*/ 0 w 462"/>
                <a:gd name="T15" fmla="*/ 36 h 73"/>
                <a:gd name="T16" fmla="*/ 35 w 462"/>
                <a:gd name="T17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2" h="73">
                  <a:moveTo>
                    <a:pt x="35" y="0"/>
                  </a:moveTo>
                  <a:cubicBezTo>
                    <a:pt x="426" y="0"/>
                    <a:pt x="426" y="0"/>
                    <a:pt x="426" y="0"/>
                  </a:cubicBezTo>
                  <a:cubicBezTo>
                    <a:pt x="446" y="0"/>
                    <a:pt x="462" y="16"/>
                    <a:pt x="462" y="36"/>
                  </a:cubicBezTo>
                  <a:cubicBezTo>
                    <a:pt x="462" y="37"/>
                    <a:pt x="462" y="37"/>
                    <a:pt x="462" y="37"/>
                  </a:cubicBezTo>
                  <a:cubicBezTo>
                    <a:pt x="462" y="57"/>
                    <a:pt x="446" y="73"/>
                    <a:pt x="4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16" y="73"/>
                    <a:pt x="0" y="57"/>
                    <a:pt x="0" y="37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6" y="0"/>
                    <a:pt x="35" y="0"/>
                  </a:cubicBezTo>
                  <a:close/>
                </a:path>
              </a:pathLst>
            </a:custGeom>
            <a:solidFill>
              <a:srgbClr val="3B4D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0000" tIns="5400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en-US" sz="800" b="1" dirty="0" smtClean="0">
                  <a:solidFill>
                    <a:schemeClr val="bg1"/>
                  </a:solidFill>
                </a:rPr>
                <a:t>Automation</a:t>
              </a:r>
              <a:endParaRPr lang="en-US" sz="800" b="1" dirty="0">
                <a:solidFill>
                  <a:schemeClr val="bg1"/>
                </a:solidFill>
              </a:endParaRPr>
            </a:p>
          </p:txBody>
        </p:sp>
        <p:sp>
          <p:nvSpPr>
            <p:cNvPr id="25" name="Freeform 22"/>
            <p:cNvSpPr>
              <a:spLocks/>
            </p:cNvSpPr>
            <p:nvPr/>
          </p:nvSpPr>
          <p:spPr bwMode="auto">
            <a:xfrm>
              <a:off x="5120173" y="1965376"/>
              <a:ext cx="1448143" cy="228572"/>
            </a:xfrm>
            <a:custGeom>
              <a:avLst/>
              <a:gdLst>
                <a:gd name="T0" fmla="*/ 35 w 462"/>
                <a:gd name="T1" fmla="*/ 0 h 73"/>
                <a:gd name="T2" fmla="*/ 426 w 462"/>
                <a:gd name="T3" fmla="*/ 0 h 73"/>
                <a:gd name="T4" fmla="*/ 462 w 462"/>
                <a:gd name="T5" fmla="*/ 36 h 73"/>
                <a:gd name="T6" fmla="*/ 462 w 462"/>
                <a:gd name="T7" fmla="*/ 37 h 73"/>
                <a:gd name="T8" fmla="*/ 426 w 462"/>
                <a:gd name="T9" fmla="*/ 73 h 73"/>
                <a:gd name="T10" fmla="*/ 35 w 462"/>
                <a:gd name="T11" fmla="*/ 73 h 73"/>
                <a:gd name="T12" fmla="*/ 0 w 462"/>
                <a:gd name="T13" fmla="*/ 37 h 73"/>
                <a:gd name="T14" fmla="*/ 0 w 462"/>
                <a:gd name="T15" fmla="*/ 36 h 73"/>
                <a:gd name="T16" fmla="*/ 35 w 462"/>
                <a:gd name="T17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2" h="73">
                  <a:moveTo>
                    <a:pt x="35" y="0"/>
                  </a:moveTo>
                  <a:cubicBezTo>
                    <a:pt x="426" y="0"/>
                    <a:pt x="426" y="0"/>
                    <a:pt x="426" y="0"/>
                  </a:cubicBezTo>
                  <a:cubicBezTo>
                    <a:pt x="446" y="0"/>
                    <a:pt x="462" y="16"/>
                    <a:pt x="462" y="36"/>
                  </a:cubicBezTo>
                  <a:cubicBezTo>
                    <a:pt x="462" y="37"/>
                    <a:pt x="462" y="37"/>
                    <a:pt x="462" y="37"/>
                  </a:cubicBezTo>
                  <a:cubicBezTo>
                    <a:pt x="462" y="57"/>
                    <a:pt x="446" y="73"/>
                    <a:pt x="4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16" y="73"/>
                    <a:pt x="0" y="57"/>
                    <a:pt x="0" y="37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6" y="0"/>
                    <a:pt x="35" y="0"/>
                  </a:cubicBezTo>
                  <a:close/>
                </a:path>
              </a:pathLst>
            </a:custGeom>
            <a:solidFill>
              <a:srgbClr val="3143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0000" tIns="5400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en-US" sz="750" b="1" dirty="0" smtClean="0">
                  <a:solidFill>
                    <a:schemeClr val="bg1"/>
                  </a:solidFill>
                </a:rPr>
                <a:t>Integration/Consolidation</a:t>
              </a:r>
              <a:endParaRPr lang="en-US" sz="750" b="1" dirty="0">
                <a:solidFill>
                  <a:schemeClr val="bg1"/>
                </a:solidFill>
              </a:endParaRPr>
            </a:p>
          </p:txBody>
        </p:sp>
        <p:sp>
          <p:nvSpPr>
            <p:cNvPr id="26" name="Freeform 23"/>
            <p:cNvSpPr>
              <a:spLocks/>
            </p:cNvSpPr>
            <p:nvPr/>
          </p:nvSpPr>
          <p:spPr bwMode="auto">
            <a:xfrm>
              <a:off x="5120173" y="1193555"/>
              <a:ext cx="1448143" cy="228572"/>
            </a:xfrm>
            <a:custGeom>
              <a:avLst/>
              <a:gdLst>
                <a:gd name="T0" fmla="*/ 35 w 462"/>
                <a:gd name="T1" fmla="*/ 0 h 73"/>
                <a:gd name="T2" fmla="*/ 426 w 462"/>
                <a:gd name="T3" fmla="*/ 0 h 73"/>
                <a:gd name="T4" fmla="*/ 462 w 462"/>
                <a:gd name="T5" fmla="*/ 36 h 73"/>
                <a:gd name="T6" fmla="*/ 462 w 462"/>
                <a:gd name="T7" fmla="*/ 37 h 73"/>
                <a:gd name="T8" fmla="*/ 426 w 462"/>
                <a:gd name="T9" fmla="*/ 73 h 73"/>
                <a:gd name="T10" fmla="*/ 35 w 462"/>
                <a:gd name="T11" fmla="*/ 73 h 73"/>
                <a:gd name="T12" fmla="*/ 0 w 462"/>
                <a:gd name="T13" fmla="*/ 37 h 73"/>
                <a:gd name="T14" fmla="*/ 0 w 462"/>
                <a:gd name="T15" fmla="*/ 36 h 73"/>
                <a:gd name="T16" fmla="*/ 35 w 462"/>
                <a:gd name="T17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2" h="73">
                  <a:moveTo>
                    <a:pt x="35" y="0"/>
                  </a:moveTo>
                  <a:cubicBezTo>
                    <a:pt x="426" y="0"/>
                    <a:pt x="426" y="0"/>
                    <a:pt x="426" y="0"/>
                  </a:cubicBezTo>
                  <a:cubicBezTo>
                    <a:pt x="446" y="0"/>
                    <a:pt x="462" y="16"/>
                    <a:pt x="462" y="36"/>
                  </a:cubicBezTo>
                  <a:cubicBezTo>
                    <a:pt x="462" y="37"/>
                    <a:pt x="462" y="37"/>
                    <a:pt x="462" y="37"/>
                  </a:cubicBezTo>
                  <a:cubicBezTo>
                    <a:pt x="462" y="57"/>
                    <a:pt x="446" y="73"/>
                    <a:pt x="4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16" y="73"/>
                    <a:pt x="0" y="57"/>
                    <a:pt x="0" y="37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6" y="0"/>
                    <a:pt x="35" y="0"/>
                  </a:cubicBezTo>
                  <a:close/>
                </a:path>
              </a:pathLst>
            </a:custGeom>
            <a:solidFill>
              <a:srgbClr val="2A2C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0000" tIns="5400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en-US" sz="800" b="1" dirty="0" smtClean="0">
                  <a:solidFill>
                    <a:schemeClr val="bg1"/>
                  </a:solidFill>
                </a:rPr>
                <a:t>Transformation</a:t>
              </a:r>
              <a:endParaRPr lang="en-US" sz="800" b="1" dirty="0">
                <a:solidFill>
                  <a:schemeClr val="bg1"/>
                </a:solidFill>
              </a:endParaRPr>
            </a:p>
          </p:txBody>
        </p:sp>
        <p:sp>
          <p:nvSpPr>
            <p:cNvPr id="27" name="Freeform 24"/>
            <p:cNvSpPr>
              <a:spLocks/>
            </p:cNvSpPr>
            <p:nvPr/>
          </p:nvSpPr>
          <p:spPr bwMode="auto">
            <a:xfrm>
              <a:off x="6850116" y="892968"/>
              <a:ext cx="1643837" cy="344423"/>
            </a:xfrm>
            <a:custGeom>
              <a:avLst/>
              <a:gdLst>
                <a:gd name="T0" fmla="*/ 55 w 525"/>
                <a:gd name="T1" fmla="*/ 0 h 110"/>
                <a:gd name="T2" fmla="*/ 470 w 525"/>
                <a:gd name="T3" fmla="*/ 0 h 110"/>
                <a:gd name="T4" fmla="*/ 525 w 525"/>
                <a:gd name="T5" fmla="*/ 55 h 110"/>
                <a:gd name="T6" fmla="*/ 470 w 525"/>
                <a:gd name="T7" fmla="*/ 110 h 110"/>
                <a:gd name="T8" fmla="*/ 55 w 525"/>
                <a:gd name="T9" fmla="*/ 110 h 110"/>
                <a:gd name="T10" fmla="*/ 0 w 525"/>
                <a:gd name="T11" fmla="*/ 55 h 110"/>
                <a:gd name="T12" fmla="*/ 55 w 525"/>
                <a:gd name="T13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5" h="110">
                  <a:moveTo>
                    <a:pt x="55" y="0"/>
                  </a:moveTo>
                  <a:cubicBezTo>
                    <a:pt x="470" y="0"/>
                    <a:pt x="470" y="0"/>
                    <a:pt x="470" y="0"/>
                  </a:cubicBezTo>
                  <a:cubicBezTo>
                    <a:pt x="500" y="0"/>
                    <a:pt x="525" y="25"/>
                    <a:pt x="525" y="55"/>
                  </a:cubicBezTo>
                  <a:cubicBezTo>
                    <a:pt x="525" y="85"/>
                    <a:pt x="500" y="110"/>
                    <a:pt x="470" y="110"/>
                  </a:cubicBezTo>
                  <a:cubicBezTo>
                    <a:pt x="55" y="110"/>
                    <a:pt x="55" y="110"/>
                    <a:pt x="55" y="110"/>
                  </a:cubicBezTo>
                  <a:cubicBezTo>
                    <a:pt x="25" y="110"/>
                    <a:pt x="0" y="85"/>
                    <a:pt x="0" y="55"/>
                  </a:cubicBezTo>
                  <a:cubicBezTo>
                    <a:pt x="0" y="25"/>
                    <a:pt x="25" y="0"/>
                    <a:pt x="55" y="0"/>
                  </a:cubicBezTo>
                  <a:close/>
                </a:path>
              </a:pathLst>
            </a:custGeom>
            <a:solidFill>
              <a:srgbClr val="ECEDED"/>
            </a:solidFill>
            <a:ln w="9525">
              <a:solidFill>
                <a:srgbClr val="5A5A5A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600" b="1" dirty="0" smtClean="0">
                  <a:solidFill>
                    <a:srgbClr val="5A5A5A"/>
                  </a:solidFill>
                </a:rPr>
                <a:t>Strategic Change:</a:t>
              </a:r>
            </a:p>
            <a:p>
              <a:pPr algn="ctr"/>
              <a:r>
                <a:rPr lang="en-US" sz="600" dirty="0" smtClean="0">
                  <a:solidFill>
                    <a:srgbClr val="5A5A5A"/>
                  </a:solidFill>
                </a:rPr>
                <a:t>Platform for strategic change and optimal utilization of talent</a:t>
              </a:r>
              <a:endParaRPr lang="en-US" sz="600" dirty="0">
                <a:solidFill>
                  <a:srgbClr val="5A5A5A"/>
                </a:solidFill>
              </a:endParaRPr>
            </a:p>
          </p:txBody>
        </p:sp>
        <p:sp>
          <p:nvSpPr>
            <p:cNvPr id="28" name="Freeform 25"/>
            <p:cNvSpPr>
              <a:spLocks/>
            </p:cNvSpPr>
            <p:nvPr/>
          </p:nvSpPr>
          <p:spPr bwMode="auto">
            <a:xfrm>
              <a:off x="6850116" y="1306276"/>
              <a:ext cx="1643837" cy="345989"/>
            </a:xfrm>
            <a:custGeom>
              <a:avLst/>
              <a:gdLst>
                <a:gd name="T0" fmla="*/ 55 w 525"/>
                <a:gd name="T1" fmla="*/ 0 h 110"/>
                <a:gd name="T2" fmla="*/ 470 w 525"/>
                <a:gd name="T3" fmla="*/ 0 h 110"/>
                <a:gd name="T4" fmla="*/ 525 w 525"/>
                <a:gd name="T5" fmla="*/ 55 h 110"/>
                <a:gd name="T6" fmla="*/ 470 w 525"/>
                <a:gd name="T7" fmla="*/ 110 h 110"/>
                <a:gd name="T8" fmla="*/ 55 w 525"/>
                <a:gd name="T9" fmla="*/ 110 h 110"/>
                <a:gd name="T10" fmla="*/ 0 w 525"/>
                <a:gd name="T11" fmla="*/ 55 h 110"/>
                <a:gd name="T12" fmla="*/ 55 w 525"/>
                <a:gd name="T13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5" h="110">
                  <a:moveTo>
                    <a:pt x="55" y="0"/>
                  </a:moveTo>
                  <a:cubicBezTo>
                    <a:pt x="470" y="0"/>
                    <a:pt x="470" y="0"/>
                    <a:pt x="470" y="0"/>
                  </a:cubicBezTo>
                  <a:cubicBezTo>
                    <a:pt x="500" y="0"/>
                    <a:pt x="525" y="25"/>
                    <a:pt x="525" y="55"/>
                  </a:cubicBezTo>
                  <a:cubicBezTo>
                    <a:pt x="525" y="85"/>
                    <a:pt x="500" y="110"/>
                    <a:pt x="470" y="110"/>
                  </a:cubicBezTo>
                  <a:cubicBezTo>
                    <a:pt x="55" y="110"/>
                    <a:pt x="55" y="110"/>
                    <a:pt x="55" y="110"/>
                  </a:cubicBezTo>
                  <a:cubicBezTo>
                    <a:pt x="25" y="110"/>
                    <a:pt x="0" y="85"/>
                    <a:pt x="0" y="55"/>
                  </a:cubicBezTo>
                  <a:cubicBezTo>
                    <a:pt x="0" y="25"/>
                    <a:pt x="25" y="0"/>
                    <a:pt x="55" y="0"/>
                  </a:cubicBezTo>
                  <a:close/>
                </a:path>
              </a:pathLst>
            </a:custGeom>
            <a:solidFill>
              <a:srgbClr val="ECEDED"/>
            </a:solidFill>
            <a:ln w="9525">
              <a:solidFill>
                <a:srgbClr val="5A5A5A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600" b="1" dirty="0" smtClean="0">
                  <a:solidFill>
                    <a:srgbClr val="5A5A5A"/>
                  </a:solidFill>
                </a:rPr>
                <a:t>Operational Insight:</a:t>
              </a:r>
            </a:p>
            <a:p>
              <a:pPr algn="ctr"/>
              <a:r>
                <a:rPr lang="en-US" sz="600" dirty="0" smtClean="0">
                  <a:solidFill>
                    <a:srgbClr val="5A5A5A"/>
                  </a:solidFill>
                </a:rPr>
                <a:t>Data-driven insights for understanding, monitoring and improving talent</a:t>
              </a:r>
              <a:endParaRPr lang="en-US" sz="600" dirty="0">
                <a:solidFill>
                  <a:srgbClr val="5A5A5A"/>
                </a:solidFill>
              </a:endParaRPr>
            </a:p>
          </p:txBody>
        </p:sp>
        <p:sp>
          <p:nvSpPr>
            <p:cNvPr id="29" name="Freeform 26"/>
            <p:cNvSpPr>
              <a:spLocks/>
            </p:cNvSpPr>
            <p:nvPr/>
          </p:nvSpPr>
          <p:spPr bwMode="auto">
            <a:xfrm>
              <a:off x="6850116" y="1783772"/>
              <a:ext cx="1643837" cy="341292"/>
            </a:xfrm>
            <a:custGeom>
              <a:avLst/>
              <a:gdLst>
                <a:gd name="T0" fmla="*/ 55 w 525"/>
                <a:gd name="T1" fmla="*/ 0 h 109"/>
                <a:gd name="T2" fmla="*/ 470 w 525"/>
                <a:gd name="T3" fmla="*/ 0 h 109"/>
                <a:gd name="T4" fmla="*/ 525 w 525"/>
                <a:gd name="T5" fmla="*/ 55 h 109"/>
                <a:gd name="T6" fmla="*/ 470 w 525"/>
                <a:gd name="T7" fmla="*/ 109 h 109"/>
                <a:gd name="T8" fmla="*/ 55 w 525"/>
                <a:gd name="T9" fmla="*/ 109 h 109"/>
                <a:gd name="T10" fmla="*/ 0 w 525"/>
                <a:gd name="T11" fmla="*/ 55 h 109"/>
                <a:gd name="T12" fmla="*/ 55 w 525"/>
                <a:gd name="T13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5" h="109">
                  <a:moveTo>
                    <a:pt x="55" y="0"/>
                  </a:moveTo>
                  <a:cubicBezTo>
                    <a:pt x="470" y="0"/>
                    <a:pt x="470" y="0"/>
                    <a:pt x="470" y="0"/>
                  </a:cubicBezTo>
                  <a:cubicBezTo>
                    <a:pt x="500" y="0"/>
                    <a:pt x="525" y="25"/>
                    <a:pt x="525" y="55"/>
                  </a:cubicBezTo>
                  <a:cubicBezTo>
                    <a:pt x="525" y="85"/>
                    <a:pt x="500" y="109"/>
                    <a:pt x="470" y="109"/>
                  </a:cubicBezTo>
                  <a:cubicBezTo>
                    <a:pt x="55" y="109"/>
                    <a:pt x="55" y="109"/>
                    <a:pt x="55" y="109"/>
                  </a:cubicBezTo>
                  <a:cubicBezTo>
                    <a:pt x="25" y="109"/>
                    <a:pt x="0" y="85"/>
                    <a:pt x="0" y="55"/>
                  </a:cubicBezTo>
                  <a:cubicBezTo>
                    <a:pt x="0" y="25"/>
                    <a:pt x="25" y="0"/>
                    <a:pt x="55" y="0"/>
                  </a:cubicBezTo>
                  <a:close/>
                </a:path>
              </a:pathLst>
            </a:custGeom>
            <a:solidFill>
              <a:srgbClr val="ECEDED"/>
            </a:solidFill>
            <a:ln w="9525">
              <a:solidFill>
                <a:srgbClr val="5A5A5A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600" b="1" dirty="0" smtClean="0">
                  <a:solidFill>
                    <a:srgbClr val="5A5A5A"/>
                  </a:solidFill>
                </a:rPr>
                <a:t>Comprehensive:</a:t>
              </a:r>
            </a:p>
            <a:p>
              <a:pPr algn="ctr"/>
              <a:r>
                <a:rPr lang="en-US" sz="600" dirty="0" smtClean="0">
                  <a:solidFill>
                    <a:srgbClr val="5A5A5A"/>
                  </a:solidFill>
                </a:rPr>
                <a:t>Methods effectively supporting major talent management needs</a:t>
              </a:r>
              <a:endParaRPr lang="en-US" sz="600" dirty="0">
                <a:solidFill>
                  <a:srgbClr val="5A5A5A"/>
                </a:solidFill>
              </a:endParaRPr>
            </a:p>
          </p:txBody>
        </p:sp>
        <p:sp>
          <p:nvSpPr>
            <p:cNvPr id="30" name="Freeform 27"/>
            <p:cNvSpPr>
              <a:spLocks/>
            </p:cNvSpPr>
            <p:nvPr/>
          </p:nvSpPr>
          <p:spPr bwMode="auto">
            <a:xfrm>
              <a:off x="6850116" y="2745025"/>
              <a:ext cx="1643837" cy="344423"/>
            </a:xfrm>
            <a:custGeom>
              <a:avLst/>
              <a:gdLst>
                <a:gd name="T0" fmla="*/ 55 w 525"/>
                <a:gd name="T1" fmla="*/ 0 h 110"/>
                <a:gd name="T2" fmla="*/ 470 w 525"/>
                <a:gd name="T3" fmla="*/ 0 h 110"/>
                <a:gd name="T4" fmla="*/ 525 w 525"/>
                <a:gd name="T5" fmla="*/ 55 h 110"/>
                <a:gd name="T6" fmla="*/ 470 w 525"/>
                <a:gd name="T7" fmla="*/ 110 h 110"/>
                <a:gd name="T8" fmla="*/ 55 w 525"/>
                <a:gd name="T9" fmla="*/ 110 h 110"/>
                <a:gd name="T10" fmla="*/ 0 w 525"/>
                <a:gd name="T11" fmla="*/ 55 h 110"/>
                <a:gd name="T12" fmla="*/ 55 w 525"/>
                <a:gd name="T13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5" h="110">
                  <a:moveTo>
                    <a:pt x="55" y="0"/>
                  </a:moveTo>
                  <a:cubicBezTo>
                    <a:pt x="470" y="0"/>
                    <a:pt x="470" y="0"/>
                    <a:pt x="470" y="0"/>
                  </a:cubicBezTo>
                  <a:cubicBezTo>
                    <a:pt x="500" y="0"/>
                    <a:pt x="525" y="25"/>
                    <a:pt x="525" y="55"/>
                  </a:cubicBezTo>
                  <a:cubicBezTo>
                    <a:pt x="525" y="85"/>
                    <a:pt x="500" y="110"/>
                    <a:pt x="470" y="110"/>
                  </a:cubicBezTo>
                  <a:cubicBezTo>
                    <a:pt x="55" y="110"/>
                    <a:pt x="55" y="110"/>
                    <a:pt x="55" y="110"/>
                  </a:cubicBezTo>
                  <a:cubicBezTo>
                    <a:pt x="25" y="110"/>
                    <a:pt x="0" y="85"/>
                    <a:pt x="0" y="55"/>
                  </a:cubicBezTo>
                  <a:cubicBezTo>
                    <a:pt x="0" y="25"/>
                    <a:pt x="25" y="0"/>
                    <a:pt x="55" y="0"/>
                  </a:cubicBezTo>
                  <a:close/>
                </a:path>
              </a:pathLst>
            </a:custGeom>
            <a:solidFill>
              <a:srgbClr val="ECEDED"/>
            </a:solidFill>
            <a:ln w="9525">
              <a:solidFill>
                <a:srgbClr val="5A5A5A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600" b="1" dirty="0" smtClean="0">
                  <a:solidFill>
                    <a:srgbClr val="5A5A5A"/>
                  </a:solidFill>
                </a:rPr>
                <a:t>Efficiency:</a:t>
              </a:r>
            </a:p>
            <a:p>
              <a:pPr algn="ctr"/>
              <a:r>
                <a:rPr lang="en-US" sz="600" dirty="0" smtClean="0">
                  <a:solidFill>
                    <a:srgbClr val="5A5A5A"/>
                  </a:solidFill>
                </a:rPr>
                <a:t>Efficient &amp; consistent methods; able to monitor usage</a:t>
              </a:r>
              <a:endParaRPr lang="en-US" sz="600" dirty="0">
                <a:solidFill>
                  <a:srgbClr val="5A5A5A"/>
                </a:solidFill>
              </a:endParaRPr>
            </a:p>
          </p:txBody>
        </p:sp>
        <p:sp>
          <p:nvSpPr>
            <p:cNvPr id="31" name="Freeform 28"/>
            <p:cNvSpPr>
              <a:spLocks/>
            </p:cNvSpPr>
            <p:nvPr/>
          </p:nvSpPr>
          <p:spPr bwMode="auto">
            <a:xfrm>
              <a:off x="6850116" y="3205299"/>
              <a:ext cx="1643837" cy="344423"/>
            </a:xfrm>
            <a:custGeom>
              <a:avLst/>
              <a:gdLst>
                <a:gd name="T0" fmla="*/ 55 w 525"/>
                <a:gd name="T1" fmla="*/ 0 h 110"/>
                <a:gd name="T2" fmla="*/ 470 w 525"/>
                <a:gd name="T3" fmla="*/ 0 h 110"/>
                <a:gd name="T4" fmla="*/ 525 w 525"/>
                <a:gd name="T5" fmla="*/ 55 h 110"/>
                <a:gd name="T6" fmla="*/ 470 w 525"/>
                <a:gd name="T7" fmla="*/ 110 h 110"/>
                <a:gd name="T8" fmla="*/ 55 w 525"/>
                <a:gd name="T9" fmla="*/ 110 h 110"/>
                <a:gd name="T10" fmla="*/ 0 w 525"/>
                <a:gd name="T11" fmla="*/ 55 h 110"/>
                <a:gd name="T12" fmla="*/ 55 w 525"/>
                <a:gd name="T13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5" h="110">
                  <a:moveTo>
                    <a:pt x="55" y="0"/>
                  </a:moveTo>
                  <a:cubicBezTo>
                    <a:pt x="470" y="0"/>
                    <a:pt x="470" y="0"/>
                    <a:pt x="470" y="0"/>
                  </a:cubicBezTo>
                  <a:cubicBezTo>
                    <a:pt x="500" y="0"/>
                    <a:pt x="525" y="25"/>
                    <a:pt x="525" y="55"/>
                  </a:cubicBezTo>
                  <a:cubicBezTo>
                    <a:pt x="525" y="85"/>
                    <a:pt x="500" y="110"/>
                    <a:pt x="470" y="110"/>
                  </a:cubicBezTo>
                  <a:cubicBezTo>
                    <a:pt x="55" y="110"/>
                    <a:pt x="55" y="110"/>
                    <a:pt x="55" y="110"/>
                  </a:cubicBezTo>
                  <a:cubicBezTo>
                    <a:pt x="25" y="110"/>
                    <a:pt x="0" y="85"/>
                    <a:pt x="0" y="55"/>
                  </a:cubicBezTo>
                  <a:cubicBezTo>
                    <a:pt x="0" y="25"/>
                    <a:pt x="25" y="0"/>
                    <a:pt x="55" y="0"/>
                  </a:cubicBezTo>
                  <a:close/>
                </a:path>
              </a:pathLst>
            </a:custGeom>
            <a:solidFill>
              <a:srgbClr val="ECEDED"/>
            </a:solidFill>
            <a:ln w="9525">
              <a:solidFill>
                <a:srgbClr val="5A5A5A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600" b="1" dirty="0" smtClean="0">
                  <a:solidFill>
                    <a:srgbClr val="5A5A5A"/>
                  </a:solidFill>
                </a:rPr>
                <a:t>Standardization:</a:t>
              </a:r>
            </a:p>
            <a:p>
              <a:pPr algn="ctr"/>
              <a:r>
                <a:rPr lang="en-US" sz="600" dirty="0" smtClean="0">
                  <a:solidFill>
                    <a:srgbClr val="5A5A5A"/>
                  </a:solidFill>
                </a:rPr>
                <a:t>Defined methods, often inefficient </a:t>
              </a:r>
            </a:p>
            <a:p>
              <a:pPr algn="ctr"/>
              <a:r>
                <a:rPr lang="en-US" sz="600" dirty="0" smtClean="0">
                  <a:solidFill>
                    <a:srgbClr val="5A5A5A"/>
                  </a:solidFill>
                </a:rPr>
                <a:t>&amp; inconsistently used</a:t>
              </a:r>
              <a:endParaRPr lang="en-US" sz="600" dirty="0">
                <a:solidFill>
                  <a:srgbClr val="5A5A5A"/>
                </a:solidFill>
              </a:endParaRPr>
            </a:p>
          </p:txBody>
        </p:sp>
        <p:sp>
          <p:nvSpPr>
            <p:cNvPr id="4096" name="Freeform 29"/>
            <p:cNvSpPr>
              <a:spLocks/>
            </p:cNvSpPr>
            <p:nvPr/>
          </p:nvSpPr>
          <p:spPr bwMode="auto">
            <a:xfrm>
              <a:off x="6850116" y="3693754"/>
              <a:ext cx="1643837" cy="345989"/>
            </a:xfrm>
            <a:custGeom>
              <a:avLst/>
              <a:gdLst>
                <a:gd name="T0" fmla="*/ 55 w 525"/>
                <a:gd name="T1" fmla="*/ 0 h 110"/>
                <a:gd name="T2" fmla="*/ 470 w 525"/>
                <a:gd name="T3" fmla="*/ 0 h 110"/>
                <a:gd name="T4" fmla="*/ 525 w 525"/>
                <a:gd name="T5" fmla="*/ 55 h 110"/>
                <a:gd name="T6" fmla="*/ 470 w 525"/>
                <a:gd name="T7" fmla="*/ 110 h 110"/>
                <a:gd name="T8" fmla="*/ 55 w 525"/>
                <a:gd name="T9" fmla="*/ 110 h 110"/>
                <a:gd name="T10" fmla="*/ 0 w 525"/>
                <a:gd name="T11" fmla="*/ 55 h 110"/>
                <a:gd name="T12" fmla="*/ 55 w 525"/>
                <a:gd name="T13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5" h="110">
                  <a:moveTo>
                    <a:pt x="55" y="0"/>
                  </a:moveTo>
                  <a:cubicBezTo>
                    <a:pt x="470" y="0"/>
                    <a:pt x="470" y="0"/>
                    <a:pt x="470" y="0"/>
                  </a:cubicBezTo>
                  <a:cubicBezTo>
                    <a:pt x="500" y="0"/>
                    <a:pt x="525" y="25"/>
                    <a:pt x="525" y="55"/>
                  </a:cubicBezTo>
                  <a:cubicBezTo>
                    <a:pt x="525" y="85"/>
                    <a:pt x="500" y="110"/>
                    <a:pt x="470" y="110"/>
                  </a:cubicBezTo>
                  <a:cubicBezTo>
                    <a:pt x="55" y="110"/>
                    <a:pt x="55" y="110"/>
                    <a:pt x="55" y="110"/>
                  </a:cubicBezTo>
                  <a:cubicBezTo>
                    <a:pt x="25" y="110"/>
                    <a:pt x="0" y="85"/>
                    <a:pt x="0" y="55"/>
                  </a:cubicBezTo>
                  <a:cubicBezTo>
                    <a:pt x="0" y="25"/>
                    <a:pt x="25" y="0"/>
                    <a:pt x="55" y="0"/>
                  </a:cubicBezTo>
                  <a:close/>
                </a:path>
              </a:pathLst>
            </a:custGeom>
            <a:solidFill>
              <a:srgbClr val="ECEDED"/>
            </a:solidFill>
            <a:ln w="9525">
              <a:solidFill>
                <a:srgbClr val="5A5A5A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600" b="1" dirty="0" smtClean="0">
                  <a:solidFill>
                    <a:srgbClr val="5A5A5A"/>
                  </a:solidFill>
                </a:rPr>
                <a:t>Confusion &amp; Underutilization:</a:t>
              </a:r>
            </a:p>
            <a:p>
              <a:pPr algn="ctr"/>
              <a:r>
                <a:rPr lang="en-US" sz="600" dirty="0" smtClean="0">
                  <a:solidFill>
                    <a:srgbClr val="5A5A5A"/>
                  </a:solidFill>
                </a:rPr>
                <a:t>Uncontrolled; inefficient; high risk treatment of employees</a:t>
              </a:r>
              <a:endParaRPr lang="en-US" sz="600" dirty="0">
                <a:solidFill>
                  <a:srgbClr val="5A5A5A"/>
                </a:solidFill>
              </a:endParaRPr>
            </a:p>
          </p:txBody>
        </p:sp>
        <p:sp>
          <p:nvSpPr>
            <p:cNvPr id="4097" name="Freeform 30"/>
            <p:cNvSpPr>
              <a:spLocks/>
            </p:cNvSpPr>
            <p:nvPr/>
          </p:nvSpPr>
          <p:spPr bwMode="auto">
            <a:xfrm>
              <a:off x="4866552" y="996295"/>
              <a:ext cx="519766" cy="3422312"/>
            </a:xfrm>
            <a:custGeom>
              <a:avLst/>
              <a:gdLst>
                <a:gd name="T0" fmla="*/ 119 w 166"/>
                <a:gd name="T1" fmla="*/ 934 h 1092"/>
                <a:gd name="T2" fmla="*/ 119 w 166"/>
                <a:gd name="T3" fmla="*/ 38 h 1092"/>
                <a:gd name="T4" fmla="*/ 81 w 166"/>
                <a:gd name="T5" fmla="*/ 0 h 1092"/>
                <a:gd name="T6" fmla="*/ 44 w 166"/>
                <a:gd name="T7" fmla="*/ 38 h 1092"/>
                <a:gd name="T8" fmla="*/ 44 w 166"/>
                <a:gd name="T9" fmla="*/ 935 h 1092"/>
                <a:gd name="T10" fmla="*/ 0 w 166"/>
                <a:gd name="T11" fmla="*/ 1008 h 1092"/>
                <a:gd name="T12" fmla="*/ 83 w 166"/>
                <a:gd name="T13" fmla="*/ 1092 h 1092"/>
                <a:gd name="T14" fmla="*/ 166 w 166"/>
                <a:gd name="T15" fmla="*/ 1008 h 1092"/>
                <a:gd name="T16" fmla="*/ 119 w 166"/>
                <a:gd name="T17" fmla="*/ 934 h 10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6" h="1092">
                  <a:moveTo>
                    <a:pt x="119" y="934"/>
                  </a:moveTo>
                  <a:cubicBezTo>
                    <a:pt x="119" y="38"/>
                    <a:pt x="119" y="38"/>
                    <a:pt x="119" y="38"/>
                  </a:cubicBezTo>
                  <a:cubicBezTo>
                    <a:pt x="119" y="17"/>
                    <a:pt x="102" y="0"/>
                    <a:pt x="81" y="0"/>
                  </a:cubicBezTo>
                  <a:cubicBezTo>
                    <a:pt x="60" y="0"/>
                    <a:pt x="44" y="17"/>
                    <a:pt x="44" y="38"/>
                  </a:cubicBezTo>
                  <a:cubicBezTo>
                    <a:pt x="44" y="935"/>
                    <a:pt x="44" y="935"/>
                    <a:pt x="44" y="935"/>
                  </a:cubicBezTo>
                  <a:cubicBezTo>
                    <a:pt x="17" y="949"/>
                    <a:pt x="0" y="977"/>
                    <a:pt x="0" y="1008"/>
                  </a:cubicBezTo>
                  <a:cubicBezTo>
                    <a:pt x="0" y="1054"/>
                    <a:pt x="37" y="1092"/>
                    <a:pt x="83" y="1092"/>
                  </a:cubicBezTo>
                  <a:cubicBezTo>
                    <a:pt x="129" y="1092"/>
                    <a:pt x="166" y="1054"/>
                    <a:pt x="166" y="1008"/>
                  </a:cubicBezTo>
                  <a:cubicBezTo>
                    <a:pt x="166" y="975"/>
                    <a:pt x="147" y="947"/>
                    <a:pt x="119" y="934"/>
                  </a:cubicBezTo>
                  <a:close/>
                </a:path>
              </a:pathLst>
            </a:custGeom>
            <a:gradFill>
              <a:gsLst>
                <a:gs pos="31000">
                  <a:srgbClr val="DC1735"/>
                </a:gs>
                <a:gs pos="60000">
                  <a:srgbClr val="FFC000"/>
                </a:gs>
                <a:gs pos="100000">
                  <a:srgbClr val="86C33C"/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0" name="Freeform 31"/>
            <p:cNvSpPr>
              <a:spLocks/>
            </p:cNvSpPr>
            <p:nvPr/>
          </p:nvSpPr>
          <p:spPr bwMode="auto">
            <a:xfrm>
              <a:off x="5004321" y="996295"/>
              <a:ext cx="137769" cy="2930727"/>
            </a:xfrm>
            <a:custGeom>
              <a:avLst/>
              <a:gdLst>
                <a:gd name="T0" fmla="*/ 13 w 44"/>
                <a:gd name="T1" fmla="*/ 930 h 935"/>
                <a:gd name="T2" fmla="*/ 13 w 44"/>
                <a:gd name="T3" fmla="*/ 38 h 935"/>
                <a:gd name="T4" fmla="*/ 44 w 44"/>
                <a:gd name="T5" fmla="*/ 1 h 935"/>
                <a:gd name="T6" fmla="*/ 37 w 44"/>
                <a:gd name="T7" fmla="*/ 0 h 935"/>
                <a:gd name="T8" fmla="*/ 0 w 44"/>
                <a:gd name="T9" fmla="*/ 38 h 935"/>
                <a:gd name="T10" fmla="*/ 0 w 44"/>
                <a:gd name="T11" fmla="*/ 935 h 935"/>
                <a:gd name="T12" fmla="*/ 13 w 44"/>
                <a:gd name="T13" fmla="*/ 930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935">
                  <a:moveTo>
                    <a:pt x="13" y="930"/>
                  </a:moveTo>
                  <a:cubicBezTo>
                    <a:pt x="13" y="38"/>
                    <a:pt x="13" y="38"/>
                    <a:pt x="13" y="38"/>
                  </a:cubicBezTo>
                  <a:cubicBezTo>
                    <a:pt x="13" y="20"/>
                    <a:pt x="26" y="4"/>
                    <a:pt x="44" y="1"/>
                  </a:cubicBezTo>
                  <a:cubicBezTo>
                    <a:pt x="42" y="1"/>
                    <a:pt x="39" y="0"/>
                    <a:pt x="37" y="0"/>
                  </a:cubicBezTo>
                  <a:cubicBezTo>
                    <a:pt x="16" y="0"/>
                    <a:pt x="0" y="17"/>
                    <a:pt x="0" y="38"/>
                  </a:cubicBezTo>
                  <a:cubicBezTo>
                    <a:pt x="0" y="935"/>
                    <a:pt x="0" y="935"/>
                    <a:pt x="0" y="935"/>
                  </a:cubicBezTo>
                  <a:cubicBezTo>
                    <a:pt x="4" y="933"/>
                    <a:pt x="8" y="931"/>
                    <a:pt x="13" y="930"/>
                  </a:cubicBezTo>
                  <a:close/>
                </a:path>
              </a:pathLst>
            </a:custGeom>
            <a:solidFill>
              <a:schemeClr val="bg1">
                <a:alpha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1" name="Freeform 32"/>
            <p:cNvSpPr>
              <a:spLocks/>
            </p:cNvSpPr>
            <p:nvPr/>
          </p:nvSpPr>
          <p:spPr bwMode="auto">
            <a:xfrm>
              <a:off x="4954224" y="3923890"/>
              <a:ext cx="416439" cy="388259"/>
            </a:xfrm>
            <a:custGeom>
              <a:avLst/>
              <a:gdLst>
                <a:gd name="T0" fmla="*/ 93 w 133"/>
                <a:gd name="T1" fmla="*/ 17 h 124"/>
                <a:gd name="T2" fmla="*/ 118 w 133"/>
                <a:gd name="T3" fmla="*/ 92 h 124"/>
                <a:gd name="T4" fmla="*/ 40 w 133"/>
                <a:gd name="T5" fmla="*/ 108 h 124"/>
                <a:gd name="T6" fmla="*/ 14 w 133"/>
                <a:gd name="T7" fmla="*/ 32 h 124"/>
                <a:gd name="T8" fmla="*/ 93 w 133"/>
                <a:gd name="T9" fmla="*/ 17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124">
                  <a:moveTo>
                    <a:pt x="93" y="17"/>
                  </a:moveTo>
                  <a:cubicBezTo>
                    <a:pt x="121" y="33"/>
                    <a:pt x="133" y="67"/>
                    <a:pt x="118" y="92"/>
                  </a:cubicBezTo>
                  <a:cubicBezTo>
                    <a:pt x="104" y="117"/>
                    <a:pt x="69" y="124"/>
                    <a:pt x="40" y="108"/>
                  </a:cubicBezTo>
                  <a:cubicBezTo>
                    <a:pt x="11" y="91"/>
                    <a:pt x="0" y="57"/>
                    <a:pt x="14" y="32"/>
                  </a:cubicBezTo>
                  <a:cubicBezTo>
                    <a:pt x="29" y="7"/>
                    <a:pt x="64" y="0"/>
                    <a:pt x="93" y="17"/>
                  </a:cubicBezTo>
                  <a:close/>
                </a:path>
              </a:pathLst>
            </a:custGeom>
            <a:gradFill>
              <a:gsLst>
                <a:gs pos="80000">
                  <a:srgbClr val="93C336"/>
                </a:gs>
                <a:gs pos="0">
                  <a:schemeClr val="bg1">
                    <a:lumMod val="100000"/>
                  </a:schemeClr>
                </a:gs>
              </a:gsLst>
              <a:lin ang="66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4136" name="Grup 4135"/>
            <p:cNvGrpSpPr/>
            <p:nvPr/>
          </p:nvGrpSpPr>
          <p:grpSpPr>
            <a:xfrm>
              <a:off x="4807061" y="1193555"/>
              <a:ext cx="131507" cy="2597263"/>
              <a:chOff x="4807061" y="1193555"/>
              <a:chExt cx="131507" cy="2597263"/>
            </a:xfrm>
          </p:grpSpPr>
          <p:sp>
            <p:nvSpPr>
              <p:cNvPr id="4102" name="Line 33"/>
              <p:cNvSpPr>
                <a:spLocks noChangeShapeType="1"/>
              </p:cNvSpPr>
              <p:nvPr/>
            </p:nvSpPr>
            <p:spPr bwMode="auto">
              <a:xfrm flipH="1">
                <a:off x="4807061" y="3180250"/>
                <a:ext cx="131507" cy="0"/>
              </a:xfrm>
              <a:prstGeom prst="line">
                <a:avLst/>
              </a:prstGeom>
              <a:noFill/>
              <a:ln w="6350" cap="flat">
                <a:solidFill>
                  <a:srgbClr val="96959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03" name="Line 34"/>
              <p:cNvSpPr>
                <a:spLocks noChangeShapeType="1"/>
              </p:cNvSpPr>
              <p:nvPr/>
            </p:nvSpPr>
            <p:spPr bwMode="auto">
              <a:xfrm flipH="1">
                <a:off x="4872814" y="3687491"/>
                <a:ext cx="65753" cy="0"/>
              </a:xfrm>
              <a:prstGeom prst="line">
                <a:avLst/>
              </a:prstGeom>
              <a:noFill/>
              <a:ln w="3175" cap="flat">
                <a:solidFill>
                  <a:srgbClr val="96959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04" name="Line 35"/>
              <p:cNvSpPr>
                <a:spLocks noChangeShapeType="1"/>
              </p:cNvSpPr>
              <p:nvPr/>
            </p:nvSpPr>
            <p:spPr bwMode="auto">
              <a:xfrm flipH="1">
                <a:off x="4872814" y="3587296"/>
                <a:ext cx="65753" cy="0"/>
              </a:xfrm>
              <a:prstGeom prst="line">
                <a:avLst/>
              </a:prstGeom>
              <a:noFill/>
              <a:ln w="3175" cap="flat">
                <a:solidFill>
                  <a:srgbClr val="96959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05" name="Line 36"/>
              <p:cNvSpPr>
                <a:spLocks noChangeShapeType="1"/>
              </p:cNvSpPr>
              <p:nvPr/>
            </p:nvSpPr>
            <p:spPr bwMode="auto">
              <a:xfrm flipH="1">
                <a:off x="4872814" y="3483969"/>
                <a:ext cx="65753" cy="0"/>
              </a:xfrm>
              <a:prstGeom prst="line">
                <a:avLst/>
              </a:prstGeom>
              <a:noFill/>
              <a:ln w="3175" cap="flat">
                <a:solidFill>
                  <a:srgbClr val="96959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06" name="Line 37"/>
              <p:cNvSpPr>
                <a:spLocks noChangeShapeType="1"/>
              </p:cNvSpPr>
              <p:nvPr/>
            </p:nvSpPr>
            <p:spPr bwMode="auto">
              <a:xfrm flipH="1">
                <a:off x="4872814" y="3383773"/>
                <a:ext cx="65753" cy="0"/>
              </a:xfrm>
              <a:prstGeom prst="line">
                <a:avLst/>
              </a:prstGeom>
              <a:noFill/>
              <a:ln w="3175" cap="flat">
                <a:solidFill>
                  <a:srgbClr val="96959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07" name="Line 38"/>
              <p:cNvSpPr>
                <a:spLocks noChangeShapeType="1"/>
              </p:cNvSpPr>
              <p:nvPr/>
            </p:nvSpPr>
            <p:spPr bwMode="auto">
              <a:xfrm flipH="1">
                <a:off x="4872814" y="3280446"/>
                <a:ext cx="65753" cy="0"/>
              </a:xfrm>
              <a:prstGeom prst="line">
                <a:avLst/>
              </a:prstGeom>
              <a:noFill/>
              <a:ln w="3175" cap="flat">
                <a:solidFill>
                  <a:srgbClr val="96959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08" name="Line 39"/>
              <p:cNvSpPr>
                <a:spLocks noChangeShapeType="1"/>
              </p:cNvSpPr>
              <p:nvPr/>
            </p:nvSpPr>
            <p:spPr bwMode="auto">
              <a:xfrm flipH="1">
                <a:off x="4872814" y="3095710"/>
                <a:ext cx="65753" cy="0"/>
              </a:xfrm>
              <a:prstGeom prst="line">
                <a:avLst/>
              </a:prstGeom>
              <a:noFill/>
              <a:ln w="3175" cap="flat">
                <a:solidFill>
                  <a:srgbClr val="96959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12" name="Line 40"/>
              <p:cNvSpPr>
                <a:spLocks noChangeShapeType="1"/>
              </p:cNvSpPr>
              <p:nvPr/>
            </p:nvSpPr>
            <p:spPr bwMode="auto">
              <a:xfrm flipH="1">
                <a:off x="4872814" y="3011170"/>
                <a:ext cx="65753" cy="0"/>
              </a:xfrm>
              <a:prstGeom prst="line">
                <a:avLst/>
              </a:prstGeom>
              <a:noFill/>
              <a:ln w="3175" cap="flat">
                <a:solidFill>
                  <a:srgbClr val="96959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13" name="Line 41"/>
              <p:cNvSpPr>
                <a:spLocks noChangeShapeType="1"/>
              </p:cNvSpPr>
              <p:nvPr/>
            </p:nvSpPr>
            <p:spPr bwMode="auto">
              <a:xfrm flipH="1">
                <a:off x="4872814" y="2926630"/>
                <a:ext cx="65753" cy="0"/>
              </a:xfrm>
              <a:prstGeom prst="line">
                <a:avLst/>
              </a:prstGeom>
              <a:noFill/>
              <a:ln w="3175" cap="flat">
                <a:solidFill>
                  <a:srgbClr val="96959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14" name="Line 42"/>
              <p:cNvSpPr>
                <a:spLocks noChangeShapeType="1"/>
              </p:cNvSpPr>
              <p:nvPr/>
            </p:nvSpPr>
            <p:spPr bwMode="auto">
              <a:xfrm flipH="1">
                <a:off x="4872814" y="2842090"/>
                <a:ext cx="65753" cy="0"/>
              </a:xfrm>
              <a:prstGeom prst="line">
                <a:avLst/>
              </a:prstGeom>
              <a:noFill/>
              <a:ln w="3175" cap="flat">
                <a:solidFill>
                  <a:srgbClr val="96959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15" name="Line 43"/>
              <p:cNvSpPr>
                <a:spLocks noChangeShapeType="1"/>
              </p:cNvSpPr>
              <p:nvPr/>
            </p:nvSpPr>
            <p:spPr bwMode="auto">
              <a:xfrm flipH="1">
                <a:off x="4872814" y="2757549"/>
                <a:ext cx="65753" cy="0"/>
              </a:xfrm>
              <a:prstGeom prst="line">
                <a:avLst/>
              </a:prstGeom>
              <a:noFill/>
              <a:ln w="3175" cap="flat">
                <a:solidFill>
                  <a:srgbClr val="96959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16" name="Line 44"/>
              <p:cNvSpPr>
                <a:spLocks noChangeShapeType="1"/>
              </p:cNvSpPr>
              <p:nvPr/>
            </p:nvSpPr>
            <p:spPr bwMode="auto">
              <a:xfrm flipH="1">
                <a:off x="4872814" y="2673009"/>
                <a:ext cx="65753" cy="0"/>
              </a:xfrm>
              <a:prstGeom prst="line">
                <a:avLst/>
              </a:prstGeom>
              <a:noFill/>
              <a:ln w="3175" cap="flat">
                <a:solidFill>
                  <a:srgbClr val="96959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17" name="Line 45"/>
              <p:cNvSpPr>
                <a:spLocks noChangeShapeType="1"/>
              </p:cNvSpPr>
              <p:nvPr/>
            </p:nvSpPr>
            <p:spPr bwMode="auto">
              <a:xfrm flipH="1">
                <a:off x="4872814" y="2572813"/>
                <a:ext cx="65753" cy="0"/>
              </a:xfrm>
              <a:prstGeom prst="line">
                <a:avLst/>
              </a:prstGeom>
              <a:noFill/>
              <a:ln w="3175" cap="flat">
                <a:solidFill>
                  <a:srgbClr val="96959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18" name="Line 46"/>
              <p:cNvSpPr>
                <a:spLocks noChangeShapeType="1"/>
              </p:cNvSpPr>
              <p:nvPr/>
            </p:nvSpPr>
            <p:spPr bwMode="auto">
              <a:xfrm flipH="1">
                <a:off x="4872814" y="2475749"/>
                <a:ext cx="65753" cy="0"/>
              </a:xfrm>
              <a:prstGeom prst="line">
                <a:avLst/>
              </a:prstGeom>
              <a:noFill/>
              <a:ln w="3175" cap="flat">
                <a:solidFill>
                  <a:srgbClr val="96959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19" name="Line 47"/>
              <p:cNvSpPr>
                <a:spLocks noChangeShapeType="1"/>
              </p:cNvSpPr>
              <p:nvPr/>
            </p:nvSpPr>
            <p:spPr bwMode="auto">
              <a:xfrm flipH="1">
                <a:off x="4872814" y="2375553"/>
                <a:ext cx="65753" cy="0"/>
              </a:xfrm>
              <a:prstGeom prst="line">
                <a:avLst/>
              </a:prstGeom>
              <a:noFill/>
              <a:ln w="3175" cap="flat">
                <a:solidFill>
                  <a:srgbClr val="96959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20" name="Line 48"/>
              <p:cNvSpPr>
                <a:spLocks noChangeShapeType="1"/>
              </p:cNvSpPr>
              <p:nvPr/>
            </p:nvSpPr>
            <p:spPr bwMode="auto">
              <a:xfrm flipH="1">
                <a:off x="4872814" y="2278488"/>
                <a:ext cx="65753" cy="0"/>
              </a:xfrm>
              <a:prstGeom prst="line">
                <a:avLst/>
              </a:prstGeom>
              <a:noFill/>
              <a:ln w="3175" cap="flat">
                <a:solidFill>
                  <a:srgbClr val="96959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21" name="Line 49"/>
              <p:cNvSpPr>
                <a:spLocks noChangeShapeType="1"/>
              </p:cNvSpPr>
              <p:nvPr/>
            </p:nvSpPr>
            <p:spPr bwMode="auto">
              <a:xfrm flipH="1">
                <a:off x="4872814" y="2178292"/>
                <a:ext cx="65753" cy="0"/>
              </a:xfrm>
              <a:prstGeom prst="line">
                <a:avLst/>
              </a:prstGeom>
              <a:noFill/>
              <a:ln w="3175" cap="flat">
                <a:solidFill>
                  <a:srgbClr val="96959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22" name="Line 50"/>
              <p:cNvSpPr>
                <a:spLocks noChangeShapeType="1"/>
              </p:cNvSpPr>
              <p:nvPr/>
            </p:nvSpPr>
            <p:spPr bwMode="auto">
              <a:xfrm flipH="1">
                <a:off x="4872814" y="2081228"/>
                <a:ext cx="65753" cy="0"/>
              </a:xfrm>
              <a:prstGeom prst="line">
                <a:avLst/>
              </a:prstGeom>
              <a:noFill/>
              <a:ln w="3175" cap="flat">
                <a:solidFill>
                  <a:srgbClr val="96959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23" name="Line 51"/>
              <p:cNvSpPr>
                <a:spLocks noChangeShapeType="1"/>
              </p:cNvSpPr>
              <p:nvPr/>
            </p:nvSpPr>
            <p:spPr bwMode="auto">
              <a:xfrm flipH="1">
                <a:off x="4872814" y="2081228"/>
                <a:ext cx="65753" cy="0"/>
              </a:xfrm>
              <a:prstGeom prst="line">
                <a:avLst/>
              </a:prstGeom>
              <a:noFill/>
              <a:ln w="3175" cap="flat">
                <a:solidFill>
                  <a:srgbClr val="96959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24" name="Line 52"/>
              <p:cNvSpPr>
                <a:spLocks noChangeShapeType="1"/>
              </p:cNvSpPr>
              <p:nvPr/>
            </p:nvSpPr>
            <p:spPr bwMode="auto">
              <a:xfrm flipH="1">
                <a:off x="4872814" y="1934065"/>
                <a:ext cx="65753" cy="0"/>
              </a:xfrm>
              <a:prstGeom prst="line">
                <a:avLst/>
              </a:prstGeom>
              <a:noFill/>
              <a:ln w="3175" cap="flat">
                <a:solidFill>
                  <a:srgbClr val="96959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25" name="Line 53"/>
              <p:cNvSpPr>
                <a:spLocks noChangeShapeType="1"/>
              </p:cNvSpPr>
              <p:nvPr/>
            </p:nvSpPr>
            <p:spPr bwMode="auto">
              <a:xfrm flipH="1">
                <a:off x="4872814" y="1786903"/>
                <a:ext cx="65753" cy="0"/>
              </a:xfrm>
              <a:prstGeom prst="line">
                <a:avLst/>
              </a:prstGeom>
              <a:noFill/>
              <a:ln w="3175" cap="flat">
                <a:solidFill>
                  <a:srgbClr val="96959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26" name="Line 54"/>
              <p:cNvSpPr>
                <a:spLocks noChangeShapeType="1"/>
              </p:cNvSpPr>
              <p:nvPr/>
            </p:nvSpPr>
            <p:spPr bwMode="auto">
              <a:xfrm flipH="1">
                <a:off x="4872814" y="1639740"/>
                <a:ext cx="65753" cy="0"/>
              </a:xfrm>
              <a:prstGeom prst="line">
                <a:avLst/>
              </a:prstGeom>
              <a:noFill/>
              <a:ln w="3175" cap="flat">
                <a:solidFill>
                  <a:srgbClr val="96959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27" name="Line 55"/>
              <p:cNvSpPr>
                <a:spLocks noChangeShapeType="1"/>
              </p:cNvSpPr>
              <p:nvPr/>
            </p:nvSpPr>
            <p:spPr bwMode="auto">
              <a:xfrm flipH="1">
                <a:off x="4872814" y="1491012"/>
                <a:ext cx="65753" cy="0"/>
              </a:xfrm>
              <a:prstGeom prst="line">
                <a:avLst/>
              </a:prstGeom>
              <a:noFill/>
              <a:ln w="3175" cap="flat">
                <a:solidFill>
                  <a:srgbClr val="96959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28" name="Line 56"/>
              <p:cNvSpPr>
                <a:spLocks noChangeShapeType="1"/>
              </p:cNvSpPr>
              <p:nvPr/>
            </p:nvSpPr>
            <p:spPr bwMode="auto">
              <a:xfrm flipH="1">
                <a:off x="4872814" y="1343849"/>
                <a:ext cx="65753" cy="0"/>
              </a:xfrm>
              <a:prstGeom prst="line">
                <a:avLst/>
              </a:prstGeom>
              <a:noFill/>
              <a:ln w="3175" cap="flat">
                <a:solidFill>
                  <a:srgbClr val="96959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29" name="Line 57"/>
              <p:cNvSpPr>
                <a:spLocks noChangeShapeType="1"/>
              </p:cNvSpPr>
              <p:nvPr/>
            </p:nvSpPr>
            <p:spPr bwMode="auto">
              <a:xfrm flipH="1">
                <a:off x="4872814" y="1193555"/>
                <a:ext cx="65753" cy="0"/>
              </a:xfrm>
              <a:prstGeom prst="line">
                <a:avLst/>
              </a:prstGeom>
              <a:noFill/>
              <a:ln w="3175" cap="flat">
                <a:solidFill>
                  <a:srgbClr val="96959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30" name="Line 58"/>
              <p:cNvSpPr>
                <a:spLocks noChangeShapeType="1"/>
              </p:cNvSpPr>
              <p:nvPr/>
            </p:nvSpPr>
            <p:spPr bwMode="auto">
              <a:xfrm>
                <a:off x="4938568" y="1193555"/>
                <a:ext cx="0" cy="2597263"/>
              </a:xfrm>
              <a:prstGeom prst="line">
                <a:avLst/>
              </a:prstGeom>
              <a:noFill/>
              <a:ln w="6350" cap="flat">
                <a:solidFill>
                  <a:srgbClr val="96959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31" name="Line 59"/>
              <p:cNvSpPr>
                <a:spLocks noChangeShapeType="1"/>
              </p:cNvSpPr>
              <p:nvPr/>
            </p:nvSpPr>
            <p:spPr bwMode="auto">
              <a:xfrm flipH="1">
                <a:off x="4807061" y="1193555"/>
                <a:ext cx="131507" cy="0"/>
              </a:xfrm>
              <a:prstGeom prst="line">
                <a:avLst/>
              </a:prstGeom>
              <a:noFill/>
              <a:ln w="6350" cap="flat">
                <a:solidFill>
                  <a:srgbClr val="96959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32" name="Line 60"/>
              <p:cNvSpPr>
                <a:spLocks noChangeShapeType="1"/>
              </p:cNvSpPr>
              <p:nvPr/>
            </p:nvSpPr>
            <p:spPr bwMode="auto">
              <a:xfrm flipH="1">
                <a:off x="4807061" y="2081228"/>
                <a:ext cx="131507" cy="0"/>
              </a:xfrm>
              <a:prstGeom prst="line">
                <a:avLst/>
              </a:prstGeom>
              <a:noFill/>
              <a:ln w="6350" cap="flat">
                <a:solidFill>
                  <a:srgbClr val="96959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33" name="Line 61"/>
              <p:cNvSpPr>
                <a:spLocks noChangeShapeType="1"/>
              </p:cNvSpPr>
              <p:nvPr/>
            </p:nvSpPr>
            <p:spPr bwMode="auto">
              <a:xfrm flipH="1">
                <a:off x="4807061" y="2673009"/>
                <a:ext cx="131507" cy="0"/>
              </a:xfrm>
              <a:prstGeom prst="line">
                <a:avLst/>
              </a:prstGeom>
              <a:noFill/>
              <a:ln w="6350" cap="flat">
                <a:solidFill>
                  <a:srgbClr val="96959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34" name="Line 62"/>
              <p:cNvSpPr>
                <a:spLocks noChangeShapeType="1"/>
              </p:cNvSpPr>
              <p:nvPr/>
            </p:nvSpPr>
            <p:spPr bwMode="auto">
              <a:xfrm flipH="1">
                <a:off x="4807061" y="3790818"/>
                <a:ext cx="131507" cy="0"/>
              </a:xfrm>
              <a:prstGeom prst="line">
                <a:avLst/>
              </a:prstGeom>
              <a:noFill/>
              <a:ln w="6350" cap="flat">
                <a:solidFill>
                  <a:srgbClr val="96959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138" name="Metin kutusu 4137"/>
            <p:cNvSpPr txBox="1"/>
            <p:nvPr/>
          </p:nvSpPr>
          <p:spPr>
            <a:xfrm>
              <a:off x="5370663" y="1483392"/>
              <a:ext cx="1197653" cy="3847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600"/>
                </a:lnSpc>
              </a:pPr>
              <a:r>
                <a:rPr lang="en-US" sz="600" dirty="0" smtClean="0">
                  <a:solidFill>
                    <a:srgbClr val="5A5A5A"/>
                  </a:solidFill>
                </a:rPr>
                <a:t>A performance-based culture</a:t>
              </a:r>
            </a:p>
            <a:p>
              <a:pPr>
                <a:lnSpc>
                  <a:spcPts val="600"/>
                </a:lnSpc>
              </a:pPr>
              <a:r>
                <a:rPr lang="en-US" sz="600" dirty="0" smtClean="0">
                  <a:solidFill>
                    <a:srgbClr val="5A5A5A"/>
                  </a:solidFill>
                </a:rPr>
                <a:t>with talent practices aligned to</a:t>
              </a:r>
            </a:p>
            <a:p>
              <a:pPr>
                <a:lnSpc>
                  <a:spcPts val="600"/>
                </a:lnSpc>
              </a:pPr>
              <a:r>
                <a:rPr lang="en-US" sz="600" dirty="0" smtClean="0">
                  <a:solidFill>
                    <a:srgbClr val="5A5A5A"/>
                  </a:solidFill>
                </a:rPr>
                <a:t>specific business needs defined</a:t>
              </a:r>
            </a:p>
            <a:p>
              <a:pPr>
                <a:lnSpc>
                  <a:spcPts val="600"/>
                </a:lnSpc>
              </a:pPr>
              <a:r>
                <a:rPr lang="en-US" sz="600" dirty="0" smtClean="0">
                  <a:solidFill>
                    <a:srgbClr val="5A5A5A"/>
                  </a:solidFill>
                </a:rPr>
                <a:t>with well-defined data analytics.</a:t>
              </a:r>
              <a:endParaRPr lang="en-US" sz="600" dirty="0">
                <a:solidFill>
                  <a:srgbClr val="5A5A5A"/>
                </a:solidFill>
              </a:endParaRPr>
            </a:p>
          </p:txBody>
        </p:sp>
        <p:sp>
          <p:nvSpPr>
            <p:cNvPr id="75" name="Metin kutusu 74"/>
            <p:cNvSpPr txBox="1"/>
            <p:nvPr/>
          </p:nvSpPr>
          <p:spPr>
            <a:xfrm>
              <a:off x="5370663" y="2240658"/>
              <a:ext cx="1197653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600"/>
                </a:lnSpc>
              </a:pPr>
              <a:r>
                <a:rPr lang="en-US" sz="600" dirty="0" smtClean="0">
                  <a:solidFill>
                    <a:srgbClr val="5A5A5A"/>
                  </a:solidFill>
                </a:rPr>
                <a:t>Well-defined and widely</a:t>
              </a:r>
            </a:p>
            <a:p>
              <a:pPr>
                <a:lnSpc>
                  <a:spcPts val="600"/>
                </a:lnSpc>
              </a:pPr>
              <a:r>
                <a:rPr lang="en-US" sz="600" dirty="0" err="1" smtClean="0">
                  <a:solidFill>
                    <a:srgbClr val="5A5A5A"/>
                  </a:solidFill>
                </a:rPr>
                <a:t>adoped</a:t>
              </a:r>
              <a:r>
                <a:rPr lang="en-US" sz="600" dirty="0" smtClean="0">
                  <a:solidFill>
                    <a:srgbClr val="5A5A5A"/>
                  </a:solidFill>
                </a:rPr>
                <a:t> methods and tools</a:t>
              </a:r>
              <a:endParaRPr lang="en-US" sz="600" dirty="0">
                <a:solidFill>
                  <a:srgbClr val="5A5A5A"/>
                </a:solidFill>
              </a:endParaRPr>
            </a:p>
          </p:txBody>
        </p:sp>
        <p:sp>
          <p:nvSpPr>
            <p:cNvPr id="76" name="Metin kutusu 75"/>
            <p:cNvSpPr txBox="1"/>
            <p:nvPr/>
          </p:nvSpPr>
          <p:spPr>
            <a:xfrm>
              <a:off x="5370663" y="2817432"/>
              <a:ext cx="1197653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600"/>
                </a:lnSpc>
              </a:pPr>
              <a:r>
                <a:rPr lang="en-US" sz="600" dirty="0" smtClean="0">
                  <a:solidFill>
                    <a:srgbClr val="5A5A5A"/>
                  </a:solidFill>
                </a:rPr>
                <a:t>Technology enabled talent</a:t>
              </a:r>
            </a:p>
            <a:p>
              <a:pPr>
                <a:lnSpc>
                  <a:spcPts val="600"/>
                </a:lnSpc>
              </a:pPr>
              <a:r>
                <a:rPr lang="en-US" sz="600" dirty="0" smtClean="0">
                  <a:solidFill>
                    <a:srgbClr val="5A5A5A"/>
                  </a:solidFill>
                </a:rPr>
                <a:t>management processes</a:t>
              </a:r>
              <a:endParaRPr lang="en-US" sz="600" dirty="0">
                <a:solidFill>
                  <a:srgbClr val="5A5A5A"/>
                </a:solidFill>
              </a:endParaRPr>
            </a:p>
          </p:txBody>
        </p:sp>
        <p:sp>
          <p:nvSpPr>
            <p:cNvPr id="77" name="Metin kutusu 76"/>
            <p:cNvSpPr txBox="1"/>
            <p:nvPr/>
          </p:nvSpPr>
          <p:spPr>
            <a:xfrm>
              <a:off x="5370663" y="3319271"/>
              <a:ext cx="1197653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600"/>
                </a:lnSpc>
              </a:pPr>
              <a:r>
                <a:rPr lang="en-US" sz="600" dirty="0" smtClean="0">
                  <a:solidFill>
                    <a:srgbClr val="5A5A5A"/>
                  </a:solidFill>
                </a:rPr>
                <a:t>Basic processes defined for </a:t>
              </a:r>
            </a:p>
            <a:p>
              <a:pPr>
                <a:lnSpc>
                  <a:spcPts val="600"/>
                </a:lnSpc>
              </a:pPr>
              <a:r>
                <a:rPr lang="en-US" sz="600" dirty="0" smtClean="0">
                  <a:solidFill>
                    <a:srgbClr val="5A5A5A"/>
                  </a:solidFill>
                </a:rPr>
                <a:t>managing talent</a:t>
              </a:r>
              <a:endParaRPr lang="en-US" sz="600" dirty="0">
                <a:solidFill>
                  <a:srgbClr val="5A5A5A"/>
                </a:solidFill>
              </a:endParaRPr>
            </a:p>
          </p:txBody>
        </p:sp>
        <p:sp>
          <p:nvSpPr>
            <p:cNvPr id="78" name="Metin kutusu 77"/>
            <p:cNvSpPr txBox="1"/>
            <p:nvPr/>
          </p:nvSpPr>
          <p:spPr>
            <a:xfrm>
              <a:off x="5370663" y="3827698"/>
              <a:ext cx="1197653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600"/>
                </a:lnSpc>
              </a:pPr>
              <a:r>
                <a:rPr lang="en-US" sz="600" dirty="0" smtClean="0">
                  <a:solidFill>
                    <a:srgbClr val="5A5A5A"/>
                  </a:solidFill>
                </a:rPr>
                <a:t>Talent decisions local </a:t>
              </a:r>
            </a:p>
            <a:p>
              <a:pPr>
                <a:lnSpc>
                  <a:spcPts val="600"/>
                </a:lnSpc>
              </a:pPr>
              <a:r>
                <a:rPr lang="en-US" sz="600" dirty="0" smtClean="0">
                  <a:solidFill>
                    <a:srgbClr val="5A5A5A"/>
                  </a:solidFill>
                </a:rPr>
                <a:t>knowledge &amp; practices</a:t>
              </a:r>
              <a:endParaRPr lang="en-US" sz="600" dirty="0">
                <a:solidFill>
                  <a:srgbClr val="5A5A5A"/>
                </a:solidFill>
              </a:endParaRPr>
            </a:p>
          </p:txBody>
        </p:sp>
        <p:cxnSp>
          <p:nvCxnSpPr>
            <p:cNvPr id="4140" name="Düz Bağlayıcı 4139"/>
            <p:cNvCxnSpPr/>
            <p:nvPr/>
          </p:nvCxnSpPr>
          <p:spPr>
            <a:xfrm>
              <a:off x="4419600" y="2460509"/>
              <a:ext cx="4322763" cy="0"/>
            </a:xfrm>
            <a:prstGeom prst="line">
              <a:avLst/>
            </a:prstGeom>
            <a:ln w="19050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Metin kutusu 80"/>
            <p:cNvSpPr txBox="1"/>
            <p:nvPr/>
          </p:nvSpPr>
          <p:spPr>
            <a:xfrm rot="16200000">
              <a:off x="4037934" y="3038104"/>
              <a:ext cx="1197653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600"/>
                </a:lnSpc>
              </a:pPr>
              <a:endParaRPr lang="tr-TR" sz="700" b="1" dirty="0" smtClean="0">
                <a:solidFill>
                  <a:schemeClr val="bg1">
                    <a:lumMod val="50000"/>
                  </a:schemeClr>
                </a:solidFill>
              </a:endParaRPr>
            </a:p>
            <a:p>
              <a:pPr>
                <a:lnSpc>
                  <a:spcPts val="600"/>
                </a:lnSpc>
              </a:pPr>
              <a:r>
                <a:rPr lang="en-US" sz="700" b="1" dirty="0" smtClean="0">
                  <a:solidFill>
                    <a:schemeClr val="bg1">
                      <a:lumMod val="50000"/>
                    </a:schemeClr>
                  </a:solidFill>
                </a:rPr>
                <a:t>IMPACT</a:t>
              </a:r>
              <a:endParaRPr lang="tr-TR" sz="700" b="1" dirty="0" smtClean="0">
                <a:solidFill>
                  <a:schemeClr val="bg1">
                    <a:lumMod val="50000"/>
                  </a:schemeClr>
                </a:solidFill>
              </a:endParaRPr>
            </a:p>
            <a:p>
              <a:pPr>
                <a:lnSpc>
                  <a:spcPts val="600"/>
                </a:lnSpc>
              </a:pPr>
              <a:endParaRPr lang="tr-TR" sz="700" b="1" dirty="0">
                <a:solidFill>
                  <a:schemeClr val="bg1">
                    <a:lumMod val="50000"/>
                  </a:schemeClr>
                </a:solidFill>
              </a:endParaRPr>
            </a:p>
            <a:p>
              <a:pPr>
                <a:lnSpc>
                  <a:spcPts val="600"/>
                </a:lnSpc>
              </a:pPr>
              <a:r>
                <a:rPr lang="en-US" sz="700" b="1" dirty="0" smtClean="0">
                  <a:solidFill>
                    <a:schemeClr val="bg1">
                      <a:lumMod val="50000"/>
                    </a:schemeClr>
                  </a:solidFill>
                </a:rPr>
                <a:t>ORGANIZATION MATURITY</a:t>
              </a:r>
              <a:endParaRPr lang="en-US" sz="700" b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82" name="Metin kutusu 81"/>
            <p:cNvSpPr txBox="1"/>
            <p:nvPr/>
          </p:nvSpPr>
          <p:spPr>
            <a:xfrm>
              <a:off x="7380312" y="2532082"/>
              <a:ext cx="1197653" cy="828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ts val="600"/>
                </a:lnSpc>
              </a:pPr>
              <a:r>
                <a:rPr lang="en-US" sz="800" b="1" dirty="0" smtClean="0">
                  <a:solidFill>
                    <a:srgbClr val="5A5A5A"/>
                  </a:solidFill>
                </a:rPr>
                <a:t>Other Solutions</a:t>
              </a:r>
              <a:endParaRPr lang="en-US" sz="800" b="1" dirty="0">
                <a:solidFill>
                  <a:srgbClr val="5A5A5A"/>
                </a:solidFill>
              </a:endParaRPr>
            </a:p>
          </p:txBody>
        </p:sp>
        <p:cxnSp>
          <p:nvCxnSpPr>
            <p:cNvPr id="4146" name="Düz Bağlayıcı 4145"/>
            <p:cNvCxnSpPr/>
            <p:nvPr/>
          </p:nvCxnSpPr>
          <p:spPr>
            <a:xfrm flipV="1">
              <a:off x="6588224" y="1131590"/>
              <a:ext cx="216024" cy="1058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48" name="Düz Bağlayıcı 4147"/>
            <p:cNvCxnSpPr/>
            <p:nvPr/>
          </p:nvCxnSpPr>
          <p:spPr>
            <a:xfrm>
              <a:off x="6588224" y="1307841"/>
              <a:ext cx="216024" cy="11178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50" name="Düz Bağlayıcı 4149"/>
            <p:cNvCxnSpPr/>
            <p:nvPr/>
          </p:nvCxnSpPr>
          <p:spPr>
            <a:xfrm flipV="1">
              <a:off x="6588224" y="1965376"/>
              <a:ext cx="216024" cy="11428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52" name="Düz Bağlayıcı 4151"/>
            <p:cNvCxnSpPr/>
            <p:nvPr/>
          </p:nvCxnSpPr>
          <p:spPr>
            <a:xfrm>
              <a:off x="6580981" y="2707451"/>
              <a:ext cx="223267" cy="18692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54" name="Düz Bağlayıcı 4153"/>
            <p:cNvCxnSpPr/>
            <p:nvPr/>
          </p:nvCxnSpPr>
          <p:spPr>
            <a:xfrm>
              <a:off x="6588224" y="3191993"/>
              <a:ext cx="216024" cy="17184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56" name="Düz Bağlayıcı 4155"/>
            <p:cNvCxnSpPr/>
            <p:nvPr/>
          </p:nvCxnSpPr>
          <p:spPr>
            <a:xfrm>
              <a:off x="6588224" y="3687491"/>
              <a:ext cx="216024" cy="17925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9" name="Metin kutusu 98"/>
            <p:cNvSpPr txBox="1"/>
            <p:nvPr/>
          </p:nvSpPr>
          <p:spPr>
            <a:xfrm>
              <a:off x="7380312" y="2320588"/>
              <a:ext cx="1197653" cy="828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ts val="600"/>
                </a:lnSpc>
              </a:pPr>
              <a:r>
                <a:rPr lang="en-US" sz="800" b="1" dirty="0" err="1" smtClean="0">
                  <a:solidFill>
                    <a:srgbClr val="002060"/>
                  </a:solidFill>
                </a:rPr>
                <a:t>SuccessFactors</a:t>
              </a:r>
              <a:r>
                <a:rPr lang="en-US" sz="800" b="1" dirty="0" smtClean="0">
                  <a:solidFill>
                    <a:srgbClr val="002060"/>
                  </a:solidFill>
                </a:rPr>
                <a:t> </a:t>
              </a:r>
              <a:endParaRPr lang="en-US" sz="800" b="1" dirty="0">
                <a:solidFill>
                  <a:srgbClr val="00206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47699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316881" y="66130"/>
            <a:ext cx="6631384" cy="522287"/>
          </a:xfrm>
        </p:spPr>
        <p:txBody>
          <a:bodyPr/>
          <a:lstStyle/>
          <a:p>
            <a:r>
              <a:rPr lang="en-US" b="1" dirty="0" smtClean="0"/>
              <a:t>Our Partners</a:t>
            </a:r>
            <a:endParaRPr lang="en-US" b="1" dirty="0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734A4-B4E7-4228-80A1-A9ABD52E386C}" type="datetime4">
              <a:rPr lang="en-US" smtClean="0"/>
              <a:t>May 7, 2014</a:t>
            </a:fld>
            <a:endParaRPr lang="en-US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2014 aasonn.</a:t>
            </a:r>
            <a:endParaRPr lang="en-US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47BBA-95AE-4CBA-8EB9-7C5E1D94A829}" type="slidenum">
              <a:rPr lang="en-US" smtClean="0"/>
              <a:t>4</a:t>
            </a:fld>
            <a:endParaRPr lang="en-US"/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315913" y="1023343"/>
            <a:ext cx="2006600" cy="3276599"/>
          </a:xfrm>
          <a:prstGeom prst="rect">
            <a:avLst/>
          </a:prstGeom>
          <a:gradFill>
            <a:gsLst>
              <a:gs pos="100000">
                <a:srgbClr val="F8F8F8"/>
              </a:gs>
              <a:gs pos="0">
                <a:srgbClr val="EBEBEB"/>
              </a:gs>
            </a:gsLst>
            <a:lin ang="6600000" scaled="0"/>
          </a:gradFill>
          <a:ln w="9525">
            <a:solidFill>
              <a:srgbClr val="3A93D3"/>
            </a:solidFill>
            <a:miter lim="800000"/>
            <a:headEnd/>
            <a:tailEnd/>
          </a:ln>
        </p:spPr>
        <p:txBody>
          <a:bodyPr vert="horz" wrap="square" lIns="91440" tIns="122400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cap="all" dirty="0" smtClean="0">
                <a:solidFill>
                  <a:srgbClr val="3A93D3"/>
                </a:solidFill>
              </a:rPr>
              <a:t>Human Resources</a:t>
            </a:r>
          </a:p>
          <a:p>
            <a:pPr algn="ctr"/>
            <a:r>
              <a:rPr lang="en-US" sz="1100" dirty="0" smtClean="0">
                <a:solidFill>
                  <a:srgbClr val="3A93D3"/>
                </a:solidFill>
              </a:rPr>
              <a:t>(Since 2007)</a:t>
            </a:r>
          </a:p>
          <a:p>
            <a:pPr algn="ctr"/>
            <a:endParaRPr lang="en-US" sz="1100" dirty="0" smtClean="0">
              <a:solidFill>
                <a:srgbClr val="5A5A5A"/>
              </a:solidFill>
            </a:endParaRPr>
          </a:p>
          <a:p>
            <a:pPr algn="ctr"/>
            <a:r>
              <a:rPr lang="en-US" sz="1100" dirty="0" smtClean="0">
                <a:solidFill>
                  <a:srgbClr val="5A5A5A"/>
                </a:solidFill>
              </a:rPr>
              <a:t>Workforce Planning </a:t>
            </a:r>
          </a:p>
          <a:p>
            <a:pPr algn="ctr"/>
            <a:r>
              <a:rPr lang="en-US" sz="1100" dirty="0" smtClean="0">
                <a:solidFill>
                  <a:srgbClr val="5A5A5A"/>
                </a:solidFill>
              </a:rPr>
              <a:t>&amp; Analytics</a:t>
            </a:r>
          </a:p>
          <a:p>
            <a:pPr algn="ctr"/>
            <a:endParaRPr lang="en-US" sz="1100" dirty="0" smtClean="0">
              <a:solidFill>
                <a:srgbClr val="5A5A5A"/>
              </a:solidFill>
            </a:endParaRPr>
          </a:p>
          <a:p>
            <a:pPr algn="ctr"/>
            <a:r>
              <a:rPr lang="en-US" sz="1100" dirty="0" smtClean="0">
                <a:solidFill>
                  <a:srgbClr val="5A5A5A"/>
                </a:solidFill>
              </a:rPr>
              <a:t>Human Resources</a:t>
            </a:r>
          </a:p>
          <a:p>
            <a:pPr algn="ctr"/>
            <a:r>
              <a:rPr lang="en-US" sz="1100" dirty="0" smtClean="0">
                <a:solidFill>
                  <a:srgbClr val="5A5A5A"/>
                </a:solidFill>
              </a:rPr>
              <a:t> </a:t>
            </a:r>
          </a:p>
          <a:p>
            <a:pPr algn="ctr"/>
            <a:r>
              <a:rPr lang="en-US" sz="1100" dirty="0" smtClean="0">
                <a:solidFill>
                  <a:srgbClr val="5A5A5A"/>
                </a:solidFill>
              </a:rPr>
              <a:t>Talent and Learning </a:t>
            </a:r>
          </a:p>
          <a:p>
            <a:pPr algn="ctr"/>
            <a:r>
              <a:rPr lang="en-US" sz="1100" dirty="0" smtClean="0">
                <a:solidFill>
                  <a:srgbClr val="5A5A5A"/>
                </a:solidFill>
              </a:rPr>
              <a:t>Management</a:t>
            </a:r>
            <a:endParaRPr lang="en-US" sz="1100" dirty="0">
              <a:solidFill>
                <a:srgbClr val="5A5A5A"/>
              </a:solidFill>
            </a:endParaRPr>
          </a:p>
        </p:txBody>
      </p:sp>
      <p:sp>
        <p:nvSpPr>
          <p:cNvPr id="10" name="Freeform 7"/>
          <p:cNvSpPr>
            <a:spLocks/>
          </p:cNvSpPr>
          <p:nvPr/>
        </p:nvSpPr>
        <p:spPr bwMode="auto">
          <a:xfrm>
            <a:off x="315913" y="1840905"/>
            <a:ext cx="2006600" cy="317500"/>
          </a:xfrm>
          <a:custGeom>
            <a:avLst/>
            <a:gdLst>
              <a:gd name="T0" fmla="*/ 0 w 1264"/>
              <a:gd name="T1" fmla="*/ 0 h 200"/>
              <a:gd name="T2" fmla="*/ 0 w 1264"/>
              <a:gd name="T3" fmla="*/ 39 h 200"/>
              <a:gd name="T4" fmla="*/ 634 w 1264"/>
              <a:gd name="T5" fmla="*/ 200 h 200"/>
              <a:gd name="T6" fmla="*/ 1264 w 1264"/>
              <a:gd name="T7" fmla="*/ 39 h 200"/>
              <a:gd name="T8" fmla="*/ 1264 w 1264"/>
              <a:gd name="T9" fmla="*/ 0 h 200"/>
              <a:gd name="T10" fmla="*/ 634 w 1264"/>
              <a:gd name="T11" fmla="*/ 162 h 200"/>
              <a:gd name="T12" fmla="*/ 0 w 1264"/>
              <a:gd name="T13" fmla="*/ 0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64" h="200">
                <a:moveTo>
                  <a:pt x="0" y="0"/>
                </a:moveTo>
                <a:lnTo>
                  <a:pt x="0" y="39"/>
                </a:lnTo>
                <a:lnTo>
                  <a:pt x="634" y="200"/>
                </a:lnTo>
                <a:lnTo>
                  <a:pt x="1264" y="39"/>
                </a:lnTo>
                <a:lnTo>
                  <a:pt x="1264" y="0"/>
                </a:lnTo>
                <a:lnTo>
                  <a:pt x="634" y="162"/>
                </a:lnTo>
                <a:lnTo>
                  <a:pt x="0" y="0"/>
                </a:lnTo>
                <a:close/>
              </a:path>
            </a:pathLst>
          </a:custGeom>
          <a:solidFill>
            <a:srgbClr val="3A93D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2482321" y="1023343"/>
            <a:ext cx="2005013" cy="3276599"/>
          </a:xfrm>
          <a:prstGeom prst="rect">
            <a:avLst/>
          </a:prstGeom>
          <a:gradFill>
            <a:gsLst>
              <a:gs pos="100000">
                <a:srgbClr val="F8F8F8"/>
              </a:gs>
              <a:gs pos="0">
                <a:srgbClr val="EBEBEB"/>
              </a:gs>
            </a:gsLst>
            <a:lin ang="6600000" scaled="0"/>
          </a:gradFill>
          <a:ln w="9525">
            <a:solidFill>
              <a:srgbClr val="86C33C"/>
            </a:solidFill>
            <a:miter lim="800000"/>
            <a:headEnd/>
            <a:tailEnd/>
          </a:ln>
        </p:spPr>
        <p:txBody>
          <a:bodyPr vert="horz" wrap="square" lIns="91440" tIns="122400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cap="all" dirty="0" smtClean="0">
                <a:solidFill>
                  <a:srgbClr val="649A24"/>
                </a:solidFill>
              </a:rPr>
              <a:t>Cloud for F</a:t>
            </a:r>
            <a:r>
              <a:rPr lang="tr-TR" sz="1100" b="1" cap="all" dirty="0" smtClean="0">
                <a:solidFill>
                  <a:srgbClr val="649A24"/>
                </a:solidFill>
              </a:rPr>
              <a:t>ı</a:t>
            </a:r>
            <a:r>
              <a:rPr lang="en-US" sz="1100" b="1" cap="all" dirty="0" err="1" smtClean="0">
                <a:solidFill>
                  <a:srgbClr val="649A24"/>
                </a:solidFill>
              </a:rPr>
              <a:t>nanc</a:t>
            </a:r>
            <a:r>
              <a:rPr lang="tr-TR" sz="1100" b="1" cap="all" dirty="0" smtClean="0">
                <a:solidFill>
                  <a:srgbClr val="649A24"/>
                </a:solidFill>
              </a:rPr>
              <a:t>ı</a:t>
            </a:r>
            <a:r>
              <a:rPr lang="en-US" sz="1100" b="1" cap="all" dirty="0" err="1" smtClean="0">
                <a:solidFill>
                  <a:srgbClr val="649A24"/>
                </a:solidFill>
              </a:rPr>
              <a:t>als</a:t>
            </a:r>
            <a:r>
              <a:rPr lang="en-US" sz="1100" b="1" cap="all" dirty="0" smtClean="0">
                <a:solidFill>
                  <a:srgbClr val="649A24"/>
                </a:solidFill>
              </a:rPr>
              <a:t> and Travel Products</a:t>
            </a:r>
          </a:p>
          <a:p>
            <a:pPr algn="ctr"/>
            <a:r>
              <a:rPr lang="en-US" sz="1100" dirty="0" smtClean="0">
                <a:solidFill>
                  <a:srgbClr val="649A24"/>
                </a:solidFill>
              </a:rPr>
              <a:t>(Since 20</a:t>
            </a:r>
            <a:r>
              <a:rPr lang="tr-TR" sz="1100" dirty="0" smtClean="0">
                <a:solidFill>
                  <a:srgbClr val="649A24"/>
                </a:solidFill>
              </a:rPr>
              <a:t>12</a:t>
            </a:r>
            <a:r>
              <a:rPr lang="en-US" sz="1100" dirty="0" smtClean="0">
                <a:solidFill>
                  <a:srgbClr val="649A24"/>
                </a:solidFill>
              </a:rPr>
              <a:t>)</a:t>
            </a:r>
          </a:p>
          <a:p>
            <a:pPr algn="ctr"/>
            <a:endParaRPr lang="en-US" sz="1100" dirty="0" smtClean="0">
              <a:solidFill>
                <a:srgbClr val="5A5A5A"/>
              </a:solidFill>
            </a:endParaRPr>
          </a:p>
          <a:p>
            <a:pPr algn="ctr"/>
            <a:r>
              <a:rPr lang="en-US" sz="1100" dirty="0" smtClean="0">
                <a:solidFill>
                  <a:srgbClr val="5A5A5A"/>
                </a:solidFill>
              </a:rPr>
              <a:t>CRM, Projects</a:t>
            </a:r>
          </a:p>
          <a:p>
            <a:pPr algn="ctr"/>
            <a:r>
              <a:rPr lang="en-US" sz="1100" dirty="0" smtClean="0">
                <a:solidFill>
                  <a:srgbClr val="5A5A5A"/>
                </a:solidFill>
              </a:rPr>
              <a:t> </a:t>
            </a:r>
          </a:p>
          <a:p>
            <a:pPr algn="ctr"/>
            <a:r>
              <a:rPr lang="en-US" sz="1100" dirty="0" smtClean="0">
                <a:solidFill>
                  <a:srgbClr val="5A5A5A"/>
                </a:solidFill>
              </a:rPr>
              <a:t>Financials, Supply Chain, and Manufacturing</a:t>
            </a:r>
            <a:endParaRPr lang="en-US" sz="1100" dirty="0">
              <a:solidFill>
                <a:srgbClr val="5A5A5A"/>
              </a:solidFill>
            </a:endParaRPr>
          </a:p>
        </p:txBody>
      </p:sp>
      <p:sp>
        <p:nvSpPr>
          <p:cNvPr id="12" name="Freeform 9"/>
          <p:cNvSpPr>
            <a:spLocks/>
          </p:cNvSpPr>
          <p:nvPr/>
        </p:nvSpPr>
        <p:spPr bwMode="auto">
          <a:xfrm>
            <a:off x="2482321" y="1840905"/>
            <a:ext cx="2005013" cy="317500"/>
          </a:xfrm>
          <a:custGeom>
            <a:avLst/>
            <a:gdLst>
              <a:gd name="T0" fmla="*/ 0 w 1263"/>
              <a:gd name="T1" fmla="*/ 0 h 200"/>
              <a:gd name="T2" fmla="*/ 0 w 1263"/>
              <a:gd name="T3" fmla="*/ 39 h 200"/>
              <a:gd name="T4" fmla="*/ 634 w 1263"/>
              <a:gd name="T5" fmla="*/ 200 h 200"/>
              <a:gd name="T6" fmla="*/ 1263 w 1263"/>
              <a:gd name="T7" fmla="*/ 39 h 200"/>
              <a:gd name="T8" fmla="*/ 1263 w 1263"/>
              <a:gd name="T9" fmla="*/ 0 h 200"/>
              <a:gd name="T10" fmla="*/ 634 w 1263"/>
              <a:gd name="T11" fmla="*/ 162 h 200"/>
              <a:gd name="T12" fmla="*/ 0 w 1263"/>
              <a:gd name="T13" fmla="*/ 0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63" h="200">
                <a:moveTo>
                  <a:pt x="0" y="0"/>
                </a:moveTo>
                <a:lnTo>
                  <a:pt x="0" y="39"/>
                </a:lnTo>
                <a:lnTo>
                  <a:pt x="634" y="200"/>
                </a:lnTo>
                <a:lnTo>
                  <a:pt x="1263" y="39"/>
                </a:lnTo>
                <a:lnTo>
                  <a:pt x="1263" y="0"/>
                </a:lnTo>
                <a:lnTo>
                  <a:pt x="634" y="162"/>
                </a:lnTo>
                <a:lnTo>
                  <a:pt x="0" y="0"/>
                </a:lnTo>
                <a:close/>
              </a:path>
            </a:pathLst>
          </a:custGeom>
          <a:solidFill>
            <a:srgbClr val="6897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4647142" y="1023343"/>
            <a:ext cx="2006600" cy="3276599"/>
          </a:xfrm>
          <a:prstGeom prst="rect">
            <a:avLst/>
          </a:prstGeom>
          <a:gradFill>
            <a:gsLst>
              <a:gs pos="100000">
                <a:srgbClr val="F8F8F8"/>
              </a:gs>
              <a:gs pos="0">
                <a:srgbClr val="EBEBEB"/>
              </a:gs>
            </a:gsLst>
            <a:lin ang="6600000" scaled="0"/>
          </a:gradFill>
          <a:ln w="9525">
            <a:solidFill>
              <a:srgbClr val="6A2780"/>
            </a:solidFill>
            <a:miter lim="800000"/>
            <a:headEnd/>
            <a:tailEnd/>
          </a:ln>
        </p:spPr>
        <p:txBody>
          <a:bodyPr vert="horz" wrap="square" lIns="91440" tIns="122400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cap="all" dirty="0" smtClean="0">
                <a:solidFill>
                  <a:srgbClr val="6A2780"/>
                </a:solidFill>
              </a:rPr>
              <a:t>Data </a:t>
            </a:r>
            <a:r>
              <a:rPr lang="en-US" sz="1100" b="1" cap="all" dirty="0" err="1" smtClean="0">
                <a:solidFill>
                  <a:srgbClr val="6A2780"/>
                </a:solidFill>
              </a:rPr>
              <a:t>Integrat</a:t>
            </a:r>
            <a:r>
              <a:rPr lang="tr-TR" sz="1100" b="1" cap="all" dirty="0" smtClean="0">
                <a:solidFill>
                  <a:srgbClr val="6A2780"/>
                </a:solidFill>
              </a:rPr>
              <a:t>ı</a:t>
            </a:r>
            <a:r>
              <a:rPr lang="en-US" sz="1100" b="1" cap="all" dirty="0" smtClean="0">
                <a:solidFill>
                  <a:srgbClr val="6A2780"/>
                </a:solidFill>
              </a:rPr>
              <a:t>on</a:t>
            </a:r>
          </a:p>
          <a:p>
            <a:pPr algn="ctr"/>
            <a:r>
              <a:rPr lang="en-US" sz="1100" dirty="0" smtClean="0">
                <a:solidFill>
                  <a:srgbClr val="6A2780"/>
                </a:solidFill>
              </a:rPr>
              <a:t>(Since 200</a:t>
            </a:r>
            <a:r>
              <a:rPr lang="tr-TR" sz="1100" dirty="0" smtClean="0">
                <a:solidFill>
                  <a:srgbClr val="6A2780"/>
                </a:solidFill>
              </a:rPr>
              <a:t>6</a:t>
            </a:r>
            <a:r>
              <a:rPr lang="en-US" sz="1100" dirty="0" smtClean="0">
                <a:solidFill>
                  <a:srgbClr val="6A2780"/>
                </a:solidFill>
              </a:rPr>
              <a:t>)</a:t>
            </a:r>
          </a:p>
          <a:p>
            <a:pPr algn="ctr"/>
            <a:endParaRPr lang="en-US" sz="1100" dirty="0" smtClean="0">
              <a:solidFill>
                <a:srgbClr val="5A5A5A"/>
              </a:solidFill>
            </a:endParaRPr>
          </a:p>
          <a:p>
            <a:pPr algn="ctr"/>
            <a:r>
              <a:rPr lang="en-US" sz="1100" dirty="0" smtClean="0">
                <a:solidFill>
                  <a:srgbClr val="5A5A5A"/>
                </a:solidFill>
              </a:rPr>
              <a:t>Cloud-to-Cloud</a:t>
            </a:r>
          </a:p>
          <a:p>
            <a:pPr algn="ctr"/>
            <a:endParaRPr lang="en-US" sz="1100" dirty="0" smtClean="0">
              <a:solidFill>
                <a:srgbClr val="5A5A5A"/>
              </a:solidFill>
            </a:endParaRPr>
          </a:p>
          <a:p>
            <a:pPr algn="ctr"/>
            <a:r>
              <a:rPr lang="en-US" sz="1100" dirty="0" smtClean="0">
                <a:solidFill>
                  <a:srgbClr val="5A5A5A"/>
                </a:solidFill>
              </a:rPr>
              <a:t>Cloud-to-On Premise</a:t>
            </a:r>
            <a:endParaRPr lang="en-US" sz="1100" dirty="0">
              <a:solidFill>
                <a:srgbClr val="5A5A5A"/>
              </a:solidFill>
            </a:endParaRPr>
          </a:p>
        </p:txBody>
      </p:sp>
      <p:sp>
        <p:nvSpPr>
          <p:cNvPr id="14" name="Freeform 11"/>
          <p:cNvSpPr>
            <a:spLocks/>
          </p:cNvSpPr>
          <p:nvPr/>
        </p:nvSpPr>
        <p:spPr bwMode="auto">
          <a:xfrm>
            <a:off x="4647142" y="1840905"/>
            <a:ext cx="2006600" cy="317500"/>
          </a:xfrm>
          <a:custGeom>
            <a:avLst/>
            <a:gdLst>
              <a:gd name="T0" fmla="*/ 0 w 1264"/>
              <a:gd name="T1" fmla="*/ 0 h 200"/>
              <a:gd name="T2" fmla="*/ 0 w 1264"/>
              <a:gd name="T3" fmla="*/ 39 h 200"/>
              <a:gd name="T4" fmla="*/ 635 w 1264"/>
              <a:gd name="T5" fmla="*/ 200 h 200"/>
              <a:gd name="T6" fmla="*/ 1264 w 1264"/>
              <a:gd name="T7" fmla="*/ 39 h 200"/>
              <a:gd name="T8" fmla="*/ 1264 w 1264"/>
              <a:gd name="T9" fmla="*/ 0 h 200"/>
              <a:gd name="T10" fmla="*/ 635 w 1264"/>
              <a:gd name="T11" fmla="*/ 162 h 200"/>
              <a:gd name="T12" fmla="*/ 0 w 1264"/>
              <a:gd name="T13" fmla="*/ 0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64" h="200">
                <a:moveTo>
                  <a:pt x="0" y="0"/>
                </a:moveTo>
                <a:lnTo>
                  <a:pt x="0" y="39"/>
                </a:lnTo>
                <a:lnTo>
                  <a:pt x="635" y="200"/>
                </a:lnTo>
                <a:lnTo>
                  <a:pt x="1264" y="39"/>
                </a:lnTo>
                <a:lnTo>
                  <a:pt x="1264" y="0"/>
                </a:lnTo>
                <a:lnTo>
                  <a:pt x="635" y="162"/>
                </a:lnTo>
                <a:lnTo>
                  <a:pt x="0" y="0"/>
                </a:lnTo>
                <a:close/>
              </a:path>
            </a:pathLst>
          </a:custGeom>
          <a:solidFill>
            <a:srgbClr val="6A27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Rectangle 12"/>
          <p:cNvSpPr>
            <a:spLocks noChangeArrowheads="1"/>
          </p:cNvSpPr>
          <p:nvPr/>
        </p:nvSpPr>
        <p:spPr bwMode="auto">
          <a:xfrm>
            <a:off x="6813550" y="1023343"/>
            <a:ext cx="2006600" cy="3276599"/>
          </a:xfrm>
          <a:prstGeom prst="rect">
            <a:avLst/>
          </a:prstGeom>
          <a:gradFill>
            <a:gsLst>
              <a:gs pos="100000">
                <a:srgbClr val="F8F8F8"/>
              </a:gs>
              <a:gs pos="0">
                <a:srgbClr val="EBEBEB"/>
              </a:gs>
            </a:gsLst>
            <a:lin ang="6600000" scaled="0"/>
          </a:gradFill>
          <a:ln w="9525">
            <a:solidFill>
              <a:srgbClr val="E67818"/>
            </a:solidFill>
            <a:miter lim="800000"/>
            <a:headEnd/>
            <a:tailEnd/>
          </a:ln>
        </p:spPr>
        <p:txBody>
          <a:bodyPr vert="horz" wrap="square" lIns="91440" tIns="122400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100" b="1" cap="all" dirty="0" smtClean="0">
                <a:solidFill>
                  <a:srgbClr val="E67818"/>
                </a:solidFill>
              </a:rPr>
              <a:t>Healthcare </a:t>
            </a:r>
          </a:p>
          <a:p>
            <a:pPr algn="ctr"/>
            <a:r>
              <a:rPr lang="en-US" sz="1100" b="1" cap="all" dirty="0" smtClean="0">
                <a:solidFill>
                  <a:srgbClr val="E67818"/>
                </a:solidFill>
              </a:rPr>
              <a:t>Transparency </a:t>
            </a:r>
            <a:endParaRPr lang="tr-TR" sz="1100" b="1" cap="all" dirty="0" smtClean="0">
              <a:solidFill>
                <a:srgbClr val="E67818"/>
              </a:solidFill>
            </a:endParaRPr>
          </a:p>
          <a:p>
            <a:pPr algn="ctr"/>
            <a:r>
              <a:rPr lang="en-US" sz="1100" dirty="0" smtClean="0">
                <a:solidFill>
                  <a:srgbClr val="E67818"/>
                </a:solidFill>
              </a:rPr>
              <a:t>(Since 20</a:t>
            </a:r>
            <a:r>
              <a:rPr lang="tr-TR" sz="1100" dirty="0" smtClean="0">
                <a:solidFill>
                  <a:srgbClr val="E67818"/>
                </a:solidFill>
              </a:rPr>
              <a:t>13</a:t>
            </a:r>
            <a:r>
              <a:rPr lang="en-US" sz="1100" dirty="0" smtClean="0">
                <a:solidFill>
                  <a:srgbClr val="E67818"/>
                </a:solidFill>
              </a:rPr>
              <a:t>)</a:t>
            </a:r>
          </a:p>
          <a:p>
            <a:pPr algn="ctr"/>
            <a:endParaRPr lang="en-US" sz="1100" dirty="0" smtClean="0">
              <a:solidFill>
                <a:srgbClr val="5A5A5A"/>
              </a:solidFill>
            </a:endParaRPr>
          </a:p>
          <a:p>
            <a:pPr algn="ctr"/>
            <a:r>
              <a:rPr lang="en-US" sz="1100" dirty="0" smtClean="0">
                <a:solidFill>
                  <a:srgbClr val="5A5A5A"/>
                </a:solidFill>
              </a:rPr>
              <a:t>Workforce Planning </a:t>
            </a:r>
          </a:p>
          <a:p>
            <a:pPr algn="ctr"/>
            <a:r>
              <a:rPr lang="en-US" sz="1100" dirty="0" smtClean="0">
                <a:solidFill>
                  <a:srgbClr val="5A5A5A"/>
                </a:solidFill>
              </a:rPr>
              <a:t>&amp; Analytics</a:t>
            </a:r>
          </a:p>
          <a:p>
            <a:pPr algn="ctr"/>
            <a:endParaRPr lang="en-US" sz="1100" dirty="0" smtClean="0">
              <a:solidFill>
                <a:srgbClr val="5A5A5A"/>
              </a:solidFill>
            </a:endParaRPr>
          </a:p>
          <a:p>
            <a:pPr algn="ctr"/>
            <a:r>
              <a:rPr lang="en-US" sz="1100" dirty="0" smtClean="0">
                <a:solidFill>
                  <a:srgbClr val="5A5A5A"/>
                </a:solidFill>
              </a:rPr>
              <a:t>Human Resources</a:t>
            </a:r>
          </a:p>
          <a:p>
            <a:pPr algn="ctr"/>
            <a:r>
              <a:rPr lang="en-US" sz="1100" dirty="0" smtClean="0">
                <a:solidFill>
                  <a:srgbClr val="5A5A5A"/>
                </a:solidFill>
              </a:rPr>
              <a:t> </a:t>
            </a:r>
          </a:p>
          <a:p>
            <a:pPr algn="ctr"/>
            <a:r>
              <a:rPr lang="en-US" sz="1100" dirty="0" smtClean="0">
                <a:solidFill>
                  <a:srgbClr val="5A5A5A"/>
                </a:solidFill>
              </a:rPr>
              <a:t>Talent and Learning </a:t>
            </a:r>
          </a:p>
          <a:p>
            <a:pPr algn="ctr"/>
            <a:r>
              <a:rPr lang="en-US" sz="1100" dirty="0" smtClean="0">
                <a:solidFill>
                  <a:srgbClr val="5A5A5A"/>
                </a:solidFill>
              </a:rPr>
              <a:t>Management</a:t>
            </a:r>
            <a:endParaRPr lang="en-US" sz="1100" dirty="0">
              <a:solidFill>
                <a:srgbClr val="5A5A5A"/>
              </a:solidFill>
            </a:endParaRPr>
          </a:p>
        </p:txBody>
      </p:sp>
      <p:sp>
        <p:nvSpPr>
          <p:cNvPr id="16" name="Freeform 13"/>
          <p:cNvSpPr>
            <a:spLocks/>
          </p:cNvSpPr>
          <p:nvPr/>
        </p:nvSpPr>
        <p:spPr bwMode="auto">
          <a:xfrm>
            <a:off x="6813550" y="1840905"/>
            <a:ext cx="2006600" cy="317500"/>
          </a:xfrm>
          <a:custGeom>
            <a:avLst/>
            <a:gdLst>
              <a:gd name="T0" fmla="*/ 0 w 1264"/>
              <a:gd name="T1" fmla="*/ 0 h 200"/>
              <a:gd name="T2" fmla="*/ 0 w 1264"/>
              <a:gd name="T3" fmla="*/ 39 h 200"/>
              <a:gd name="T4" fmla="*/ 635 w 1264"/>
              <a:gd name="T5" fmla="*/ 200 h 200"/>
              <a:gd name="T6" fmla="*/ 1264 w 1264"/>
              <a:gd name="T7" fmla="*/ 39 h 200"/>
              <a:gd name="T8" fmla="*/ 1264 w 1264"/>
              <a:gd name="T9" fmla="*/ 0 h 200"/>
              <a:gd name="T10" fmla="*/ 635 w 1264"/>
              <a:gd name="T11" fmla="*/ 162 h 200"/>
              <a:gd name="T12" fmla="*/ 0 w 1264"/>
              <a:gd name="T13" fmla="*/ 0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64" h="200">
                <a:moveTo>
                  <a:pt x="0" y="0"/>
                </a:moveTo>
                <a:lnTo>
                  <a:pt x="0" y="39"/>
                </a:lnTo>
                <a:lnTo>
                  <a:pt x="635" y="200"/>
                </a:lnTo>
                <a:lnTo>
                  <a:pt x="1264" y="39"/>
                </a:lnTo>
                <a:lnTo>
                  <a:pt x="1264" y="0"/>
                </a:lnTo>
                <a:lnTo>
                  <a:pt x="635" y="162"/>
                </a:lnTo>
                <a:lnTo>
                  <a:pt x="0" y="0"/>
                </a:lnTo>
                <a:close/>
              </a:path>
            </a:pathLst>
          </a:custGeom>
          <a:solidFill>
            <a:srgbClr val="E377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" name="Resim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8081" y="1241673"/>
            <a:ext cx="1597538" cy="576064"/>
          </a:xfrm>
          <a:prstGeom prst="rect">
            <a:avLst/>
          </a:prstGeom>
        </p:spPr>
      </p:pic>
      <p:pic>
        <p:nvPicPr>
          <p:cNvPr id="17" name="Resim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444" y="1241673"/>
            <a:ext cx="1597538" cy="576064"/>
          </a:xfrm>
          <a:prstGeom prst="rect">
            <a:avLst/>
          </a:prstGeom>
        </p:spPr>
      </p:pic>
      <p:pic>
        <p:nvPicPr>
          <p:cNvPr id="18" name="Resim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6058" y="1241673"/>
            <a:ext cx="1597538" cy="576064"/>
          </a:xfrm>
          <a:prstGeom prst="rect">
            <a:avLst/>
          </a:prstGeom>
        </p:spPr>
      </p:pic>
      <p:pic>
        <p:nvPicPr>
          <p:cNvPr id="19" name="Resim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1673" y="1241673"/>
            <a:ext cx="1597538" cy="57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3699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400" b="1" dirty="0" smtClean="0"/>
              <a:t>We implement &amp; sell the Entire </a:t>
            </a:r>
            <a:r>
              <a:rPr lang="en-US" sz="1400" b="1" dirty="0" err="1" smtClean="0">
                <a:solidFill>
                  <a:srgbClr val="86C33C"/>
                </a:solidFill>
              </a:rPr>
              <a:t>BizX</a:t>
            </a:r>
            <a:r>
              <a:rPr lang="en-US" sz="1400" b="1" dirty="0" smtClean="0">
                <a:solidFill>
                  <a:srgbClr val="86C33C"/>
                </a:solidFill>
              </a:rPr>
              <a:t> Suite </a:t>
            </a:r>
            <a:r>
              <a:rPr lang="en-US" sz="1400" b="1" dirty="0" smtClean="0"/>
              <a:t>with a Blueprint for Success </a:t>
            </a:r>
            <a:r>
              <a:rPr lang="en-US" sz="1400" b="1" dirty="0" smtClean="0">
                <a:solidFill>
                  <a:srgbClr val="86C33C"/>
                </a:solidFill>
              </a:rPr>
              <a:t>(BizX2)</a:t>
            </a:r>
            <a:endParaRPr lang="en-US" sz="1400" b="1" dirty="0">
              <a:solidFill>
                <a:srgbClr val="86C33C"/>
              </a:solidFill>
            </a:endParaRP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734A4-B4E7-4228-80A1-A9ABD52E386C}" type="datetime4">
              <a:rPr lang="en-US" smtClean="0"/>
              <a:t>May 7, 2014</a:t>
            </a:fld>
            <a:endParaRPr lang="en-US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2014 aasonn.</a:t>
            </a:r>
            <a:endParaRPr lang="en-US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47BBA-95AE-4CBA-8EB9-7C5E1D94A829}" type="slidenum">
              <a:rPr lang="en-US" smtClean="0"/>
              <a:t>5</a:t>
            </a:fld>
            <a:endParaRPr lang="en-US"/>
          </a:p>
        </p:txBody>
      </p:sp>
      <p:sp>
        <p:nvSpPr>
          <p:cNvPr id="9" name="Freeform 6"/>
          <p:cNvSpPr>
            <a:spLocks/>
          </p:cNvSpPr>
          <p:nvPr/>
        </p:nvSpPr>
        <p:spPr bwMode="auto">
          <a:xfrm>
            <a:off x="1447800" y="3067051"/>
            <a:ext cx="5911850" cy="1133475"/>
          </a:xfrm>
          <a:custGeom>
            <a:avLst/>
            <a:gdLst>
              <a:gd name="T0" fmla="*/ 1777 w 1862"/>
              <a:gd name="T1" fmla="*/ 0 h 356"/>
              <a:gd name="T2" fmla="*/ 1444 w 1862"/>
              <a:gd name="T3" fmla="*/ 264 h 356"/>
              <a:gd name="T4" fmla="*/ 437 w 1862"/>
              <a:gd name="T5" fmla="*/ 263 h 356"/>
              <a:gd name="T6" fmla="*/ 411 w 1862"/>
              <a:gd name="T7" fmla="*/ 263 h 356"/>
              <a:gd name="T8" fmla="*/ 83 w 1862"/>
              <a:gd name="T9" fmla="*/ 0 h 356"/>
              <a:gd name="T10" fmla="*/ 0 w 1862"/>
              <a:gd name="T11" fmla="*/ 0 h 356"/>
              <a:gd name="T12" fmla="*/ 365 w 1862"/>
              <a:gd name="T13" fmla="*/ 356 h 356"/>
              <a:gd name="T14" fmla="*/ 375 w 1862"/>
              <a:gd name="T15" fmla="*/ 355 h 356"/>
              <a:gd name="T16" fmla="*/ 1475 w 1862"/>
              <a:gd name="T17" fmla="*/ 355 h 356"/>
              <a:gd name="T18" fmla="*/ 1490 w 1862"/>
              <a:gd name="T19" fmla="*/ 356 h 356"/>
              <a:gd name="T20" fmla="*/ 1862 w 1862"/>
              <a:gd name="T21" fmla="*/ 0 h 356"/>
              <a:gd name="T22" fmla="*/ 1777 w 1862"/>
              <a:gd name="T23" fmla="*/ 0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862" h="356">
                <a:moveTo>
                  <a:pt x="1777" y="0"/>
                </a:moveTo>
                <a:cubicBezTo>
                  <a:pt x="1742" y="151"/>
                  <a:pt x="1606" y="264"/>
                  <a:pt x="1444" y="264"/>
                </a:cubicBezTo>
                <a:cubicBezTo>
                  <a:pt x="1440" y="264"/>
                  <a:pt x="437" y="263"/>
                  <a:pt x="437" y="263"/>
                </a:cubicBezTo>
                <a:cubicBezTo>
                  <a:pt x="437" y="263"/>
                  <a:pt x="420" y="263"/>
                  <a:pt x="411" y="263"/>
                </a:cubicBezTo>
                <a:cubicBezTo>
                  <a:pt x="250" y="263"/>
                  <a:pt x="116" y="151"/>
                  <a:pt x="83" y="0"/>
                </a:cubicBezTo>
                <a:cubicBezTo>
                  <a:pt x="0" y="0"/>
                  <a:pt x="0" y="0"/>
                  <a:pt x="0" y="0"/>
                </a:cubicBezTo>
                <a:cubicBezTo>
                  <a:pt x="5" y="197"/>
                  <a:pt x="166" y="356"/>
                  <a:pt x="365" y="356"/>
                </a:cubicBezTo>
                <a:cubicBezTo>
                  <a:pt x="368" y="356"/>
                  <a:pt x="371" y="356"/>
                  <a:pt x="375" y="355"/>
                </a:cubicBezTo>
                <a:cubicBezTo>
                  <a:pt x="1475" y="355"/>
                  <a:pt x="1475" y="355"/>
                  <a:pt x="1475" y="355"/>
                </a:cubicBezTo>
                <a:cubicBezTo>
                  <a:pt x="1480" y="356"/>
                  <a:pt x="1485" y="356"/>
                  <a:pt x="1490" y="356"/>
                </a:cubicBezTo>
                <a:cubicBezTo>
                  <a:pt x="1690" y="356"/>
                  <a:pt x="1853" y="198"/>
                  <a:pt x="1862" y="0"/>
                </a:cubicBezTo>
                <a:lnTo>
                  <a:pt x="1777" y="0"/>
                </a:lnTo>
                <a:close/>
              </a:path>
            </a:pathLst>
          </a:custGeom>
          <a:gradFill>
            <a:gsLst>
              <a:gs pos="100000">
                <a:srgbClr val="DCE9F4"/>
              </a:gs>
              <a:gs pos="41000">
                <a:schemeClr val="bg1"/>
              </a:gs>
            </a:gsLst>
            <a:lin ang="5400000" scaled="0"/>
          </a:gradFill>
          <a:ln>
            <a:noFill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tr-TR" sz="1200" b="1" cap="all" dirty="0" err="1" smtClean="0">
                <a:solidFill>
                  <a:srgbClr val="002060"/>
                </a:solidFill>
              </a:rPr>
              <a:t>Employee</a:t>
            </a:r>
            <a:r>
              <a:rPr lang="tr-TR" sz="1200" b="1" cap="all" dirty="0" smtClean="0">
                <a:solidFill>
                  <a:srgbClr val="002060"/>
                </a:solidFill>
              </a:rPr>
              <a:t> Central</a:t>
            </a:r>
            <a:endParaRPr lang="en-US" sz="1200" b="1" cap="all" dirty="0">
              <a:solidFill>
                <a:srgbClr val="002060"/>
              </a:solidFill>
            </a:endParaRPr>
          </a:p>
        </p:txBody>
      </p:sp>
      <p:sp>
        <p:nvSpPr>
          <p:cNvPr id="10" name="Freeform 7"/>
          <p:cNvSpPr>
            <a:spLocks/>
          </p:cNvSpPr>
          <p:nvPr/>
        </p:nvSpPr>
        <p:spPr bwMode="auto">
          <a:xfrm>
            <a:off x="1797050" y="1122363"/>
            <a:ext cx="5213350" cy="2725738"/>
          </a:xfrm>
          <a:custGeom>
            <a:avLst/>
            <a:gdLst>
              <a:gd name="T0" fmla="*/ 1642 w 1642"/>
              <a:gd name="T1" fmla="*/ 554 h 856"/>
              <a:gd name="T2" fmla="*/ 1340 w 1642"/>
              <a:gd name="T3" fmla="*/ 252 h 856"/>
              <a:gd name="T4" fmla="*/ 1228 w 1642"/>
              <a:gd name="T5" fmla="*/ 274 h 856"/>
              <a:gd name="T6" fmla="*/ 935 w 1642"/>
              <a:gd name="T7" fmla="*/ 47 h 856"/>
              <a:gd name="T8" fmla="*/ 756 w 1642"/>
              <a:gd name="T9" fmla="*/ 106 h 856"/>
              <a:gd name="T10" fmla="*/ 527 w 1642"/>
              <a:gd name="T11" fmla="*/ 0 h 856"/>
              <a:gd name="T12" fmla="*/ 227 w 1642"/>
              <a:gd name="T13" fmla="*/ 262 h 856"/>
              <a:gd name="T14" fmla="*/ 0 w 1642"/>
              <a:gd name="T15" fmla="*/ 554 h 856"/>
              <a:gd name="T16" fmla="*/ 295 w 1642"/>
              <a:gd name="T17" fmla="*/ 856 h 856"/>
              <a:gd name="T18" fmla="*/ 295 w 1642"/>
              <a:gd name="T19" fmla="*/ 856 h 856"/>
              <a:gd name="T20" fmla="*/ 1349 w 1642"/>
              <a:gd name="T21" fmla="*/ 856 h 856"/>
              <a:gd name="T22" fmla="*/ 1349 w 1642"/>
              <a:gd name="T23" fmla="*/ 856 h 856"/>
              <a:gd name="T24" fmla="*/ 1642 w 1642"/>
              <a:gd name="T25" fmla="*/ 554 h 8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42" h="856">
                <a:moveTo>
                  <a:pt x="1642" y="554"/>
                </a:moveTo>
                <a:cubicBezTo>
                  <a:pt x="1642" y="388"/>
                  <a:pt x="1507" y="252"/>
                  <a:pt x="1340" y="252"/>
                </a:cubicBezTo>
                <a:cubicBezTo>
                  <a:pt x="1300" y="252"/>
                  <a:pt x="1263" y="260"/>
                  <a:pt x="1228" y="274"/>
                </a:cubicBezTo>
                <a:cubicBezTo>
                  <a:pt x="1195" y="143"/>
                  <a:pt x="1076" y="47"/>
                  <a:pt x="935" y="47"/>
                </a:cubicBezTo>
                <a:cubicBezTo>
                  <a:pt x="868" y="47"/>
                  <a:pt x="806" y="69"/>
                  <a:pt x="756" y="106"/>
                </a:cubicBezTo>
                <a:cubicBezTo>
                  <a:pt x="700" y="41"/>
                  <a:pt x="618" y="0"/>
                  <a:pt x="527" y="0"/>
                </a:cubicBezTo>
                <a:cubicBezTo>
                  <a:pt x="374" y="0"/>
                  <a:pt x="247" y="114"/>
                  <a:pt x="227" y="262"/>
                </a:cubicBezTo>
                <a:cubicBezTo>
                  <a:pt x="97" y="295"/>
                  <a:pt x="0" y="413"/>
                  <a:pt x="0" y="554"/>
                </a:cubicBezTo>
                <a:cubicBezTo>
                  <a:pt x="0" y="719"/>
                  <a:pt x="131" y="853"/>
                  <a:pt x="295" y="856"/>
                </a:cubicBezTo>
                <a:cubicBezTo>
                  <a:pt x="295" y="856"/>
                  <a:pt x="295" y="856"/>
                  <a:pt x="295" y="856"/>
                </a:cubicBezTo>
                <a:cubicBezTo>
                  <a:pt x="1349" y="856"/>
                  <a:pt x="1349" y="856"/>
                  <a:pt x="1349" y="856"/>
                </a:cubicBezTo>
                <a:cubicBezTo>
                  <a:pt x="1349" y="856"/>
                  <a:pt x="1349" y="856"/>
                  <a:pt x="1349" y="856"/>
                </a:cubicBezTo>
                <a:cubicBezTo>
                  <a:pt x="1512" y="851"/>
                  <a:pt x="1642" y="718"/>
                  <a:pt x="1642" y="554"/>
                </a:cubicBezTo>
                <a:close/>
              </a:path>
            </a:pathLst>
          </a:custGeom>
          <a:solidFill>
            <a:srgbClr val="22386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8"/>
          <p:cNvSpPr>
            <a:spLocks/>
          </p:cNvSpPr>
          <p:nvPr/>
        </p:nvSpPr>
        <p:spPr bwMode="auto">
          <a:xfrm>
            <a:off x="3559175" y="1128713"/>
            <a:ext cx="1873250" cy="2719388"/>
          </a:xfrm>
          <a:custGeom>
            <a:avLst/>
            <a:gdLst>
              <a:gd name="T0" fmla="*/ 0 w 590"/>
              <a:gd name="T1" fmla="*/ 854 h 854"/>
              <a:gd name="T2" fmla="*/ 590 w 590"/>
              <a:gd name="T3" fmla="*/ 854 h 854"/>
              <a:gd name="T4" fmla="*/ 590 w 590"/>
              <a:gd name="T5" fmla="*/ 129 h 854"/>
              <a:gd name="T6" fmla="*/ 380 w 590"/>
              <a:gd name="T7" fmla="*/ 45 h 854"/>
              <a:gd name="T8" fmla="*/ 201 w 590"/>
              <a:gd name="T9" fmla="*/ 104 h 854"/>
              <a:gd name="T10" fmla="*/ 0 w 590"/>
              <a:gd name="T11" fmla="*/ 0 h 854"/>
              <a:gd name="T12" fmla="*/ 0 w 590"/>
              <a:gd name="T13" fmla="*/ 854 h 8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90" h="854">
                <a:moveTo>
                  <a:pt x="0" y="854"/>
                </a:moveTo>
                <a:cubicBezTo>
                  <a:pt x="590" y="854"/>
                  <a:pt x="590" y="854"/>
                  <a:pt x="590" y="854"/>
                </a:cubicBezTo>
                <a:cubicBezTo>
                  <a:pt x="590" y="129"/>
                  <a:pt x="590" y="129"/>
                  <a:pt x="590" y="129"/>
                </a:cubicBezTo>
                <a:cubicBezTo>
                  <a:pt x="535" y="77"/>
                  <a:pt x="462" y="45"/>
                  <a:pt x="380" y="45"/>
                </a:cubicBezTo>
                <a:cubicBezTo>
                  <a:pt x="313" y="45"/>
                  <a:pt x="251" y="67"/>
                  <a:pt x="201" y="104"/>
                </a:cubicBezTo>
                <a:cubicBezTo>
                  <a:pt x="151" y="46"/>
                  <a:pt x="80" y="7"/>
                  <a:pt x="0" y="0"/>
                </a:cubicBezTo>
                <a:lnTo>
                  <a:pt x="0" y="854"/>
                </a:lnTo>
                <a:close/>
              </a:path>
            </a:pathLst>
          </a:custGeom>
          <a:solidFill>
            <a:srgbClr val="32A6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9"/>
          <p:cNvSpPr>
            <a:spLocks/>
          </p:cNvSpPr>
          <p:nvPr/>
        </p:nvSpPr>
        <p:spPr bwMode="auto">
          <a:xfrm>
            <a:off x="5340350" y="1463676"/>
            <a:ext cx="1666875" cy="2384425"/>
          </a:xfrm>
          <a:custGeom>
            <a:avLst/>
            <a:gdLst>
              <a:gd name="T0" fmla="*/ 525 w 525"/>
              <a:gd name="T1" fmla="*/ 427 h 749"/>
              <a:gd name="T2" fmla="*/ 224 w 525"/>
              <a:gd name="T3" fmla="*/ 145 h 749"/>
              <a:gd name="T4" fmla="*/ 112 w 525"/>
              <a:gd name="T5" fmla="*/ 167 h 749"/>
              <a:gd name="T6" fmla="*/ 0 w 525"/>
              <a:gd name="T7" fmla="*/ 0 h 749"/>
              <a:gd name="T8" fmla="*/ 0 w 525"/>
              <a:gd name="T9" fmla="*/ 749 h 749"/>
              <a:gd name="T10" fmla="*/ 233 w 525"/>
              <a:gd name="T11" fmla="*/ 749 h 749"/>
              <a:gd name="T12" fmla="*/ 233 w 525"/>
              <a:gd name="T13" fmla="*/ 749 h 749"/>
              <a:gd name="T14" fmla="*/ 525 w 525"/>
              <a:gd name="T15" fmla="*/ 468 h 749"/>
              <a:gd name="T16" fmla="*/ 525 w 525"/>
              <a:gd name="T17" fmla="*/ 427 h 7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25" h="749">
                <a:moveTo>
                  <a:pt x="525" y="427"/>
                </a:moveTo>
                <a:cubicBezTo>
                  <a:pt x="515" y="270"/>
                  <a:pt x="384" y="145"/>
                  <a:pt x="224" y="145"/>
                </a:cubicBezTo>
                <a:cubicBezTo>
                  <a:pt x="184" y="145"/>
                  <a:pt x="147" y="153"/>
                  <a:pt x="112" y="167"/>
                </a:cubicBezTo>
                <a:cubicBezTo>
                  <a:pt x="95" y="99"/>
                  <a:pt x="54" y="40"/>
                  <a:pt x="0" y="0"/>
                </a:cubicBezTo>
                <a:cubicBezTo>
                  <a:pt x="0" y="749"/>
                  <a:pt x="0" y="749"/>
                  <a:pt x="0" y="749"/>
                </a:cubicBezTo>
                <a:cubicBezTo>
                  <a:pt x="233" y="749"/>
                  <a:pt x="233" y="749"/>
                  <a:pt x="233" y="749"/>
                </a:cubicBezTo>
                <a:cubicBezTo>
                  <a:pt x="233" y="749"/>
                  <a:pt x="233" y="749"/>
                  <a:pt x="233" y="749"/>
                </a:cubicBezTo>
                <a:cubicBezTo>
                  <a:pt x="389" y="744"/>
                  <a:pt x="515" y="622"/>
                  <a:pt x="525" y="468"/>
                </a:cubicBezTo>
                <a:lnTo>
                  <a:pt x="525" y="427"/>
                </a:lnTo>
                <a:close/>
              </a:path>
            </a:pathLst>
          </a:custGeom>
          <a:solidFill>
            <a:srgbClr val="ACD0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0"/>
          <p:cNvSpPr>
            <a:spLocks/>
          </p:cNvSpPr>
          <p:nvPr/>
        </p:nvSpPr>
        <p:spPr bwMode="auto">
          <a:xfrm>
            <a:off x="6176724" y="947738"/>
            <a:ext cx="2895600" cy="3252788"/>
          </a:xfrm>
          <a:custGeom>
            <a:avLst/>
            <a:gdLst>
              <a:gd name="T0" fmla="*/ 577 w 912"/>
              <a:gd name="T1" fmla="*/ 0 h 1022"/>
              <a:gd name="T2" fmla="*/ 270 w 912"/>
              <a:gd name="T3" fmla="*/ 250 h 1022"/>
              <a:gd name="T4" fmla="*/ 342 w 912"/>
              <a:gd name="T5" fmla="*/ 250 h 1022"/>
              <a:gd name="T6" fmla="*/ 342 w 912"/>
              <a:gd name="T7" fmla="*/ 660 h 1022"/>
              <a:gd name="T8" fmla="*/ 342 w 912"/>
              <a:gd name="T9" fmla="*/ 660 h 1022"/>
              <a:gd name="T10" fmla="*/ 342 w 912"/>
              <a:gd name="T11" fmla="*/ 660 h 1022"/>
              <a:gd name="T12" fmla="*/ 0 w 912"/>
              <a:gd name="T13" fmla="*/ 1022 h 1022"/>
              <a:gd name="T14" fmla="*/ 495 w 912"/>
              <a:gd name="T15" fmla="*/ 1022 h 1022"/>
              <a:gd name="T16" fmla="*/ 837 w 912"/>
              <a:gd name="T17" fmla="*/ 675 h 1022"/>
              <a:gd name="T18" fmla="*/ 837 w 912"/>
              <a:gd name="T19" fmla="*/ 660 h 1022"/>
              <a:gd name="T20" fmla="*/ 837 w 912"/>
              <a:gd name="T21" fmla="*/ 660 h 1022"/>
              <a:gd name="T22" fmla="*/ 837 w 912"/>
              <a:gd name="T23" fmla="*/ 250 h 1022"/>
              <a:gd name="T24" fmla="*/ 912 w 912"/>
              <a:gd name="T25" fmla="*/ 250 h 1022"/>
              <a:gd name="T26" fmla="*/ 577 w 912"/>
              <a:gd name="T27" fmla="*/ 0 h 10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12" h="1022">
                <a:moveTo>
                  <a:pt x="577" y="0"/>
                </a:moveTo>
                <a:cubicBezTo>
                  <a:pt x="270" y="250"/>
                  <a:pt x="270" y="250"/>
                  <a:pt x="270" y="250"/>
                </a:cubicBezTo>
                <a:cubicBezTo>
                  <a:pt x="342" y="250"/>
                  <a:pt x="342" y="250"/>
                  <a:pt x="342" y="250"/>
                </a:cubicBezTo>
                <a:cubicBezTo>
                  <a:pt x="342" y="660"/>
                  <a:pt x="342" y="660"/>
                  <a:pt x="342" y="660"/>
                </a:cubicBezTo>
                <a:cubicBezTo>
                  <a:pt x="342" y="660"/>
                  <a:pt x="342" y="660"/>
                  <a:pt x="342" y="660"/>
                </a:cubicBezTo>
                <a:cubicBezTo>
                  <a:pt x="342" y="660"/>
                  <a:pt x="342" y="660"/>
                  <a:pt x="342" y="660"/>
                </a:cubicBezTo>
                <a:cubicBezTo>
                  <a:pt x="342" y="854"/>
                  <a:pt x="191" y="1012"/>
                  <a:pt x="0" y="1022"/>
                </a:cubicBezTo>
                <a:cubicBezTo>
                  <a:pt x="495" y="1022"/>
                  <a:pt x="495" y="1022"/>
                  <a:pt x="495" y="1022"/>
                </a:cubicBezTo>
                <a:cubicBezTo>
                  <a:pt x="681" y="1012"/>
                  <a:pt x="830" y="862"/>
                  <a:pt x="837" y="675"/>
                </a:cubicBezTo>
                <a:cubicBezTo>
                  <a:pt x="837" y="660"/>
                  <a:pt x="837" y="660"/>
                  <a:pt x="837" y="660"/>
                </a:cubicBezTo>
                <a:cubicBezTo>
                  <a:pt x="837" y="660"/>
                  <a:pt x="837" y="660"/>
                  <a:pt x="837" y="660"/>
                </a:cubicBezTo>
                <a:cubicBezTo>
                  <a:pt x="837" y="250"/>
                  <a:pt x="837" y="250"/>
                  <a:pt x="837" y="250"/>
                </a:cubicBezTo>
                <a:cubicBezTo>
                  <a:pt x="912" y="250"/>
                  <a:pt x="912" y="250"/>
                  <a:pt x="912" y="250"/>
                </a:cubicBezTo>
                <a:lnTo>
                  <a:pt x="577" y="0"/>
                </a:lnTo>
                <a:close/>
              </a:path>
            </a:pathLst>
          </a:custGeom>
          <a:solidFill>
            <a:srgbClr val="22386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Rectangle 11"/>
          <p:cNvSpPr>
            <a:spLocks noChangeArrowheads="1"/>
          </p:cNvSpPr>
          <p:nvPr/>
        </p:nvSpPr>
        <p:spPr bwMode="auto">
          <a:xfrm>
            <a:off x="7267575" y="1985963"/>
            <a:ext cx="1571625" cy="560388"/>
          </a:xfrm>
          <a:prstGeom prst="rect">
            <a:avLst/>
          </a:prstGeom>
          <a:solidFill>
            <a:srgbClr val="1E528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2"/>
          <p:cNvSpPr>
            <a:spLocks/>
          </p:cNvSpPr>
          <p:nvPr/>
        </p:nvSpPr>
        <p:spPr bwMode="auto">
          <a:xfrm>
            <a:off x="7267575" y="2543176"/>
            <a:ext cx="1571625" cy="563563"/>
          </a:xfrm>
          <a:custGeom>
            <a:avLst/>
            <a:gdLst>
              <a:gd name="T0" fmla="*/ 0 w 495"/>
              <a:gd name="T1" fmla="*/ 0 h 177"/>
              <a:gd name="T2" fmla="*/ 0 w 495"/>
              <a:gd name="T3" fmla="*/ 159 h 177"/>
              <a:gd name="T4" fmla="*/ 0 w 495"/>
              <a:gd name="T5" fmla="*/ 159 h 177"/>
              <a:gd name="T6" fmla="*/ 0 w 495"/>
              <a:gd name="T7" fmla="*/ 159 h 177"/>
              <a:gd name="T8" fmla="*/ 0 w 495"/>
              <a:gd name="T9" fmla="*/ 177 h 177"/>
              <a:gd name="T10" fmla="*/ 495 w 495"/>
              <a:gd name="T11" fmla="*/ 177 h 177"/>
              <a:gd name="T12" fmla="*/ 495 w 495"/>
              <a:gd name="T13" fmla="*/ 174 h 177"/>
              <a:gd name="T14" fmla="*/ 495 w 495"/>
              <a:gd name="T15" fmla="*/ 159 h 177"/>
              <a:gd name="T16" fmla="*/ 495 w 495"/>
              <a:gd name="T17" fmla="*/ 159 h 177"/>
              <a:gd name="T18" fmla="*/ 495 w 495"/>
              <a:gd name="T19" fmla="*/ 0 h 177"/>
              <a:gd name="T20" fmla="*/ 0 w 495"/>
              <a:gd name="T21" fmla="*/ 0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95" h="177">
                <a:moveTo>
                  <a:pt x="0" y="0"/>
                </a:moveTo>
                <a:cubicBezTo>
                  <a:pt x="0" y="159"/>
                  <a:pt x="0" y="159"/>
                  <a:pt x="0" y="159"/>
                </a:cubicBezTo>
                <a:cubicBezTo>
                  <a:pt x="0" y="159"/>
                  <a:pt x="0" y="159"/>
                  <a:pt x="0" y="159"/>
                </a:cubicBezTo>
                <a:cubicBezTo>
                  <a:pt x="0" y="159"/>
                  <a:pt x="0" y="159"/>
                  <a:pt x="0" y="159"/>
                </a:cubicBezTo>
                <a:cubicBezTo>
                  <a:pt x="0" y="165"/>
                  <a:pt x="0" y="171"/>
                  <a:pt x="0" y="177"/>
                </a:cubicBezTo>
                <a:cubicBezTo>
                  <a:pt x="495" y="177"/>
                  <a:pt x="495" y="177"/>
                  <a:pt x="495" y="177"/>
                </a:cubicBezTo>
                <a:cubicBezTo>
                  <a:pt x="495" y="176"/>
                  <a:pt x="495" y="175"/>
                  <a:pt x="495" y="174"/>
                </a:cubicBezTo>
                <a:cubicBezTo>
                  <a:pt x="495" y="159"/>
                  <a:pt x="495" y="159"/>
                  <a:pt x="495" y="159"/>
                </a:cubicBezTo>
                <a:cubicBezTo>
                  <a:pt x="495" y="159"/>
                  <a:pt x="495" y="159"/>
                  <a:pt x="495" y="159"/>
                </a:cubicBezTo>
                <a:cubicBezTo>
                  <a:pt x="495" y="0"/>
                  <a:pt x="495" y="0"/>
                  <a:pt x="495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3971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3"/>
          <p:cNvSpPr>
            <a:spLocks/>
          </p:cNvSpPr>
          <p:nvPr/>
        </p:nvSpPr>
        <p:spPr bwMode="auto">
          <a:xfrm>
            <a:off x="7096125" y="3106738"/>
            <a:ext cx="1743075" cy="549275"/>
          </a:xfrm>
          <a:custGeom>
            <a:avLst/>
            <a:gdLst>
              <a:gd name="T0" fmla="*/ 495 w 549"/>
              <a:gd name="T1" fmla="*/ 173 h 173"/>
              <a:gd name="T2" fmla="*/ 549 w 549"/>
              <a:gd name="T3" fmla="*/ 0 h 173"/>
              <a:gd name="T4" fmla="*/ 54 w 549"/>
              <a:gd name="T5" fmla="*/ 0 h 173"/>
              <a:gd name="T6" fmla="*/ 0 w 549"/>
              <a:gd name="T7" fmla="*/ 173 h 173"/>
              <a:gd name="T8" fmla="*/ 495 w 549"/>
              <a:gd name="T9" fmla="*/ 173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49" h="173">
                <a:moveTo>
                  <a:pt x="495" y="173"/>
                </a:moveTo>
                <a:cubicBezTo>
                  <a:pt x="526" y="122"/>
                  <a:pt x="546" y="63"/>
                  <a:pt x="549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1" y="63"/>
                  <a:pt x="31" y="122"/>
                  <a:pt x="0" y="173"/>
                </a:cubicBezTo>
                <a:lnTo>
                  <a:pt x="495" y="173"/>
                </a:lnTo>
                <a:close/>
              </a:path>
            </a:pathLst>
          </a:custGeom>
          <a:solidFill>
            <a:srgbClr val="508FB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4"/>
          <p:cNvSpPr>
            <a:spLocks/>
          </p:cNvSpPr>
          <p:nvPr/>
        </p:nvSpPr>
        <p:spPr bwMode="auto">
          <a:xfrm>
            <a:off x="6181725" y="3649663"/>
            <a:ext cx="2489200" cy="550863"/>
          </a:xfrm>
          <a:custGeom>
            <a:avLst/>
            <a:gdLst>
              <a:gd name="T0" fmla="*/ 289 w 784"/>
              <a:gd name="T1" fmla="*/ 0 h 173"/>
              <a:gd name="T2" fmla="*/ 0 w 784"/>
              <a:gd name="T3" fmla="*/ 173 h 173"/>
              <a:gd name="T4" fmla="*/ 495 w 784"/>
              <a:gd name="T5" fmla="*/ 173 h 173"/>
              <a:gd name="T6" fmla="*/ 784 w 784"/>
              <a:gd name="T7" fmla="*/ 0 h 173"/>
              <a:gd name="T8" fmla="*/ 289 w 784"/>
              <a:gd name="T9" fmla="*/ 0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4" h="173">
                <a:moveTo>
                  <a:pt x="289" y="0"/>
                </a:moveTo>
                <a:cubicBezTo>
                  <a:pt x="228" y="99"/>
                  <a:pt x="122" y="166"/>
                  <a:pt x="0" y="173"/>
                </a:cubicBezTo>
                <a:cubicBezTo>
                  <a:pt x="495" y="173"/>
                  <a:pt x="495" y="173"/>
                  <a:pt x="495" y="173"/>
                </a:cubicBezTo>
                <a:cubicBezTo>
                  <a:pt x="617" y="166"/>
                  <a:pt x="723" y="99"/>
                  <a:pt x="784" y="0"/>
                </a:cubicBezTo>
                <a:lnTo>
                  <a:pt x="289" y="0"/>
                </a:lnTo>
                <a:close/>
              </a:path>
            </a:pathLst>
          </a:custGeom>
          <a:solidFill>
            <a:srgbClr val="6AAED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5"/>
          <p:cNvSpPr>
            <a:spLocks noEditPoints="1"/>
          </p:cNvSpPr>
          <p:nvPr/>
        </p:nvSpPr>
        <p:spPr bwMode="auto">
          <a:xfrm>
            <a:off x="5426075" y="2660651"/>
            <a:ext cx="600075" cy="601663"/>
          </a:xfrm>
          <a:custGeom>
            <a:avLst/>
            <a:gdLst>
              <a:gd name="T0" fmla="*/ 17 w 189"/>
              <a:gd name="T1" fmla="*/ 56 h 189"/>
              <a:gd name="T2" fmla="*/ 0 w 189"/>
              <a:gd name="T3" fmla="*/ 94 h 189"/>
              <a:gd name="T4" fmla="*/ 16 w 189"/>
              <a:gd name="T5" fmla="*/ 133 h 189"/>
              <a:gd name="T6" fmla="*/ 88 w 189"/>
              <a:gd name="T7" fmla="*/ 8 h 189"/>
              <a:gd name="T8" fmla="*/ 15 w 189"/>
              <a:gd name="T9" fmla="*/ 43 h 189"/>
              <a:gd name="T10" fmla="*/ 88 w 189"/>
              <a:gd name="T11" fmla="*/ 8 h 189"/>
              <a:gd name="T12" fmla="*/ 173 w 189"/>
              <a:gd name="T13" fmla="*/ 42 h 189"/>
              <a:gd name="T14" fmla="*/ 98 w 189"/>
              <a:gd name="T15" fmla="*/ 8 h 189"/>
              <a:gd name="T16" fmla="*/ 21 w 189"/>
              <a:gd name="T17" fmla="*/ 141 h 189"/>
              <a:gd name="T18" fmla="*/ 88 w 189"/>
              <a:gd name="T19" fmla="*/ 189 h 189"/>
              <a:gd name="T20" fmla="*/ 21 w 189"/>
              <a:gd name="T21" fmla="*/ 141 h 189"/>
              <a:gd name="T22" fmla="*/ 98 w 189"/>
              <a:gd name="T23" fmla="*/ 189 h 189"/>
              <a:gd name="T24" fmla="*/ 167 w 189"/>
              <a:gd name="T25" fmla="*/ 142 h 189"/>
              <a:gd name="T26" fmla="*/ 178 w 189"/>
              <a:gd name="T27" fmla="*/ 50 h 189"/>
              <a:gd name="T28" fmla="*/ 181 w 189"/>
              <a:gd name="T29" fmla="*/ 94 h 189"/>
              <a:gd name="T30" fmla="*/ 179 w 189"/>
              <a:gd name="T31" fmla="*/ 138 h 189"/>
              <a:gd name="T32" fmla="*/ 178 w 189"/>
              <a:gd name="T33" fmla="*/ 50 h 189"/>
              <a:gd name="T34" fmla="*/ 69 w 189"/>
              <a:gd name="T35" fmla="*/ 83 h 189"/>
              <a:gd name="T36" fmla="*/ 120 w 189"/>
              <a:gd name="T37" fmla="*/ 71 h 189"/>
              <a:gd name="T38" fmla="*/ 120 w 189"/>
              <a:gd name="T39" fmla="*/ 62 h 189"/>
              <a:gd name="T40" fmla="*/ 112 w 189"/>
              <a:gd name="T41" fmla="*/ 50 h 189"/>
              <a:gd name="T42" fmla="*/ 107 w 189"/>
              <a:gd name="T43" fmla="*/ 50 h 189"/>
              <a:gd name="T44" fmla="*/ 55 w 189"/>
              <a:gd name="T45" fmla="*/ 50 h 189"/>
              <a:gd name="T46" fmla="*/ 43 w 189"/>
              <a:gd name="T47" fmla="*/ 58 h 189"/>
              <a:gd name="T48" fmla="*/ 43 w 189"/>
              <a:gd name="T49" fmla="*/ 63 h 189"/>
              <a:gd name="T50" fmla="*/ 43 w 189"/>
              <a:gd name="T51" fmla="*/ 90 h 189"/>
              <a:gd name="T52" fmla="*/ 51 w 189"/>
              <a:gd name="T53" fmla="*/ 102 h 189"/>
              <a:gd name="T54" fmla="*/ 56 w 189"/>
              <a:gd name="T55" fmla="*/ 120 h 189"/>
              <a:gd name="T56" fmla="*/ 81 w 189"/>
              <a:gd name="T57" fmla="*/ 127 h 189"/>
              <a:gd name="T58" fmla="*/ 137 w 189"/>
              <a:gd name="T59" fmla="*/ 146 h 189"/>
              <a:gd name="T60" fmla="*/ 142 w 189"/>
              <a:gd name="T61" fmla="*/ 127 h 189"/>
              <a:gd name="T62" fmla="*/ 150 w 189"/>
              <a:gd name="T63" fmla="*/ 115 h 189"/>
              <a:gd name="T64" fmla="*/ 150 w 189"/>
              <a:gd name="T65" fmla="*/ 88 h 189"/>
              <a:gd name="T66" fmla="*/ 150 w 189"/>
              <a:gd name="T67" fmla="*/ 83 h 189"/>
              <a:gd name="T68" fmla="*/ 138 w 189"/>
              <a:gd name="T69" fmla="*/ 75 h 189"/>
              <a:gd name="T70" fmla="*/ 86 w 189"/>
              <a:gd name="T71" fmla="*/ 75 h 189"/>
              <a:gd name="T72" fmla="*/ 81 w 189"/>
              <a:gd name="T73" fmla="*/ 75 h 189"/>
              <a:gd name="T74" fmla="*/ 73 w 189"/>
              <a:gd name="T75" fmla="*/ 87 h 189"/>
              <a:gd name="T76" fmla="*/ 73 w 189"/>
              <a:gd name="T77" fmla="*/ 113 h 189"/>
              <a:gd name="T78" fmla="*/ 73 w 189"/>
              <a:gd name="T79" fmla="*/ 119 h 189"/>
              <a:gd name="T80" fmla="*/ 102 w 189"/>
              <a:gd name="T81" fmla="*/ 84 h 189"/>
              <a:gd name="T82" fmla="*/ 102 w 189"/>
              <a:gd name="T83" fmla="*/ 118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89" h="189">
                <a:moveTo>
                  <a:pt x="8" y="94"/>
                </a:moveTo>
                <a:cubicBezTo>
                  <a:pt x="8" y="80"/>
                  <a:pt x="11" y="67"/>
                  <a:pt x="17" y="56"/>
                </a:cubicBezTo>
                <a:cubicBezTo>
                  <a:pt x="10" y="52"/>
                  <a:pt x="10" y="52"/>
                  <a:pt x="10" y="52"/>
                </a:cubicBezTo>
                <a:cubicBezTo>
                  <a:pt x="3" y="64"/>
                  <a:pt x="0" y="79"/>
                  <a:pt x="0" y="94"/>
                </a:cubicBezTo>
                <a:cubicBezTo>
                  <a:pt x="0" y="110"/>
                  <a:pt x="3" y="124"/>
                  <a:pt x="10" y="137"/>
                </a:cubicBezTo>
                <a:cubicBezTo>
                  <a:pt x="16" y="133"/>
                  <a:pt x="16" y="133"/>
                  <a:pt x="16" y="133"/>
                </a:cubicBezTo>
                <a:cubicBezTo>
                  <a:pt x="11" y="121"/>
                  <a:pt x="8" y="108"/>
                  <a:pt x="8" y="94"/>
                </a:cubicBezTo>
                <a:close/>
                <a:moveTo>
                  <a:pt x="88" y="8"/>
                </a:moveTo>
                <a:cubicBezTo>
                  <a:pt x="88" y="0"/>
                  <a:pt x="88" y="0"/>
                  <a:pt x="88" y="0"/>
                </a:cubicBezTo>
                <a:cubicBezTo>
                  <a:pt x="57" y="2"/>
                  <a:pt x="30" y="19"/>
                  <a:pt x="15" y="43"/>
                </a:cubicBezTo>
                <a:cubicBezTo>
                  <a:pt x="21" y="47"/>
                  <a:pt x="21" y="47"/>
                  <a:pt x="21" y="47"/>
                </a:cubicBezTo>
                <a:cubicBezTo>
                  <a:pt x="36" y="25"/>
                  <a:pt x="60" y="10"/>
                  <a:pt x="88" y="8"/>
                </a:cubicBezTo>
                <a:close/>
                <a:moveTo>
                  <a:pt x="167" y="46"/>
                </a:moveTo>
                <a:cubicBezTo>
                  <a:pt x="173" y="42"/>
                  <a:pt x="173" y="42"/>
                  <a:pt x="173" y="42"/>
                </a:cubicBezTo>
                <a:cubicBezTo>
                  <a:pt x="157" y="17"/>
                  <a:pt x="129" y="1"/>
                  <a:pt x="98" y="0"/>
                </a:cubicBezTo>
                <a:cubicBezTo>
                  <a:pt x="98" y="8"/>
                  <a:pt x="98" y="8"/>
                  <a:pt x="98" y="8"/>
                </a:cubicBezTo>
                <a:cubicBezTo>
                  <a:pt x="126" y="9"/>
                  <a:pt x="152" y="24"/>
                  <a:pt x="167" y="46"/>
                </a:cubicBezTo>
                <a:close/>
                <a:moveTo>
                  <a:pt x="21" y="141"/>
                </a:moveTo>
                <a:cubicBezTo>
                  <a:pt x="14" y="145"/>
                  <a:pt x="14" y="145"/>
                  <a:pt x="14" y="145"/>
                </a:cubicBezTo>
                <a:cubicBezTo>
                  <a:pt x="30" y="170"/>
                  <a:pt x="57" y="187"/>
                  <a:pt x="88" y="189"/>
                </a:cubicBezTo>
                <a:cubicBezTo>
                  <a:pt x="88" y="181"/>
                  <a:pt x="88" y="181"/>
                  <a:pt x="88" y="181"/>
                </a:cubicBezTo>
                <a:cubicBezTo>
                  <a:pt x="60" y="179"/>
                  <a:pt x="35" y="163"/>
                  <a:pt x="21" y="141"/>
                </a:cubicBezTo>
                <a:close/>
                <a:moveTo>
                  <a:pt x="98" y="181"/>
                </a:moveTo>
                <a:cubicBezTo>
                  <a:pt x="98" y="189"/>
                  <a:pt x="98" y="189"/>
                  <a:pt x="98" y="189"/>
                </a:cubicBezTo>
                <a:cubicBezTo>
                  <a:pt x="130" y="188"/>
                  <a:pt x="157" y="171"/>
                  <a:pt x="174" y="146"/>
                </a:cubicBezTo>
                <a:cubicBezTo>
                  <a:pt x="167" y="142"/>
                  <a:pt x="167" y="142"/>
                  <a:pt x="167" y="142"/>
                </a:cubicBezTo>
                <a:cubicBezTo>
                  <a:pt x="152" y="165"/>
                  <a:pt x="127" y="180"/>
                  <a:pt x="98" y="181"/>
                </a:cubicBezTo>
                <a:close/>
                <a:moveTo>
                  <a:pt x="178" y="50"/>
                </a:moveTo>
                <a:cubicBezTo>
                  <a:pt x="171" y="54"/>
                  <a:pt x="171" y="54"/>
                  <a:pt x="171" y="54"/>
                </a:cubicBezTo>
                <a:cubicBezTo>
                  <a:pt x="178" y="66"/>
                  <a:pt x="181" y="80"/>
                  <a:pt x="181" y="94"/>
                </a:cubicBezTo>
                <a:cubicBezTo>
                  <a:pt x="181" y="109"/>
                  <a:pt x="178" y="122"/>
                  <a:pt x="172" y="134"/>
                </a:cubicBezTo>
                <a:cubicBezTo>
                  <a:pt x="179" y="138"/>
                  <a:pt x="179" y="138"/>
                  <a:pt x="179" y="138"/>
                </a:cubicBezTo>
                <a:cubicBezTo>
                  <a:pt x="185" y="125"/>
                  <a:pt x="189" y="110"/>
                  <a:pt x="189" y="94"/>
                </a:cubicBezTo>
                <a:cubicBezTo>
                  <a:pt x="189" y="78"/>
                  <a:pt x="185" y="63"/>
                  <a:pt x="178" y="50"/>
                </a:cubicBezTo>
                <a:close/>
                <a:moveTo>
                  <a:pt x="69" y="107"/>
                </a:moveTo>
                <a:cubicBezTo>
                  <a:pt x="69" y="83"/>
                  <a:pt x="69" y="83"/>
                  <a:pt x="69" y="83"/>
                </a:cubicBezTo>
                <a:cubicBezTo>
                  <a:pt x="69" y="76"/>
                  <a:pt x="75" y="71"/>
                  <a:pt x="81" y="71"/>
                </a:cubicBezTo>
                <a:cubicBezTo>
                  <a:pt x="120" y="71"/>
                  <a:pt x="120" y="71"/>
                  <a:pt x="120" y="71"/>
                </a:cubicBezTo>
                <a:cubicBezTo>
                  <a:pt x="120" y="63"/>
                  <a:pt x="120" y="63"/>
                  <a:pt x="120" y="63"/>
                </a:cubicBezTo>
                <a:cubicBezTo>
                  <a:pt x="120" y="62"/>
                  <a:pt x="120" y="62"/>
                  <a:pt x="120" y="62"/>
                </a:cubicBezTo>
                <a:cubicBezTo>
                  <a:pt x="120" y="58"/>
                  <a:pt x="120" y="58"/>
                  <a:pt x="120" y="58"/>
                </a:cubicBezTo>
                <a:cubicBezTo>
                  <a:pt x="120" y="53"/>
                  <a:pt x="116" y="50"/>
                  <a:pt x="112" y="50"/>
                </a:cubicBezTo>
                <a:cubicBezTo>
                  <a:pt x="108" y="50"/>
                  <a:pt x="108" y="50"/>
                  <a:pt x="108" y="50"/>
                </a:cubicBezTo>
                <a:cubicBezTo>
                  <a:pt x="107" y="50"/>
                  <a:pt x="107" y="50"/>
                  <a:pt x="107" y="50"/>
                </a:cubicBezTo>
                <a:cubicBezTo>
                  <a:pt x="56" y="50"/>
                  <a:pt x="56" y="50"/>
                  <a:pt x="56" y="50"/>
                </a:cubicBezTo>
                <a:cubicBezTo>
                  <a:pt x="55" y="50"/>
                  <a:pt x="55" y="50"/>
                  <a:pt x="55" y="50"/>
                </a:cubicBezTo>
                <a:cubicBezTo>
                  <a:pt x="51" y="50"/>
                  <a:pt x="51" y="50"/>
                  <a:pt x="51" y="50"/>
                </a:cubicBezTo>
                <a:cubicBezTo>
                  <a:pt x="46" y="50"/>
                  <a:pt x="43" y="53"/>
                  <a:pt x="43" y="58"/>
                </a:cubicBezTo>
                <a:cubicBezTo>
                  <a:pt x="43" y="61"/>
                  <a:pt x="43" y="61"/>
                  <a:pt x="43" y="61"/>
                </a:cubicBezTo>
                <a:cubicBezTo>
                  <a:pt x="43" y="62"/>
                  <a:pt x="43" y="62"/>
                  <a:pt x="43" y="63"/>
                </a:cubicBezTo>
                <a:cubicBezTo>
                  <a:pt x="43" y="88"/>
                  <a:pt x="43" y="88"/>
                  <a:pt x="43" y="88"/>
                </a:cubicBezTo>
                <a:cubicBezTo>
                  <a:pt x="43" y="89"/>
                  <a:pt x="43" y="89"/>
                  <a:pt x="43" y="90"/>
                </a:cubicBezTo>
                <a:cubicBezTo>
                  <a:pt x="43" y="94"/>
                  <a:pt x="43" y="94"/>
                  <a:pt x="43" y="94"/>
                </a:cubicBezTo>
                <a:cubicBezTo>
                  <a:pt x="43" y="98"/>
                  <a:pt x="46" y="102"/>
                  <a:pt x="51" y="102"/>
                </a:cubicBezTo>
                <a:cubicBezTo>
                  <a:pt x="56" y="102"/>
                  <a:pt x="56" y="102"/>
                  <a:pt x="56" y="102"/>
                </a:cubicBezTo>
                <a:cubicBezTo>
                  <a:pt x="56" y="120"/>
                  <a:pt x="56" y="120"/>
                  <a:pt x="56" y="120"/>
                </a:cubicBezTo>
                <a:lnTo>
                  <a:pt x="69" y="107"/>
                </a:lnTo>
                <a:close/>
                <a:moveTo>
                  <a:pt x="81" y="127"/>
                </a:moveTo>
                <a:cubicBezTo>
                  <a:pt x="118" y="127"/>
                  <a:pt x="118" y="127"/>
                  <a:pt x="118" y="127"/>
                </a:cubicBezTo>
                <a:cubicBezTo>
                  <a:pt x="137" y="146"/>
                  <a:pt x="137" y="146"/>
                  <a:pt x="137" y="146"/>
                </a:cubicBezTo>
                <a:cubicBezTo>
                  <a:pt x="137" y="127"/>
                  <a:pt x="137" y="127"/>
                  <a:pt x="137" y="127"/>
                </a:cubicBezTo>
                <a:cubicBezTo>
                  <a:pt x="142" y="127"/>
                  <a:pt x="142" y="127"/>
                  <a:pt x="142" y="127"/>
                </a:cubicBezTo>
                <a:cubicBezTo>
                  <a:pt x="146" y="127"/>
                  <a:pt x="150" y="123"/>
                  <a:pt x="150" y="119"/>
                </a:cubicBezTo>
                <a:cubicBezTo>
                  <a:pt x="150" y="115"/>
                  <a:pt x="150" y="115"/>
                  <a:pt x="150" y="115"/>
                </a:cubicBezTo>
                <a:cubicBezTo>
                  <a:pt x="150" y="114"/>
                  <a:pt x="150" y="114"/>
                  <a:pt x="150" y="113"/>
                </a:cubicBezTo>
                <a:cubicBezTo>
                  <a:pt x="150" y="88"/>
                  <a:pt x="150" y="88"/>
                  <a:pt x="150" y="88"/>
                </a:cubicBezTo>
                <a:cubicBezTo>
                  <a:pt x="150" y="87"/>
                  <a:pt x="150" y="87"/>
                  <a:pt x="150" y="86"/>
                </a:cubicBezTo>
                <a:cubicBezTo>
                  <a:pt x="150" y="83"/>
                  <a:pt x="150" y="83"/>
                  <a:pt x="150" y="83"/>
                </a:cubicBezTo>
                <a:cubicBezTo>
                  <a:pt x="150" y="79"/>
                  <a:pt x="146" y="75"/>
                  <a:pt x="142" y="75"/>
                </a:cubicBezTo>
                <a:cubicBezTo>
                  <a:pt x="138" y="75"/>
                  <a:pt x="138" y="75"/>
                  <a:pt x="138" y="75"/>
                </a:cubicBezTo>
                <a:cubicBezTo>
                  <a:pt x="138" y="75"/>
                  <a:pt x="138" y="75"/>
                  <a:pt x="137" y="75"/>
                </a:cubicBezTo>
                <a:cubicBezTo>
                  <a:pt x="86" y="75"/>
                  <a:pt x="86" y="75"/>
                  <a:pt x="86" y="75"/>
                </a:cubicBezTo>
                <a:cubicBezTo>
                  <a:pt x="86" y="75"/>
                  <a:pt x="86" y="75"/>
                  <a:pt x="85" y="75"/>
                </a:cubicBezTo>
                <a:cubicBezTo>
                  <a:pt x="81" y="75"/>
                  <a:pt x="81" y="75"/>
                  <a:pt x="81" y="75"/>
                </a:cubicBezTo>
                <a:cubicBezTo>
                  <a:pt x="77" y="75"/>
                  <a:pt x="73" y="79"/>
                  <a:pt x="73" y="83"/>
                </a:cubicBezTo>
                <a:cubicBezTo>
                  <a:pt x="73" y="87"/>
                  <a:pt x="73" y="87"/>
                  <a:pt x="73" y="87"/>
                </a:cubicBezTo>
                <a:cubicBezTo>
                  <a:pt x="73" y="87"/>
                  <a:pt x="73" y="88"/>
                  <a:pt x="73" y="88"/>
                </a:cubicBezTo>
                <a:cubicBezTo>
                  <a:pt x="73" y="113"/>
                  <a:pt x="73" y="113"/>
                  <a:pt x="73" y="113"/>
                </a:cubicBezTo>
                <a:cubicBezTo>
                  <a:pt x="73" y="114"/>
                  <a:pt x="73" y="114"/>
                  <a:pt x="73" y="114"/>
                </a:cubicBezTo>
                <a:cubicBezTo>
                  <a:pt x="73" y="119"/>
                  <a:pt x="73" y="119"/>
                  <a:pt x="73" y="119"/>
                </a:cubicBezTo>
                <a:cubicBezTo>
                  <a:pt x="73" y="123"/>
                  <a:pt x="77" y="127"/>
                  <a:pt x="81" y="127"/>
                </a:cubicBezTo>
                <a:close/>
                <a:moveTo>
                  <a:pt x="102" y="84"/>
                </a:moveTo>
                <a:cubicBezTo>
                  <a:pt x="124" y="101"/>
                  <a:pt x="124" y="101"/>
                  <a:pt x="124" y="101"/>
                </a:cubicBezTo>
                <a:cubicBezTo>
                  <a:pt x="102" y="118"/>
                  <a:pt x="102" y="118"/>
                  <a:pt x="102" y="118"/>
                </a:cubicBezTo>
                <a:lnTo>
                  <a:pt x="102" y="84"/>
                </a:lnTo>
                <a:close/>
              </a:path>
            </a:pathLst>
          </a:custGeom>
          <a:solidFill>
            <a:srgbClr val="2D4C2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none" lIns="91440" tIns="756000" rIns="91440" bIns="0" numCol="1" anchor="t" anchorCtr="1" compatLnSpc="1">
            <a:prstTxWarp prst="textNoShape">
              <a:avLst/>
            </a:prstTxWarp>
          </a:bodyPr>
          <a:lstStyle/>
          <a:p>
            <a:pPr algn="ctr"/>
            <a:r>
              <a:rPr lang="en-US" sz="900" b="1" dirty="0" smtClean="0">
                <a:solidFill>
                  <a:srgbClr val="375414"/>
                </a:solidFill>
              </a:rPr>
              <a:t>Jam</a:t>
            </a:r>
            <a:endParaRPr lang="en-US" sz="900" b="1" dirty="0">
              <a:solidFill>
                <a:srgbClr val="375414"/>
              </a:solidFill>
            </a:endParaRPr>
          </a:p>
        </p:txBody>
      </p:sp>
      <p:sp>
        <p:nvSpPr>
          <p:cNvPr id="19" name="Freeform 16"/>
          <p:cNvSpPr>
            <a:spLocks noEditPoints="1"/>
          </p:cNvSpPr>
          <p:nvPr/>
        </p:nvSpPr>
        <p:spPr bwMode="auto">
          <a:xfrm>
            <a:off x="6191250" y="2660651"/>
            <a:ext cx="600075" cy="601663"/>
          </a:xfrm>
          <a:custGeom>
            <a:avLst/>
            <a:gdLst>
              <a:gd name="T0" fmla="*/ 87 w 189"/>
              <a:gd name="T1" fmla="*/ 108 h 189"/>
              <a:gd name="T2" fmla="*/ 124 w 189"/>
              <a:gd name="T3" fmla="*/ 106 h 189"/>
              <a:gd name="T4" fmla="*/ 87 w 189"/>
              <a:gd name="T5" fmla="*/ 104 h 189"/>
              <a:gd name="T6" fmla="*/ 104 w 189"/>
              <a:gd name="T7" fmla="*/ 98 h 189"/>
              <a:gd name="T8" fmla="*/ 114 w 189"/>
              <a:gd name="T9" fmla="*/ 90 h 189"/>
              <a:gd name="T10" fmla="*/ 100 w 189"/>
              <a:gd name="T11" fmla="*/ 95 h 189"/>
              <a:gd name="T12" fmla="*/ 104 w 189"/>
              <a:gd name="T13" fmla="*/ 98 h 189"/>
              <a:gd name="T14" fmla="*/ 75 w 189"/>
              <a:gd name="T15" fmla="*/ 102 h 189"/>
              <a:gd name="T16" fmla="*/ 75 w 189"/>
              <a:gd name="T17" fmla="*/ 94 h 189"/>
              <a:gd name="T18" fmla="*/ 56 w 189"/>
              <a:gd name="T19" fmla="*/ 98 h 189"/>
              <a:gd name="T20" fmla="*/ 86 w 189"/>
              <a:gd name="T21" fmla="*/ 47 h 189"/>
              <a:gd name="T22" fmla="*/ 73 w 189"/>
              <a:gd name="T23" fmla="*/ 59 h 189"/>
              <a:gd name="T24" fmla="*/ 58 w 189"/>
              <a:gd name="T25" fmla="*/ 86 h 189"/>
              <a:gd name="T26" fmla="*/ 77 w 189"/>
              <a:gd name="T27" fmla="*/ 89 h 189"/>
              <a:gd name="T28" fmla="*/ 95 w 189"/>
              <a:gd name="T29" fmla="*/ 93 h 189"/>
              <a:gd name="T30" fmla="*/ 111 w 189"/>
              <a:gd name="T31" fmla="*/ 86 h 189"/>
              <a:gd name="T32" fmla="*/ 90 w 189"/>
              <a:gd name="T33" fmla="*/ 48 h 189"/>
              <a:gd name="T34" fmla="*/ 167 w 189"/>
              <a:gd name="T35" fmla="*/ 46 h 189"/>
              <a:gd name="T36" fmla="*/ 98 w 189"/>
              <a:gd name="T37" fmla="*/ 0 h 189"/>
              <a:gd name="T38" fmla="*/ 167 w 189"/>
              <a:gd name="T39" fmla="*/ 46 h 189"/>
              <a:gd name="T40" fmla="*/ 135 w 189"/>
              <a:gd name="T41" fmla="*/ 147 h 189"/>
              <a:gd name="T42" fmla="*/ 106 w 189"/>
              <a:gd name="T43" fmla="*/ 133 h 189"/>
              <a:gd name="T44" fmla="*/ 104 w 189"/>
              <a:gd name="T45" fmla="*/ 114 h 189"/>
              <a:gd name="T46" fmla="*/ 77 w 189"/>
              <a:gd name="T47" fmla="*/ 107 h 189"/>
              <a:gd name="T48" fmla="*/ 58 w 189"/>
              <a:gd name="T49" fmla="*/ 110 h 189"/>
              <a:gd name="T50" fmla="*/ 86 w 189"/>
              <a:gd name="T51" fmla="*/ 133 h 189"/>
              <a:gd name="T52" fmla="*/ 56 w 189"/>
              <a:gd name="T53" fmla="*/ 147 h 189"/>
              <a:gd name="T54" fmla="*/ 88 w 189"/>
              <a:gd name="T55" fmla="*/ 0 h 189"/>
              <a:gd name="T56" fmla="*/ 21 w 189"/>
              <a:gd name="T57" fmla="*/ 48 h 189"/>
              <a:gd name="T58" fmla="*/ 178 w 189"/>
              <a:gd name="T59" fmla="*/ 50 h 189"/>
              <a:gd name="T60" fmla="*/ 181 w 189"/>
              <a:gd name="T61" fmla="*/ 95 h 189"/>
              <a:gd name="T62" fmla="*/ 179 w 189"/>
              <a:gd name="T63" fmla="*/ 138 h 189"/>
              <a:gd name="T64" fmla="*/ 178 w 189"/>
              <a:gd name="T65" fmla="*/ 50 h 189"/>
              <a:gd name="T66" fmla="*/ 83 w 189"/>
              <a:gd name="T67" fmla="*/ 43 h 189"/>
              <a:gd name="T68" fmla="*/ 72 w 189"/>
              <a:gd name="T69" fmla="*/ 49 h 189"/>
              <a:gd name="T70" fmla="*/ 73 w 189"/>
              <a:gd name="T71" fmla="*/ 53 h 189"/>
              <a:gd name="T72" fmla="*/ 98 w 189"/>
              <a:gd name="T73" fmla="*/ 181 h 189"/>
              <a:gd name="T74" fmla="*/ 174 w 189"/>
              <a:gd name="T75" fmla="*/ 147 h 189"/>
              <a:gd name="T76" fmla="*/ 98 w 189"/>
              <a:gd name="T77" fmla="*/ 181 h 189"/>
              <a:gd name="T78" fmla="*/ 17 w 189"/>
              <a:gd name="T79" fmla="*/ 56 h 189"/>
              <a:gd name="T80" fmla="*/ 0 w 189"/>
              <a:gd name="T81" fmla="*/ 95 h 189"/>
              <a:gd name="T82" fmla="*/ 16 w 189"/>
              <a:gd name="T83" fmla="*/ 133 h 189"/>
              <a:gd name="T84" fmla="*/ 21 w 189"/>
              <a:gd name="T85" fmla="*/ 141 h 189"/>
              <a:gd name="T86" fmla="*/ 88 w 189"/>
              <a:gd name="T87" fmla="*/ 189 h 189"/>
              <a:gd name="T88" fmla="*/ 21 w 189"/>
              <a:gd name="T89" fmla="*/ 141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89" h="189">
                <a:moveTo>
                  <a:pt x="85" y="106"/>
                </a:moveTo>
                <a:cubicBezTo>
                  <a:pt x="85" y="107"/>
                  <a:pt x="86" y="108"/>
                  <a:pt x="87" y="108"/>
                </a:cubicBezTo>
                <a:cubicBezTo>
                  <a:pt x="122" y="108"/>
                  <a:pt x="122" y="108"/>
                  <a:pt x="122" y="108"/>
                </a:cubicBezTo>
                <a:cubicBezTo>
                  <a:pt x="123" y="108"/>
                  <a:pt x="124" y="107"/>
                  <a:pt x="124" y="106"/>
                </a:cubicBezTo>
                <a:cubicBezTo>
                  <a:pt x="124" y="105"/>
                  <a:pt x="123" y="104"/>
                  <a:pt x="122" y="104"/>
                </a:cubicBezTo>
                <a:cubicBezTo>
                  <a:pt x="87" y="104"/>
                  <a:pt x="87" y="104"/>
                  <a:pt x="87" y="104"/>
                </a:cubicBezTo>
                <a:cubicBezTo>
                  <a:pt x="86" y="104"/>
                  <a:pt x="85" y="105"/>
                  <a:pt x="85" y="106"/>
                </a:cubicBezTo>
                <a:close/>
                <a:moveTo>
                  <a:pt x="104" y="98"/>
                </a:moveTo>
                <a:cubicBezTo>
                  <a:pt x="113" y="92"/>
                  <a:pt x="113" y="92"/>
                  <a:pt x="113" y="92"/>
                </a:cubicBezTo>
                <a:cubicBezTo>
                  <a:pt x="114" y="92"/>
                  <a:pt x="114" y="91"/>
                  <a:pt x="114" y="90"/>
                </a:cubicBezTo>
                <a:cubicBezTo>
                  <a:pt x="112" y="88"/>
                  <a:pt x="112" y="88"/>
                  <a:pt x="112" y="88"/>
                </a:cubicBezTo>
                <a:cubicBezTo>
                  <a:pt x="100" y="95"/>
                  <a:pt x="100" y="95"/>
                  <a:pt x="100" y="95"/>
                </a:cubicBezTo>
                <a:cubicBezTo>
                  <a:pt x="102" y="98"/>
                  <a:pt x="102" y="98"/>
                  <a:pt x="102" y="98"/>
                </a:cubicBezTo>
                <a:cubicBezTo>
                  <a:pt x="102" y="99"/>
                  <a:pt x="103" y="99"/>
                  <a:pt x="104" y="98"/>
                </a:cubicBezTo>
                <a:close/>
                <a:moveTo>
                  <a:pt x="66" y="108"/>
                </a:moveTo>
                <a:cubicBezTo>
                  <a:pt x="70" y="108"/>
                  <a:pt x="74" y="105"/>
                  <a:pt x="75" y="102"/>
                </a:cubicBezTo>
                <a:cubicBezTo>
                  <a:pt x="75" y="100"/>
                  <a:pt x="76" y="99"/>
                  <a:pt x="76" y="98"/>
                </a:cubicBezTo>
                <a:cubicBezTo>
                  <a:pt x="76" y="97"/>
                  <a:pt x="75" y="95"/>
                  <a:pt x="75" y="94"/>
                </a:cubicBezTo>
                <a:cubicBezTo>
                  <a:pt x="73" y="91"/>
                  <a:pt x="70" y="88"/>
                  <a:pt x="66" y="88"/>
                </a:cubicBezTo>
                <a:cubicBezTo>
                  <a:pt x="61" y="88"/>
                  <a:pt x="56" y="93"/>
                  <a:pt x="56" y="98"/>
                </a:cubicBezTo>
                <a:cubicBezTo>
                  <a:pt x="56" y="103"/>
                  <a:pt x="61" y="108"/>
                  <a:pt x="66" y="108"/>
                </a:cubicBezTo>
                <a:close/>
                <a:moveTo>
                  <a:pt x="86" y="47"/>
                </a:moveTo>
                <a:cubicBezTo>
                  <a:pt x="74" y="55"/>
                  <a:pt x="74" y="55"/>
                  <a:pt x="74" y="55"/>
                </a:cubicBezTo>
                <a:cubicBezTo>
                  <a:pt x="73" y="56"/>
                  <a:pt x="72" y="57"/>
                  <a:pt x="73" y="59"/>
                </a:cubicBezTo>
                <a:cubicBezTo>
                  <a:pt x="78" y="66"/>
                  <a:pt x="78" y="66"/>
                  <a:pt x="78" y="66"/>
                </a:cubicBezTo>
                <a:cubicBezTo>
                  <a:pt x="69" y="70"/>
                  <a:pt x="61" y="77"/>
                  <a:pt x="58" y="86"/>
                </a:cubicBezTo>
                <a:cubicBezTo>
                  <a:pt x="60" y="85"/>
                  <a:pt x="63" y="84"/>
                  <a:pt x="66" y="84"/>
                </a:cubicBezTo>
                <a:cubicBezTo>
                  <a:pt x="71" y="84"/>
                  <a:pt x="75" y="86"/>
                  <a:pt x="77" y="89"/>
                </a:cubicBezTo>
                <a:cubicBezTo>
                  <a:pt x="80" y="86"/>
                  <a:pt x="84" y="83"/>
                  <a:pt x="88" y="82"/>
                </a:cubicBezTo>
                <a:cubicBezTo>
                  <a:pt x="95" y="93"/>
                  <a:pt x="95" y="93"/>
                  <a:pt x="95" y="93"/>
                </a:cubicBezTo>
                <a:cubicBezTo>
                  <a:pt x="96" y="94"/>
                  <a:pt x="98" y="95"/>
                  <a:pt x="99" y="94"/>
                </a:cubicBezTo>
                <a:cubicBezTo>
                  <a:pt x="111" y="86"/>
                  <a:pt x="111" y="86"/>
                  <a:pt x="111" y="86"/>
                </a:cubicBezTo>
                <a:cubicBezTo>
                  <a:pt x="113" y="85"/>
                  <a:pt x="113" y="83"/>
                  <a:pt x="112" y="82"/>
                </a:cubicBezTo>
                <a:cubicBezTo>
                  <a:pt x="90" y="48"/>
                  <a:pt x="90" y="48"/>
                  <a:pt x="90" y="48"/>
                </a:cubicBezTo>
                <a:cubicBezTo>
                  <a:pt x="89" y="47"/>
                  <a:pt x="88" y="46"/>
                  <a:pt x="86" y="47"/>
                </a:cubicBezTo>
                <a:close/>
                <a:moveTo>
                  <a:pt x="167" y="46"/>
                </a:moveTo>
                <a:cubicBezTo>
                  <a:pt x="173" y="42"/>
                  <a:pt x="173" y="42"/>
                  <a:pt x="173" y="42"/>
                </a:cubicBezTo>
                <a:cubicBezTo>
                  <a:pt x="157" y="17"/>
                  <a:pt x="129" y="1"/>
                  <a:pt x="98" y="0"/>
                </a:cubicBezTo>
                <a:cubicBezTo>
                  <a:pt x="98" y="8"/>
                  <a:pt x="98" y="8"/>
                  <a:pt x="98" y="8"/>
                </a:cubicBezTo>
                <a:cubicBezTo>
                  <a:pt x="126" y="9"/>
                  <a:pt x="152" y="24"/>
                  <a:pt x="167" y="46"/>
                </a:cubicBezTo>
                <a:close/>
                <a:moveTo>
                  <a:pt x="56" y="147"/>
                </a:moveTo>
                <a:cubicBezTo>
                  <a:pt x="135" y="147"/>
                  <a:pt x="135" y="147"/>
                  <a:pt x="135" y="147"/>
                </a:cubicBezTo>
                <a:cubicBezTo>
                  <a:pt x="135" y="141"/>
                  <a:pt x="123" y="135"/>
                  <a:pt x="106" y="133"/>
                </a:cubicBezTo>
                <a:cubicBezTo>
                  <a:pt x="106" y="133"/>
                  <a:pt x="106" y="133"/>
                  <a:pt x="106" y="133"/>
                </a:cubicBezTo>
                <a:cubicBezTo>
                  <a:pt x="106" y="117"/>
                  <a:pt x="106" y="117"/>
                  <a:pt x="106" y="117"/>
                </a:cubicBezTo>
                <a:cubicBezTo>
                  <a:pt x="106" y="115"/>
                  <a:pt x="105" y="114"/>
                  <a:pt x="104" y="114"/>
                </a:cubicBezTo>
                <a:cubicBezTo>
                  <a:pt x="91" y="114"/>
                  <a:pt x="91" y="114"/>
                  <a:pt x="91" y="114"/>
                </a:cubicBezTo>
                <a:cubicBezTo>
                  <a:pt x="85" y="113"/>
                  <a:pt x="80" y="110"/>
                  <a:pt x="77" y="107"/>
                </a:cubicBezTo>
                <a:cubicBezTo>
                  <a:pt x="75" y="110"/>
                  <a:pt x="71" y="112"/>
                  <a:pt x="66" y="112"/>
                </a:cubicBezTo>
                <a:cubicBezTo>
                  <a:pt x="63" y="112"/>
                  <a:pt x="61" y="111"/>
                  <a:pt x="58" y="110"/>
                </a:cubicBezTo>
                <a:cubicBezTo>
                  <a:pt x="63" y="121"/>
                  <a:pt x="73" y="130"/>
                  <a:pt x="86" y="132"/>
                </a:cubicBezTo>
                <a:cubicBezTo>
                  <a:pt x="86" y="133"/>
                  <a:pt x="86" y="133"/>
                  <a:pt x="86" y="133"/>
                </a:cubicBezTo>
                <a:cubicBezTo>
                  <a:pt x="86" y="133"/>
                  <a:pt x="86" y="133"/>
                  <a:pt x="86" y="133"/>
                </a:cubicBezTo>
                <a:cubicBezTo>
                  <a:pt x="69" y="135"/>
                  <a:pt x="56" y="140"/>
                  <a:pt x="56" y="147"/>
                </a:cubicBezTo>
                <a:close/>
                <a:moveTo>
                  <a:pt x="88" y="8"/>
                </a:moveTo>
                <a:cubicBezTo>
                  <a:pt x="88" y="0"/>
                  <a:pt x="88" y="0"/>
                  <a:pt x="88" y="0"/>
                </a:cubicBezTo>
                <a:cubicBezTo>
                  <a:pt x="57" y="2"/>
                  <a:pt x="30" y="19"/>
                  <a:pt x="15" y="44"/>
                </a:cubicBezTo>
                <a:cubicBezTo>
                  <a:pt x="21" y="48"/>
                  <a:pt x="21" y="48"/>
                  <a:pt x="21" y="48"/>
                </a:cubicBezTo>
                <a:cubicBezTo>
                  <a:pt x="36" y="25"/>
                  <a:pt x="60" y="10"/>
                  <a:pt x="88" y="8"/>
                </a:cubicBezTo>
                <a:close/>
                <a:moveTo>
                  <a:pt x="178" y="50"/>
                </a:moveTo>
                <a:cubicBezTo>
                  <a:pt x="171" y="54"/>
                  <a:pt x="171" y="54"/>
                  <a:pt x="171" y="54"/>
                </a:cubicBezTo>
                <a:cubicBezTo>
                  <a:pt x="178" y="66"/>
                  <a:pt x="181" y="80"/>
                  <a:pt x="181" y="95"/>
                </a:cubicBezTo>
                <a:cubicBezTo>
                  <a:pt x="181" y="109"/>
                  <a:pt x="178" y="122"/>
                  <a:pt x="172" y="134"/>
                </a:cubicBezTo>
                <a:cubicBezTo>
                  <a:pt x="179" y="138"/>
                  <a:pt x="179" y="138"/>
                  <a:pt x="179" y="138"/>
                </a:cubicBezTo>
                <a:cubicBezTo>
                  <a:pt x="185" y="125"/>
                  <a:pt x="189" y="110"/>
                  <a:pt x="189" y="95"/>
                </a:cubicBezTo>
                <a:cubicBezTo>
                  <a:pt x="189" y="79"/>
                  <a:pt x="185" y="64"/>
                  <a:pt x="178" y="50"/>
                </a:cubicBezTo>
                <a:close/>
                <a:moveTo>
                  <a:pt x="85" y="45"/>
                </a:moveTo>
                <a:cubicBezTo>
                  <a:pt x="83" y="43"/>
                  <a:pt x="83" y="43"/>
                  <a:pt x="83" y="43"/>
                </a:cubicBezTo>
                <a:cubicBezTo>
                  <a:pt x="83" y="42"/>
                  <a:pt x="82" y="42"/>
                  <a:pt x="82" y="42"/>
                </a:cubicBezTo>
                <a:cubicBezTo>
                  <a:pt x="72" y="49"/>
                  <a:pt x="72" y="49"/>
                  <a:pt x="72" y="49"/>
                </a:cubicBezTo>
                <a:cubicBezTo>
                  <a:pt x="71" y="49"/>
                  <a:pt x="71" y="50"/>
                  <a:pt x="71" y="50"/>
                </a:cubicBezTo>
                <a:cubicBezTo>
                  <a:pt x="73" y="53"/>
                  <a:pt x="73" y="53"/>
                  <a:pt x="73" y="53"/>
                </a:cubicBezTo>
                <a:lnTo>
                  <a:pt x="85" y="45"/>
                </a:lnTo>
                <a:close/>
                <a:moveTo>
                  <a:pt x="98" y="181"/>
                </a:moveTo>
                <a:cubicBezTo>
                  <a:pt x="98" y="189"/>
                  <a:pt x="98" y="189"/>
                  <a:pt x="98" y="189"/>
                </a:cubicBezTo>
                <a:cubicBezTo>
                  <a:pt x="130" y="188"/>
                  <a:pt x="157" y="172"/>
                  <a:pt x="174" y="147"/>
                </a:cubicBezTo>
                <a:cubicBezTo>
                  <a:pt x="167" y="143"/>
                  <a:pt x="167" y="143"/>
                  <a:pt x="167" y="143"/>
                </a:cubicBezTo>
                <a:cubicBezTo>
                  <a:pt x="152" y="165"/>
                  <a:pt x="127" y="180"/>
                  <a:pt x="98" y="181"/>
                </a:cubicBezTo>
                <a:close/>
                <a:moveTo>
                  <a:pt x="8" y="95"/>
                </a:moveTo>
                <a:cubicBezTo>
                  <a:pt x="8" y="81"/>
                  <a:pt x="11" y="67"/>
                  <a:pt x="17" y="56"/>
                </a:cubicBezTo>
                <a:cubicBezTo>
                  <a:pt x="10" y="52"/>
                  <a:pt x="10" y="52"/>
                  <a:pt x="10" y="52"/>
                </a:cubicBezTo>
                <a:cubicBezTo>
                  <a:pt x="3" y="65"/>
                  <a:pt x="0" y="79"/>
                  <a:pt x="0" y="95"/>
                </a:cubicBezTo>
                <a:cubicBezTo>
                  <a:pt x="0" y="110"/>
                  <a:pt x="3" y="124"/>
                  <a:pt x="10" y="137"/>
                </a:cubicBezTo>
                <a:cubicBezTo>
                  <a:pt x="16" y="133"/>
                  <a:pt x="16" y="133"/>
                  <a:pt x="16" y="133"/>
                </a:cubicBezTo>
                <a:cubicBezTo>
                  <a:pt x="11" y="121"/>
                  <a:pt x="8" y="108"/>
                  <a:pt x="8" y="95"/>
                </a:cubicBezTo>
                <a:close/>
                <a:moveTo>
                  <a:pt x="21" y="141"/>
                </a:moveTo>
                <a:cubicBezTo>
                  <a:pt x="14" y="145"/>
                  <a:pt x="14" y="145"/>
                  <a:pt x="14" y="145"/>
                </a:cubicBezTo>
                <a:cubicBezTo>
                  <a:pt x="30" y="170"/>
                  <a:pt x="57" y="187"/>
                  <a:pt x="88" y="189"/>
                </a:cubicBezTo>
                <a:cubicBezTo>
                  <a:pt x="88" y="181"/>
                  <a:pt x="88" y="181"/>
                  <a:pt x="88" y="181"/>
                </a:cubicBezTo>
                <a:cubicBezTo>
                  <a:pt x="60" y="179"/>
                  <a:pt x="35" y="164"/>
                  <a:pt x="21" y="141"/>
                </a:cubicBezTo>
                <a:close/>
              </a:path>
            </a:pathLst>
          </a:custGeom>
          <a:solidFill>
            <a:srgbClr val="2D4C2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none" lIns="91440" tIns="756000" rIns="91440" bIns="0" numCol="1" anchor="t" anchorCtr="1" compatLnSpc="1">
            <a:prstTxWarp prst="textNoShape">
              <a:avLst/>
            </a:prstTxWarp>
          </a:bodyPr>
          <a:lstStyle/>
          <a:p>
            <a:pPr algn="ctr"/>
            <a:r>
              <a:rPr lang="en-US" sz="900" b="1" dirty="0" smtClean="0">
                <a:solidFill>
                  <a:srgbClr val="375414"/>
                </a:solidFill>
              </a:rPr>
              <a:t>Analytics</a:t>
            </a:r>
            <a:endParaRPr lang="en-US" sz="900" b="1" dirty="0">
              <a:solidFill>
                <a:srgbClr val="375414"/>
              </a:solidFill>
            </a:endParaRPr>
          </a:p>
        </p:txBody>
      </p:sp>
      <p:grpSp>
        <p:nvGrpSpPr>
          <p:cNvPr id="6163" name="Grup 6162"/>
          <p:cNvGrpSpPr/>
          <p:nvPr/>
        </p:nvGrpSpPr>
        <p:grpSpPr>
          <a:xfrm>
            <a:off x="7445375" y="2163763"/>
            <a:ext cx="298450" cy="238125"/>
            <a:chOff x="7445375" y="2163763"/>
            <a:chExt cx="298450" cy="238125"/>
          </a:xfrm>
        </p:grpSpPr>
        <p:sp>
          <p:nvSpPr>
            <p:cNvPr id="20" name="Freeform 17"/>
            <p:cNvSpPr>
              <a:spLocks/>
            </p:cNvSpPr>
            <p:nvPr/>
          </p:nvSpPr>
          <p:spPr bwMode="auto">
            <a:xfrm>
              <a:off x="7445375" y="2163763"/>
              <a:ext cx="215900" cy="177800"/>
            </a:xfrm>
            <a:custGeom>
              <a:avLst/>
              <a:gdLst>
                <a:gd name="T0" fmla="*/ 6 w 68"/>
                <a:gd name="T1" fmla="*/ 51 h 56"/>
                <a:gd name="T2" fmla="*/ 6 w 68"/>
                <a:gd name="T3" fmla="*/ 44 h 56"/>
                <a:gd name="T4" fmla="*/ 6 w 68"/>
                <a:gd name="T5" fmla="*/ 12 h 56"/>
                <a:gd name="T6" fmla="*/ 6 w 68"/>
                <a:gd name="T7" fmla="*/ 6 h 56"/>
                <a:gd name="T8" fmla="*/ 63 w 68"/>
                <a:gd name="T9" fmla="*/ 6 h 56"/>
                <a:gd name="T10" fmla="*/ 63 w 68"/>
                <a:gd name="T11" fmla="*/ 49 h 56"/>
                <a:gd name="T12" fmla="*/ 68 w 68"/>
                <a:gd name="T13" fmla="*/ 46 h 56"/>
                <a:gd name="T14" fmla="*/ 68 w 68"/>
                <a:gd name="T15" fmla="*/ 6 h 56"/>
                <a:gd name="T16" fmla="*/ 63 w 68"/>
                <a:gd name="T17" fmla="*/ 0 h 56"/>
                <a:gd name="T18" fmla="*/ 6 w 68"/>
                <a:gd name="T19" fmla="*/ 0 h 56"/>
                <a:gd name="T20" fmla="*/ 0 w 68"/>
                <a:gd name="T21" fmla="*/ 6 h 56"/>
                <a:gd name="T22" fmla="*/ 0 w 68"/>
                <a:gd name="T23" fmla="*/ 12 h 56"/>
                <a:gd name="T24" fmla="*/ 0 w 68"/>
                <a:gd name="T25" fmla="*/ 44 h 56"/>
                <a:gd name="T26" fmla="*/ 0 w 68"/>
                <a:gd name="T27" fmla="*/ 51 h 56"/>
                <a:gd name="T28" fmla="*/ 6 w 68"/>
                <a:gd name="T29" fmla="*/ 56 h 56"/>
                <a:gd name="T30" fmla="*/ 8 w 68"/>
                <a:gd name="T31" fmla="*/ 56 h 56"/>
                <a:gd name="T32" fmla="*/ 11 w 68"/>
                <a:gd name="T33" fmla="*/ 51 h 56"/>
                <a:gd name="T34" fmla="*/ 6 w 68"/>
                <a:gd name="T35" fmla="*/ 5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56">
                  <a:moveTo>
                    <a:pt x="6" y="51"/>
                  </a:moveTo>
                  <a:cubicBezTo>
                    <a:pt x="6" y="44"/>
                    <a:pt x="6" y="44"/>
                    <a:pt x="6" y="44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3" y="6"/>
                    <a:pt x="63" y="6"/>
                    <a:pt x="63" y="6"/>
                  </a:cubicBezTo>
                  <a:cubicBezTo>
                    <a:pt x="63" y="49"/>
                    <a:pt x="63" y="49"/>
                    <a:pt x="63" y="49"/>
                  </a:cubicBezTo>
                  <a:cubicBezTo>
                    <a:pt x="65" y="48"/>
                    <a:pt x="66" y="47"/>
                    <a:pt x="68" y="46"/>
                  </a:cubicBezTo>
                  <a:cubicBezTo>
                    <a:pt x="68" y="6"/>
                    <a:pt x="68" y="6"/>
                    <a:pt x="68" y="6"/>
                  </a:cubicBezTo>
                  <a:cubicBezTo>
                    <a:pt x="68" y="2"/>
                    <a:pt x="66" y="0"/>
                    <a:pt x="63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6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4"/>
                    <a:pt x="3" y="56"/>
                    <a:pt x="6" y="56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9" y="54"/>
                    <a:pt x="10" y="52"/>
                    <a:pt x="11" y="51"/>
                  </a:cubicBezTo>
                  <a:lnTo>
                    <a:pt x="6" y="51"/>
                  </a:lnTo>
                  <a:close/>
                </a:path>
              </a:pathLst>
            </a:custGeom>
            <a:solidFill>
              <a:srgbClr val="81CC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8"/>
            <p:cNvSpPr>
              <a:spLocks/>
            </p:cNvSpPr>
            <p:nvPr/>
          </p:nvSpPr>
          <p:spPr bwMode="auto">
            <a:xfrm>
              <a:off x="7550150" y="2325688"/>
              <a:ext cx="92075" cy="15875"/>
            </a:xfrm>
            <a:custGeom>
              <a:avLst/>
              <a:gdLst>
                <a:gd name="T0" fmla="*/ 0 w 29"/>
                <a:gd name="T1" fmla="*/ 0 h 5"/>
                <a:gd name="T2" fmla="*/ 4 w 29"/>
                <a:gd name="T3" fmla="*/ 5 h 5"/>
                <a:gd name="T4" fmla="*/ 25 w 29"/>
                <a:gd name="T5" fmla="*/ 5 h 5"/>
                <a:gd name="T6" fmla="*/ 29 w 29"/>
                <a:gd name="T7" fmla="*/ 0 h 5"/>
                <a:gd name="T8" fmla="*/ 0 w 29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5">
                  <a:moveTo>
                    <a:pt x="0" y="0"/>
                  </a:moveTo>
                  <a:cubicBezTo>
                    <a:pt x="2" y="1"/>
                    <a:pt x="3" y="3"/>
                    <a:pt x="4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6" y="3"/>
                    <a:pt x="27" y="1"/>
                    <a:pt x="2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81CC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9"/>
            <p:cNvSpPr>
              <a:spLocks noEditPoints="1"/>
            </p:cNvSpPr>
            <p:nvPr/>
          </p:nvSpPr>
          <p:spPr bwMode="auto">
            <a:xfrm>
              <a:off x="7670800" y="2205038"/>
              <a:ext cx="73025" cy="136525"/>
            </a:xfrm>
            <a:custGeom>
              <a:avLst/>
              <a:gdLst>
                <a:gd name="T0" fmla="*/ 18 w 23"/>
                <a:gd name="T1" fmla="*/ 0 h 43"/>
                <a:gd name="T2" fmla="*/ 12 w 23"/>
                <a:gd name="T3" fmla="*/ 0 h 43"/>
                <a:gd name="T4" fmla="*/ 6 w 23"/>
                <a:gd name="T5" fmla="*/ 0 h 43"/>
                <a:gd name="T6" fmla="*/ 0 w 23"/>
                <a:gd name="T7" fmla="*/ 0 h 43"/>
                <a:gd name="T8" fmla="*/ 0 w 23"/>
                <a:gd name="T9" fmla="*/ 6 h 43"/>
                <a:gd name="T10" fmla="*/ 0 w 23"/>
                <a:gd name="T11" fmla="*/ 19 h 43"/>
                <a:gd name="T12" fmla="*/ 0 w 23"/>
                <a:gd name="T13" fmla="*/ 33 h 43"/>
                <a:gd name="T14" fmla="*/ 2 w 23"/>
                <a:gd name="T15" fmla="*/ 33 h 43"/>
                <a:gd name="T16" fmla="*/ 16 w 23"/>
                <a:gd name="T17" fmla="*/ 43 h 43"/>
                <a:gd name="T18" fmla="*/ 18 w 23"/>
                <a:gd name="T19" fmla="*/ 43 h 43"/>
                <a:gd name="T20" fmla="*/ 23 w 23"/>
                <a:gd name="T21" fmla="*/ 37 h 43"/>
                <a:gd name="T22" fmla="*/ 23 w 23"/>
                <a:gd name="T23" fmla="*/ 6 h 43"/>
                <a:gd name="T24" fmla="*/ 18 w 23"/>
                <a:gd name="T25" fmla="*/ 0 h 43"/>
                <a:gd name="T26" fmla="*/ 19 w 23"/>
                <a:gd name="T27" fmla="*/ 18 h 43"/>
                <a:gd name="T28" fmla="*/ 16 w 23"/>
                <a:gd name="T29" fmla="*/ 21 h 43"/>
                <a:gd name="T30" fmla="*/ 12 w 23"/>
                <a:gd name="T31" fmla="*/ 21 h 43"/>
                <a:gd name="T32" fmla="*/ 7 w 23"/>
                <a:gd name="T33" fmla="*/ 21 h 43"/>
                <a:gd name="T34" fmla="*/ 5 w 23"/>
                <a:gd name="T35" fmla="*/ 21 h 43"/>
                <a:gd name="T36" fmla="*/ 5 w 23"/>
                <a:gd name="T37" fmla="*/ 18 h 43"/>
                <a:gd name="T38" fmla="*/ 5 w 23"/>
                <a:gd name="T39" fmla="*/ 7 h 43"/>
                <a:gd name="T40" fmla="*/ 5 w 23"/>
                <a:gd name="T41" fmla="*/ 5 h 43"/>
                <a:gd name="T42" fmla="*/ 7 w 23"/>
                <a:gd name="T43" fmla="*/ 5 h 43"/>
                <a:gd name="T44" fmla="*/ 12 w 23"/>
                <a:gd name="T45" fmla="*/ 5 h 43"/>
                <a:gd name="T46" fmla="*/ 16 w 23"/>
                <a:gd name="T47" fmla="*/ 5 h 43"/>
                <a:gd name="T48" fmla="*/ 19 w 23"/>
                <a:gd name="T49" fmla="*/ 7 h 43"/>
                <a:gd name="T50" fmla="*/ 19 w 23"/>
                <a:gd name="T51" fmla="*/ 1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3" h="43">
                  <a:moveTo>
                    <a:pt x="18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1" y="33"/>
                    <a:pt x="1" y="33"/>
                    <a:pt x="2" y="33"/>
                  </a:cubicBezTo>
                  <a:cubicBezTo>
                    <a:pt x="8" y="33"/>
                    <a:pt x="13" y="37"/>
                    <a:pt x="16" y="43"/>
                  </a:cubicBezTo>
                  <a:cubicBezTo>
                    <a:pt x="18" y="43"/>
                    <a:pt x="18" y="43"/>
                    <a:pt x="18" y="43"/>
                  </a:cubicBezTo>
                  <a:cubicBezTo>
                    <a:pt x="21" y="43"/>
                    <a:pt x="23" y="40"/>
                    <a:pt x="23" y="37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3" y="3"/>
                    <a:pt x="21" y="0"/>
                    <a:pt x="18" y="0"/>
                  </a:cubicBezTo>
                  <a:close/>
                  <a:moveTo>
                    <a:pt x="19" y="18"/>
                  </a:moveTo>
                  <a:cubicBezTo>
                    <a:pt x="19" y="20"/>
                    <a:pt x="17" y="21"/>
                    <a:pt x="16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7" y="5"/>
                    <a:pt x="19" y="6"/>
                    <a:pt x="19" y="7"/>
                  </a:cubicBezTo>
                  <a:lnTo>
                    <a:pt x="19" y="18"/>
                  </a:lnTo>
                  <a:close/>
                </a:path>
              </a:pathLst>
            </a:custGeom>
            <a:solidFill>
              <a:srgbClr val="81CC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0"/>
            <p:cNvSpPr>
              <a:spLocks noEditPoints="1"/>
            </p:cNvSpPr>
            <p:nvPr/>
          </p:nvSpPr>
          <p:spPr bwMode="auto">
            <a:xfrm>
              <a:off x="7480300" y="2322513"/>
              <a:ext cx="69850" cy="79375"/>
            </a:xfrm>
            <a:custGeom>
              <a:avLst/>
              <a:gdLst>
                <a:gd name="T0" fmla="*/ 11 w 22"/>
                <a:gd name="T1" fmla="*/ 0 h 25"/>
                <a:gd name="T2" fmla="*/ 0 w 22"/>
                <a:gd name="T3" fmla="*/ 13 h 25"/>
                <a:gd name="T4" fmla="*/ 11 w 22"/>
                <a:gd name="T5" fmla="*/ 25 h 25"/>
                <a:gd name="T6" fmla="*/ 22 w 22"/>
                <a:gd name="T7" fmla="*/ 13 h 25"/>
                <a:gd name="T8" fmla="*/ 11 w 22"/>
                <a:gd name="T9" fmla="*/ 0 h 25"/>
                <a:gd name="T10" fmla="*/ 11 w 22"/>
                <a:gd name="T11" fmla="*/ 17 h 25"/>
                <a:gd name="T12" fmla="*/ 8 w 22"/>
                <a:gd name="T13" fmla="*/ 13 h 25"/>
                <a:gd name="T14" fmla="*/ 11 w 22"/>
                <a:gd name="T15" fmla="*/ 8 h 25"/>
                <a:gd name="T16" fmla="*/ 15 w 22"/>
                <a:gd name="T17" fmla="*/ 13 h 25"/>
                <a:gd name="T18" fmla="*/ 11 w 22"/>
                <a:gd name="T19" fmla="*/ 1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25">
                  <a:moveTo>
                    <a:pt x="11" y="0"/>
                  </a:moveTo>
                  <a:cubicBezTo>
                    <a:pt x="5" y="0"/>
                    <a:pt x="0" y="6"/>
                    <a:pt x="0" y="13"/>
                  </a:cubicBezTo>
                  <a:cubicBezTo>
                    <a:pt x="0" y="19"/>
                    <a:pt x="5" y="25"/>
                    <a:pt x="11" y="25"/>
                  </a:cubicBezTo>
                  <a:cubicBezTo>
                    <a:pt x="17" y="25"/>
                    <a:pt x="22" y="19"/>
                    <a:pt x="22" y="13"/>
                  </a:cubicBezTo>
                  <a:cubicBezTo>
                    <a:pt x="22" y="6"/>
                    <a:pt x="17" y="0"/>
                    <a:pt x="11" y="0"/>
                  </a:cubicBezTo>
                  <a:close/>
                  <a:moveTo>
                    <a:pt x="11" y="17"/>
                  </a:moveTo>
                  <a:cubicBezTo>
                    <a:pt x="9" y="17"/>
                    <a:pt x="8" y="15"/>
                    <a:pt x="8" y="13"/>
                  </a:cubicBezTo>
                  <a:cubicBezTo>
                    <a:pt x="8" y="10"/>
                    <a:pt x="9" y="8"/>
                    <a:pt x="11" y="8"/>
                  </a:cubicBezTo>
                  <a:cubicBezTo>
                    <a:pt x="13" y="8"/>
                    <a:pt x="15" y="10"/>
                    <a:pt x="15" y="13"/>
                  </a:cubicBezTo>
                  <a:cubicBezTo>
                    <a:pt x="15" y="15"/>
                    <a:pt x="13" y="17"/>
                    <a:pt x="11" y="17"/>
                  </a:cubicBezTo>
                  <a:close/>
                </a:path>
              </a:pathLst>
            </a:custGeom>
            <a:solidFill>
              <a:srgbClr val="81CC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1"/>
            <p:cNvSpPr>
              <a:spLocks noEditPoints="1"/>
            </p:cNvSpPr>
            <p:nvPr/>
          </p:nvSpPr>
          <p:spPr bwMode="auto">
            <a:xfrm>
              <a:off x="7642225" y="2322513"/>
              <a:ext cx="69850" cy="79375"/>
            </a:xfrm>
            <a:custGeom>
              <a:avLst/>
              <a:gdLst>
                <a:gd name="T0" fmla="*/ 11 w 22"/>
                <a:gd name="T1" fmla="*/ 0 h 25"/>
                <a:gd name="T2" fmla="*/ 0 w 22"/>
                <a:gd name="T3" fmla="*/ 13 h 25"/>
                <a:gd name="T4" fmla="*/ 11 w 22"/>
                <a:gd name="T5" fmla="*/ 25 h 25"/>
                <a:gd name="T6" fmla="*/ 22 w 22"/>
                <a:gd name="T7" fmla="*/ 13 h 25"/>
                <a:gd name="T8" fmla="*/ 11 w 22"/>
                <a:gd name="T9" fmla="*/ 0 h 25"/>
                <a:gd name="T10" fmla="*/ 11 w 22"/>
                <a:gd name="T11" fmla="*/ 17 h 25"/>
                <a:gd name="T12" fmla="*/ 7 w 22"/>
                <a:gd name="T13" fmla="*/ 13 h 25"/>
                <a:gd name="T14" fmla="*/ 11 w 22"/>
                <a:gd name="T15" fmla="*/ 8 h 25"/>
                <a:gd name="T16" fmla="*/ 14 w 22"/>
                <a:gd name="T17" fmla="*/ 13 h 25"/>
                <a:gd name="T18" fmla="*/ 11 w 22"/>
                <a:gd name="T19" fmla="*/ 1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25">
                  <a:moveTo>
                    <a:pt x="11" y="0"/>
                  </a:moveTo>
                  <a:cubicBezTo>
                    <a:pt x="5" y="0"/>
                    <a:pt x="0" y="6"/>
                    <a:pt x="0" y="13"/>
                  </a:cubicBezTo>
                  <a:cubicBezTo>
                    <a:pt x="0" y="19"/>
                    <a:pt x="5" y="25"/>
                    <a:pt x="11" y="25"/>
                  </a:cubicBezTo>
                  <a:cubicBezTo>
                    <a:pt x="17" y="25"/>
                    <a:pt x="22" y="19"/>
                    <a:pt x="22" y="13"/>
                  </a:cubicBezTo>
                  <a:cubicBezTo>
                    <a:pt x="22" y="6"/>
                    <a:pt x="17" y="0"/>
                    <a:pt x="11" y="0"/>
                  </a:cubicBezTo>
                  <a:close/>
                  <a:moveTo>
                    <a:pt x="11" y="17"/>
                  </a:moveTo>
                  <a:cubicBezTo>
                    <a:pt x="9" y="17"/>
                    <a:pt x="7" y="15"/>
                    <a:pt x="7" y="13"/>
                  </a:cubicBezTo>
                  <a:cubicBezTo>
                    <a:pt x="7" y="10"/>
                    <a:pt x="9" y="8"/>
                    <a:pt x="11" y="8"/>
                  </a:cubicBezTo>
                  <a:cubicBezTo>
                    <a:pt x="13" y="8"/>
                    <a:pt x="14" y="10"/>
                    <a:pt x="14" y="13"/>
                  </a:cubicBezTo>
                  <a:cubicBezTo>
                    <a:pt x="14" y="15"/>
                    <a:pt x="13" y="17"/>
                    <a:pt x="11" y="17"/>
                  </a:cubicBezTo>
                  <a:close/>
                </a:path>
              </a:pathLst>
            </a:custGeom>
            <a:solidFill>
              <a:srgbClr val="81CC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2"/>
            <p:cNvSpPr>
              <a:spLocks/>
            </p:cNvSpPr>
            <p:nvPr/>
          </p:nvSpPr>
          <p:spPr bwMode="auto">
            <a:xfrm>
              <a:off x="7537450" y="2220913"/>
              <a:ext cx="69850" cy="66675"/>
            </a:xfrm>
            <a:custGeom>
              <a:avLst/>
              <a:gdLst>
                <a:gd name="T0" fmla="*/ 5 w 22"/>
                <a:gd name="T1" fmla="*/ 4 h 21"/>
                <a:gd name="T2" fmla="*/ 0 w 22"/>
                <a:gd name="T3" fmla="*/ 0 h 21"/>
                <a:gd name="T4" fmla="*/ 0 w 22"/>
                <a:gd name="T5" fmla="*/ 20 h 21"/>
                <a:gd name="T6" fmla="*/ 2 w 22"/>
                <a:gd name="T7" fmla="*/ 21 h 21"/>
                <a:gd name="T8" fmla="*/ 21 w 22"/>
                <a:gd name="T9" fmla="*/ 21 h 21"/>
                <a:gd name="T10" fmla="*/ 22 w 22"/>
                <a:gd name="T11" fmla="*/ 20 h 21"/>
                <a:gd name="T12" fmla="*/ 22 w 22"/>
                <a:gd name="T13" fmla="*/ 5 h 21"/>
                <a:gd name="T14" fmla="*/ 8 w 22"/>
                <a:gd name="T15" fmla="*/ 5 h 21"/>
                <a:gd name="T16" fmla="*/ 5 w 22"/>
                <a:gd name="T17" fmla="*/ 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21">
                  <a:moveTo>
                    <a:pt x="5" y="4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1"/>
                    <a:pt x="1" y="21"/>
                    <a:pt x="2" y="21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2" y="21"/>
                    <a:pt x="22" y="21"/>
                    <a:pt x="22" y="20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7" y="5"/>
                    <a:pt x="6" y="5"/>
                    <a:pt x="5" y="4"/>
                  </a:cubicBezTo>
                  <a:close/>
                </a:path>
              </a:pathLst>
            </a:custGeom>
            <a:solidFill>
              <a:srgbClr val="81CC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3"/>
            <p:cNvSpPr>
              <a:spLocks/>
            </p:cNvSpPr>
            <p:nvPr/>
          </p:nvSpPr>
          <p:spPr bwMode="auto">
            <a:xfrm>
              <a:off x="7505700" y="2220913"/>
              <a:ext cx="28575" cy="66675"/>
            </a:xfrm>
            <a:custGeom>
              <a:avLst/>
              <a:gdLst>
                <a:gd name="T0" fmla="*/ 2 w 9"/>
                <a:gd name="T1" fmla="*/ 21 h 21"/>
                <a:gd name="T2" fmla="*/ 7 w 9"/>
                <a:gd name="T3" fmla="*/ 21 h 21"/>
                <a:gd name="T4" fmla="*/ 9 w 9"/>
                <a:gd name="T5" fmla="*/ 20 h 21"/>
                <a:gd name="T6" fmla="*/ 9 w 9"/>
                <a:gd name="T7" fmla="*/ 0 h 21"/>
                <a:gd name="T8" fmla="*/ 4 w 9"/>
                <a:gd name="T9" fmla="*/ 4 h 21"/>
                <a:gd name="T10" fmla="*/ 1 w 9"/>
                <a:gd name="T11" fmla="*/ 5 h 21"/>
                <a:gd name="T12" fmla="*/ 0 w 9"/>
                <a:gd name="T13" fmla="*/ 5 h 21"/>
                <a:gd name="T14" fmla="*/ 0 w 9"/>
                <a:gd name="T15" fmla="*/ 20 h 21"/>
                <a:gd name="T16" fmla="*/ 2 w 9"/>
                <a:gd name="T1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21">
                  <a:moveTo>
                    <a:pt x="2" y="21"/>
                  </a:moveTo>
                  <a:cubicBezTo>
                    <a:pt x="7" y="21"/>
                    <a:pt x="7" y="21"/>
                    <a:pt x="7" y="21"/>
                  </a:cubicBezTo>
                  <a:cubicBezTo>
                    <a:pt x="8" y="21"/>
                    <a:pt x="9" y="21"/>
                    <a:pt x="9" y="2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5"/>
                    <a:pt x="2" y="5"/>
                    <a:pt x="1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1"/>
                    <a:pt x="1" y="21"/>
                    <a:pt x="2" y="21"/>
                  </a:cubicBezTo>
                  <a:close/>
                </a:path>
              </a:pathLst>
            </a:custGeom>
            <a:solidFill>
              <a:srgbClr val="81CC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4"/>
            <p:cNvSpPr>
              <a:spLocks/>
            </p:cNvSpPr>
            <p:nvPr/>
          </p:nvSpPr>
          <p:spPr bwMode="auto">
            <a:xfrm>
              <a:off x="7537450" y="2211388"/>
              <a:ext cx="92075" cy="22225"/>
            </a:xfrm>
            <a:custGeom>
              <a:avLst/>
              <a:gdLst>
                <a:gd name="T0" fmla="*/ 28 w 29"/>
                <a:gd name="T1" fmla="*/ 6 h 7"/>
                <a:gd name="T2" fmla="*/ 23 w 29"/>
                <a:gd name="T3" fmla="*/ 1 h 7"/>
                <a:gd name="T4" fmla="*/ 21 w 29"/>
                <a:gd name="T5" fmla="*/ 0 h 7"/>
                <a:gd name="T6" fmla="*/ 1 w 29"/>
                <a:gd name="T7" fmla="*/ 0 h 7"/>
                <a:gd name="T8" fmla="*/ 1 w 29"/>
                <a:gd name="T9" fmla="*/ 1 h 7"/>
                <a:gd name="T10" fmla="*/ 6 w 29"/>
                <a:gd name="T11" fmla="*/ 6 h 7"/>
                <a:gd name="T12" fmla="*/ 8 w 29"/>
                <a:gd name="T13" fmla="*/ 7 h 7"/>
                <a:gd name="T14" fmla="*/ 28 w 29"/>
                <a:gd name="T15" fmla="*/ 7 h 7"/>
                <a:gd name="T16" fmla="*/ 28 w 29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7">
                  <a:moveTo>
                    <a:pt x="28" y="6"/>
                  </a:moveTo>
                  <a:cubicBezTo>
                    <a:pt x="23" y="1"/>
                    <a:pt x="23" y="1"/>
                    <a:pt x="23" y="1"/>
                  </a:cubicBezTo>
                  <a:cubicBezTo>
                    <a:pt x="22" y="1"/>
                    <a:pt x="21" y="0"/>
                    <a:pt x="2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1" y="1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7"/>
                    <a:pt x="7" y="7"/>
                    <a:pt x="8" y="7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7"/>
                    <a:pt x="29" y="7"/>
                    <a:pt x="28" y="6"/>
                  </a:cubicBezTo>
                  <a:close/>
                </a:path>
              </a:pathLst>
            </a:custGeom>
            <a:solidFill>
              <a:srgbClr val="81CC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5"/>
            <p:cNvSpPr>
              <a:spLocks/>
            </p:cNvSpPr>
            <p:nvPr/>
          </p:nvSpPr>
          <p:spPr bwMode="auto">
            <a:xfrm>
              <a:off x="7486650" y="2211388"/>
              <a:ext cx="47625" cy="22225"/>
            </a:xfrm>
            <a:custGeom>
              <a:avLst/>
              <a:gdLst>
                <a:gd name="T0" fmla="*/ 9 w 15"/>
                <a:gd name="T1" fmla="*/ 6 h 7"/>
                <a:gd name="T2" fmla="*/ 15 w 15"/>
                <a:gd name="T3" fmla="*/ 1 h 7"/>
                <a:gd name="T4" fmla="*/ 14 w 15"/>
                <a:gd name="T5" fmla="*/ 0 h 7"/>
                <a:gd name="T6" fmla="*/ 8 w 15"/>
                <a:gd name="T7" fmla="*/ 0 h 7"/>
                <a:gd name="T8" fmla="*/ 6 w 15"/>
                <a:gd name="T9" fmla="*/ 1 h 7"/>
                <a:gd name="T10" fmla="*/ 0 w 15"/>
                <a:gd name="T11" fmla="*/ 6 h 7"/>
                <a:gd name="T12" fmla="*/ 1 w 15"/>
                <a:gd name="T13" fmla="*/ 7 h 7"/>
                <a:gd name="T14" fmla="*/ 7 w 15"/>
                <a:gd name="T15" fmla="*/ 7 h 7"/>
                <a:gd name="T16" fmla="*/ 9 w 15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7">
                  <a:moveTo>
                    <a:pt x="9" y="6"/>
                  </a:move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5" y="0"/>
                    <a:pt x="14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6" y="1"/>
                    <a:pt x="6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0" y="7"/>
                    <a:pt x="1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8" y="7"/>
                    <a:pt x="9" y="7"/>
                    <a:pt x="9" y="6"/>
                  </a:cubicBezTo>
                  <a:close/>
                </a:path>
              </a:pathLst>
            </a:custGeom>
            <a:solidFill>
              <a:srgbClr val="81CC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164" name="Grup 6163"/>
          <p:cNvGrpSpPr/>
          <p:nvPr/>
        </p:nvGrpSpPr>
        <p:grpSpPr>
          <a:xfrm>
            <a:off x="7435850" y="1616076"/>
            <a:ext cx="311150" cy="306388"/>
            <a:chOff x="7435850" y="1616076"/>
            <a:chExt cx="311150" cy="306388"/>
          </a:xfrm>
        </p:grpSpPr>
        <p:sp>
          <p:nvSpPr>
            <p:cNvPr id="29" name="Freeform 26"/>
            <p:cNvSpPr>
              <a:spLocks/>
            </p:cNvSpPr>
            <p:nvPr/>
          </p:nvSpPr>
          <p:spPr bwMode="auto">
            <a:xfrm>
              <a:off x="7496175" y="1616076"/>
              <a:ext cx="250825" cy="255588"/>
            </a:xfrm>
            <a:custGeom>
              <a:avLst/>
              <a:gdLst>
                <a:gd name="T0" fmla="*/ 79 w 79"/>
                <a:gd name="T1" fmla="*/ 0 h 80"/>
                <a:gd name="T2" fmla="*/ 38 w 79"/>
                <a:gd name="T3" fmla="*/ 23 h 80"/>
                <a:gd name="T4" fmla="*/ 29 w 79"/>
                <a:gd name="T5" fmla="*/ 33 h 80"/>
                <a:gd name="T6" fmla="*/ 17 w 79"/>
                <a:gd name="T7" fmla="*/ 34 h 80"/>
                <a:gd name="T8" fmla="*/ 0 w 79"/>
                <a:gd name="T9" fmla="*/ 51 h 80"/>
                <a:gd name="T10" fmla="*/ 16 w 79"/>
                <a:gd name="T11" fmla="*/ 49 h 80"/>
                <a:gd name="T12" fmla="*/ 25 w 79"/>
                <a:gd name="T13" fmla="*/ 41 h 80"/>
                <a:gd name="T14" fmla="*/ 23 w 79"/>
                <a:gd name="T15" fmla="*/ 57 h 80"/>
                <a:gd name="T16" fmla="*/ 39 w 79"/>
                <a:gd name="T17" fmla="*/ 55 h 80"/>
                <a:gd name="T18" fmla="*/ 30 w 79"/>
                <a:gd name="T19" fmla="*/ 64 h 80"/>
                <a:gd name="T20" fmla="*/ 29 w 79"/>
                <a:gd name="T21" fmla="*/ 80 h 80"/>
                <a:gd name="T22" fmla="*/ 46 w 79"/>
                <a:gd name="T23" fmla="*/ 63 h 80"/>
                <a:gd name="T24" fmla="*/ 47 w 79"/>
                <a:gd name="T25" fmla="*/ 50 h 80"/>
                <a:gd name="T26" fmla="*/ 57 w 79"/>
                <a:gd name="T27" fmla="*/ 41 h 80"/>
                <a:gd name="T28" fmla="*/ 79 w 79"/>
                <a:gd name="T29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9" h="80">
                  <a:moveTo>
                    <a:pt x="79" y="0"/>
                  </a:moveTo>
                  <a:cubicBezTo>
                    <a:pt x="79" y="0"/>
                    <a:pt x="52" y="9"/>
                    <a:pt x="38" y="23"/>
                  </a:cubicBezTo>
                  <a:cubicBezTo>
                    <a:pt x="35" y="26"/>
                    <a:pt x="32" y="29"/>
                    <a:pt x="29" y="33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1" y="48"/>
                    <a:pt x="20" y="54"/>
                    <a:pt x="23" y="57"/>
                  </a:cubicBezTo>
                  <a:cubicBezTo>
                    <a:pt x="26" y="60"/>
                    <a:pt x="32" y="59"/>
                    <a:pt x="39" y="55"/>
                  </a:cubicBezTo>
                  <a:cubicBezTo>
                    <a:pt x="30" y="64"/>
                    <a:pt x="30" y="64"/>
                    <a:pt x="30" y="64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47" y="50"/>
                    <a:pt x="47" y="50"/>
                    <a:pt x="47" y="50"/>
                  </a:cubicBezTo>
                  <a:cubicBezTo>
                    <a:pt x="50" y="48"/>
                    <a:pt x="54" y="45"/>
                    <a:pt x="57" y="41"/>
                  </a:cubicBezTo>
                  <a:cubicBezTo>
                    <a:pt x="71" y="28"/>
                    <a:pt x="79" y="0"/>
                    <a:pt x="79" y="0"/>
                  </a:cubicBezTo>
                  <a:close/>
                </a:path>
              </a:pathLst>
            </a:custGeom>
            <a:solidFill>
              <a:srgbClr val="81CC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7"/>
            <p:cNvSpPr>
              <a:spLocks/>
            </p:cNvSpPr>
            <p:nvPr/>
          </p:nvSpPr>
          <p:spPr bwMode="auto">
            <a:xfrm>
              <a:off x="7435850" y="1790701"/>
              <a:ext cx="76200" cy="65088"/>
            </a:xfrm>
            <a:custGeom>
              <a:avLst/>
              <a:gdLst>
                <a:gd name="T0" fmla="*/ 48 w 48"/>
                <a:gd name="T1" fmla="*/ 8 h 41"/>
                <a:gd name="T2" fmla="*/ 40 w 48"/>
                <a:gd name="T3" fmla="*/ 0 h 41"/>
                <a:gd name="T4" fmla="*/ 0 w 48"/>
                <a:gd name="T5" fmla="*/ 41 h 41"/>
                <a:gd name="T6" fmla="*/ 30 w 48"/>
                <a:gd name="T7" fmla="*/ 27 h 41"/>
                <a:gd name="T8" fmla="*/ 48 w 48"/>
                <a:gd name="T9" fmla="*/ 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1">
                  <a:moveTo>
                    <a:pt x="48" y="8"/>
                  </a:moveTo>
                  <a:lnTo>
                    <a:pt x="40" y="0"/>
                  </a:lnTo>
                  <a:lnTo>
                    <a:pt x="0" y="41"/>
                  </a:lnTo>
                  <a:lnTo>
                    <a:pt x="30" y="27"/>
                  </a:lnTo>
                  <a:lnTo>
                    <a:pt x="48" y="8"/>
                  </a:lnTo>
                  <a:close/>
                </a:path>
              </a:pathLst>
            </a:custGeom>
            <a:solidFill>
              <a:srgbClr val="81CC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8"/>
            <p:cNvSpPr>
              <a:spLocks/>
            </p:cNvSpPr>
            <p:nvPr/>
          </p:nvSpPr>
          <p:spPr bwMode="auto">
            <a:xfrm>
              <a:off x="7439025" y="1819276"/>
              <a:ext cx="114300" cy="103188"/>
            </a:xfrm>
            <a:custGeom>
              <a:avLst/>
              <a:gdLst>
                <a:gd name="T0" fmla="*/ 62 w 72"/>
                <a:gd name="T1" fmla="*/ 0 h 65"/>
                <a:gd name="T2" fmla="*/ 0 w 72"/>
                <a:gd name="T3" fmla="*/ 65 h 65"/>
                <a:gd name="T4" fmla="*/ 30 w 72"/>
                <a:gd name="T5" fmla="*/ 51 h 65"/>
                <a:gd name="T6" fmla="*/ 72 w 72"/>
                <a:gd name="T7" fmla="*/ 11 h 65"/>
                <a:gd name="T8" fmla="*/ 62 w 72"/>
                <a:gd name="T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65">
                  <a:moveTo>
                    <a:pt x="62" y="0"/>
                  </a:moveTo>
                  <a:lnTo>
                    <a:pt x="0" y="65"/>
                  </a:lnTo>
                  <a:lnTo>
                    <a:pt x="30" y="51"/>
                  </a:lnTo>
                  <a:lnTo>
                    <a:pt x="72" y="11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81CC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44" name="Freeform 29"/>
            <p:cNvSpPr>
              <a:spLocks/>
            </p:cNvSpPr>
            <p:nvPr/>
          </p:nvSpPr>
          <p:spPr bwMode="auto">
            <a:xfrm>
              <a:off x="7502525" y="1858963"/>
              <a:ext cx="76200" cy="63500"/>
            </a:xfrm>
            <a:custGeom>
              <a:avLst/>
              <a:gdLst>
                <a:gd name="T0" fmla="*/ 0 w 48"/>
                <a:gd name="T1" fmla="*/ 40 h 40"/>
                <a:gd name="T2" fmla="*/ 30 w 48"/>
                <a:gd name="T3" fmla="*/ 26 h 40"/>
                <a:gd name="T4" fmla="*/ 48 w 48"/>
                <a:gd name="T5" fmla="*/ 8 h 40"/>
                <a:gd name="T6" fmla="*/ 40 w 48"/>
                <a:gd name="T7" fmla="*/ 0 h 40"/>
                <a:gd name="T8" fmla="*/ 0 w 48"/>
                <a:gd name="T9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0">
                  <a:moveTo>
                    <a:pt x="0" y="40"/>
                  </a:moveTo>
                  <a:lnTo>
                    <a:pt x="30" y="26"/>
                  </a:lnTo>
                  <a:lnTo>
                    <a:pt x="48" y="8"/>
                  </a:lnTo>
                  <a:lnTo>
                    <a:pt x="40" y="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81CC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162" name="Grup 6161"/>
          <p:cNvGrpSpPr/>
          <p:nvPr/>
        </p:nvGrpSpPr>
        <p:grpSpPr>
          <a:xfrm>
            <a:off x="7451725" y="2673351"/>
            <a:ext cx="279400" cy="288925"/>
            <a:chOff x="7451725" y="2673351"/>
            <a:chExt cx="279400" cy="288925"/>
          </a:xfrm>
        </p:grpSpPr>
        <p:sp>
          <p:nvSpPr>
            <p:cNvPr id="6145" name="Freeform 30"/>
            <p:cNvSpPr>
              <a:spLocks noEditPoints="1"/>
            </p:cNvSpPr>
            <p:nvPr/>
          </p:nvSpPr>
          <p:spPr bwMode="auto">
            <a:xfrm>
              <a:off x="7451725" y="2733676"/>
              <a:ext cx="142875" cy="139700"/>
            </a:xfrm>
            <a:custGeom>
              <a:avLst/>
              <a:gdLst>
                <a:gd name="T0" fmla="*/ 41 w 45"/>
                <a:gd name="T1" fmla="*/ 35 h 44"/>
                <a:gd name="T2" fmla="*/ 39 w 45"/>
                <a:gd name="T3" fmla="*/ 32 h 44"/>
                <a:gd name="T4" fmla="*/ 42 w 45"/>
                <a:gd name="T5" fmla="*/ 25 h 44"/>
                <a:gd name="T6" fmla="*/ 45 w 45"/>
                <a:gd name="T7" fmla="*/ 24 h 44"/>
                <a:gd name="T8" fmla="*/ 44 w 45"/>
                <a:gd name="T9" fmla="*/ 19 h 44"/>
                <a:gd name="T10" fmla="*/ 41 w 45"/>
                <a:gd name="T11" fmla="*/ 18 h 44"/>
                <a:gd name="T12" fmla="*/ 39 w 45"/>
                <a:gd name="T13" fmla="*/ 11 h 44"/>
                <a:gd name="T14" fmla="*/ 40 w 45"/>
                <a:gd name="T15" fmla="*/ 8 h 44"/>
                <a:gd name="T16" fmla="*/ 35 w 45"/>
                <a:gd name="T17" fmla="*/ 5 h 44"/>
                <a:gd name="T18" fmla="*/ 32 w 45"/>
                <a:gd name="T19" fmla="*/ 7 h 44"/>
                <a:gd name="T20" fmla="*/ 26 w 45"/>
                <a:gd name="T21" fmla="*/ 3 h 44"/>
                <a:gd name="T22" fmla="*/ 25 w 45"/>
                <a:gd name="T23" fmla="*/ 0 h 44"/>
                <a:gd name="T24" fmla="*/ 20 w 45"/>
                <a:gd name="T25" fmla="*/ 1 h 44"/>
                <a:gd name="T26" fmla="*/ 19 w 45"/>
                <a:gd name="T27" fmla="*/ 5 h 44"/>
                <a:gd name="T28" fmla="*/ 11 w 45"/>
                <a:gd name="T29" fmla="*/ 7 h 44"/>
                <a:gd name="T30" fmla="*/ 8 w 45"/>
                <a:gd name="T31" fmla="*/ 6 h 44"/>
                <a:gd name="T32" fmla="*/ 5 w 45"/>
                <a:gd name="T33" fmla="*/ 10 h 44"/>
                <a:gd name="T34" fmla="*/ 7 w 45"/>
                <a:gd name="T35" fmla="*/ 13 h 44"/>
                <a:gd name="T36" fmla="*/ 3 w 45"/>
                <a:gd name="T37" fmla="*/ 19 h 44"/>
                <a:gd name="T38" fmla="*/ 0 w 45"/>
                <a:gd name="T39" fmla="*/ 20 h 44"/>
                <a:gd name="T40" fmla="*/ 1 w 45"/>
                <a:gd name="T41" fmla="*/ 25 h 44"/>
                <a:gd name="T42" fmla="*/ 5 w 45"/>
                <a:gd name="T43" fmla="*/ 26 h 44"/>
                <a:gd name="T44" fmla="*/ 7 w 45"/>
                <a:gd name="T45" fmla="*/ 34 h 44"/>
                <a:gd name="T46" fmla="*/ 5 w 45"/>
                <a:gd name="T47" fmla="*/ 37 h 44"/>
                <a:gd name="T48" fmla="*/ 10 w 45"/>
                <a:gd name="T49" fmla="*/ 40 h 44"/>
                <a:gd name="T50" fmla="*/ 13 w 45"/>
                <a:gd name="T51" fmla="*/ 38 h 44"/>
                <a:gd name="T52" fmla="*/ 20 w 45"/>
                <a:gd name="T53" fmla="*/ 41 h 44"/>
                <a:gd name="T54" fmla="*/ 21 w 45"/>
                <a:gd name="T55" fmla="*/ 44 h 44"/>
                <a:gd name="T56" fmla="*/ 26 w 45"/>
                <a:gd name="T57" fmla="*/ 43 h 44"/>
                <a:gd name="T58" fmla="*/ 27 w 45"/>
                <a:gd name="T59" fmla="*/ 40 h 44"/>
                <a:gd name="T60" fmla="*/ 35 w 45"/>
                <a:gd name="T61" fmla="*/ 38 h 44"/>
                <a:gd name="T62" fmla="*/ 38 w 45"/>
                <a:gd name="T63" fmla="*/ 39 h 44"/>
                <a:gd name="T64" fmla="*/ 23 w 45"/>
                <a:gd name="T65" fmla="*/ 30 h 44"/>
                <a:gd name="T66" fmla="*/ 23 w 45"/>
                <a:gd name="T67" fmla="*/ 15 h 44"/>
                <a:gd name="T68" fmla="*/ 23 w 45"/>
                <a:gd name="T69" fmla="*/ 3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5" h="44">
                  <a:moveTo>
                    <a:pt x="41" y="36"/>
                  </a:moveTo>
                  <a:cubicBezTo>
                    <a:pt x="41" y="36"/>
                    <a:pt x="41" y="35"/>
                    <a:pt x="41" y="35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39" y="33"/>
                    <a:pt x="39" y="32"/>
                    <a:pt x="39" y="32"/>
                  </a:cubicBezTo>
                  <a:cubicBezTo>
                    <a:pt x="41" y="26"/>
                    <a:pt x="41" y="26"/>
                    <a:pt x="41" y="26"/>
                  </a:cubicBezTo>
                  <a:cubicBezTo>
                    <a:pt x="41" y="26"/>
                    <a:pt x="42" y="25"/>
                    <a:pt x="42" y="25"/>
                  </a:cubicBezTo>
                  <a:cubicBezTo>
                    <a:pt x="44" y="25"/>
                    <a:pt x="44" y="25"/>
                    <a:pt x="44" y="25"/>
                  </a:cubicBezTo>
                  <a:cubicBezTo>
                    <a:pt x="45" y="25"/>
                    <a:pt x="45" y="25"/>
                    <a:pt x="45" y="24"/>
                  </a:cubicBezTo>
                  <a:cubicBezTo>
                    <a:pt x="45" y="20"/>
                    <a:pt x="45" y="20"/>
                    <a:pt x="45" y="20"/>
                  </a:cubicBezTo>
                  <a:cubicBezTo>
                    <a:pt x="45" y="20"/>
                    <a:pt x="45" y="19"/>
                    <a:pt x="44" y="19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2" y="19"/>
                    <a:pt x="41" y="19"/>
                    <a:pt x="41" y="18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8" y="12"/>
                    <a:pt x="38" y="11"/>
                    <a:pt x="39" y="11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9"/>
                    <a:pt x="40" y="9"/>
                    <a:pt x="40" y="8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5"/>
                    <a:pt x="36" y="5"/>
                    <a:pt x="35" y="5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4" y="7"/>
                    <a:pt x="33" y="7"/>
                    <a:pt x="32" y="7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7" y="5"/>
                    <a:pt x="26" y="4"/>
                    <a:pt x="26" y="3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6" y="1"/>
                    <a:pt x="26" y="0"/>
                    <a:pt x="25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0" y="0"/>
                    <a:pt x="20" y="1"/>
                    <a:pt x="20" y="1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4"/>
                    <a:pt x="19" y="5"/>
                    <a:pt x="19" y="5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8"/>
                    <a:pt x="11" y="7"/>
                    <a:pt x="11" y="7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5"/>
                    <a:pt x="8" y="5"/>
                    <a:pt x="8" y="6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4" y="9"/>
                    <a:pt x="4" y="10"/>
                    <a:pt x="5" y="10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7" y="12"/>
                    <a:pt x="7" y="13"/>
                    <a:pt x="7" y="13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4" y="19"/>
                    <a:pt x="4" y="19"/>
                    <a:pt x="3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9"/>
                    <a:pt x="0" y="20"/>
                    <a:pt x="0" y="2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5"/>
                    <a:pt x="1" y="25"/>
                    <a:pt x="1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4" y="25"/>
                    <a:pt x="4" y="26"/>
                    <a:pt x="5" y="26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7" y="33"/>
                    <a:pt x="7" y="33"/>
                    <a:pt x="7" y="34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6"/>
                    <a:pt x="5" y="36"/>
                    <a:pt x="5" y="37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9" y="40"/>
                    <a:pt x="10" y="40"/>
                    <a:pt x="10" y="40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38"/>
                    <a:pt x="13" y="38"/>
                    <a:pt x="13" y="38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20" y="41"/>
                    <a:pt x="20" y="41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4"/>
                    <a:pt x="20" y="44"/>
                    <a:pt x="21" y="44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6" y="44"/>
                    <a:pt x="26" y="44"/>
                    <a:pt x="26" y="43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6" y="41"/>
                    <a:pt x="27" y="40"/>
                    <a:pt x="27" y="40"/>
                  </a:cubicBezTo>
                  <a:cubicBezTo>
                    <a:pt x="33" y="38"/>
                    <a:pt x="33" y="38"/>
                    <a:pt x="33" y="38"/>
                  </a:cubicBezTo>
                  <a:cubicBezTo>
                    <a:pt x="34" y="37"/>
                    <a:pt x="34" y="37"/>
                    <a:pt x="35" y="38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39"/>
                    <a:pt x="37" y="39"/>
                    <a:pt x="38" y="39"/>
                  </a:cubicBezTo>
                  <a:lnTo>
                    <a:pt x="41" y="36"/>
                  </a:lnTo>
                  <a:close/>
                  <a:moveTo>
                    <a:pt x="23" y="30"/>
                  </a:moveTo>
                  <a:cubicBezTo>
                    <a:pt x="19" y="30"/>
                    <a:pt x="15" y="26"/>
                    <a:pt x="15" y="22"/>
                  </a:cubicBezTo>
                  <a:cubicBezTo>
                    <a:pt x="15" y="18"/>
                    <a:pt x="19" y="15"/>
                    <a:pt x="23" y="15"/>
                  </a:cubicBezTo>
                  <a:cubicBezTo>
                    <a:pt x="27" y="15"/>
                    <a:pt x="30" y="18"/>
                    <a:pt x="30" y="22"/>
                  </a:cubicBezTo>
                  <a:cubicBezTo>
                    <a:pt x="30" y="26"/>
                    <a:pt x="27" y="30"/>
                    <a:pt x="23" y="30"/>
                  </a:cubicBezTo>
                  <a:close/>
                </a:path>
              </a:pathLst>
            </a:custGeom>
            <a:solidFill>
              <a:srgbClr val="81CC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47" name="Freeform 31"/>
            <p:cNvSpPr>
              <a:spLocks noEditPoints="1"/>
            </p:cNvSpPr>
            <p:nvPr/>
          </p:nvSpPr>
          <p:spPr bwMode="auto">
            <a:xfrm>
              <a:off x="7569200" y="2803526"/>
              <a:ext cx="161925" cy="158750"/>
            </a:xfrm>
            <a:custGeom>
              <a:avLst/>
              <a:gdLst>
                <a:gd name="T0" fmla="*/ 48 w 51"/>
                <a:gd name="T1" fmla="*/ 22 h 50"/>
                <a:gd name="T2" fmla="*/ 44 w 51"/>
                <a:gd name="T3" fmla="*/ 14 h 50"/>
                <a:gd name="T4" fmla="*/ 45 w 51"/>
                <a:gd name="T5" fmla="*/ 11 h 50"/>
                <a:gd name="T6" fmla="*/ 42 w 51"/>
                <a:gd name="T7" fmla="*/ 6 h 50"/>
                <a:gd name="T8" fmla="*/ 38 w 51"/>
                <a:gd name="T9" fmla="*/ 7 h 50"/>
                <a:gd name="T10" fmla="*/ 31 w 51"/>
                <a:gd name="T11" fmla="*/ 5 h 50"/>
                <a:gd name="T12" fmla="*/ 29 w 51"/>
                <a:gd name="T13" fmla="*/ 2 h 50"/>
                <a:gd name="T14" fmla="*/ 23 w 51"/>
                <a:gd name="T15" fmla="*/ 0 h 50"/>
                <a:gd name="T16" fmla="*/ 22 w 51"/>
                <a:gd name="T17" fmla="*/ 4 h 50"/>
                <a:gd name="T18" fmla="*/ 14 w 51"/>
                <a:gd name="T19" fmla="*/ 8 h 50"/>
                <a:gd name="T20" fmla="*/ 11 w 51"/>
                <a:gd name="T21" fmla="*/ 6 h 50"/>
                <a:gd name="T22" fmla="*/ 5 w 51"/>
                <a:gd name="T23" fmla="*/ 10 h 50"/>
                <a:gd name="T24" fmla="*/ 7 w 51"/>
                <a:gd name="T25" fmla="*/ 13 h 50"/>
                <a:gd name="T26" fmla="*/ 5 w 51"/>
                <a:gd name="T27" fmla="*/ 21 h 50"/>
                <a:gd name="T28" fmla="*/ 1 w 51"/>
                <a:gd name="T29" fmla="*/ 22 h 50"/>
                <a:gd name="T30" fmla="*/ 0 w 51"/>
                <a:gd name="T31" fmla="*/ 28 h 50"/>
                <a:gd name="T32" fmla="*/ 3 w 51"/>
                <a:gd name="T33" fmla="*/ 29 h 50"/>
                <a:gd name="T34" fmla="*/ 8 w 51"/>
                <a:gd name="T35" fmla="*/ 36 h 50"/>
                <a:gd name="T36" fmla="*/ 6 w 51"/>
                <a:gd name="T37" fmla="*/ 40 h 50"/>
                <a:gd name="T38" fmla="*/ 10 w 51"/>
                <a:gd name="T39" fmla="*/ 45 h 50"/>
                <a:gd name="T40" fmla="*/ 13 w 51"/>
                <a:gd name="T41" fmla="*/ 43 h 50"/>
                <a:gd name="T42" fmla="*/ 21 w 51"/>
                <a:gd name="T43" fmla="*/ 45 h 50"/>
                <a:gd name="T44" fmla="*/ 22 w 51"/>
                <a:gd name="T45" fmla="*/ 49 h 50"/>
                <a:gd name="T46" fmla="*/ 28 w 51"/>
                <a:gd name="T47" fmla="*/ 50 h 50"/>
                <a:gd name="T48" fmla="*/ 29 w 51"/>
                <a:gd name="T49" fmla="*/ 47 h 50"/>
                <a:gd name="T50" fmla="*/ 37 w 51"/>
                <a:gd name="T51" fmla="*/ 42 h 50"/>
                <a:gd name="T52" fmla="*/ 41 w 51"/>
                <a:gd name="T53" fmla="*/ 44 h 50"/>
                <a:gd name="T54" fmla="*/ 46 w 51"/>
                <a:gd name="T55" fmla="*/ 41 h 50"/>
                <a:gd name="T56" fmla="*/ 44 w 51"/>
                <a:gd name="T57" fmla="*/ 38 h 50"/>
                <a:gd name="T58" fmla="*/ 46 w 51"/>
                <a:gd name="T59" fmla="*/ 30 h 50"/>
                <a:gd name="T60" fmla="*/ 50 w 51"/>
                <a:gd name="T61" fmla="*/ 29 h 50"/>
                <a:gd name="T62" fmla="*/ 51 w 51"/>
                <a:gd name="T63" fmla="*/ 23 h 50"/>
                <a:gd name="T64" fmla="*/ 26 w 51"/>
                <a:gd name="T65" fmla="*/ 36 h 50"/>
                <a:gd name="T66" fmla="*/ 26 w 51"/>
                <a:gd name="T67" fmla="*/ 14 h 50"/>
                <a:gd name="T68" fmla="*/ 26 w 51"/>
                <a:gd name="T69" fmla="*/ 3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1" h="50">
                  <a:moveTo>
                    <a:pt x="50" y="22"/>
                  </a:moveTo>
                  <a:cubicBezTo>
                    <a:pt x="48" y="22"/>
                    <a:pt x="48" y="22"/>
                    <a:pt x="48" y="22"/>
                  </a:cubicBezTo>
                  <a:cubicBezTo>
                    <a:pt x="47" y="22"/>
                    <a:pt x="47" y="21"/>
                    <a:pt x="46" y="21"/>
                  </a:cubicBezTo>
                  <a:cubicBezTo>
                    <a:pt x="44" y="14"/>
                    <a:pt x="44" y="14"/>
                    <a:pt x="44" y="14"/>
                  </a:cubicBezTo>
                  <a:cubicBezTo>
                    <a:pt x="43" y="13"/>
                    <a:pt x="43" y="13"/>
                    <a:pt x="44" y="12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6" y="10"/>
                    <a:pt x="46" y="9"/>
                    <a:pt x="45" y="9"/>
                  </a:cubicBezTo>
                  <a:cubicBezTo>
                    <a:pt x="42" y="6"/>
                    <a:pt x="42" y="6"/>
                    <a:pt x="42" y="6"/>
                  </a:cubicBezTo>
                  <a:cubicBezTo>
                    <a:pt x="41" y="5"/>
                    <a:pt x="40" y="5"/>
                    <a:pt x="40" y="6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8" y="8"/>
                    <a:pt x="37" y="8"/>
                    <a:pt x="37" y="7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0" y="5"/>
                    <a:pt x="29" y="4"/>
                    <a:pt x="29" y="4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1"/>
                    <a:pt x="29" y="0"/>
                    <a:pt x="2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2" y="1"/>
                    <a:pt x="22" y="2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2" y="5"/>
                    <a:pt x="21" y="5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8"/>
                    <a:pt x="13" y="8"/>
                    <a:pt x="12" y="8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0" y="6"/>
                    <a:pt x="9" y="6"/>
                    <a:pt x="9" y="6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1"/>
                    <a:pt x="5" y="11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3"/>
                    <a:pt x="8" y="14"/>
                    <a:pt x="7" y="15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4" y="22"/>
                    <a:pt x="3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0" y="22"/>
                    <a:pt x="0" y="22"/>
                    <a:pt x="0" y="23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9"/>
                    <a:pt x="1" y="29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4" y="29"/>
                    <a:pt x="5" y="29"/>
                    <a:pt x="5" y="30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7"/>
                    <a:pt x="8" y="38"/>
                    <a:pt x="8" y="38"/>
                  </a:cubicBezTo>
                  <a:cubicBezTo>
                    <a:pt x="6" y="40"/>
                    <a:pt x="6" y="40"/>
                    <a:pt x="6" y="40"/>
                  </a:cubicBezTo>
                  <a:cubicBezTo>
                    <a:pt x="6" y="40"/>
                    <a:pt x="6" y="41"/>
                    <a:pt x="6" y="41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0" y="45"/>
                    <a:pt x="11" y="45"/>
                    <a:pt x="11" y="45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3"/>
                    <a:pt x="14" y="43"/>
                    <a:pt x="15" y="43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2" y="45"/>
                    <a:pt x="22" y="46"/>
                    <a:pt x="22" y="47"/>
                  </a:cubicBezTo>
                  <a:cubicBezTo>
                    <a:pt x="22" y="49"/>
                    <a:pt x="22" y="49"/>
                    <a:pt x="22" y="49"/>
                  </a:cubicBezTo>
                  <a:cubicBezTo>
                    <a:pt x="22" y="50"/>
                    <a:pt x="23" y="50"/>
                    <a:pt x="23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9" y="50"/>
                    <a:pt x="29" y="50"/>
                    <a:pt x="29" y="49"/>
                  </a:cubicBezTo>
                  <a:cubicBezTo>
                    <a:pt x="29" y="47"/>
                    <a:pt x="29" y="47"/>
                    <a:pt x="29" y="47"/>
                  </a:cubicBezTo>
                  <a:cubicBezTo>
                    <a:pt x="29" y="46"/>
                    <a:pt x="30" y="45"/>
                    <a:pt x="31" y="45"/>
                  </a:cubicBezTo>
                  <a:cubicBezTo>
                    <a:pt x="37" y="42"/>
                    <a:pt x="37" y="42"/>
                    <a:pt x="37" y="42"/>
                  </a:cubicBezTo>
                  <a:cubicBezTo>
                    <a:pt x="38" y="42"/>
                    <a:pt x="39" y="42"/>
                    <a:pt x="39" y="43"/>
                  </a:cubicBezTo>
                  <a:cubicBezTo>
                    <a:pt x="41" y="44"/>
                    <a:pt x="41" y="44"/>
                    <a:pt x="41" y="44"/>
                  </a:cubicBezTo>
                  <a:cubicBezTo>
                    <a:pt x="41" y="45"/>
                    <a:pt x="42" y="45"/>
                    <a:pt x="42" y="44"/>
                  </a:cubicBezTo>
                  <a:cubicBezTo>
                    <a:pt x="46" y="41"/>
                    <a:pt x="46" y="41"/>
                    <a:pt x="46" y="41"/>
                  </a:cubicBezTo>
                  <a:cubicBezTo>
                    <a:pt x="46" y="40"/>
                    <a:pt x="46" y="40"/>
                    <a:pt x="46" y="39"/>
                  </a:cubicBezTo>
                  <a:cubicBezTo>
                    <a:pt x="44" y="38"/>
                    <a:pt x="44" y="38"/>
                    <a:pt x="44" y="38"/>
                  </a:cubicBezTo>
                  <a:cubicBezTo>
                    <a:pt x="44" y="37"/>
                    <a:pt x="44" y="36"/>
                    <a:pt x="44" y="36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47" y="29"/>
                    <a:pt x="47" y="29"/>
                    <a:pt x="48" y="29"/>
                  </a:cubicBezTo>
                  <a:cubicBezTo>
                    <a:pt x="50" y="29"/>
                    <a:pt x="50" y="29"/>
                    <a:pt x="50" y="29"/>
                  </a:cubicBezTo>
                  <a:cubicBezTo>
                    <a:pt x="51" y="29"/>
                    <a:pt x="51" y="28"/>
                    <a:pt x="51" y="28"/>
                  </a:cubicBezTo>
                  <a:cubicBezTo>
                    <a:pt x="51" y="23"/>
                    <a:pt x="51" y="23"/>
                    <a:pt x="51" y="23"/>
                  </a:cubicBezTo>
                  <a:cubicBezTo>
                    <a:pt x="51" y="22"/>
                    <a:pt x="51" y="22"/>
                    <a:pt x="50" y="22"/>
                  </a:cubicBezTo>
                  <a:close/>
                  <a:moveTo>
                    <a:pt x="26" y="36"/>
                  </a:moveTo>
                  <a:cubicBezTo>
                    <a:pt x="19" y="36"/>
                    <a:pt x="14" y="31"/>
                    <a:pt x="14" y="25"/>
                  </a:cubicBezTo>
                  <a:cubicBezTo>
                    <a:pt x="14" y="19"/>
                    <a:pt x="19" y="14"/>
                    <a:pt x="26" y="14"/>
                  </a:cubicBezTo>
                  <a:cubicBezTo>
                    <a:pt x="32" y="14"/>
                    <a:pt x="37" y="19"/>
                    <a:pt x="37" y="25"/>
                  </a:cubicBezTo>
                  <a:cubicBezTo>
                    <a:pt x="37" y="31"/>
                    <a:pt x="32" y="36"/>
                    <a:pt x="26" y="36"/>
                  </a:cubicBezTo>
                  <a:close/>
                </a:path>
              </a:pathLst>
            </a:custGeom>
            <a:solidFill>
              <a:srgbClr val="81CC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48" name="Freeform 32"/>
            <p:cNvSpPr>
              <a:spLocks noEditPoints="1"/>
            </p:cNvSpPr>
            <p:nvPr/>
          </p:nvSpPr>
          <p:spPr bwMode="auto">
            <a:xfrm>
              <a:off x="7553325" y="2673351"/>
              <a:ext cx="92075" cy="88900"/>
            </a:xfrm>
            <a:custGeom>
              <a:avLst/>
              <a:gdLst>
                <a:gd name="T0" fmla="*/ 2 w 29"/>
                <a:gd name="T1" fmla="*/ 13 h 28"/>
                <a:gd name="T2" fmla="*/ 3 w 29"/>
                <a:gd name="T3" fmla="*/ 18 h 28"/>
                <a:gd name="T4" fmla="*/ 2 w 29"/>
                <a:gd name="T5" fmla="*/ 19 h 28"/>
                <a:gd name="T6" fmla="*/ 3 w 29"/>
                <a:gd name="T7" fmla="*/ 22 h 28"/>
                <a:gd name="T8" fmla="*/ 5 w 29"/>
                <a:gd name="T9" fmla="*/ 22 h 28"/>
                <a:gd name="T10" fmla="*/ 9 w 29"/>
                <a:gd name="T11" fmla="*/ 24 h 28"/>
                <a:gd name="T12" fmla="*/ 9 w 29"/>
                <a:gd name="T13" fmla="*/ 26 h 28"/>
                <a:gd name="T14" fmla="*/ 12 w 29"/>
                <a:gd name="T15" fmla="*/ 28 h 28"/>
                <a:gd name="T16" fmla="*/ 13 w 29"/>
                <a:gd name="T17" fmla="*/ 26 h 28"/>
                <a:gd name="T18" fmla="*/ 18 w 29"/>
                <a:gd name="T19" fmla="*/ 25 h 28"/>
                <a:gd name="T20" fmla="*/ 20 w 29"/>
                <a:gd name="T21" fmla="*/ 26 h 28"/>
                <a:gd name="T22" fmla="*/ 23 w 29"/>
                <a:gd name="T23" fmla="*/ 25 h 28"/>
                <a:gd name="T24" fmla="*/ 23 w 29"/>
                <a:gd name="T25" fmla="*/ 23 h 28"/>
                <a:gd name="T26" fmla="*/ 25 w 29"/>
                <a:gd name="T27" fmla="*/ 19 h 28"/>
                <a:gd name="T28" fmla="*/ 27 w 29"/>
                <a:gd name="T29" fmla="*/ 19 h 28"/>
                <a:gd name="T30" fmla="*/ 29 w 29"/>
                <a:gd name="T31" fmla="*/ 16 h 28"/>
                <a:gd name="T32" fmla="*/ 27 w 29"/>
                <a:gd name="T33" fmla="*/ 15 h 28"/>
                <a:gd name="T34" fmla="*/ 26 w 29"/>
                <a:gd name="T35" fmla="*/ 10 h 28"/>
                <a:gd name="T36" fmla="*/ 27 w 29"/>
                <a:gd name="T37" fmla="*/ 9 h 28"/>
                <a:gd name="T38" fmla="*/ 26 w 29"/>
                <a:gd name="T39" fmla="*/ 5 h 28"/>
                <a:gd name="T40" fmla="*/ 24 w 29"/>
                <a:gd name="T41" fmla="*/ 6 h 28"/>
                <a:gd name="T42" fmla="*/ 20 w 29"/>
                <a:gd name="T43" fmla="*/ 4 h 28"/>
                <a:gd name="T44" fmla="*/ 20 w 29"/>
                <a:gd name="T45" fmla="*/ 1 h 28"/>
                <a:gd name="T46" fmla="*/ 17 w 29"/>
                <a:gd name="T47" fmla="*/ 0 h 28"/>
                <a:gd name="T48" fmla="*/ 16 w 29"/>
                <a:gd name="T49" fmla="*/ 2 h 28"/>
                <a:gd name="T50" fmla="*/ 11 w 29"/>
                <a:gd name="T51" fmla="*/ 3 h 28"/>
                <a:gd name="T52" fmla="*/ 9 w 29"/>
                <a:gd name="T53" fmla="*/ 1 h 28"/>
                <a:gd name="T54" fmla="*/ 6 w 29"/>
                <a:gd name="T55" fmla="*/ 3 h 28"/>
                <a:gd name="T56" fmla="*/ 6 w 29"/>
                <a:gd name="T57" fmla="*/ 5 h 28"/>
                <a:gd name="T58" fmla="*/ 4 w 29"/>
                <a:gd name="T59" fmla="*/ 8 h 28"/>
                <a:gd name="T60" fmla="*/ 2 w 29"/>
                <a:gd name="T61" fmla="*/ 8 h 28"/>
                <a:gd name="T62" fmla="*/ 0 w 29"/>
                <a:gd name="T63" fmla="*/ 12 h 28"/>
                <a:gd name="T64" fmla="*/ 10 w 29"/>
                <a:gd name="T65" fmla="*/ 13 h 28"/>
                <a:gd name="T66" fmla="*/ 19 w 29"/>
                <a:gd name="T67" fmla="*/ 15 h 28"/>
                <a:gd name="T68" fmla="*/ 10 w 29"/>
                <a:gd name="T69" fmla="*/ 13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9" h="28">
                  <a:moveTo>
                    <a:pt x="1" y="12"/>
                  </a:move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3" y="13"/>
                    <a:pt x="3" y="14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1" y="19"/>
                    <a:pt x="1" y="20"/>
                    <a:pt x="1" y="20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3"/>
                    <a:pt x="3" y="23"/>
                    <a:pt x="4" y="23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5" y="22"/>
                    <a:pt x="6" y="22"/>
                    <a:pt x="6" y="22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4"/>
                    <a:pt x="10" y="25"/>
                    <a:pt x="9" y="25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10" y="27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3" y="28"/>
                    <a:pt x="13" y="28"/>
                    <a:pt x="13" y="27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4" y="26"/>
                    <a:pt x="14" y="25"/>
                    <a:pt x="14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0" y="27"/>
                    <a:pt x="21" y="27"/>
                    <a:pt x="21" y="26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4" y="25"/>
                    <a:pt x="24" y="24"/>
                    <a:pt x="24" y="24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23"/>
                    <a:pt x="23" y="22"/>
                    <a:pt x="23" y="22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5" y="19"/>
                    <a:pt x="26" y="19"/>
                    <a:pt x="26" y="19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8" y="19"/>
                    <a:pt x="28" y="19"/>
                    <a:pt x="28" y="19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5"/>
                    <a:pt x="28" y="15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15"/>
                    <a:pt x="27" y="14"/>
                    <a:pt x="27" y="14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10"/>
                    <a:pt x="26" y="9"/>
                    <a:pt x="26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5" y="5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6"/>
                    <a:pt x="23" y="6"/>
                    <a:pt x="23" y="6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6" y="0"/>
                    <a:pt x="16" y="0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2"/>
                    <a:pt x="15" y="2"/>
                    <a:pt x="15" y="2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0" y="3"/>
                    <a:pt x="10" y="3"/>
                    <a:pt x="10" y="2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8" y="1"/>
                    <a:pt x="8" y="1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6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9"/>
                    <a:pt x="3" y="9"/>
                    <a:pt x="3" y="9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" y="8"/>
                    <a:pt x="1" y="9"/>
                    <a:pt x="1" y="9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1" y="12"/>
                  </a:cubicBezTo>
                  <a:close/>
                  <a:moveTo>
                    <a:pt x="10" y="13"/>
                  </a:moveTo>
                  <a:cubicBezTo>
                    <a:pt x="11" y="10"/>
                    <a:pt x="13" y="9"/>
                    <a:pt x="16" y="9"/>
                  </a:cubicBezTo>
                  <a:cubicBezTo>
                    <a:pt x="18" y="10"/>
                    <a:pt x="20" y="13"/>
                    <a:pt x="19" y="15"/>
                  </a:cubicBezTo>
                  <a:cubicBezTo>
                    <a:pt x="18" y="17"/>
                    <a:pt x="16" y="19"/>
                    <a:pt x="13" y="18"/>
                  </a:cubicBezTo>
                  <a:cubicBezTo>
                    <a:pt x="11" y="18"/>
                    <a:pt x="9" y="15"/>
                    <a:pt x="10" y="13"/>
                  </a:cubicBezTo>
                  <a:close/>
                </a:path>
              </a:pathLst>
            </a:custGeom>
            <a:solidFill>
              <a:srgbClr val="81CC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161" name="Grup 6160"/>
          <p:cNvGrpSpPr/>
          <p:nvPr/>
        </p:nvGrpSpPr>
        <p:grpSpPr>
          <a:xfrm>
            <a:off x="7413625" y="3233738"/>
            <a:ext cx="266700" cy="247650"/>
            <a:chOff x="7413625" y="3233738"/>
            <a:chExt cx="266700" cy="247650"/>
          </a:xfrm>
        </p:grpSpPr>
        <p:sp>
          <p:nvSpPr>
            <p:cNvPr id="6149" name="Freeform 33"/>
            <p:cNvSpPr>
              <a:spLocks/>
            </p:cNvSpPr>
            <p:nvPr/>
          </p:nvSpPr>
          <p:spPr bwMode="auto">
            <a:xfrm>
              <a:off x="7451725" y="3233738"/>
              <a:ext cx="228600" cy="219075"/>
            </a:xfrm>
            <a:custGeom>
              <a:avLst/>
              <a:gdLst>
                <a:gd name="T0" fmla="*/ 71 w 72"/>
                <a:gd name="T1" fmla="*/ 0 h 69"/>
                <a:gd name="T2" fmla="*/ 51 w 72"/>
                <a:gd name="T3" fmla="*/ 15 h 69"/>
                <a:gd name="T4" fmla="*/ 51 w 72"/>
                <a:gd name="T5" fmla="*/ 15 h 69"/>
                <a:gd name="T6" fmla="*/ 44 w 72"/>
                <a:gd name="T7" fmla="*/ 22 h 69"/>
                <a:gd name="T8" fmla="*/ 21 w 72"/>
                <a:gd name="T9" fmla="*/ 51 h 69"/>
                <a:gd name="T10" fmla="*/ 20 w 72"/>
                <a:gd name="T11" fmla="*/ 47 h 69"/>
                <a:gd name="T12" fmla="*/ 11 w 72"/>
                <a:gd name="T13" fmla="*/ 36 h 69"/>
                <a:gd name="T14" fmla="*/ 0 w 72"/>
                <a:gd name="T15" fmla="*/ 42 h 69"/>
                <a:gd name="T16" fmla="*/ 6 w 72"/>
                <a:gd name="T17" fmla="*/ 47 h 69"/>
                <a:gd name="T18" fmla="*/ 12 w 72"/>
                <a:gd name="T19" fmla="*/ 57 h 69"/>
                <a:gd name="T20" fmla="*/ 14 w 72"/>
                <a:gd name="T21" fmla="*/ 61 h 69"/>
                <a:gd name="T22" fmla="*/ 17 w 72"/>
                <a:gd name="T23" fmla="*/ 69 h 69"/>
                <a:gd name="T24" fmla="*/ 23 w 72"/>
                <a:gd name="T25" fmla="*/ 64 h 69"/>
                <a:gd name="T26" fmla="*/ 27 w 72"/>
                <a:gd name="T27" fmla="*/ 61 h 69"/>
                <a:gd name="T28" fmla="*/ 48 w 72"/>
                <a:gd name="T29" fmla="*/ 29 h 69"/>
                <a:gd name="T30" fmla="*/ 55 w 72"/>
                <a:gd name="T31" fmla="*/ 19 h 69"/>
                <a:gd name="T32" fmla="*/ 72 w 72"/>
                <a:gd name="T33" fmla="*/ 3 h 69"/>
                <a:gd name="T34" fmla="*/ 71 w 72"/>
                <a:gd name="T35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2" h="69">
                  <a:moveTo>
                    <a:pt x="71" y="0"/>
                  </a:moveTo>
                  <a:cubicBezTo>
                    <a:pt x="64" y="4"/>
                    <a:pt x="58" y="9"/>
                    <a:pt x="51" y="15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49" y="17"/>
                    <a:pt x="46" y="19"/>
                    <a:pt x="44" y="22"/>
                  </a:cubicBezTo>
                  <a:cubicBezTo>
                    <a:pt x="35" y="31"/>
                    <a:pt x="27" y="41"/>
                    <a:pt x="21" y="51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16" y="40"/>
                    <a:pt x="13" y="36"/>
                    <a:pt x="11" y="36"/>
                  </a:cubicBezTo>
                  <a:cubicBezTo>
                    <a:pt x="8" y="36"/>
                    <a:pt x="4" y="38"/>
                    <a:pt x="0" y="42"/>
                  </a:cubicBezTo>
                  <a:cubicBezTo>
                    <a:pt x="3" y="43"/>
                    <a:pt x="5" y="44"/>
                    <a:pt x="6" y="47"/>
                  </a:cubicBezTo>
                  <a:cubicBezTo>
                    <a:pt x="8" y="49"/>
                    <a:pt x="10" y="53"/>
                    <a:pt x="12" y="57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5" y="65"/>
                    <a:pt x="16" y="67"/>
                    <a:pt x="17" y="69"/>
                  </a:cubicBezTo>
                  <a:cubicBezTo>
                    <a:pt x="18" y="68"/>
                    <a:pt x="20" y="66"/>
                    <a:pt x="23" y="64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32" y="51"/>
                    <a:pt x="39" y="40"/>
                    <a:pt x="48" y="29"/>
                  </a:cubicBezTo>
                  <a:cubicBezTo>
                    <a:pt x="50" y="25"/>
                    <a:pt x="53" y="22"/>
                    <a:pt x="55" y="19"/>
                  </a:cubicBezTo>
                  <a:cubicBezTo>
                    <a:pt x="61" y="12"/>
                    <a:pt x="67" y="7"/>
                    <a:pt x="72" y="3"/>
                  </a:cubicBezTo>
                  <a:lnTo>
                    <a:pt x="71" y="0"/>
                  </a:lnTo>
                  <a:close/>
                </a:path>
              </a:pathLst>
            </a:custGeom>
            <a:solidFill>
              <a:srgbClr val="81CC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50" name="Freeform 34"/>
            <p:cNvSpPr>
              <a:spLocks/>
            </p:cNvSpPr>
            <p:nvPr/>
          </p:nvSpPr>
          <p:spPr bwMode="auto">
            <a:xfrm>
              <a:off x="7413625" y="3290888"/>
              <a:ext cx="212725" cy="190500"/>
            </a:xfrm>
            <a:custGeom>
              <a:avLst/>
              <a:gdLst>
                <a:gd name="T0" fmla="*/ 120 w 134"/>
                <a:gd name="T1" fmla="*/ 106 h 120"/>
                <a:gd name="T2" fmla="*/ 14 w 134"/>
                <a:gd name="T3" fmla="*/ 106 h 120"/>
                <a:gd name="T4" fmla="*/ 14 w 134"/>
                <a:gd name="T5" fmla="*/ 14 h 120"/>
                <a:gd name="T6" fmla="*/ 88 w 134"/>
                <a:gd name="T7" fmla="*/ 14 h 120"/>
                <a:gd name="T8" fmla="*/ 94 w 134"/>
                <a:gd name="T9" fmla="*/ 0 h 120"/>
                <a:gd name="T10" fmla="*/ 0 w 134"/>
                <a:gd name="T11" fmla="*/ 0 h 120"/>
                <a:gd name="T12" fmla="*/ 0 w 134"/>
                <a:gd name="T13" fmla="*/ 120 h 120"/>
                <a:gd name="T14" fmla="*/ 134 w 134"/>
                <a:gd name="T15" fmla="*/ 120 h 120"/>
                <a:gd name="T16" fmla="*/ 134 w 134"/>
                <a:gd name="T17" fmla="*/ 18 h 120"/>
                <a:gd name="T18" fmla="*/ 120 w 134"/>
                <a:gd name="T19" fmla="*/ 46 h 120"/>
                <a:gd name="T20" fmla="*/ 120 w 134"/>
                <a:gd name="T21" fmla="*/ 106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4" h="120">
                  <a:moveTo>
                    <a:pt x="120" y="106"/>
                  </a:moveTo>
                  <a:lnTo>
                    <a:pt x="14" y="106"/>
                  </a:lnTo>
                  <a:lnTo>
                    <a:pt x="14" y="14"/>
                  </a:lnTo>
                  <a:lnTo>
                    <a:pt x="88" y="14"/>
                  </a:lnTo>
                  <a:lnTo>
                    <a:pt x="94" y="0"/>
                  </a:lnTo>
                  <a:lnTo>
                    <a:pt x="0" y="0"/>
                  </a:lnTo>
                  <a:lnTo>
                    <a:pt x="0" y="120"/>
                  </a:lnTo>
                  <a:lnTo>
                    <a:pt x="134" y="120"/>
                  </a:lnTo>
                  <a:lnTo>
                    <a:pt x="134" y="18"/>
                  </a:lnTo>
                  <a:lnTo>
                    <a:pt x="120" y="46"/>
                  </a:lnTo>
                  <a:lnTo>
                    <a:pt x="120" y="106"/>
                  </a:lnTo>
                  <a:close/>
                </a:path>
              </a:pathLst>
            </a:custGeom>
            <a:solidFill>
              <a:srgbClr val="81CC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168" name="Grup 6167"/>
          <p:cNvGrpSpPr/>
          <p:nvPr/>
        </p:nvGrpSpPr>
        <p:grpSpPr>
          <a:xfrm>
            <a:off x="-3175" y="2669778"/>
            <a:ext cx="3279031" cy="1990204"/>
            <a:chOff x="-3175" y="2571750"/>
            <a:chExt cx="3279031" cy="1990204"/>
          </a:xfrm>
        </p:grpSpPr>
        <p:sp>
          <p:nvSpPr>
            <p:cNvPr id="60" name="Metin kutusu 59"/>
            <p:cNvSpPr txBox="1"/>
            <p:nvPr/>
          </p:nvSpPr>
          <p:spPr>
            <a:xfrm>
              <a:off x="107504" y="2599878"/>
              <a:ext cx="3168352" cy="196207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900"/>
                </a:lnSpc>
                <a:spcAft>
                  <a:spcPts val="500"/>
                </a:spcAft>
              </a:pPr>
              <a:r>
                <a:rPr lang="en-US" sz="1200" b="1" cap="all" dirty="0" smtClean="0">
                  <a:solidFill>
                    <a:srgbClr val="4696D3"/>
                  </a:solidFill>
                </a:rPr>
                <a:t>Project success </a:t>
              </a:r>
            </a:p>
            <a:p>
              <a:pPr>
                <a:lnSpc>
                  <a:spcPts val="900"/>
                </a:lnSpc>
                <a:spcAft>
                  <a:spcPts val="500"/>
                </a:spcAft>
              </a:pPr>
              <a:r>
                <a:rPr lang="en-US" sz="1200" b="1" cap="all" dirty="0" smtClean="0">
                  <a:solidFill>
                    <a:srgbClr val="4696D3"/>
                  </a:solidFill>
                </a:rPr>
                <a:t>framework: </a:t>
              </a:r>
              <a:endParaRPr lang="tr-TR" sz="1200" b="1" cap="all" dirty="0" smtClean="0">
                <a:solidFill>
                  <a:srgbClr val="4696D3"/>
                </a:solidFill>
              </a:endParaRPr>
            </a:p>
            <a:p>
              <a:pPr marL="172800" lvl="1" indent="-180000">
                <a:lnSpc>
                  <a:spcPts val="1100"/>
                </a:lnSpc>
                <a:spcAft>
                  <a:spcPts val="300"/>
                </a:spcAft>
                <a:buClr>
                  <a:srgbClr val="92D050"/>
                </a:buClr>
                <a:buFont typeface="Wingdings 3" panose="05040102010807070707" pitchFamily="18" charset="2"/>
                <a:buChar char="´"/>
              </a:pPr>
              <a:r>
                <a:rPr lang="en-US" sz="1050" dirty="0" smtClean="0">
                  <a:solidFill>
                    <a:srgbClr val="5A5A5A"/>
                  </a:solidFill>
                </a:rPr>
                <a:t>Prescribes use of </a:t>
              </a:r>
              <a:r>
                <a:rPr lang="tr-TR" sz="1050" dirty="0" smtClean="0">
                  <a:solidFill>
                    <a:srgbClr val="5A5A5A"/>
                  </a:solidFill>
                </a:rPr>
                <a:t/>
              </a:r>
              <a:br>
                <a:rPr lang="tr-TR" sz="1050" dirty="0" smtClean="0">
                  <a:solidFill>
                    <a:srgbClr val="5A5A5A"/>
                  </a:solidFill>
                </a:rPr>
              </a:br>
              <a:r>
                <a:rPr lang="en-US" sz="1050" dirty="0" smtClean="0">
                  <a:solidFill>
                    <a:srgbClr val="5A5A5A"/>
                  </a:solidFill>
                </a:rPr>
                <a:t>proven </a:t>
              </a:r>
            </a:p>
            <a:p>
              <a:pPr marL="172800" lvl="1" indent="-180000">
                <a:lnSpc>
                  <a:spcPts val="1100"/>
                </a:lnSpc>
                <a:spcAft>
                  <a:spcPts val="300"/>
                </a:spcAft>
                <a:buClr>
                  <a:srgbClr val="92D050"/>
                </a:buClr>
                <a:buFont typeface="Wingdings 3" panose="05040102010807070707" pitchFamily="18" charset="2"/>
                <a:buChar char="´"/>
              </a:pPr>
              <a:r>
                <a:rPr lang="en-US" sz="1050" dirty="0" smtClean="0">
                  <a:solidFill>
                    <a:srgbClr val="5A5A5A"/>
                  </a:solidFill>
                </a:rPr>
                <a:t>Configuration </a:t>
              </a:r>
              <a:r>
                <a:rPr lang="tr-TR" sz="1050" dirty="0" smtClean="0">
                  <a:solidFill>
                    <a:srgbClr val="5A5A5A"/>
                  </a:solidFill>
                </a:rPr>
                <a:t/>
              </a:r>
              <a:br>
                <a:rPr lang="tr-TR" sz="1050" dirty="0" smtClean="0">
                  <a:solidFill>
                    <a:srgbClr val="5A5A5A"/>
                  </a:solidFill>
                </a:rPr>
              </a:br>
              <a:r>
                <a:rPr lang="en-US" sz="1050" dirty="0" smtClean="0">
                  <a:solidFill>
                    <a:srgbClr val="5A5A5A"/>
                  </a:solidFill>
                </a:rPr>
                <a:t>Workbooks </a:t>
              </a:r>
            </a:p>
            <a:p>
              <a:pPr marL="172800" lvl="1" indent="-180000">
                <a:lnSpc>
                  <a:spcPts val="1100"/>
                </a:lnSpc>
                <a:spcAft>
                  <a:spcPts val="300"/>
                </a:spcAft>
                <a:buClr>
                  <a:srgbClr val="92D050"/>
                </a:buClr>
                <a:buFont typeface="Wingdings 3" panose="05040102010807070707" pitchFamily="18" charset="2"/>
                <a:buChar char="´"/>
              </a:pPr>
              <a:r>
                <a:rPr lang="en-US" sz="1050" dirty="0" smtClean="0">
                  <a:solidFill>
                    <a:srgbClr val="5A5A5A"/>
                  </a:solidFill>
                </a:rPr>
                <a:t>Keep project on track</a:t>
              </a:r>
              <a:r>
                <a:rPr lang="tr-TR" sz="1050" dirty="0" smtClean="0">
                  <a:solidFill>
                    <a:srgbClr val="5A5A5A"/>
                  </a:solidFill>
                </a:rPr>
                <a:t> </a:t>
              </a:r>
              <a:br>
                <a:rPr lang="tr-TR" sz="1050" dirty="0" smtClean="0">
                  <a:solidFill>
                    <a:srgbClr val="5A5A5A"/>
                  </a:solidFill>
                </a:rPr>
              </a:br>
              <a:r>
                <a:rPr lang="en-US" sz="1050" dirty="0" smtClean="0">
                  <a:solidFill>
                    <a:srgbClr val="5A5A5A"/>
                  </a:solidFill>
                </a:rPr>
                <a:t>and within scope </a:t>
              </a:r>
            </a:p>
            <a:p>
              <a:pPr marL="172800" lvl="1" indent="-180000">
                <a:lnSpc>
                  <a:spcPts val="1100"/>
                </a:lnSpc>
                <a:spcAft>
                  <a:spcPts val="300"/>
                </a:spcAft>
                <a:buClr>
                  <a:srgbClr val="92D050"/>
                </a:buClr>
                <a:buFont typeface="Wingdings 3" panose="05040102010807070707" pitchFamily="18" charset="2"/>
                <a:buChar char="´"/>
              </a:pPr>
              <a:r>
                <a:rPr lang="en-US" sz="1050" dirty="0" smtClean="0">
                  <a:solidFill>
                    <a:srgbClr val="5A5A5A"/>
                  </a:solidFill>
                </a:rPr>
                <a:t>Maintains issues logs and </a:t>
              </a:r>
              <a:r>
                <a:rPr lang="tr-TR" sz="1050" dirty="0" smtClean="0">
                  <a:solidFill>
                    <a:srgbClr val="5A5A5A"/>
                  </a:solidFill>
                </a:rPr>
                <a:t/>
              </a:r>
              <a:br>
                <a:rPr lang="tr-TR" sz="1050" dirty="0" smtClean="0">
                  <a:solidFill>
                    <a:srgbClr val="5A5A5A"/>
                  </a:solidFill>
                </a:rPr>
              </a:br>
              <a:r>
                <a:rPr lang="en-US" sz="1050" dirty="0" smtClean="0">
                  <a:solidFill>
                    <a:srgbClr val="5A5A5A"/>
                  </a:solidFill>
                </a:rPr>
                <a:t>tracks discrepancies </a:t>
              </a:r>
            </a:p>
            <a:p>
              <a:pPr marL="172800" lvl="1" indent="-180000">
                <a:lnSpc>
                  <a:spcPts val="1100"/>
                </a:lnSpc>
                <a:spcAft>
                  <a:spcPts val="300"/>
                </a:spcAft>
                <a:buClr>
                  <a:srgbClr val="92D050"/>
                </a:buClr>
                <a:buFont typeface="Wingdings 3" panose="05040102010807070707" pitchFamily="18" charset="2"/>
                <a:buChar char="´"/>
              </a:pPr>
              <a:r>
                <a:rPr lang="en-US" sz="1050" dirty="0" smtClean="0">
                  <a:solidFill>
                    <a:srgbClr val="5A5A5A"/>
                  </a:solidFill>
                </a:rPr>
                <a:t>Documents the application configuration</a:t>
              </a:r>
            </a:p>
            <a:p>
              <a:pPr marL="172800" lvl="1" indent="-180000">
                <a:lnSpc>
                  <a:spcPts val="1100"/>
                </a:lnSpc>
                <a:spcAft>
                  <a:spcPts val="300"/>
                </a:spcAft>
                <a:buClr>
                  <a:srgbClr val="92D050"/>
                </a:buClr>
                <a:buFont typeface="Wingdings 3" panose="05040102010807070707" pitchFamily="18" charset="2"/>
                <a:buChar char="´"/>
              </a:pPr>
              <a:r>
                <a:rPr lang="en-US" sz="1050" dirty="0" smtClean="0">
                  <a:solidFill>
                    <a:srgbClr val="5A5A5A"/>
                  </a:solidFill>
                </a:rPr>
                <a:t>Ensures alignment at each project phase</a:t>
              </a:r>
              <a:endParaRPr lang="en-US" sz="1050" dirty="0">
                <a:solidFill>
                  <a:srgbClr val="5A5A5A"/>
                </a:solidFill>
              </a:endParaRPr>
            </a:p>
          </p:txBody>
        </p:sp>
        <p:sp>
          <p:nvSpPr>
            <p:cNvPr id="6151" name="Rectangle 35"/>
            <p:cNvSpPr>
              <a:spLocks noChangeArrowheads="1"/>
            </p:cNvSpPr>
            <p:nvPr/>
          </p:nvSpPr>
          <p:spPr bwMode="auto">
            <a:xfrm>
              <a:off x="-3175" y="2571750"/>
              <a:ext cx="47625" cy="1938338"/>
            </a:xfrm>
            <a:prstGeom prst="rect">
              <a:avLst/>
            </a:prstGeom>
            <a:solidFill>
              <a:srgbClr val="3685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153" name="Freeform 37"/>
          <p:cNvSpPr>
            <a:spLocks noEditPoints="1"/>
          </p:cNvSpPr>
          <p:nvPr/>
        </p:nvSpPr>
        <p:spPr bwMode="auto">
          <a:xfrm>
            <a:off x="4505325" y="2654301"/>
            <a:ext cx="603250" cy="604838"/>
          </a:xfrm>
          <a:custGeom>
            <a:avLst/>
            <a:gdLst>
              <a:gd name="T0" fmla="*/ 58 w 190"/>
              <a:gd name="T1" fmla="*/ 80 h 190"/>
              <a:gd name="T2" fmla="*/ 152 w 190"/>
              <a:gd name="T3" fmla="*/ 134 h 190"/>
              <a:gd name="T4" fmla="*/ 105 w 190"/>
              <a:gd name="T5" fmla="*/ 130 h 190"/>
              <a:gd name="T6" fmla="*/ 105 w 190"/>
              <a:gd name="T7" fmla="*/ 84 h 190"/>
              <a:gd name="T8" fmla="*/ 105 w 190"/>
              <a:gd name="T9" fmla="*/ 130 h 190"/>
              <a:gd name="T10" fmla="*/ 101 w 190"/>
              <a:gd name="T11" fmla="*/ 101 h 190"/>
              <a:gd name="T12" fmla="*/ 112 w 190"/>
              <a:gd name="T13" fmla="*/ 99 h 190"/>
              <a:gd name="T14" fmla="*/ 107 w 190"/>
              <a:gd name="T15" fmla="*/ 93 h 190"/>
              <a:gd name="T16" fmla="*/ 103 w 190"/>
              <a:gd name="T17" fmla="*/ 88 h 190"/>
              <a:gd name="T18" fmla="*/ 96 w 190"/>
              <a:gd name="T19" fmla="*/ 101 h 190"/>
              <a:gd name="T20" fmla="*/ 109 w 190"/>
              <a:gd name="T21" fmla="*/ 113 h 190"/>
              <a:gd name="T22" fmla="*/ 96 w 190"/>
              <a:gd name="T23" fmla="*/ 115 h 190"/>
              <a:gd name="T24" fmla="*/ 103 w 190"/>
              <a:gd name="T25" fmla="*/ 121 h 190"/>
              <a:gd name="T26" fmla="*/ 107 w 190"/>
              <a:gd name="T27" fmla="*/ 126 h 190"/>
              <a:gd name="T28" fmla="*/ 115 w 190"/>
              <a:gd name="T29" fmla="*/ 113 h 190"/>
              <a:gd name="T30" fmla="*/ 132 w 190"/>
              <a:gd name="T31" fmla="*/ 77 h 190"/>
              <a:gd name="T32" fmla="*/ 127 w 190"/>
              <a:gd name="T33" fmla="*/ 49 h 190"/>
              <a:gd name="T34" fmla="*/ 54 w 190"/>
              <a:gd name="T35" fmla="*/ 129 h 190"/>
              <a:gd name="T36" fmla="*/ 55 w 190"/>
              <a:gd name="T37" fmla="*/ 120 h 190"/>
              <a:gd name="T38" fmla="*/ 125 w 190"/>
              <a:gd name="T39" fmla="*/ 53 h 190"/>
              <a:gd name="T40" fmla="*/ 167 w 190"/>
              <a:gd name="T41" fmla="*/ 47 h 190"/>
              <a:gd name="T42" fmla="*/ 98 w 190"/>
              <a:gd name="T43" fmla="*/ 0 h 190"/>
              <a:gd name="T44" fmla="*/ 167 w 190"/>
              <a:gd name="T45" fmla="*/ 47 h 190"/>
              <a:gd name="T46" fmla="*/ 172 w 190"/>
              <a:gd name="T47" fmla="*/ 55 h 190"/>
              <a:gd name="T48" fmla="*/ 172 w 190"/>
              <a:gd name="T49" fmla="*/ 135 h 190"/>
              <a:gd name="T50" fmla="*/ 190 w 190"/>
              <a:gd name="T51" fmla="*/ 95 h 190"/>
              <a:gd name="T52" fmla="*/ 98 w 190"/>
              <a:gd name="T53" fmla="*/ 182 h 190"/>
              <a:gd name="T54" fmla="*/ 175 w 190"/>
              <a:gd name="T55" fmla="*/ 147 h 190"/>
              <a:gd name="T56" fmla="*/ 98 w 190"/>
              <a:gd name="T57" fmla="*/ 182 h 190"/>
              <a:gd name="T58" fmla="*/ 15 w 190"/>
              <a:gd name="T59" fmla="*/ 146 h 190"/>
              <a:gd name="T60" fmla="*/ 89 w 190"/>
              <a:gd name="T61" fmla="*/ 182 h 190"/>
              <a:gd name="T62" fmla="*/ 8 w 190"/>
              <a:gd name="T63" fmla="*/ 95 h 190"/>
              <a:gd name="T64" fmla="*/ 11 w 190"/>
              <a:gd name="T65" fmla="*/ 52 h 190"/>
              <a:gd name="T66" fmla="*/ 10 w 190"/>
              <a:gd name="T67" fmla="*/ 137 h 190"/>
              <a:gd name="T68" fmla="*/ 8 w 190"/>
              <a:gd name="T69" fmla="*/ 95 h 190"/>
              <a:gd name="T70" fmla="*/ 89 w 190"/>
              <a:gd name="T71" fmla="*/ 1 h 190"/>
              <a:gd name="T72" fmla="*/ 22 w 190"/>
              <a:gd name="T73" fmla="*/ 48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90" h="190">
                <a:moveTo>
                  <a:pt x="152" y="80"/>
                </a:moveTo>
                <a:cubicBezTo>
                  <a:pt x="58" y="80"/>
                  <a:pt x="58" y="80"/>
                  <a:pt x="58" y="80"/>
                </a:cubicBezTo>
                <a:cubicBezTo>
                  <a:pt x="58" y="134"/>
                  <a:pt x="58" y="134"/>
                  <a:pt x="58" y="134"/>
                </a:cubicBezTo>
                <a:cubicBezTo>
                  <a:pt x="152" y="134"/>
                  <a:pt x="152" y="134"/>
                  <a:pt x="152" y="134"/>
                </a:cubicBezTo>
                <a:lnTo>
                  <a:pt x="152" y="80"/>
                </a:lnTo>
                <a:close/>
                <a:moveTo>
                  <a:pt x="105" y="130"/>
                </a:moveTo>
                <a:cubicBezTo>
                  <a:pt x="95" y="130"/>
                  <a:pt x="88" y="119"/>
                  <a:pt x="88" y="107"/>
                </a:cubicBezTo>
                <a:cubicBezTo>
                  <a:pt x="88" y="95"/>
                  <a:pt x="95" y="84"/>
                  <a:pt x="105" y="84"/>
                </a:cubicBezTo>
                <a:cubicBezTo>
                  <a:pt x="114" y="84"/>
                  <a:pt x="122" y="95"/>
                  <a:pt x="122" y="107"/>
                </a:cubicBezTo>
                <a:cubicBezTo>
                  <a:pt x="122" y="119"/>
                  <a:pt x="114" y="130"/>
                  <a:pt x="105" y="130"/>
                </a:cubicBezTo>
                <a:close/>
                <a:moveTo>
                  <a:pt x="106" y="104"/>
                </a:moveTo>
                <a:cubicBezTo>
                  <a:pt x="104" y="104"/>
                  <a:pt x="101" y="103"/>
                  <a:pt x="101" y="101"/>
                </a:cubicBezTo>
                <a:cubicBezTo>
                  <a:pt x="101" y="98"/>
                  <a:pt x="103" y="97"/>
                  <a:pt x="105" y="97"/>
                </a:cubicBezTo>
                <a:cubicBezTo>
                  <a:pt x="107" y="97"/>
                  <a:pt x="109" y="97"/>
                  <a:pt x="112" y="99"/>
                </a:cubicBezTo>
                <a:cubicBezTo>
                  <a:pt x="113" y="95"/>
                  <a:pt x="113" y="95"/>
                  <a:pt x="113" y="95"/>
                </a:cubicBezTo>
                <a:cubicBezTo>
                  <a:pt x="111" y="93"/>
                  <a:pt x="109" y="93"/>
                  <a:pt x="107" y="93"/>
                </a:cubicBezTo>
                <a:cubicBezTo>
                  <a:pt x="107" y="88"/>
                  <a:pt x="107" y="88"/>
                  <a:pt x="107" y="88"/>
                </a:cubicBezTo>
                <a:cubicBezTo>
                  <a:pt x="103" y="88"/>
                  <a:pt x="103" y="88"/>
                  <a:pt x="103" y="88"/>
                </a:cubicBezTo>
                <a:cubicBezTo>
                  <a:pt x="103" y="93"/>
                  <a:pt x="103" y="93"/>
                  <a:pt x="103" y="93"/>
                </a:cubicBezTo>
                <a:cubicBezTo>
                  <a:pt x="98" y="93"/>
                  <a:pt x="96" y="97"/>
                  <a:pt x="96" y="101"/>
                </a:cubicBezTo>
                <a:cubicBezTo>
                  <a:pt x="96" y="107"/>
                  <a:pt x="100" y="108"/>
                  <a:pt x="105" y="109"/>
                </a:cubicBezTo>
                <a:cubicBezTo>
                  <a:pt x="107" y="110"/>
                  <a:pt x="109" y="111"/>
                  <a:pt x="109" y="113"/>
                </a:cubicBezTo>
                <a:cubicBezTo>
                  <a:pt x="109" y="116"/>
                  <a:pt x="107" y="117"/>
                  <a:pt x="105" y="117"/>
                </a:cubicBezTo>
                <a:cubicBezTo>
                  <a:pt x="103" y="117"/>
                  <a:pt x="100" y="117"/>
                  <a:pt x="96" y="115"/>
                </a:cubicBezTo>
                <a:cubicBezTo>
                  <a:pt x="95" y="119"/>
                  <a:pt x="95" y="119"/>
                  <a:pt x="95" y="119"/>
                </a:cubicBezTo>
                <a:cubicBezTo>
                  <a:pt x="97" y="121"/>
                  <a:pt x="100" y="121"/>
                  <a:pt x="103" y="121"/>
                </a:cubicBezTo>
                <a:cubicBezTo>
                  <a:pt x="103" y="126"/>
                  <a:pt x="103" y="126"/>
                  <a:pt x="103" y="126"/>
                </a:cubicBezTo>
                <a:cubicBezTo>
                  <a:pt x="107" y="126"/>
                  <a:pt x="107" y="126"/>
                  <a:pt x="107" y="126"/>
                </a:cubicBezTo>
                <a:cubicBezTo>
                  <a:pt x="107" y="121"/>
                  <a:pt x="107" y="121"/>
                  <a:pt x="107" y="121"/>
                </a:cubicBezTo>
                <a:cubicBezTo>
                  <a:pt x="112" y="121"/>
                  <a:pt x="115" y="118"/>
                  <a:pt x="115" y="113"/>
                </a:cubicBezTo>
                <a:cubicBezTo>
                  <a:pt x="115" y="106"/>
                  <a:pt x="110" y="105"/>
                  <a:pt x="106" y="104"/>
                </a:cubicBezTo>
                <a:close/>
                <a:moveTo>
                  <a:pt x="132" y="77"/>
                </a:moveTo>
                <a:cubicBezTo>
                  <a:pt x="136" y="77"/>
                  <a:pt x="136" y="77"/>
                  <a:pt x="136" y="77"/>
                </a:cubicBezTo>
                <a:cubicBezTo>
                  <a:pt x="127" y="49"/>
                  <a:pt x="127" y="49"/>
                  <a:pt x="127" y="49"/>
                </a:cubicBezTo>
                <a:cubicBezTo>
                  <a:pt x="37" y="78"/>
                  <a:pt x="37" y="78"/>
                  <a:pt x="37" y="78"/>
                </a:cubicBezTo>
                <a:cubicBezTo>
                  <a:pt x="54" y="129"/>
                  <a:pt x="54" y="129"/>
                  <a:pt x="54" y="129"/>
                </a:cubicBezTo>
                <a:cubicBezTo>
                  <a:pt x="55" y="129"/>
                  <a:pt x="55" y="129"/>
                  <a:pt x="55" y="129"/>
                </a:cubicBezTo>
                <a:cubicBezTo>
                  <a:pt x="55" y="120"/>
                  <a:pt x="55" y="120"/>
                  <a:pt x="55" y="120"/>
                </a:cubicBezTo>
                <a:cubicBezTo>
                  <a:pt x="42" y="80"/>
                  <a:pt x="42" y="80"/>
                  <a:pt x="42" y="80"/>
                </a:cubicBezTo>
                <a:cubicBezTo>
                  <a:pt x="125" y="53"/>
                  <a:pt x="125" y="53"/>
                  <a:pt x="125" y="53"/>
                </a:cubicBezTo>
                <a:lnTo>
                  <a:pt x="132" y="77"/>
                </a:lnTo>
                <a:close/>
                <a:moveTo>
                  <a:pt x="167" y="47"/>
                </a:moveTo>
                <a:cubicBezTo>
                  <a:pt x="174" y="43"/>
                  <a:pt x="174" y="43"/>
                  <a:pt x="174" y="43"/>
                </a:cubicBezTo>
                <a:cubicBezTo>
                  <a:pt x="158" y="18"/>
                  <a:pt x="130" y="1"/>
                  <a:pt x="98" y="0"/>
                </a:cubicBezTo>
                <a:cubicBezTo>
                  <a:pt x="98" y="8"/>
                  <a:pt x="98" y="8"/>
                  <a:pt x="98" y="8"/>
                </a:cubicBezTo>
                <a:cubicBezTo>
                  <a:pt x="127" y="9"/>
                  <a:pt x="152" y="24"/>
                  <a:pt x="167" y="47"/>
                </a:cubicBezTo>
                <a:close/>
                <a:moveTo>
                  <a:pt x="179" y="51"/>
                </a:moveTo>
                <a:cubicBezTo>
                  <a:pt x="172" y="55"/>
                  <a:pt x="172" y="55"/>
                  <a:pt x="172" y="55"/>
                </a:cubicBezTo>
                <a:cubicBezTo>
                  <a:pt x="178" y="67"/>
                  <a:pt x="182" y="81"/>
                  <a:pt x="182" y="95"/>
                </a:cubicBezTo>
                <a:cubicBezTo>
                  <a:pt x="182" y="109"/>
                  <a:pt x="179" y="123"/>
                  <a:pt x="172" y="135"/>
                </a:cubicBezTo>
                <a:cubicBezTo>
                  <a:pt x="179" y="139"/>
                  <a:pt x="179" y="139"/>
                  <a:pt x="179" y="139"/>
                </a:cubicBezTo>
                <a:cubicBezTo>
                  <a:pt x="186" y="126"/>
                  <a:pt x="190" y="111"/>
                  <a:pt x="190" y="95"/>
                </a:cubicBezTo>
                <a:cubicBezTo>
                  <a:pt x="190" y="79"/>
                  <a:pt x="186" y="64"/>
                  <a:pt x="179" y="51"/>
                </a:cubicBezTo>
                <a:close/>
                <a:moveTo>
                  <a:pt x="98" y="182"/>
                </a:moveTo>
                <a:cubicBezTo>
                  <a:pt x="98" y="190"/>
                  <a:pt x="98" y="190"/>
                  <a:pt x="98" y="190"/>
                </a:cubicBezTo>
                <a:cubicBezTo>
                  <a:pt x="130" y="189"/>
                  <a:pt x="158" y="172"/>
                  <a:pt x="175" y="147"/>
                </a:cubicBezTo>
                <a:cubicBezTo>
                  <a:pt x="168" y="143"/>
                  <a:pt x="168" y="143"/>
                  <a:pt x="168" y="143"/>
                </a:cubicBezTo>
                <a:cubicBezTo>
                  <a:pt x="153" y="166"/>
                  <a:pt x="127" y="181"/>
                  <a:pt x="98" y="182"/>
                </a:cubicBezTo>
                <a:close/>
                <a:moveTo>
                  <a:pt x="22" y="142"/>
                </a:moveTo>
                <a:cubicBezTo>
                  <a:pt x="15" y="146"/>
                  <a:pt x="15" y="146"/>
                  <a:pt x="15" y="146"/>
                </a:cubicBezTo>
                <a:cubicBezTo>
                  <a:pt x="31" y="170"/>
                  <a:pt x="58" y="188"/>
                  <a:pt x="89" y="190"/>
                </a:cubicBezTo>
                <a:cubicBezTo>
                  <a:pt x="89" y="182"/>
                  <a:pt x="89" y="182"/>
                  <a:pt x="89" y="182"/>
                </a:cubicBezTo>
                <a:cubicBezTo>
                  <a:pt x="61" y="180"/>
                  <a:pt x="36" y="164"/>
                  <a:pt x="22" y="142"/>
                </a:cubicBezTo>
                <a:close/>
                <a:moveTo>
                  <a:pt x="8" y="95"/>
                </a:moveTo>
                <a:cubicBezTo>
                  <a:pt x="8" y="81"/>
                  <a:pt x="12" y="68"/>
                  <a:pt x="17" y="56"/>
                </a:cubicBezTo>
                <a:cubicBezTo>
                  <a:pt x="11" y="52"/>
                  <a:pt x="11" y="52"/>
                  <a:pt x="11" y="52"/>
                </a:cubicBezTo>
                <a:cubicBezTo>
                  <a:pt x="4" y="65"/>
                  <a:pt x="0" y="80"/>
                  <a:pt x="0" y="95"/>
                </a:cubicBezTo>
                <a:cubicBezTo>
                  <a:pt x="0" y="110"/>
                  <a:pt x="4" y="125"/>
                  <a:pt x="10" y="137"/>
                </a:cubicBezTo>
                <a:cubicBezTo>
                  <a:pt x="17" y="133"/>
                  <a:pt x="17" y="133"/>
                  <a:pt x="17" y="133"/>
                </a:cubicBezTo>
                <a:cubicBezTo>
                  <a:pt x="11" y="122"/>
                  <a:pt x="8" y="109"/>
                  <a:pt x="8" y="95"/>
                </a:cubicBezTo>
                <a:close/>
                <a:moveTo>
                  <a:pt x="89" y="8"/>
                </a:moveTo>
                <a:cubicBezTo>
                  <a:pt x="89" y="1"/>
                  <a:pt x="89" y="1"/>
                  <a:pt x="89" y="1"/>
                </a:cubicBezTo>
                <a:cubicBezTo>
                  <a:pt x="58" y="3"/>
                  <a:pt x="31" y="19"/>
                  <a:pt x="15" y="44"/>
                </a:cubicBezTo>
                <a:cubicBezTo>
                  <a:pt x="22" y="48"/>
                  <a:pt x="22" y="48"/>
                  <a:pt x="22" y="48"/>
                </a:cubicBezTo>
                <a:cubicBezTo>
                  <a:pt x="37" y="26"/>
                  <a:pt x="61" y="10"/>
                  <a:pt x="89" y="8"/>
                </a:cubicBezTo>
                <a:close/>
              </a:path>
            </a:pathLst>
          </a:custGeom>
          <a:solidFill>
            <a:srgbClr val="22386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none" lIns="91440" tIns="756000" rIns="91440" bIns="0" numCol="1" anchor="t" anchorCtr="1" compatLnSpc="1">
            <a:prstTxWarp prst="textNoShape">
              <a:avLst/>
            </a:prstTxWarp>
          </a:bodyPr>
          <a:lstStyle/>
          <a:p>
            <a:pPr algn="ctr"/>
            <a:r>
              <a:rPr lang="en-US" sz="900" b="1" dirty="0" smtClean="0">
                <a:solidFill>
                  <a:srgbClr val="002060"/>
                </a:solidFill>
              </a:rPr>
              <a:t>Comp</a:t>
            </a:r>
            <a:endParaRPr lang="en-US" sz="900" b="1" dirty="0">
              <a:solidFill>
                <a:srgbClr val="002060"/>
              </a:solidFill>
            </a:endParaRPr>
          </a:p>
        </p:txBody>
      </p:sp>
      <p:sp>
        <p:nvSpPr>
          <p:cNvPr id="6154" name="Freeform 38"/>
          <p:cNvSpPr>
            <a:spLocks noEditPoints="1"/>
          </p:cNvSpPr>
          <p:nvPr/>
        </p:nvSpPr>
        <p:spPr bwMode="auto">
          <a:xfrm>
            <a:off x="3695700" y="2654301"/>
            <a:ext cx="603250" cy="604838"/>
          </a:xfrm>
          <a:custGeom>
            <a:avLst/>
            <a:gdLst>
              <a:gd name="T0" fmla="*/ 83 w 190"/>
              <a:gd name="T1" fmla="*/ 102 h 190"/>
              <a:gd name="T2" fmla="*/ 51 w 190"/>
              <a:gd name="T3" fmla="*/ 102 h 190"/>
              <a:gd name="T4" fmla="*/ 51 w 190"/>
              <a:gd name="T5" fmla="*/ 132 h 190"/>
              <a:gd name="T6" fmla="*/ 60 w 190"/>
              <a:gd name="T7" fmla="*/ 140 h 190"/>
              <a:gd name="T8" fmla="*/ 62 w 190"/>
              <a:gd name="T9" fmla="*/ 120 h 190"/>
              <a:gd name="T10" fmla="*/ 100 w 190"/>
              <a:gd name="T11" fmla="*/ 139 h 190"/>
              <a:gd name="T12" fmla="*/ 141 w 190"/>
              <a:gd name="T13" fmla="*/ 106 h 190"/>
              <a:gd name="T14" fmla="*/ 121 w 190"/>
              <a:gd name="T15" fmla="*/ 106 h 190"/>
              <a:gd name="T16" fmla="*/ 97 w 190"/>
              <a:gd name="T17" fmla="*/ 122 h 190"/>
              <a:gd name="T18" fmla="*/ 76 w 190"/>
              <a:gd name="T19" fmla="*/ 110 h 190"/>
              <a:gd name="T20" fmla="*/ 92 w 190"/>
              <a:gd name="T21" fmla="*/ 110 h 190"/>
              <a:gd name="T22" fmla="*/ 83 w 190"/>
              <a:gd name="T23" fmla="*/ 102 h 190"/>
              <a:gd name="T24" fmla="*/ 51 w 190"/>
              <a:gd name="T25" fmla="*/ 85 h 190"/>
              <a:gd name="T26" fmla="*/ 71 w 190"/>
              <a:gd name="T27" fmla="*/ 85 h 190"/>
              <a:gd name="T28" fmla="*/ 94 w 190"/>
              <a:gd name="T29" fmla="*/ 70 h 190"/>
              <a:gd name="T30" fmla="*/ 116 w 190"/>
              <a:gd name="T31" fmla="*/ 82 h 190"/>
              <a:gd name="T32" fmla="*/ 100 w 190"/>
              <a:gd name="T33" fmla="*/ 82 h 190"/>
              <a:gd name="T34" fmla="*/ 108 w 190"/>
              <a:gd name="T35" fmla="*/ 90 h 190"/>
              <a:gd name="T36" fmla="*/ 141 w 190"/>
              <a:gd name="T37" fmla="*/ 90 h 190"/>
              <a:gd name="T38" fmla="*/ 141 w 190"/>
              <a:gd name="T39" fmla="*/ 60 h 190"/>
              <a:gd name="T40" fmla="*/ 132 w 190"/>
              <a:gd name="T41" fmla="*/ 52 h 190"/>
              <a:gd name="T42" fmla="*/ 130 w 190"/>
              <a:gd name="T43" fmla="*/ 71 h 190"/>
              <a:gd name="T44" fmla="*/ 92 w 190"/>
              <a:gd name="T45" fmla="*/ 52 h 190"/>
              <a:gd name="T46" fmla="*/ 51 w 190"/>
              <a:gd name="T47" fmla="*/ 85 h 190"/>
              <a:gd name="T48" fmla="*/ 89 w 190"/>
              <a:gd name="T49" fmla="*/ 8 h 190"/>
              <a:gd name="T50" fmla="*/ 89 w 190"/>
              <a:gd name="T51" fmla="*/ 1 h 190"/>
              <a:gd name="T52" fmla="*/ 15 w 190"/>
              <a:gd name="T53" fmla="*/ 44 h 190"/>
              <a:gd name="T54" fmla="*/ 22 w 190"/>
              <a:gd name="T55" fmla="*/ 48 h 190"/>
              <a:gd name="T56" fmla="*/ 89 w 190"/>
              <a:gd name="T57" fmla="*/ 8 h 190"/>
              <a:gd name="T58" fmla="*/ 167 w 190"/>
              <a:gd name="T59" fmla="*/ 47 h 190"/>
              <a:gd name="T60" fmla="*/ 174 w 190"/>
              <a:gd name="T61" fmla="*/ 43 h 190"/>
              <a:gd name="T62" fmla="*/ 98 w 190"/>
              <a:gd name="T63" fmla="*/ 0 h 190"/>
              <a:gd name="T64" fmla="*/ 98 w 190"/>
              <a:gd name="T65" fmla="*/ 8 h 190"/>
              <a:gd name="T66" fmla="*/ 167 w 190"/>
              <a:gd name="T67" fmla="*/ 47 h 190"/>
              <a:gd name="T68" fmla="*/ 22 w 190"/>
              <a:gd name="T69" fmla="*/ 142 h 190"/>
              <a:gd name="T70" fmla="*/ 15 w 190"/>
              <a:gd name="T71" fmla="*/ 146 h 190"/>
              <a:gd name="T72" fmla="*/ 89 w 190"/>
              <a:gd name="T73" fmla="*/ 190 h 190"/>
              <a:gd name="T74" fmla="*/ 89 w 190"/>
              <a:gd name="T75" fmla="*/ 182 h 190"/>
              <a:gd name="T76" fmla="*/ 22 w 190"/>
              <a:gd name="T77" fmla="*/ 142 h 190"/>
              <a:gd name="T78" fmla="*/ 8 w 190"/>
              <a:gd name="T79" fmla="*/ 95 h 190"/>
              <a:gd name="T80" fmla="*/ 17 w 190"/>
              <a:gd name="T81" fmla="*/ 56 h 190"/>
              <a:gd name="T82" fmla="*/ 11 w 190"/>
              <a:gd name="T83" fmla="*/ 52 h 190"/>
              <a:gd name="T84" fmla="*/ 0 w 190"/>
              <a:gd name="T85" fmla="*/ 95 h 190"/>
              <a:gd name="T86" fmla="*/ 10 w 190"/>
              <a:gd name="T87" fmla="*/ 137 h 190"/>
              <a:gd name="T88" fmla="*/ 17 w 190"/>
              <a:gd name="T89" fmla="*/ 133 h 190"/>
              <a:gd name="T90" fmla="*/ 8 w 190"/>
              <a:gd name="T91" fmla="*/ 95 h 190"/>
              <a:gd name="T92" fmla="*/ 179 w 190"/>
              <a:gd name="T93" fmla="*/ 51 h 190"/>
              <a:gd name="T94" fmla="*/ 172 w 190"/>
              <a:gd name="T95" fmla="*/ 55 h 190"/>
              <a:gd name="T96" fmla="*/ 182 w 190"/>
              <a:gd name="T97" fmla="*/ 95 h 190"/>
              <a:gd name="T98" fmla="*/ 172 w 190"/>
              <a:gd name="T99" fmla="*/ 135 h 190"/>
              <a:gd name="T100" fmla="*/ 179 w 190"/>
              <a:gd name="T101" fmla="*/ 139 h 190"/>
              <a:gd name="T102" fmla="*/ 190 w 190"/>
              <a:gd name="T103" fmla="*/ 95 h 190"/>
              <a:gd name="T104" fmla="*/ 179 w 190"/>
              <a:gd name="T105" fmla="*/ 51 h 190"/>
              <a:gd name="T106" fmla="*/ 98 w 190"/>
              <a:gd name="T107" fmla="*/ 182 h 190"/>
              <a:gd name="T108" fmla="*/ 98 w 190"/>
              <a:gd name="T109" fmla="*/ 190 h 190"/>
              <a:gd name="T110" fmla="*/ 175 w 190"/>
              <a:gd name="T111" fmla="*/ 147 h 190"/>
              <a:gd name="T112" fmla="*/ 168 w 190"/>
              <a:gd name="T113" fmla="*/ 143 h 190"/>
              <a:gd name="T114" fmla="*/ 98 w 190"/>
              <a:gd name="T115" fmla="*/ 182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90" h="190">
                <a:moveTo>
                  <a:pt x="83" y="102"/>
                </a:moveTo>
                <a:cubicBezTo>
                  <a:pt x="51" y="102"/>
                  <a:pt x="51" y="102"/>
                  <a:pt x="51" y="102"/>
                </a:cubicBezTo>
                <a:cubicBezTo>
                  <a:pt x="51" y="132"/>
                  <a:pt x="51" y="132"/>
                  <a:pt x="51" y="132"/>
                </a:cubicBezTo>
                <a:cubicBezTo>
                  <a:pt x="60" y="140"/>
                  <a:pt x="60" y="140"/>
                  <a:pt x="60" y="140"/>
                </a:cubicBezTo>
                <a:cubicBezTo>
                  <a:pt x="62" y="120"/>
                  <a:pt x="62" y="120"/>
                  <a:pt x="62" y="120"/>
                </a:cubicBezTo>
                <a:cubicBezTo>
                  <a:pt x="62" y="120"/>
                  <a:pt x="70" y="139"/>
                  <a:pt x="100" y="139"/>
                </a:cubicBezTo>
                <a:cubicBezTo>
                  <a:pt x="130" y="139"/>
                  <a:pt x="141" y="106"/>
                  <a:pt x="141" y="106"/>
                </a:cubicBezTo>
                <a:cubicBezTo>
                  <a:pt x="121" y="106"/>
                  <a:pt x="121" y="106"/>
                  <a:pt x="121" y="106"/>
                </a:cubicBezTo>
                <a:cubicBezTo>
                  <a:pt x="121" y="106"/>
                  <a:pt x="113" y="122"/>
                  <a:pt x="97" y="122"/>
                </a:cubicBezTo>
                <a:cubicBezTo>
                  <a:pt x="82" y="122"/>
                  <a:pt x="76" y="110"/>
                  <a:pt x="76" y="110"/>
                </a:cubicBezTo>
                <a:cubicBezTo>
                  <a:pt x="92" y="110"/>
                  <a:pt x="92" y="110"/>
                  <a:pt x="92" y="110"/>
                </a:cubicBezTo>
                <a:lnTo>
                  <a:pt x="83" y="102"/>
                </a:lnTo>
                <a:close/>
                <a:moveTo>
                  <a:pt x="51" y="85"/>
                </a:moveTo>
                <a:cubicBezTo>
                  <a:pt x="71" y="85"/>
                  <a:pt x="71" y="85"/>
                  <a:pt x="71" y="85"/>
                </a:cubicBezTo>
                <a:cubicBezTo>
                  <a:pt x="71" y="85"/>
                  <a:pt x="79" y="70"/>
                  <a:pt x="94" y="70"/>
                </a:cubicBezTo>
                <a:cubicBezTo>
                  <a:pt x="110" y="70"/>
                  <a:pt x="116" y="82"/>
                  <a:pt x="116" y="82"/>
                </a:cubicBezTo>
                <a:cubicBezTo>
                  <a:pt x="100" y="82"/>
                  <a:pt x="100" y="82"/>
                  <a:pt x="100" y="82"/>
                </a:cubicBezTo>
                <a:cubicBezTo>
                  <a:pt x="108" y="90"/>
                  <a:pt x="108" y="90"/>
                  <a:pt x="108" y="90"/>
                </a:cubicBezTo>
                <a:cubicBezTo>
                  <a:pt x="141" y="90"/>
                  <a:pt x="141" y="90"/>
                  <a:pt x="141" y="90"/>
                </a:cubicBezTo>
                <a:cubicBezTo>
                  <a:pt x="141" y="60"/>
                  <a:pt x="141" y="60"/>
                  <a:pt x="141" y="60"/>
                </a:cubicBezTo>
                <a:cubicBezTo>
                  <a:pt x="132" y="52"/>
                  <a:pt x="132" y="52"/>
                  <a:pt x="132" y="52"/>
                </a:cubicBezTo>
                <a:cubicBezTo>
                  <a:pt x="130" y="71"/>
                  <a:pt x="130" y="71"/>
                  <a:pt x="130" y="71"/>
                </a:cubicBezTo>
                <a:cubicBezTo>
                  <a:pt x="130" y="71"/>
                  <a:pt x="122" y="52"/>
                  <a:pt x="92" y="52"/>
                </a:cubicBezTo>
                <a:cubicBezTo>
                  <a:pt x="62" y="52"/>
                  <a:pt x="51" y="85"/>
                  <a:pt x="51" y="85"/>
                </a:cubicBezTo>
                <a:close/>
                <a:moveTo>
                  <a:pt x="89" y="8"/>
                </a:moveTo>
                <a:cubicBezTo>
                  <a:pt x="89" y="1"/>
                  <a:pt x="89" y="1"/>
                  <a:pt x="89" y="1"/>
                </a:cubicBezTo>
                <a:cubicBezTo>
                  <a:pt x="58" y="3"/>
                  <a:pt x="31" y="19"/>
                  <a:pt x="15" y="44"/>
                </a:cubicBezTo>
                <a:cubicBezTo>
                  <a:pt x="22" y="48"/>
                  <a:pt x="22" y="48"/>
                  <a:pt x="22" y="48"/>
                </a:cubicBezTo>
                <a:cubicBezTo>
                  <a:pt x="37" y="26"/>
                  <a:pt x="61" y="10"/>
                  <a:pt x="89" y="8"/>
                </a:cubicBezTo>
                <a:close/>
                <a:moveTo>
                  <a:pt x="167" y="47"/>
                </a:moveTo>
                <a:cubicBezTo>
                  <a:pt x="174" y="43"/>
                  <a:pt x="174" y="43"/>
                  <a:pt x="174" y="43"/>
                </a:cubicBezTo>
                <a:cubicBezTo>
                  <a:pt x="158" y="18"/>
                  <a:pt x="130" y="1"/>
                  <a:pt x="98" y="0"/>
                </a:cubicBezTo>
                <a:cubicBezTo>
                  <a:pt x="98" y="8"/>
                  <a:pt x="98" y="8"/>
                  <a:pt x="98" y="8"/>
                </a:cubicBezTo>
                <a:cubicBezTo>
                  <a:pt x="127" y="9"/>
                  <a:pt x="152" y="24"/>
                  <a:pt x="167" y="47"/>
                </a:cubicBezTo>
                <a:close/>
                <a:moveTo>
                  <a:pt x="22" y="142"/>
                </a:moveTo>
                <a:cubicBezTo>
                  <a:pt x="15" y="146"/>
                  <a:pt x="15" y="146"/>
                  <a:pt x="15" y="146"/>
                </a:cubicBezTo>
                <a:cubicBezTo>
                  <a:pt x="31" y="170"/>
                  <a:pt x="58" y="188"/>
                  <a:pt x="89" y="190"/>
                </a:cubicBezTo>
                <a:cubicBezTo>
                  <a:pt x="89" y="182"/>
                  <a:pt x="89" y="182"/>
                  <a:pt x="89" y="182"/>
                </a:cubicBezTo>
                <a:cubicBezTo>
                  <a:pt x="61" y="180"/>
                  <a:pt x="36" y="164"/>
                  <a:pt x="22" y="142"/>
                </a:cubicBezTo>
                <a:close/>
                <a:moveTo>
                  <a:pt x="8" y="95"/>
                </a:moveTo>
                <a:cubicBezTo>
                  <a:pt x="8" y="81"/>
                  <a:pt x="12" y="68"/>
                  <a:pt x="17" y="56"/>
                </a:cubicBezTo>
                <a:cubicBezTo>
                  <a:pt x="11" y="52"/>
                  <a:pt x="11" y="52"/>
                  <a:pt x="11" y="52"/>
                </a:cubicBezTo>
                <a:cubicBezTo>
                  <a:pt x="4" y="65"/>
                  <a:pt x="0" y="80"/>
                  <a:pt x="0" y="95"/>
                </a:cubicBezTo>
                <a:cubicBezTo>
                  <a:pt x="0" y="110"/>
                  <a:pt x="4" y="125"/>
                  <a:pt x="10" y="137"/>
                </a:cubicBezTo>
                <a:cubicBezTo>
                  <a:pt x="17" y="133"/>
                  <a:pt x="17" y="133"/>
                  <a:pt x="17" y="133"/>
                </a:cubicBezTo>
                <a:cubicBezTo>
                  <a:pt x="11" y="122"/>
                  <a:pt x="8" y="109"/>
                  <a:pt x="8" y="95"/>
                </a:cubicBezTo>
                <a:close/>
                <a:moveTo>
                  <a:pt x="179" y="51"/>
                </a:moveTo>
                <a:cubicBezTo>
                  <a:pt x="172" y="55"/>
                  <a:pt x="172" y="55"/>
                  <a:pt x="172" y="55"/>
                </a:cubicBezTo>
                <a:cubicBezTo>
                  <a:pt x="178" y="67"/>
                  <a:pt x="182" y="81"/>
                  <a:pt x="182" y="95"/>
                </a:cubicBezTo>
                <a:cubicBezTo>
                  <a:pt x="182" y="109"/>
                  <a:pt x="179" y="123"/>
                  <a:pt x="172" y="135"/>
                </a:cubicBezTo>
                <a:cubicBezTo>
                  <a:pt x="179" y="139"/>
                  <a:pt x="179" y="139"/>
                  <a:pt x="179" y="139"/>
                </a:cubicBezTo>
                <a:cubicBezTo>
                  <a:pt x="186" y="126"/>
                  <a:pt x="190" y="111"/>
                  <a:pt x="190" y="95"/>
                </a:cubicBezTo>
                <a:cubicBezTo>
                  <a:pt x="190" y="79"/>
                  <a:pt x="186" y="64"/>
                  <a:pt x="179" y="51"/>
                </a:cubicBezTo>
                <a:close/>
                <a:moveTo>
                  <a:pt x="98" y="182"/>
                </a:moveTo>
                <a:cubicBezTo>
                  <a:pt x="98" y="190"/>
                  <a:pt x="98" y="190"/>
                  <a:pt x="98" y="190"/>
                </a:cubicBezTo>
                <a:cubicBezTo>
                  <a:pt x="130" y="189"/>
                  <a:pt x="158" y="172"/>
                  <a:pt x="175" y="147"/>
                </a:cubicBezTo>
                <a:cubicBezTo>
                  <a:pt x="168" y="143"/>
                  <a:pt x="168" y="143"/>
                  <a:pt x="168" y="143"/>
                </a:cubicBezTo>
                <a:cubicBezTo>
                  <a:pt x="153" y="166"/>
                  <a:pt x="127" y="181"/>
                  <a:pt x="98" y="182"/>
                </a:cubicBezTo>
                <a:close/>
              </a:path>
            </a:pathLst>
          </a:custGeom>
          <a:solidFill>
            <a:srgbClr val="22386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none" lIns="91440" tIns="612000" rIns="91440" bIns="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900" b="1" dirty="0" smtClean="0">
                <a:solidFill>
                  <a:srgbClr val="002060"/>
                </a:solidFill>
              </a:rPr>
              <a:t>Succession</a:t>
            </a:r>
            <a:endParaRPr lang="en-US" sz="900" b="1" dirty="0">
              <a:solidFill>
                <a:srgbClr val="002060"/>
              </a:solidFill>
            </a:endParaRPr>
          </a:p>
        </p:txBody>
      </p:sp>
      <p:sp>
        <p:nvSpPr>
          <p:cNvPr id="6155" name="Freeform 39"/>
          <p:cNvSpPr>
            <a:spLocks noEditPoints="1"/>
          </p:cNvSpPr>
          <p:nvPr/>
        </p:nvSpPr>
        <p:spPr bwMode="auto">
          <a:xfrm>
            <a:off x="2765425" y="2654301"/>
            <a:ext cx="600075" cy="604838"/>
          </a:xfrm>
          <a:custGeom>
            <a:avLst/>
            <a:gdLst>
              <a:gd name="T0" fmla="*/ 127 w 189"/>
              <a:gd name="T1" fmla="*/ 105 h 190"/>
              <a:gd name="T2" fmla="*/ 132 w 189"/>
              <a:gd name="T3" fmla="*/ 98 h 190"/>
              <a:gd name="T4" fmla="*/ 120 w 189"/>
              <a:gd name="T5" fmla="*/ 102 h 190"/>
              <a:gd name="T6" fmla="*/ 113 w 189"/>
              <a:gd name="T7" fmla="*/ 112 h 190"/>
              <a:gd name="T8" fmla="*/ 94 w 189"/>
              <a:gd name="T9" fmla="*/ 52 h 190"/>
              <a:gd name="T10" fmla="*/ 94 w 189"/>
              <a:gd name="T11" fmla="*/ 32 h 190"/>
              <a:gd name="T12" fmla="*/ 78 w 189"/>
              <a:gd name="T13" fmla="*/ 118 h 190"/>
              <a:gd name="T14" fmla="*/ 50 w 189"/>
              <a:gd name="T15" fmla="*/ 121 h 190"/>
              <a:gd name="T16" fmla="*/ 72 w 189"/>
              <a:gd name="T17" fmla="*/ 141 h 190"/>
              <a:gd name="T18" fmla="*/ 80 w 189"/>
              <a:gd name="T19" fmla="*/ 120 h 190"/>
              <a:gd name="T20" fmla="*/ 75 w 189"/>
              <a:gd name="T21" fmla="*/ 98 h 190"/>
              <a:gd name="T22" fmla="*/ 52 w 189"/>
              <a:gd name="T23" fmla="*/ 109 h 190"/>
              <a:gd name="T24" fmla="*/ 75 w 189"/>
              <a:gd name="T25" fmla="*/ 112 h 190"/>
              <a:gd name="T26" fmla="*/ 68 w 189"/>
              <a:gd name="T27" fmla="*/ 102 h 190"/>
              <a:gd name="T28" fmla="*/ 109 w 189"/>
              <a:gd name="T29" fmla="*/ 113 h 190"/>
              <a:gd name="T30" fmla="*/ 105 w 189"/>
              <a:gd name="T31" fmla="*/ 85 h 190"/>
              <a:gd name="T32" fmla="*/ 110 w 189"/>
              <a:gd name="T33" fmla="*/ 81 h 190"/>
              <a:gd name="T34" fmla="*/ 108 w 189"/>
              <a:gd name="T35" fmla="*/ 54 h 190"/>
              <a:gd name="T36" fmla="*/ 99 w 189"/>
              <a:gd name="T37" fmla="*/ 56 h 190"/>
              <a:gd name="T38" fmla="*/ 90 w 189"/>
              <a:gd name="T39" fmla="*/ 56 h 190"/>
              <a:gd name="T40" fmla="*/ 81 w 189"/>
              <a:gd name="T41" fmla="*/ 54 h 190"/>
              <a:gd name="T42" fmla="*/ 79 w 189"/>
              <a:gd name="T43" fmla="*/ 81 h 190"/>
              <a:gd name="T44" fmla="*/ 84 w 189"/>
              <a:gd name="T45" fmla="*/ 85 h 190"/>
              <a:gd name="T46" fmla="*/ 80 w 189"/>
              <a:gd name="T47" fmla="*/ 113 h 190"/>
              <a:gd name="T48" fmla="*/ 109 w 189"/>
              <a:gd name="T49" fmla="*/ 113 h 190"/>
              <a:gd name="T50" fmla="*/ 139 w 189"/>
              <a:gd name="T51" fmla="*/ 121 h 190"/>
              <a:gd name="T52" fmla="*/ 111 w 189"/>
              <a:gd name="T53" fmla="*/ 118 h 190"/>
              <a:gd name="T54" fmla="*/ 125 w 189"/>
              <a:gd name="T55" fmla="*/ 133 h 190"/>
              <a:gd name="T56" fmla="*/ 147 w 189"/>
              <a:gd name="T57" fmla="*/ 141 h 190"/>
              <a:gd name="T58" fmla="*/ 173 w 189"/>
              <a:gd name="T59" fmla="*/ 43 h 190"/>
              <a:gd name="T60" fmla="*/ 98 w 189"/>
              <a:gd name="T61" fmla="*/ 8 h 190"/>
              <a:gd name="T62" fmla="*/ 98 w 189"/>
              <a:gd name="T63" fmla="*/ 182 h 190"/>
              <a:gd name="T64" fmla="*/ 174 w 189"/>
              <a:gd name="T65" fmla="*/ 147 h 190"/>
              <a:gd name="T66" fmla="*/ 98 w 189"/>
              <a:gd name="T67" fmla="*/ 182 h 190"/>
              <a:gd name="T68" fmla="*/ 14 w 189"/>
              <a:gd name="T69" fmla="*/ 146 h 190"/>
              <a:gd name="T70" fmla="*/ 88 w 189"/>
              <a:gd name="T71" fmla="*/ 182 h 190"/>
              <a:gd name="T72" fmla="*/ 178 w 189"/>
              <a:gd name="T73" fmla="*/ 51 h 190"/>
              <a:gd name="T74" fmla="*/ 181 w 189"/>
              <a:gd name="T75" fmla="*/ 95 h 190"/>
              <a:gd name="T76" fmla="*/ 179 w 189"/>
              <a:gd name="T77" fmla="*/ 139 h 190"/>
              <a:gd name="T78" fmla="*/ 178 w 189"/>
              <a:gd name="T79" fmla="*/ 51 h 190"/>
              <a:gd name="T80" fmla="*/ 17 w 189"/>
              <a:gd name="T81" fmla="*/ 56 h 190"/>
              <a:gd name="T82" fmla="*/ 0 w 189"/>
              <a:gd name="T83" fmla="*/ 95 h 190"/>
              <a:gd name="T84" fmla="*/ 16 w 189"/>
              <a:gd name="T85" fmla="*/ 133 h 190"/>
              <a:gd name="T86" fmla="*/ 88 w 189"/>
              <a:gd name="T87" fmla="*/ 8 h 190"/>
              <a:gd name="T88" fmla="*/ 15 w 189"/>
              <a:gd name="T89" fmla="*/ 44 h 190"/>
              <a:gd name="T90" fmla="*/ 88 w 189"/>
              <a:gd name="T91" fmla="*/ 8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89" h="190">
                <a:moveTo>
                  <a:pt x="113" y="112"/>
                </a:moveTo>
                <a:cubicBezTo>
                  <a:pt x="127" y="105"/>
                  <a:pt x="127" y="105"/>
                  <a:pt x="127" y="105"/>
                </a:cubicBezTo>
                <a:cubicBezTo>
                  <a:pt x="136" y="109"/>
                  <a:pt x="136" y="109"/>
                  <a:pt x="136" y="109"/>
                </a:cubicBezTo>
                <a:cubicBezTo>
                  <a:pt x="132" y="98"/>
                  <a:pt x="132" y="98"/>
                  <a:pt x="132" y="98"/>
                </a:cubicBezTo>
                <a:cubicBezTo>
                  <a:pt x="113" y="98"/>
                  <a:pt x="113" y="98"/>
                  <a:pt x="113" y="98"/>
                </a:cubicBezTo>
                <a:cubicBezTo>
                  <a:pt x="120" y="102"/>
                  <a:pt x="120" y="102"/>
                  <a:pt x="120" y="102"/>
                </a:cubicBezTo>
                <a:cubicBezTo>
                  <a:pt x="112" y="110"/>
                  <a:pt x="112" y="110"/>
                  <a:pt x="112" y="110"/>
                </a:cubicBezTo>
                <a:cubicBezTo>
                  <a:pt x="113" y="110"/>
                  <a:pt x="113" y="111"/>
                  <a:pt x="113" y="112"/>
                </a:cubicBezTo>
                <a:close/>
                <a:moveTo>
                  <a:pt x="84" y="42"/>
                </a:moveTo>
                <a:cubicBezTo>
                  <a:pt x="84" y="47"/>
                  <a:pt x="89" y="52"/>
                  <a:pt x="94" y="52"/>
                </a:cubicBezTo>
                <a:cubicBezTo>
                  <a:pt x="100" y="52"/>
                  <a:pt x="104" y="47"/>
                  <a:pt x="104" y="42"/>
                </a:cubicBezTo>
                <a:cubicBezTo>
                  <a:pt x="104" y="36"/>
                  <a:pt x="100" y="32"/>
                  <a:pt x="94" y="32"/>
                </a:cubicBezTo>
                <a:cubicBezTo>
                  <a:pt x="89" y="32"/>
                  <a:pt x="84" y="36"/>
                  <a:pt x="84" y="42"/>
                </a:cubicBezTo>
                <a:close/>
                <a:moveTo>
                  <a:pt x="78" y="118"/>
                </a:moveTo>
                <a:cubicBezTo>
                  <a:pt x="57" y="127"/>
                  <a:pt x="57" y="127"/>
                  <a:pt x="57" y="127"/>
                </a:cubicBezTo>
                <a:cubicBezTo>
                  <a:pt x="50" y="121"/>
                  <a:pt x="50" y="121"/>
                  <a:pt x="50" y="121"/>
                </a:cubicBezTo>
                <a:cubicBezTo>
                  <a:pt x="42" y="141"/>
                  <a:pt x="42" y="141"/>
                  <a:pt x="42" y="141"/>
                </a:cubicBezTo>
                <a:cubicBezTo>
                  <a:pt x="72" y="141"/>
                  <a:pt x="72" y="141"/>
                  <a:pt x="72" y="141"/>
                </a:cubicBezTo>
                <a:cubicBezTo>
                  <a:pt x="64" y="133"/>
                  <a:pt x="64" y="133"/>
                  <a:pt x="64" y="133"/>
                </a:cubicBezTo>
                <a:cubicBezTo>
                  <a:pt x="80" y="120"/>
                  <a:pt x="80" y="120"/>
                  <a:pt x="80" y="120"/>
                </a:cubicBezTo>
                <a:cubicBezTo>
                  <a:pt x="79" y="120"/>
                  <a:pt x="78" y="119"/>
                  <a:pt x="78" y="118"/>
                </a:cubicBezTo>
                <a:close/>
                <a:moveTo>
                  <a:pt x="75" y="98"/>
                </a:moveTo>
                <a:cubicBezTo>
                  <a:pt x="57" y="98"/>
                  <a:pt x="57" y="98"/>
                  <a:pt x="57" y="98"/>
                </a:cubicBezTo>
                <a:cubicBezTo>
                  <a:pt x="52" y="109"/>
                  <a:pt x="52" y="109"/>
                  <a:pt x="52" y="109"/>
                </a:cubicBezTo>
                <a:cubicBezTo>
                  <a:pt x="61" y="105"/>
                  <a:pt x="61" y="105"/>
                  <a:pt x="61" y="105"/>
                </a:cubicBezTo>
                <a:cubicBezTo>
                  <a:pt x="75" y="112"/>
                  <a:pt x="75" y="112"/>
                  <a:pt x="75" y="112"/>
                </a:cubicBezTo>
                <a:cubicBezTo>
                  <a:pt x="75" y="111"/>
                  <a:pt x="76" y="110"/>
                  <a:pt x="76" y="109"/>
                </a:cubicBezTo>
                <a:cubicBezTo>
                  <a:pt x="68" y="102"/>
                  <a:pt x="68" y="102"/>
                  <a:pt x="68" y="102"/>
                </a:cubicBezTo>
                <a:lnTo>
                  <a:pt x="75" y="98"/>
                </a:lnTo>
                <a:close/>
                <a:moveTo>
                  <a:pt x="109" y="113"/>
                </a:moveTo>
                <a:cubicBezTo>
                  <a:pt x="109" y="111"/>
                  <a:pt x="107" y="109"/>
                  <a:pt x="103" y="108"/>
                </a:cubicBezTo>
                <a:cubicBezTo>
                  <a:pt x="105" y="85"/>
                  <a:pt x="105" y="85"/>
                  <a:pt x="105" y="85"/>
                </a:cubicBezTo>
                <a:cubicBezTo>
                  <a:pt x="106" y="85"/>
                  <a:pt x="106" y="85"/>
                  <a:pt x="106" y="85"/>
                </a:cubicBezTo>
                <a:cubicBezTo>
                  <a:pt x="108" y="85"/>
                  <a:pt x="110" y="83"/>
                  <a:pt x="110" y="81"/>
                </a:cubicBezTo>
                <a:cubicBezTo>
                  <a:pt x="112" y="58"/>
                  <a:pt x="112" y="58"/>
                  <a:pt x="112" y="58"/>
                </a:cubicBezTo>
                <a:cubicBezTo>
                  <a:pt x="112" y="56"/>
                  <a:pt x="110" y="54"/>
                  <a:pt x="108" y="54"/>
                </a:cubicBezTo>
                <a:cubicBezTo>
                  <a:pt x="102" y="54"/>
                  <a:pt x="102" y="54"/>
                  <a:pt x="102" y="54"/>
                </a:cubicBezTo>
                <a:cubicBezTo>
                  <a:pt x="101" y="54"/>
                  <a:pt x="100" y="55"/>
                  <a:pt x="99" y="56"/>
                </a:cubicBezTo>
                <a:cubicBezTo>
                  <a:pt x="94" y="60"/>
                  <a:pt x="94" y="60"/>
                  <a:pt x="94" y="60"/>
                </a:cubicBezTo>
                <a:cubicBezTo>
                  <a:pt x="90" y="56"/>
                  <a:pt x="90" y="56"/>
                  <a:pt x="90" y="56"/>
                </a:cubicBezTo>
                <a:cubicBezTo>
                  <a:pt x="89" y="55"/>
                  <a:pt x="88" y="54"/>
                  <a:pt x="87" y="54"/>
                </a:cubicBezTo>
                <a:cubicBezTo>
                  <a:pt x="81" y="54"/>
                  <a:pt x="81" y="54"/>
                  <a:pt x="81" y="54"/>
                </a:cubicBezTo>
                <a:cubicBezTo>
                  <a:pt x="78" y="54"/>
                  <a:pt x="77" y="56"/>
                  <a:pt x="77" y="58"/>
                </a:cubicBezTo>
                <a:cubicBezTo>
                  <a:pt x="79" y="81"/>
                  <a:pt x="79" y="81"/>
                  <a:pt x="79" y="81"/>
                </a:cubicBezTo>
                <a:cubicBezTo>
                  <a:pt x="79" y="83"/>
                  <a:pt x="81" y="85"/>
                  <a:pt x="83" y="85"/>
                </a:cubicBezTo>
                <a:cubicBezTo>
                  <a:pt x="84" y="85"/>
                  <a:pt x="84" y="85"/>
                  <a:pt x="84" y="85"/>
                </a:cubicBezTo>
                <a:cubicBezTo>
                  <a:pt x="85" y="108"/>
                  <a:pt x="85" y="108"/>
                  <a:pt x="85" y="108"/>
                </a:cubicBezTo>
                <a:cubicBezTo>
                  <a:pt x="82" y="109"/>
                  <a:pt x="80" y="111"/>
                  <a:pt x="80" y="113"/>
                </a:cubicBezTo>
                <a:cubicBezTo>
                  <a:pt x="80" y="116"/>
                  <a:pt x="86" y="119"/>
                  <a:pt x="94" y="119"/>
                </a:cubicBezTo>
                <a:cubicBezTo>
                  <a:pt x="102" y="119"/>
                  <a:pt x="109" y="116"/>
                  <a:pt x="109" y="113"/>
                </a:cubicBezTo>
                <a:close/>
                <a:moveTo>
                  <a:pt x="147" y="141"/>
                </a:moveTo>
                <a:cubicBezTo>
                  <a:pt x="139" y="121"/>
                  <a:pt x="139" y="121"/>
                  <a:pt x="139" y="121"/>
                </a:cubicBezTo>
                <a:cubicBezTo>
                  <a:pt x="131" y="127"/>
                  <a:pt x="131" y="127"/>
                  <a:pt x="131" y="127"/>
                </a:cubicBezTo>
                <a:cubicBezTo>
                  <a:pt x="111" y="118"/>
                  <a:pt x="111" y="118"/>
                  <a:pt x="111" y="118"/>
                </a:cubicBezTo>
                <a:cubicBezTo>
                  <a:pt x="110" y="119"/>
                  <a:pt x="109" y="120"/>
                  <a:pt x="108" y="120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17" y="141"/>
                  <a:pt x="117" y="141"/>
                  <a:pt x="117" y="141"/>
                </a:cubicBezTo>
                <a:lnTo>
                  <a:pt x="147" y="141"/>
                </a:lnTo>
                <a:close/>
                <a:moveTo>
                  <a:pt x="167" y="47"/>
                </a:moveTo>
                <a:cubicBezTo>
                  <a:pt x="173" y="43"/>
                  <a:pt x="173" y="43"/>
                  <a:pt x="173" y="43"/>
                </a:cubicBezTo>
                <a:cubicBezTo>
                  <a:pt x="157" y="18"/>
                  <a:pt x="129" y="1"/>
                  <a:pt x="98" y="0"/>
                </a:cubicBezTo>
                <a:cubicBezTo>
                  <a:pt x="98" y="8"/>
                  <a:pt x="98" y="8"/>
                  <a:pt x="98" y="8"/>
                </a:cubicBezTo>
                <a:cubicBezTo>
                  <a:pt x="126" y="9"/>
                  <a:pt x="152" y="24"/>
                  <a:pt x="167" y="47"/>
                </a:cubicBezTo>
                <a:close/>
                <a:moveTo>
                  <a:pt x="98" y="182"/>
                </a:moveTo>
                <a:cubicBezTo>
                  <a:pt x="98" y="190"/>
                  <a:pt x="98" y="190"/>
                  <a:pt x="98" y="190"/>
                </a:cubicBezTo>
                <a:cubicBezTo>
                  <a:pt x="129" y="189"/>
                  <a:pt x="157" y="172"/>
                  <a:pt x="174" y="147"/>
                </a:cubicBezTo>
                <a:cubicBezTo>
                  <a:pt x="167" y="143"/>
                  <a:pt x="167" y="143"/>
                  <a:pt x="167" y="143"/>
                </a:cubicBezTo>
                <a:cubicBezTo>
                  <a:pt x="152" y="166"/>
                  <a:pt x="127" y="181"/>
                  <a:pt x="98" y="182"/>
                </a:cubicBezTo>
                <a:close/>
                <a:moveTo>
                  <a:pt x="21" y="142"/>
                </a:moveTo>
                <a:cubicBezTo>
                  <a:pt x="14" y="146"/>
                  <a:pt x="14" y="146"/>
                  <a:pt x="14" y="146"/>
                </a:cubicBezTo>
                <a:cubicBezTo>
                  <a:pt x="30" y="170"/>
                  <a:pt x="57" y="188"/>
                  <a:pt x="88" y="190"/>
                </a:cubicBezTo>
                <a:cubicBezTo>
                  <a:pt x="88" y="182"/>
                  <a:pt x="88" y="182"/>
                  <a:pt x="88" y="182"/>
                </a:cubicBezTo>
                <a:cubicBezTo>
                  <a:pt x="60" y="180"/>
                  <a:pt x="35" y="164"/>
                  <a:pt x="21" y="142"/>
                </a:cubicBezTo>
                <a:close/>
                <a:moveTo>
                  <a:pt x="178" y="51"/>
                </a:moveTo>
                <a:cubicBezTo>
                  <a:pt x="171" y="55"/>
                  <a:pt x="171" y="55"/>
                  <a:pt x="171" y="55"/>
                </a:cubicBezTo>
                <a:cubicBezTo>
                  <a:pt x="178" y="67"/>
                  <a:pt x="181" y="81"/>
                  <a:pt x="181" y="95"/>
                </a:cubicBezTo>
                <a:cubicBezTo>
                  <a:pt x="181" y="109"/>
                  <a:pt x="178" y="123"/>
                  <a:pt x="172" y="135"/>
                </a:cubicBezTo>
                <a:cubicBezTo>
                  <a:pt x="179" y="139"/>
                  <a:pt x="179" y="139"/>
                  <a:pt x="179" y="139"/>
                </a:cubicBezTo>
                <a:cubicBezTo>
                  <a:pt x="185" y="126"/>
                  <a:pt x="189" y="111"/>
                  <a:pt x="189" y="95"/>
                </a:cubicBezTo>
                <a:cubicBezTo>
                  <a:pt x="189" y="79"/>
                  <a:pt x="185" y="64"/>
                  <a:pt x="178" y="51"/>
                </a:cubicBezTo>
                <a:close/>
                <a:moveTo>
                  <a:pt x="8" y="95"/>
                </a:moveTo>
                <a:cubicBezTo>
                  <a:pt x="8" y="81"/>
                  <a:pt x="11" y="68"/>
                  <a:pt x="17" y="56"/>
                </a:cubicBezTo>
                <a:cubicBezTo>
                  <a:pt x="10" y="52"/>
                  <a:pt x="10" y="52"/>
                  <a:pt x="10" y="52"/>
                </a:cubicBezTo>
                <a:cubicBezTo>
                  <a:pt x="3" y="65"/>
                  <a:pt x="0" y="80"/>
                  <a:pt x="0" y="95"/>
                </a:cubicBezTo>
                <a:cubicBezTo>
                  <a:pt x="0" y="110"/>
                  <a:pt x="3" y="125"/>
                  <a:pt x="10" y="137"/>
                </a:cubicBezTo>
                <a:cubicBezTo>
                  <a:pt x="16" y="133"/>
                  <a:pt x="16" y="133"/>
                  <a:pt x="16" y="133"/>
                </a:cubicBezTo>
                <a:cubicBezTo>
                  <a:pt x="11" y="122"/>
                  <a:pt x="8" y="109"/>
                  <a:pt x="8" y="95"/>
                </a:cubicBezTo>
                <a:close/>
                <a:moveTo>
                  <a:pt x="88" y="8"/>
                </a:moveTo>
                <a:cubicBezTo>
                  <a:pt x="88" y="1"/>
                  <a:pt x="88" y="1"/>
                  <a:pt x="88" y="1"/>
                </a:cubicBezTo>
                <a:cubicBezTo>
                  <a:pt x="57" y="3"/>
                  <a:pt x="30" y="19"/>
                  <a:pt x="15" y="44"/>
                </a:cubicBezTo>
                <a:cubicBezTo>
                  <a:pt x="21" y="48"/>
                  <a:pt x="21" y="48"/>
                  <a:pt x="21" y="48"/>
                </a:cubicBezTo>
                <a:cubicBezTo>
                  <a:pt x="36" y="26"/>
                  <a:pt x="60" y="10"/>
                  <a:pt x="88" y="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none" lIns="91440" tIns="756000" rIns="91440" bIns="0" numCol="1" anchor="t" anchorCtr="1" compatLnSpc="1">
            <a:prstTxWarp prst="textNoShape">
              <a:avLst/>
            </a:prstTxWarp>
          </a:bodyPr>
          <a:lstStyle/>
          <a:p>
            <a:pPr algn="ctr"/>
            <a:r>
              <a:rPr lang="en-US" sz="900" b="1" dirty="0" smtClean="0">
                <a:solidFill>
                  <a:schemeClr val="bg1"/>
                </a:solidFill>
              </a:rPr>
              <a:t>Workforce </a:t>
            </a:r>
          </a:p>
          <a:p>
            <a:pPr algn="ctr"/>
            <a:r>
              <a:rPr lang="en-US" sz="900" b="1" dirty="0" smtClean="0">
                <a:solidFill>
                  <a:schemeClr val="bg1"/>
                </a:solidFill>
              </a:rPr>
              <a:t>Planning</a:t>
            </a:r>
            <a:endParaRPr lang="en-US" sz="900" b="1" dirty="0">
              <a:solidFill>
                <a:schemeClr val="bg1"/>
              </a:solidFill>
            </a:endParaRPr>
          </a:p>
        </p:txBody>
      </p:sp>
      <p:sp>
        <p:nvSpPr>
          <p:cNvPr id="6156" name="Freeform 40"/>
          <p:cNvSpPr>
            <a:spLocks noEditPoints="1"/>
          </p:cNvSpPr>
          <p:nvPr/>
        </p:nvSpPr>
        <p:spPr bwMode="auto">
          <a:xfrm>
            <a:off x="2768600" y="1546226"/>
            <a:ext cx="603250" cy="601663"/>
          </a:xfrm>
          <a:custGeom>
            <a:avLst/>
            <a:gdLst>
              <a:gd name="T0" fmla="*/ 65 w 190"/>
              <a:gd name="T1" fmla="*/ 103 h 189"/>
              <a:gd name="T2" fmla="*/ 75 w 190"/>
              <a:gd name="T3" fmla="*/ 136 h 189"/>
              <a:gd name="T4" fmla="*/ 100 w 190"/>
              <a:gd name="T5" fmla="*/ 130 h 189"/>
              <a:gd name="T6" fmla="*/ 125 w 190"/>
              <a:gd name="T7" fmla="*/ 136 h 189"/>
              <a:gd name="T8" fmla="*/ 136 w 190"/>
              <a:gd name="T9" fmla="*/ 103 h 189"/>
              <a:gd name="T10" fmla="*/ 112 w 190"/>
              <a:gd name="T11" fmla="*/ 93 h 189"/>
              <a:gd name="T12" fmla="*/ 96 w 190"/>
              <a:gd name="T13" fmla="*/ 74 h 189"/>
              <a:gd name="T14" fmla="*/ 68 w 190"/>
              <a:gd name="T15" fmla="*/ 94 h 189"/>
              <a:gd name="T16" fmla="*/ 128 w 190"/>
              <a:gd name="T17" fmla="*/ 51 h 189"/>
              <a:gd name="T18" fmla="*/ 125 w 190"/>
              <a:gd name="T19" fmla="*/ 44 h 189"/>
              <a:gd name="T20" fmla="*/ 116 w 190"/>
              <a:gd name="T21" fmla="*/ 48 h 189"/>
              <a:gd name="T22" fmla="*/ 118 w 190"/>
              <a:gd name="T23" fmla="*/ 55 h 189"/>
              <a:gd name="T24" fmla="*/ 117 w 190"/>
              <a:gd name="T25" fmla="*/ 62 h 189"/>
              <a:gd name="T26" fmla="*/ 127 w 190"/>
              <a:gd name="T27" fmla="*/ 64 h 189"/>
              <a:gd name="T28" fmla="*/ 129 w 190"/>
              <a:gd name="T29" fmla="*/ 57 h 189"/>
              <a:gd name="T30" fmla="*/ 134 w 190"/>
              <a:gd name="T31" fmla="*/ 52 h 189"/>
              <a:gd name="T32" fmla="*/ 174 w 190"/>
              <a:gd name="T33" fmla="*/ 42 h 189"/>
              <a:gd name="T34" fmla="*/ 98 w 190"/>
              <a:gd name="T35" fmla="*/ 8 h 189"/>
              <a:gd name="T36" fmla="*/ 54 w 190"/>
              <a:gd name="T37" fmla="*/ 68 h 189"/>
              <a:gd name="T38" fmla="*/ 63 w 190"/>
              <a:gd name="T39" fmla="*/ 73 h 189"/>
              <a:gd name="T40" fmla="*/ 66 w 190"/>
              <a:gd name="T41" fmla="*/ 83 h 189"/>
              <a:gd name="T42" fmla="*/ 71 w 190"/>
              <a:gd name="T43" fmla="*/ 81 h 189"/>
              <a:gd name="T44" fmla="*/ 81 w 190"/>
              <a:gd name="T45" fmla="*/ 77 h 189"/>
              <a:gd name="T46" fmla="*/ 84 w 190"/>
              <a:gd name="T47" fmla="*/ 71 h 189"/>
              <a:gd name="T48" fmla="*/ 83 w 190"/>
              <a:gd name="T49" fmla="*/ 60 h 189"/>
              <a:gd name="T50" fmla="*/ 79 w 190"/>
              <a:gd name="T51" fmla="*/ 55 h 189"/>
              <a:gd name="T52" fmla="*/ 68 w 190"/>
              <a:gd name="T53" fmla="*/ 52 h 189"/>
              <a:gd name="T54" fmla="*/ 62 w 190"/>
              <a:gd name="T55" fmla="*/ 55 h 189"/>
              <a:gd name="T56" fmla="*/ 56 w 190"/>
              <a:gd name="T57" fmla="*/ 65 h 189"/>
              <a:gd name="T58" fmla="*/ 179 w 190"/>
              <a:gd name="T59" fmla="*/ 50 h 189"/>
              <a:gd name="T60" fmla="*/ 182 w 190"/>
              <a:gd name="T61" fmla="*/ 95 h 189"/>
              <a:gd name="T62" fmla="*/ 179 w 190"/>
              <a:gd name="T63" fmla="*/ 138 h 189"/>
              <a:gd name="T64" fmla="*/ 179 w 190"/>
              <a:gd name="T65" fmla="*/ 50 h 189"/>
              <a:gd name="T66" fmla="*/ 98 w 190"/>
              <a:gd name="T67" fmla="*/ 189 h 189"/>
              <a:gd name="T68" fmla="*/ 167 w 190"/>
              <a:gd name="T69" fmla="*/ 143 h 189"/>
              <a:gd name="T70" fmla="*/ 21 w 190"/>
              <a:gd name="T71" fmla="*/ 141 h 189"/>
              <a:gd name="T72" fmla="*/ 88 w 190"/>
              <a:gd name="T73" fmla="*/ 189 h 189"/>
              <a:gd name="T74" fmla="*/ 21 w 190"/>
              <a:gd name="T75" fmla="*/ 141 h 189"/>
              <a:gd name="T76" fmla="*/ 88 w 190"/>
              <a:gd name="T77" fmla="*/ 0 h 189"/>
              <a:gd name="T78" fmla="*/ 22 w 190"/>
              <a:gd name="T79" fmla="*/ 48 h 189"/>
              <a:gd name="T80" fmla="*/ 8 w 190"/>
              <a:gd name="T81" fmla="*/ 95 h 189"/>
              <a:gd name="T82" fmla="*/ 10 w 190"/>
              <a:gd name="T83" fmla="*/ 52 h 189"/>
              <a:gd name="T84" fmla="*/ 10 w 190"/>
              <a:gd name="T85" fmla="*/ 137 h 189"/>
              <a:gd name="T86" fmla="*/ 8 w 190"/>
              <a:gd name="T87" fmla="*/ 95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90" h="189">
                <a:moveTo>
                  <a:pt x="68" y="94"/>
                </a:moveTo>
                <a:cubicBezTo>
                  <a:pt x="62" y="95"/>
                  <a:pt x="60" y="100"/>
                  <a:pt x="65" y="103"/>
                </a:cubicBezTo>
                <a:cubicBezTo>
                  <a:pt x="81" y="116"/>
                  <a:pt x="81" y="116"/>
                  <a:pt x="81" y="116"/>
                </a:cubicBezTo>
                <a:cubicBezTo>
                  <a:pt x="75" y="136"/>
                  <a:pt x="75" y="136"/>
                  <a:pt x="75" y="136"/>
                </a:cubicBezTo>
                <a:cubicBezTo>
                  <a:pt x="74" y="141"/>
                  <a:pt x="78" y="145"/>
                  <a:pt x="83" y="142"/>
                </a:cubicBezTo>
                <a:cubicBezTo>
                  <a:pt x="100" y="130"/>
                  <a:pt x="100" y="130"/>
                  <a:pt x="100" y="130"/>
                </a:cubicBezTo>
                <a:cubicBezTo>
                  <a:pt x="117" y="142"/>
                  <a:pt x="117" y="142"/>
                  <a:pt x="117" y="142"/>
                </a:cubicBezTo>
                <a:cubicBezTo>
                  <a:pt x="122" y="145"/>
                  <a:pt x="126" y="141"/>
                  <a:pt x="125" y="136"/>
                </a:cubicBezTo>
                <a:cubicBezTo>
                  <a:pt x="119" y="116"/>
                  <a:pt x="119" y="116"/>
                  <a:pt x="119" y="116"/>
                </a:cubicBezTo>
                <a:cubicBezTo>
                  <a:pt x="136" y="103"/>
                  <a:pt x="136" y="103"/>
                  <a:pt x="136" y="103"/>
                </a:cubicBezTo>
                <a:cubicBezTo>
                  <a:pt x="140" y="100"/>
                  <a:pt x="138" y="95"/>
                  <a:pt x="133" y="94"/>
                </a:cubicBezTo>
                <a:cubicBezTo>
                  <a:pt x="112" y="93"/>
                  <a:pt x="112" y="93"/>
                  <a:pt x="112" y="93"/>
                </a:cubicBezTo>
                <a:cubicBezTo>
                  <a:pt x="105" y="74"/>
                  <a:pt x="105" y="74"/>
                  <a:pt x="105" y="74"/>
                </a:cubicBezTo>
                <a:cubicBezTo>
                  <a:pt x="103" y="69"/>
                  <a:pt x="97" y="69"/>
                  <a:pt x="96" y="74"/>
                </a:cubicBezTo>
                <a:cubicBezTo>
                  <a:pt x="88" y="94"/>
                  <a:pt x="88" y="94"/>
                  <a:pt x="88" y="94"/>
                </a:cubicBezTo>
                <a:lnTo>
                  <a:pt x="68" y="94"/>
                </a:lnTo>
                <a:close/>
                <a:moveTo>
                  <a:pt x="134" y="52"/>
                </a:moveTo>
                <a:cubicBezTo>
                  <a:pt x="128" y="51"/>
                  <a:pt x="128" y="51"/>
                  <a:pt x="128" y="51"/>
                </a:cubicBezTo>
                <a:cubicBezTo>
                  <a:pt x="127" y="45"/>
                  <a:pt x="127" y="45"/>
                  <a:pt x="127" y="45"/>
                </a:cubicBezTo>
                <a:cubicBezTo>
                  <a:pt x="127" y="44"/>
                  <a:pt x="126" y="43"/>
                  <a:pt x="125" y="44"/>
                </a:cubicBezTo>
                <a:cubicBezTo>
                  <a:pt x="122" y="49"/>
                  <a:pt x="122" y="49"/>
                  <a:pt x="122" y="49"/>
                </a:cubicBezTo>
                <a:cubicBezTo>
                  <a:pt x="116" y="48"/>
                  <a:pt x="116" y="48"/>
                  <a:pt x="116" y="48"/>
                </a:cubicBezTo>
                <a:cubicBezTo>
                  <a:pt x="115" y="48"/>
                  <a:pt x="114" y="49"/>
                  <a:pt x="115" y="50"/>
                </a:cubicBezTo>
                <a:cubicBezTo>
                  <a:pt x="118" y="55"/>
                  <a:pt x="118" y="55"/>
                  <a:pt x="118" y="55"/>
                </a:cubicBezTo>
                <a:cubicBezTo>
                  <a:pt x="116" y="60"/>
                  <a:pt x="116" y="60"/>
                  <a:pt x="116" y="60"/>
                </a:cubicBezTo>
                <a:cubicBezTo>
                  <a:pt x="115" y="61"/>
                  <a:pt x="116" y="62"/>
                  <a:pt x="117" y="62"/>
                </a:cubicBezTo>
                <a:cubicBezTo>
                  <a:pt x="123" y="60"/>
                  <a:pt x="123" y="60"/>
                  <a:pt x="123" y="60"/>
                </a:cubicBezTo>
                <a:cubicBezTo>
                  <a:pt x="127" y="64"/>
                  <a:pt x="127" y="64"/>
                  <a:pt x="127" y="64"/>
                </a:cubicBezTo>
                <a:cubicBezTo>
                  <a:pt x="128" y="65"/>
                  <a:pt x="129" y="64"/>
                  <a:pt x="129" y="63"/>
                </a:cubicBezTo>
                <a:cubicBezTo>
                  <a:pt x="129" y="57"/>
                  <a:pt x="129" y="57"/>
                  <a:pt x="129" y="57"/>
                </a:cubicBezTo>
                <a:cubicBezTo>
                  <a:pt x="134" y="55"/>
                  <a:pt x="134" y="55"/>
                  <a:pt x="134" y="55"/>
                </a:cubicBezTo>
                <a:cubicBezTo>
                  <a:pt x="135" y="54"/>
                  <a:pt x="135" y="53"/>
                  <a:pt x="134" y="52"/>
                </a:cubicBezTo>
                <a:close/>
                <a:moveTo>
                  <a:pt x="167" y="46"/>
                </a:moveTo>
                <a:cubicBezTo>
                  <a:pt x="174" y="42"/>
                  <a:pt x="174" y="42"/>
                  <a:pt x="174" y="42"/>
                </a:cubicBezTo>
                <a:cubicBezTo>
                  <a:pt x="157" y="18"/>
                  <a:pt x="130" y="1"/>
                  <a:pt x="98" y="0"/>
                </a:cubicBezTo>
                <a:cubicBezTo>
                  <a:pt x="98" y="8"/>
                  <a:pt x="98" y="8"/>
                  <a:pt x="98" y="8"/>
                </a:cubicBezTo>
                <a:cubicBezTo>
                  <a:pt x="127" y="9"/>
                  <a:pt x="152" y="24"/>
                  <a:pt x="167" y="46"/>
                </a:cubicBezTo>
                <a:close/>
                <a:moveTo>
                  <a:pt x="54" y="68"/>
                </a:moveTo>
                <a:cubicBezTo>
                  <a:pt x="54" y="70"/>
                  <a:pt x="55" y="71"/>
                  <a:pt x="57" y="71"/>
                </a:cubicBezTo>
                <a:cubicBezTo>
                  <a:pt x="63" y="73"/>
                  <a:pt x="63" y="73"/>
                  <a:pt x="63" y="73"/>
                </a:cubicBezTo>
                <a:cubicBezTo>
                  <a:pt x="64" y="80"/>
                  <a:pt x="64" y="80"/>
                  <a:pt x="64" y="80"/>
                </a:cubicBezTo>
                <a:cubicBezTo>
                  <a:pt x="64" y="81"/>
                  <a:pt x="65" y="82"/>
                  <a:pt x="66" y="83"/>
                </a:cubicBezTo>
                <a:cubicBezTo>
                  <a:pt x="66" y="83"/>
                  <a:pt x="67" y="83"/>
                  <a:pt x="68" y="83"/>
                </a:cubicBezTo>
                <a:cubicBezTo>
                  <a:pt x="69" y="83"/>
                  <a:pt x="70" y="82"/>
                  <a:pt x="71" y="81"/>
                </a:cubicBezTo>
                <a:cubicBezTo>
                  <a:pt x="74" y="76"/>
                  <a:pt x="74" y="76"/>
                  <a:pt x="74" y="76"/>
                </a:cubicBezTo>
                <a:cubicBezTo>
                  <a:pt x="81" y="77"/>
                  <a:pt x="81" y="77"/>
                  <a:pt x="81" y="77"/>
                </a:cubicBezTo>
                <a:cubicBezTo>
                  <a:pt x="83" y="77"/>
                  <a:pt x="85" y="76"/>
                  <a:pt x="85" y="75"/>
                </a:cubicBezTo>
                <a:cubicBezTo>
                  <a:pt x="86" y="73"/>
                  <a:pt x="85" y="72"/>
                  <a:pt x="84" y="71"/>
                </a:cubicBezTo>
                <a:cubicBezTo>
                  <a:pt x="80" y="66"/>
                  <a:pt x="80" y="66"/>
                  <a:pt x="80" y="66"/>
                </a:cubicBezTo>
                <a:cubicBezTo>
                  <a:pt x="83" y="60"/>
                  <a:pt x="83" y="60"/>
                  <a:pt x="83" y="60"/>
                </a:cubicBezTo>
                <a:cubicBezTo>
                  <a:pt x="84" y="58"/>
                  <a:pt x="84" y="57"/>
                  <a:pt x="83" y="56"/>
                </a:cubicBezTo>
                <a:cubicBezTo>
                  <a:pt x="82" y="54"/>
                  <a:pt x="81" y="54"/>
                  <a:pt x="79" y="55"/>
                </a:cubicBezTo>
                <a:cubicBezTo>
                  <a:pt x="73" y="57"/>
                  <a:pt x="73" y="57"/>
                  <a:pt x="73" y="57"/>
                </a:cubicBezTo>
                <a:cubicBezTo>
                  <a:pt x="68" y="52"/>
                  <a:pt x="68" y="52"/>
                  <a:pt x="68" y="52"/>
                </a:cubicBezTo>
                <a:cubicBezTo>
                  <a:pt x="67" y="51"/>
                  <a:pt x="66" y="51"/>
                  <a:pt x="64" y="51"/>
                </a:cubicBezTo>
                <a:cubicBezTo>
                  <a:pt x="63" y="51"/>
                  <a:pt x="62" y="53"/>
                  <a:pt x="62" y="55"/>
                </a:cubicBezTo>
                <a:cubicBezTo>
                  <a:pt x="62" y="62"/>
                  <a:pt x="62" y="62"/>
                  <a:pt x="62" y="62"/>
                </a:cubicBezTo>
                <a:cubicBezTo>
                  <a:pt x="56" y="65"/>
                  <a:pt x="56" y="65"/>
                  <a:pt x="56" y="65"/>
                </a:cubicBezTo>
                <a:cubicBezTo>
                  <a:pt x="54" y="65"/>
                  <a:pt x="54" y="67"/>
                  <a:pt x="54" y="68"/>
                </a:cubicBezTo>
                <a:close/>
                <a:moveTo>
                  <a:pt x="179" y="50"/>
                </a:moveTo>
                <a:cubicBezTo>
                  <a:pt x="172" y="54"/>
                  <a:pt x="172" y="54"/>
                  <a:pt x="172" y="54"/>
                </a:cubicBezTo>
                <a:cubicBezTo>
                  <a:pt x="178" y="66"/>
                  <a:pt x="182" y="80"/>
                  <a:pt x="182" y="95"/>
                </a:cubicBezTo>
                <a:cubicBezTo>
                  <a:pt x="182" y="109"/>
                  <a:pt x="178" y="122"/>
                  <a:pt x="172" y="134"/>
                </a:cubicBezTo>
                <a:cubicBezTo>
                  <a:pt x="179" y="138"/>
                  <a:pt x="179" y="138"/>
                  <a:pt x="179" y="138"/>
                </a:cubicBezTo>
                <a:cubicBezTo>
                  <a:pt x="186" y="125"/>
                  <a:pt x="190" y="110"/>
                  <a:pt x="190" y="95"/>
                </a:cubicBezTo>
                <a:cubicBezTo>
                  <a:pt x="190" y="79"/>
                  <a:pt x="186" y="64"/>
                  <a:pt x="179" y="50"/>
                </a:cubicBezTo>
                <a:close/>
                <a:moveTo>
                  <a:pt x="98" y="181"/>
                </a:moveTo>
                <a:cubicBezTo>
                  <a:pt x="98" y="189"/>
                  <a:pt x="98" y="189"/>
                  <a:pt x="98" y="189"/>
                </a:cubicBezTo>
                <a:cubicBezTo>
                  <a:pt x="130" y="188"/>
                  <a:pt x="158" y="172"/>
                  <a:pt x="174" y="147"/>
                </a:cubicBezTo>
                <a:cubicBezTo>
                  <a:pt x="167" y="143"/>
                  <a:pt x="167" y="143"/>
                  <a:pt x="167" y="143"/>
                </a:cubicBezTo>
                <a:cubicBezTo>
                  <a:pt x="152" y="165"/>
                  <a:pt x="127" y="180"/>
                  <a:pt x="98" y="181"/>
                </a:cubicBezTo>
                <a:close/>
                <a:moveTo>
                  <a:pt x="21" y="141"/>
                </a:moveTo>
                <a:cubicBezTo>
                  <a:pt x="15" y="145"/>
                  <a:pt x="15" y="145"/>
                  <a:pt x="15" y="145"/>
                </a:cubicBezTo>
                <a:cubicBezTo>
                  <a:pt x="30" y="170"/>
                  <a:pt x="57" y="187"/>
                  <a:pt x="88" y="189"/>
                </a:cubicBezTo>
                <a:cubicBezTo>
                  <a:pt x="88" y="181"/>
                  <a:pt x="88" y="181"/>
                  <a:pt x="88" y="181"/>
                </a:cubicBezTo>
                <a:cubicBezTo>
                  <a:pt x="60" y="179"/>
                  <a:pt x="36" y="164"/>
                  <a:pt x="21" y="141"/>
                </a:cubicBezTo>
                <a:close/>
                <a:moveTo>
                  <a:pt x="88" y="8"/>
                </a:moveTo>
                <a:cubicBezTo>
                  <a:pt x="88" y="0"/>
                  <a:pt x="88" y="0"/>
                  <a:pt x="88" y="0"/>
                </a:cubicBezTo>
                <a:cubicBezTo>
                  <a:pt x="58" y="2"/>
                  <a:pt x="31" y="19"/>
                  <a:pt x="15" y="44"/>
                </a:cubicBezTo>
                <a:cubicBezTo>
                  <a:pt x="22" y="48"/>
                  <a:pt x="22" y="48"/>
                  <a:pt x="22" y="48"/>
                </a:cubicBezTo>
                <a:cubicBezTo>
                  <a:pt x="36" y="25"/>
                  <a:pt x="61" y="10"/>
                  <a:pt x="88" y="8"/>
                </a:cubicBezTo>
                <a:close/>
                <a:moveTo>
                  <a:pt x="8" y="95"/>
                </a:moveTo>
                <a:cubicBezTo>
                  <a:pt x="8" y="81"/>
                  <a:pt x="11" y="68"/>
                  <a:pt x="17" y="56"/>
                </a:cubicBezTo>
                <a:cubicBezTo>
                  <a:pt x="10" y="52"/>
                  <a:pt x="10" y="52"/>
                  <a:pt x="10" y="52"/>
                </a:cubicBezTo>
                <a:cubicBezTo>
                  <a:pt x="4" y="65"/>
                  <a:pt x="0" y="79"/>
                  <a:pt x="0" y="95"/>
                </a:cubicBezTo>
                <a:cubicBezTo>
                  <a:pt x="0" y="110"/>
                  <a:pt x="4" y="124"/>
                  <a:pt x="10" y="137"/>
                </a:cubicBezTo>
                <a:cubicBezTo>
                  <a:pt x="17" y="133"/>
                  <a:pt x="17" y="133"/>
                  <a:pt x="17" y="133"/>
                </a:cubicBezTo>
                <a:cubicBezTo>
                  <a:pt x="11" y="121"/>
                  <a:pt x="8" y="108"/>
                  <a:pt x="8" y="95"/>
                </a:cubicBezTo>
                <a:close/>
              </a:path>
            </a:pathLst>
          </a:custGeom>
          <a:solidFill>
            <a:srgbClr val="D0DA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none" lIns="91440" tIns="756000" rIns="91440" bIns="0" numCol="1" anchor="t" anchorCtr="1" compatLnSpc="1">
            <a:prstTxWarp prst="textNoShape">
              <a:avLst/>
            </a:prstTxWarp>
          </a:bodyPr>
          <a:lstStyle/>
          <a:p>
            <a:pPr algn="ctr"/>
            <a:r>
              <a:rPr lang="en-US" sz="900" b="1" dirty="0" smtClean="0">
                <a:solidFill>
                  <a:schemeClr val="bg1"/>
                </a:solidFill>
              </a:rPr>
              <a:t>Performance</a:t>
            </a:r>
            <a:endParaRPr lang="en-US" sz="900" b="1" dirty="0">
              <a:solidFill>
                <a:schemeClr val="bg1"/>
              </a:solidFill>
            </a:endParaRPr>
          </a:p>
        </p:txBody>
      </p:sp>
      <p:sp>
        <p:nvSpPr>
          <p:cNvPr id="6157" name="Freeform 41"/>
          <p:cNvSpPr>
            <a:spLocks noEditPoints="1"/>
          </p:cNvSpPr>
          <p:nvPr/>
        </p:nvSpPr>
        <p:spPr bwMode="auto">
          <a:xfrm>
            <a:off x="3654425" y="1546226"/>
            <a:ext cx="600075" cy="601663"/>
          </a:xfrm>
          <a:custGeom>
            <a:avLst/>
            <a:gdLst>
              <a:gd name="T0" fmla="*/ 65 w 189"/>
              <a:gd name="T1" fmla="*/ 51 h 189"/>
              <a:gd name="T2" fmla="*/ 54 w 189"/>
              <a:gd name="T3" fmla="*/ 135 h 189"/>
              <a:gd name="T4" fmla="*/ 71 w 189"/>
              <a:gd name="T5" fmla="*/ 51 h 189"/>
              <a:gd name="T6" fmla="*/ 132 w 189"/>
              <a:gd name="T7" fmla="*/ 135 h 189"/>
              <a:gd name="T8" fmla="*/ 121 w 189"/>
              <a:gd name="T9" fmla="*/ 51 h 189"/>
              <a:gd name="T10" fmla="*/ 113 w 189"/>
              <a:gd name="T11" fmla="*/ 79 h 189"/>
              <a:gd name="T12" fmla="*/ 104 w 189"/>
              <a:gd name="T13" fmla="*/ 51 h 189"/>
              <a:gd name="T14" fmla="*/ 105 w 189"/>
              <a:gd name="T15" fmla="*/ 94 h 189"/>
              <a:gd name="T16" fmla="*/ 108 w 189"/>
              <a:gd name="T17" fmla="*/ 122 h 189"/>
              <a:gd name="T18" fmla="*/ 96 w 189"/>
              <a:gd name="T19" fmla="*/ 116 h 189"/>
              <a:gd name="T20" fmla="*/ 87 w 189"/>
              <a:gd name="T21" fmla="*/ 122 h 189"/>
              <a:gd name="T22" fmla="*/ 105 w 189"/>
              <a:gd name="T23" fmla="*/ 94 h 189"/>
              <a:gd name="T24" fmla="*/ 102 w 189"/>
              <a:gd name="T25" fmla="*/ 101 h 189"/>
              <a:gd name="T26" fmla="*/ 101 w 189"/>
              <a:gd name="T27" fmla="*/ 99 h 189"/>
              <a:gd name="T28" fmla="*/ 98 w 189"/>
              <a:gd name="T29" fmla="*/ 111 h 189"/>
              <a:gd name="T30" fmla="*/ 88 w 189"/>
              <a:gd name="T31" fmla="*/ 8 h 189"/>
              <a:gd name="T32" fmla="*/ 15 w 189"/>
              <a:gd name="T33" fmla="*/ 44 h 189"/>
              <a:gd name="T34" fmla="*/ 88 w 189"/>
              <a:gd name="T35" fmla="*/ 8 h 189"/>
              <a:gd name="T36" fmla="*/ 174 w 189"/>
              <a:gd name="T37" fmla="*/ 42 h 189"/>
              <a:gd name="T38" fmla="*/ 98 w 189"/>
              <a:gd name="T39" fmla="*/ 8 h 189"/>
              <a:gd name="T40" fmla="*/ 8 w 189"/>
              <a:gd name="T41" fmla="*/ 95 h 189"/>
              <a:gd name="T42" fmla="*/ 10 w 189"/>
              <a:gd name="T43" fmla="*/ 52 h 189"/>
              <a:gd name="T44" fmla="*/ 10 w 189"/>
              <a:gd name="T45" fmla="*/ 137 h 189"/>
              <a:gd name="T46" fmla="*/ 8 w 189"/>
              <a:gd name="T47" fmla="*/ 95 h 189"/>
              <a:gd name="T48" fmla="*/ 98 w 189"/>
              <a:gd name="T49" fmla="*/ 189 h 189"/>
              <a:gd name="T50" fmla="*/ 167 w 189"/>
              <a:gd name="T51" fmla="*/ 143 h 189"/>
              <a:gd name="T52" fmla="*/ 178 w 189"/>
              <a:gd name="T53" fmla="*/ 50 h 189"/>
              <a:gd name="T54" fmla="*/ 181 w 189"/>
              <a:gd name="T55" fmla="*/ 95 h 189"/>
              <a:gd name="T56" fmla="*/ 179 w 189"/>
              <a:gd name="T57" fmla="*/ 138 h 189"/>
              <a:gd name="T58" fmla="*/ 178 w 189"/>
              <a:gd name="T59" fmla="*/ 50 h 189"/>
              <a:gd name="T60" fmla="*/ 14 w 189"/>
              <a:gd name="T61" fmla="*/ 145 h 189"/>
              <a:gd name="T62" fmla="*/ 88 w 189"/>
              <a:gd name="T63" fmla="*/ 181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89" h="189">
                <a:moveTo>
                  <a:pt x="65" y="135"/>
                </a:moveTo>
                <a:cubicBezTo>
                  <a:pt x="65" y="51"/>
                  <a:pt x="65" y="51"/>
                  <a:pt x="65" y="51"/>
                </a:cubicBezTo>
                <a:cubicBezTo>
                  <a:pt x="54" y="51"/>
                  <a:pt x="54" y="51"/>
                  <a:pt x="54" y="51"/>
                </a:cubicBezTo>
                <a:cubicBezTo>
                  <a:pt x="54" y="135"/>
                  <a:pt x="54" y="135"/>
                  <a:pt x="54" y="135"/>
                </a:cubicBezTo>
                <a:lnTo>
                  <a:pt x="65" y="135"/>
                </a:lnTo>
                <a:close/>
                <a:moveTo>
                  <a:pt x="71" y="51"/>
                </a:moveTo>
                <a:cubicBezTo>
                  <a:pt x="71" y="135"/>
                  <a:pt x="71" y="135"/>
                  <a:pt x="71" y="135"/>
                </a:cubicBezTo>
                <a:cubicBezTo>
                  <a:pt x="132" y="135"/>
                  <a:pt x="132" y="135"/>
                  <a:pt x="132" y="135"/>
                </a:cubicBezTo>
                <a:cubicBezTo>
                  <a:pt x="132" y="51"/>
                  <a:pt x="132" y="51"/>
                  <a:pt x="132" y="51"/>
                </a:cubicBezTo>
                <a:cubicBezTo>
                  <a:pt x="121" y="51"/>
                  <a:pt x="121" y="51"/>
                  <a:pt x="121" y="51"/>
                </a:cubicBezTo>
                <a:cubicBezTo>
                  <a:pt x="121" y="84"/>
                  <a:pt x="121" y="84"/>
                  <a:pt x="121" y="84"/>
                </a:cubicBezTo>
                <a:cubicBezTo>
                  <a:pt x="113" y="79"/>
                  <a:pt x="113" y="79"/>
                  <a:pt x="113" y="79"/>
                </a:cubicBezTo>
                <a:cubicBezTo>
                  <a:pt x="104" y="84"/>
                  <a:pt x="104" y="84"/>
                  <a:pt x="104" y="84"/>
                </a:cubicBezTo>
                <a:cubicBezTo>
                  <a:pt x="104" y="51"/>
                  <a:pt x="104" y="51"/>
                  <a:pt x="104" y="51"/>
                </a:cubicBezTo>
                <a:lnTo>
                  <a:pt x="71" y="51"/>
                </a:lnTo>
                <a:close/>
                <a:moveTo>
                  <a:pt x="105" y="94"/>
                </a:moveTo>
                <a:cubicBezTo>
                  <a:pt x="115" y="122"/>
                  <a:pt x="115" y="122"/>
                  <a:pt x="115" y="122"/>
                </a:cubicBezTo>
                <a:cubicBezTo>
                  <a:pt x="108" y="122"/>
                  <a:pt x="108" y="122"/>
                  <a:pt x="108" y="122"/>
                </a:cubicBezTo>
                <a:cubicBezTo>
                  <a:pt x="106" y="116"/>
                  <a:pt x="106" y="116"/>
                  <a:pt x="106" y="116"/>
                </a:cubicBezTo>
                <a:cubicBezTo>
                  <a:pt x="96" y="116"/>
                  <a:pt x="96" y="116"/>
                  <a:pt x="96" y="116"/>
                </a:cubicBezTo>
                <a:cubicBezTo>
                  <a:pt x="94" y="122"/>
                  <a:pt x="94" y="122"/>
                  <a:pt x="94" y="122"/>
                </a:cubicBezTo>
                <a:cubicBezTo>
                  <a:pt x="87" y="122"/>
                  <a:pt x="87" y="122"/>
                  <a:pt x="87" y="122"/>
                </a:cubicBezTo>
                <a:cubicBezTo>
                  <a:pt x="98" y="94"/>
                  <a:pt x="98" y="94"/>
                  <a:pt x="98" y="94"/>
                </a:cubicBezTo>
                <a:lnTo>
                  <a:pt x="105" y="94"/>
                </a:lnTo>
                <a:close/>
                <a:moveTo>
                  <a:pt x="105" y="111"/>
                </a:moveTo>
                <a:cubicBezTo>
                  <a:pt x="102" y="101"/>
                  <a:pt x="102" y="101"/>
                  <a:pt x="102" y="101"/>
                </a:cubicBezTo>
                <a:cubicBezTo>
                  <a:pt x="102" y="101"/>
                  <a:pt x="101" y="100"/>
                  <a:pt x="101" y="99"/>
                </a:cubicBezTo>
                <a:cubicBezTo>
                  <a:pt x="101" y="99"/>
                  <a:pt x="101" y="99"/>
                  <a:pt x="101" y="99"/>
                </a:cubicBezTo>
                <a:cubicBezTo>
                  <a:pt x="101" y="100"/>
                  <a:pt x="101" y="100"/>
                  <a:pt x="101" y="101"/>
                </a:cubicBezTo>
                <a:cubicBezTo>
                  <a:pt x="98" y="111"/>
                  <a:pt x="98" y="111"/>
                  <a:pt x="98" y="111"/>
                </a:cubicBezTo>
                <a:lnTo>
                  <a:pt x="105" y="111"/>
                </a:lnTo>
                <a:close/>
                <a:moveTo>
                  <a:pt x="88" y="8"/>
                </a:moveTo>
                <a:cubicBezTo>
                  <a:pt x="88" y="0"/>
                  <a:pt x="88" y="0"/>
                  <a:pt x="88" y="0"/>
                </a:cubicBezTo>
                <a:cubicBezTo>
                  <a:pt x="57" y="2"/>
                  <a:pt x="30" y="19"/>
                  <a:pt x="15" y="44"/>
                </a:cubicBezTo>
                <a:cubicBezTo>
                  <a:pt x="22" y="48"/>
                  <a:pt x="22" y="48"/>
                  <a:pt x="22" y="48"/>
                </a:cubicBezTo>
                <a:cubicBezTo>
                  <a:pt x="36" y="25"/>
                  <a:pt x="60" y="10"/>
                  <a:pt x="88" y="8"/>
                </a:cubicBezTo>
                <a:close/>
                <a:moveTo>
                  <a:pt x="167" y="46"/>
                </a:moveTo>
                <a:cubicBezTo>
                  <a:pt x="174" y="42"/>
                  <a:pt x="174" y="42"/>
                  <a:pt x="174" y="42"/>
                </a:cubicBezTo>
                <a:cubicBezTo>
                  <a:pt x="157" y="18"/>
                  <a:pt x="129" y="1"/>
                  <a:pt x="98" y="0"/>
                </a:cubicBezTo>
                <a:cubicBezTo>
                  <a:pt x="98" y="8"/>
                  <a:pt x="98" y="8"/>
                  <a:pt x="98" y="8"/>
                </a:cubicBezTo>
                <a:cubicBezTo>
                  <a:pt x="126" y="9"/>
                  <a:pt x="152" y="24"/>
                  <a:pt x="167" y="46"/>
                </a:cubicBezTo>
                <a:close/>
                <a:moveTo>
                  <a:pt x="8" y="95"/>
                </a:moveTo>
                <a:cubicBezTo>
                  <a:pt x="8" y="81"/>
                  <a:pt x="11" y="68"/>
                  <a:pt x="17" y="56"/>
                </a:cubicBezTo>
                <a:cubicBezTo>
                  <a:pt x="10" y="52"/>
                  <a:pt x="10" y="52"/>
                  <a:pt x="10" y="52"/>
                </a:cubicBezTo>
                <a:cubicBezTo>
                  <a:pt x="3" y="65"/>
                  <a:pt x="0" y="79"/>
                  <a:pt x="0" y="95"/>
                </a:cubicBezTo>
                <a:cubicBezTo>
                  <a:pt x="0" y="110"/>
                  <a:pt x="3" y="124"/>
                  <a:pt x="10" y="137"/>
                </a:cubicBezTo>
                <a:cubicBezTo>
                  <a:pt x="17" y="133"/>
                  <a:pt x="17" y="133"/>
                  <a:pt x="17" y="133"/>
                </a:cubicBezTo>
                <a:cubicBezTo>
                  <a:pt x="11" y="121"/>
                  <a:pt x="8" y="108"/>
                  <a:pt x="8" y="95"/>
                </a:cubicBezTo>
                <a:close/>
                <a:moveTo>
                  <a:pt x="98" y="181"/>
                </a:moveTo>
                <a:cubicBezTo>
                  <a:pt x="98" y="189"/>
                  <a:pt x="98" y="189"/>
                  <a:pt x="98" y="189"/>
                </a:cubicBezTo>
                <a:cubicBezTo>
                  <a:pt x="130" y="188"/>
                  <a:pt x="158" y="172"/>
                  <a:pt x="174" y="147"/>
                </a:cubicBezTo>
                <a:cubicBezTo>
                  <a:pt x="167" y="143"/>
                  <a:pt x="167" y="143"/>
                  <a:pt x="167" y="143"/>
                </a:cubicBezTo>
                <a:cubicBezTo>
                  <a:pt x="152" y="165"/>
                  <a:pt x="127" y="180"/>
                  <a:pt x="98" y="181"/>
                </a:cubicBezTo>
                <a:close/>
                <a:moveTo>
                  <a:pt x="178" y="50"/>
                </a:moveTo>
                <a:cubicBezTo>
                  <a:pt x="172" y="54"/>
                  <a:pt x="172" y="54"/>
                  <a:pt x="172" y="54"/>
                </a:cubicBezTo>
                <a:cubicBezTo>
                  <a:pt x="178" y="66"/>
                  <a:pt x="181" y="80"/>
                  <a:pt x="181" y="95"/>
                </a:cubicBezTo>
                <a:cubicBezTo>
                  <a:pt x="181" y="109"/>
                  <a:pt x="178" y="122"/>
                  <a:pt x="172" y="134"/>
                </a:cubicBezTo>
                <a:cubicBezTo>
                  <a:pt x="179" y="138"/>
                  <a:pt x="179" y="138"/>
                  <a:pt x="179" y="138"/>
                </a:cubicBezTo>
                <a:cubicBezTo>
                  <a:pt x="185" y="125"/>
                  <a:pt x="189" y="110"/>
                  <a:pt x="189" y="95"/>
                </a:cubicBezTo>
                <a:cubicBezTo>
                  <a:pt x="189" y="79"/>
                  <a:pt x="185" y="64"/>
                  <a:pt x="178" y="50"/>
                </a:cubicBezTo>
                <a:close/>
                <a:moveTo>
                  <a:pt x="21" y="141"/>
                </a:moveTo>
                <a:cubicBezTo>
                  <a:pt x="14" y="145"/>
                  <a:pt x="14" y="145"/>
                  <a:pt x="14" y="145"/>
                </a:cubicBezTo>
                <a:cubicBezTo>
                  <a:pt x="30" y="170"/>
                  <a:pt x="57" y="187"/>
                  <a:pt x="88" y="189"/>
                </a:cubicBezTo>
                <a:cubicBezTo>
                  <a:pt x="88" y="181"/>
                  <a:pt x="88" y="181"/>
                  <a:pt x="88" y="181"/>
                </a:cubicBezTo>
                <a:cubicBezTo>
                  <a:pt x="60" y="179"/>
                  <a:pt x="36" y="164"/>
                  <a:pt x="21" y="141"/>
                </a:cubicBezTo>
                <a:close/>
              </a:path>
            </a:pathLst>
          </a:custGeom>
          <a:solidFill>
            <a:srgbClr val="22386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none" lIns="91440" tIns="756000" rIns="91440" bIns="0" numCol="1" anchor="t" anchorCtr="1" compatLnSpc="1">
            <a:prstTxWarp prst="textNoShape">
              <a:avLst/>
            </a:prstTxWarp>
          </a:bodyPr>
          <a:lstStyle/>
          <a:p>
            <a:pPr algn="ctr"/>
            <a:r>
              <a:rPr lang="en-US" sz="900" b="1" dirty="0" smtClean="0">
                <a:solidFill>
                  <a:srgbClr val="002060"/>
                </a:solidFill>
              </a:rPr>
              <a:t>Learning</a:t>
            </a:r>
            <a:endParaRPr lang="en-US" sz="900" b="1" dirty="0">
              <a:solidFill>
                <a:srgbClr val="002060"/>
              </a:solidFill>
            </a:endParaRPr>
          </a:p>
        </p:txBody>
      </p:sp>
      <p:sp>
        <p:nvSpPr>
          <p:cNvPr id="6158" name="Freeform 42"/>
          <p:cNvSpPr>
            <a:spLocks noEditPoints="1"/>
          </p:cNvSpPr>
          <p:nvPr/>
        </p:nvSpPr>
        <p:spPr bwMode="auto">
          <a:xfrm>
            <a:off x="4572000" y="1546226"/>
            <a:ext cx="603250" cy="601663"/>
          </a:xfrm>
          <a:custGeom>
            <a:avLst/>
            <a:gdLst>
              <a:gd name="T0" fmla="*/ 111 w 190"/>
              <a:gd name="T1" fmla="*/ 108 h 189"/>
              <a:gd name="T2" fmla="*/ 133 w 190"/>
              <a:gd name="T3" fmla="*/ 121 h 189"/>
              <a:gd name="T4" fmla="*/ 165 w 190"/>
              <a:gd name="T5" fmla="*/ 115 h 189"/>
              <a:gd name="T6" fmla="*/ 147 w 190"/>
              <a:gd name="T7" fmla="*/ 100 h 189"/>
              <a:gd name="T8" fmla="*/ 146 w 190"/>
              <a:gd name="T9" fmla="*/ 94 h 189"/>
              <a:gd name="T10" fmla="*/ 148 w 190"/>
              <a:gd name="T11" fmla="*/ 93 h 189"/>
              <a:gd name="T12" fmla="*/ 148 w 190"/>
              <a:gd name="T13" fmla="*/ 84 h 189"/>
              <a:gd name="T14" fmla="*/ 135 w 190"/>
              <a:gd name="T15" fmla="*/ 58 h 189"/>
              <a:gd name="T16" fmla="*/ 123 w 190"/>
              <a:gd name="T17" fmla="*/ 63 h 189"/>
              <a:gd name="T18" fmla="*/ 120 w 190"/>
              <a:gd name="T19" fmla="*/ 67 h 189"/>
              <a:gd name="T20" fmla="*/ 120 w 190"/>
              <a:gd name="T21" fmla="*/ 84 h 189"/>
              <a:gd name="T22" fmla="*/ 120 w 190"/>
              <a:gd name="T23" fmla="*/ 93 h 189"/>
              <a:gd name="T24" fmla="*/ 122 w 190"/>
              <a:gd name="T25" fmla="*/ 94 h 189"/>
              <a:gd name="T26" fmla="*/ 121 w 190"/>
              <a:gd name="T27" fmla="*/ 100 h 189"/>
              <a:gd name="T28" fmla="*/ 79 w 190"/>
              <a:gd name="T29" fmla="*/ 60 h 189"/>
              <a:gd name="T30" fmla="*/ 75 w 190"/>
              <a:gd name="T31" fmla="*/ 65 h 189"/>
              <a:gd name="T32" fmla="*/ 75 w 190"/>
              <a:gd name="T33" fmla="*/ 86 h 189"/>
              <a:gd name="T34" fmla="*/ 75 w 190"/>
              <a:gd name="T35" fmla="*/ 97 h 189"/>
              <a:gd name="T36" fmla="*/ 77 w 190"/>
              <a:gd name="T37" fmla="*/ 99 h 189"/>
              <a:gd name="T38" fmla="*/ 76 w 190"/>
              <a:gd name="T39" fmla="*/ 107 h 189"/>
              <a:gd name="T40" fmla="*/ 53 w 190"/>
              <a:gd name="T41" fmla="*/ 125 h 189"/>
              <a:gd name="T42" fmla="*/ 134 w 190"/>
              <a:gd name="T43" fmla="*/ 133 h 189"/>
              <a:gd name="T44" fmla="*/ 110 w 190"/>
              <a:gd name="T45" fmla="*/ 112 h 189"/>
              <a:gd name="T46" fmla="*/ 105 w 190"/>
              <a:gd name="T47" fmla="*/ 107 h 189"/>
              <a:gd name="T48" fmla="*/ 109 w 190"/>
              <a:gd name="T49" fmla="*/ 100 h 189"/>
              <a:gd name="T50" fmla="*/ 112 w 190"/>
              <a:gd name="T51" fmla="*/ 87 h 189"/>
              <a:gd name="T52" fmla="*/ 113 w 190"/>
              <a:gd name="T53" fmla="*/ 76 h 189"/>
              <a:gd name="T54" fmla="*/ 76 w 190"/>
              <a:gd name="T55" fmla="*/ 58 h 189"/>
              <a:gd name="T56" fmla="*/ 167 w 190"/>
              <a:gd name="T57" fmla="*/ 46 h 189"/>
              <a:gd name="T58" fmla="*/ 98 w 190"/>
              <a:gd name="T59" fmla="*/ 0 h 189"/>
              <a:gd name="T60" fmla="*/ 167 w 190"/>
              <a:gd name="T61" fmla="*/ 46 h 189"/>
              <a:gd name="T62" fmla="*/ 23 w 190"/>
              <a:gd name="T63" fmla="*/ 115 h 189"/>
              <a:gd name="T64" fmla="*/ 52 w 190"/>
              <a:gd name="T65" fmla="*/ 121 h 189"/>
              <a:gd name="T66" fmla="*/ 74 w 190"/>
              <a:gd name="T67" fmla="*/ 107 h 189"/>
              <a:gd name="T68" fmla="*/ 67 w 190"/>
              <a:gd name="T69" fmla="*/ 100 h 189"/>
              <a:gd name="T70" fmla="*/ 67 w 190"/>
              <a:gd name="T71" fmla="*/ 94 h 189"/>
              <a:gd name="T72" fmla="*/ 69 w 190"/>
              <a:gd name="T73" fmla="*/ 93 h 189"/>
              <a:gd name="T74" fmla="*/ 68 w 190"/>
              <a:gd name="T75" fmla="*/ 84 h 189"/>
              <a:gd name="T76" fmla="*/ 56 w 190"/>
              <a:gd name="T77" fmla="*/ 58 h 189"/>
              <a:gd name="T78" fmla="*/ 44 w 190"/>
              <a:gd name="T79" fmla="*/ 63 h 189"/>
              <a:gd name="T80" fmla="*/ 41 w 190"/>
              <a:gd name="T81" fmla="*/ 67 h 189"/>
              <a:gd name="T82" fmla="*/ 41 w 190"/>
              <a:gd name="T83" fmla="*/ 84 h 189"/>
              <a:gd name="T84" fmla="*/ 40 w 190"/>
              <a:gd name="T85" fmla="*/ 93 h 189"/>
              <a:gd name="T86" fmla="*/ 42 w 190"/>
              <a:gd name="T87" fmla="*/ 94 h 189"/>
              <a:gd name="T88" fmla="*/ 42 w 190"/>
              <a:gd name="T89" fmla="*/ 100 h 189"/>
              <a:gd name="T90" fmla="*/ 98 w 190"/>
              <a:gd name="T91" fmla="*/ 181 h 189"/>
              <a:gd name="T92" fmla="*/ 175 w 190"/>
              <a:gd name="T93" fmla="*/ 147 h 189"/>
              <a:gd name="T94" fmla="*/ 98 w 190"/>
              <a:gd name="T95" fmla="*/ 181 h 189"/>
              <a:gd name="T96" fmla="*/ 15 w 190"/>
              <a:gd name="T97" fmla="*/ 145 h 189"/>
              <a:gd name="T98" fmla="*/ 89 w 190"/>
              <a:gd name="T99" fmla="*/ 181 h 189"/>
              <a:gd name="T100" fmla="*/ 179 w 190"/>
              <a:gd name="T101" fmla="*/ 50 h 189"/>
              <a:gd name="T102" fmla="*/ 182 w 190"/>
              <a:gd name="T103" fmla="*/ 95 h 189"/>
              <a:gd name="T104" fmla="*/ 179 w 190"/>
              <a:gd name="T105" fmla="*/ 138 h 189"/>
              <a:gd name="T106" fmla="*/ 179 w 190"/>
              <a:gd name="T107" fmla="*/ 50 h 189"/>
              <a:gd name="T108" fmla="*/ 17 w 190"/>
              <a:gd name="T109" fmla="*/ 56 h 189"/>
              <a:gd name="T110" fmla="*/ 0 w 190"/>
              <a:gd name="T111" fmla="*/ 95 h 189"/>
              <a:gd name="T112" fmla="*/ 17 w 190"/>
              <a:gd name="T113" fmla="*/ 133 h 189"/>
              <a:gd name="T114" fmla="*/ 89 w 190"/>
              <a:gd name="T115" fmla="*/ 8 h 189"/>
              <a:gd name="T116" fmla="*/ 15 w 190"/>
              <a:gd name="T117" fmla="*/ 44 h 189"/>
              <a:gd name="T118" fmla="*/ 89 w 190"/>
              <a:gd name="T119" fmla="*/ 8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90" h="189">
                <a:moveTo>
                  <a:pt x="119" y="104"/>
                </a:moveTo>
                <a:cubicBezTo>
                  <a:pt x="119" y="104"/>
                  <a:pt x="115" y="106"/>
                  <a:pt x="111" y="108"/>
                </a:cubicBezTo>
                <a:cubicBezTo>
                  <a:pt x="111" y="109"/>
                  <a:pt x="111" y="109"/>
                  <a:pt x="111" y="109"/>
                </a:cubicBezTo>
                <a:cubicBezTo>
                  <a:pt x="111" y="109"/>
                  <a:pt x="127" y="115"/>
                  <a:pt x="133" y="121"/>
                </a:cubicBezTo>
                <a:cubicBezTo>
                  <a:pt x="166" y="121"/>
                  <a:pt x="166" y="121"/>
                  <a:pt x="166" y="121"/>
                </a:cubicBezTo>
                <a:cubicBezTo>
                  <a:pt x="165" y="115"/>
                  <a:pt x="165" y="115"/>
                  <a:pt x="165" y="115"/>
                </a:cubicBezTo>
                <a:cubicBezTo>
                  <a:pt x="165" y="111"/>
                  <a:pt x="148" y="104"/>
                  <a:pt x="148" y="104"/>
                </a:cubicBezTo>
                <a:cubicBezTo>
                  <a:pt x="147" y="100"/>
                  <a:pt x="147" y="100"/>
                  <a:pt x="147" y="100"/>
                </a:cubicBezTo>
                <a:cubicBezTo>
                  <a:pt x="144" y="100"/>
                  <a:pt x="144" y="100"/>
                  <a:pt x="144" y="100"/>
                </a:cubicBezTo>
                <a:cubicBezTo>
                  <a:pt x="145" y="98"/>
                  <a:pt x="146" y="96"/>
                  <a:pt x="146" y="94"/>
                </a:cubicBezTo>
                <a:cubicBezTo>
                  <a:pt x="147" y="95"/>
                  <a:pt x="147" y="95"/>
                  <a:pt x="148" y="94"/>
                </a:cubicBezTo>
                <a:cubicBezTo>
                  <a:pt x="148" y="94"/>
                  <a:pt x="148" y="93"/>
                  <a:pt x="148" y="93"/>
                </a:cubicBezTo>
                <a:cubicBezTo>
                  <a:pt x="148" y="90"/>
                  <a:pt x="150" y="85"/>
                  <a:pt x="150" y="84"/>
                </a:cubicBezTo>
                <a:cubicBezTo>
                  <a:pt x="149" y="84"/>
                  <a:pt x="149" y="84"/>
                  <a:pt x="148" y="84"/>
                </a:cubicBezTo>
                <a:cubicBezTo>
                  <a:pt x="149" y="81"/>
                  <a:pt x="150" y="78"/>
                  <a:pt x="150" y="75"/>
                </a:cubicBezTo>
                <a:cubicBezTo>
                  <a:pt x="150" y="66"/>
                  <a:pt x="144" y="59"/>
                  <a:pt x="135" y="58"/>
                </a:cubicBezTo>
                <a:cubicBezTo>
                  <a:pt x="129" y="58"/>
                  <a:pt x="121" y="61"/>
                  <a:pt x="121" y="61"/>
                </a:cubicBezTo>
                <a:cubicBezTo>
                  <a:pt x="123" y="63"/>
                  <a:pt x="123" y="63"/>
                  <a:pt x="123" y="63"/>
                </a:cubicBezTo>
                <a:cubicBezTo>
                  <a:pt x="119" y="65"/>
                  <a:pt x="119" y="65"/>
                  <a:pt x="119" y="65"/>
                </a:cubicBezTo>
                <a:cubicBezTo>
                  <a:pt x="120" y="67"/>
                  <a:pt x="120" y="67"/>
                  <a:pt x="120" y="67"/>
                </a:cubicBezTo>
                <a:cubicBezTo>
                  <a:pt x="119" y="69"/>
                  <a:pt x="118" y="72"/>
                  <a:pt x="118" y="75"/>
                </a:cubicBezTo>
                <a:cubicBezTo>
                  <a:pt x="118" y="78"/>
                  <a:pt x="119" y="81"/>
                  <a:pt x="120" y="84"/>
                </a:cubicBezTo>
                <a:cubicBezTo>
                  <a:pt x="120" y="84"/>
                  <a:pt x="119" y="84"/>
                  <a:pt x="119" y="84"/>
                </a:cubicBezTo>
                <a:cubicBezTo>
                  <a:pt x="118" y="85"/>
                  <a:pt x="120" y="90"/>
                  <a:pt x="120" y="93"/>
                </a:cubicBezTo>
                <a:cubicBezTo>
                  <a:pt x="120" y="93"/>
                  <a:pt x="120" y="94"/>
                  <a:pt x="121" y="94"/>
                </a:cubicBezTo>
                <a:cubicBezTo>
                  <a:pt x="121" y="95"/>
                  <a:pt x="122" y="95"/>
                  <a:pt x="122" y="94"/>
                </a:cubicBezTo>
                <a:cubicBezTo>
                  <a:pt x="122" y="96"/>
                  <a:pt x="123" y="98"/>
                  <a:pt x="124" y="100"/>
                </a:cubicBezTo>
                <a:cubicBezTo>
                  <a:pt x="121" y="100"/>
                  <a:pt x="121" y="100"/>
                  <a:pt x="121" y="100"/>
                </a:cubicBezTo>
                <a:lnTo>
                  <a:pt x="119" y="104"/>
                </a:lnTo>
                <a:close/>
                <a:moveTo>
                  <a:pt x="79" y="60"/>
                </a:moveTo>
                <a:cubicBezTo>
                  <a:pt x="74" y="63"/>
                  <a:pt x="74" y="63"/>
                  <a:pt x="74" y="63"/>
                </a:cubicBezTo>
                <a:cubicBezTo>
                  <a:pt x="75" y="65"/>
                  <a:pt x="75" y="65"/>
                  <a:pt x="75" y="65"/>
                </a:cubicBezTo>
                <a:cubicBezTo>
                  <a:pt x="74" y="68"/>
                  <a:pt x="73" y="72"/>
                  <a:pt x="73" y="76"/>
                </a:cubicBezTo>
                <a:cubicBezTo>
                  <a:pt x="73" y="80"/>
                  <a:pt x="73" y="83"/>
                  <a:pt x="75" y="86"/>
                </a:cubicBezTo>
                <a:cubicBezTo>
                  <a:pt x="74" y="86"/>
                  <a:pt x="74" y="86"/>
                  <a:pt x="73" y="87"/>
                </a:cubicBezTo>
                <a:cubicBezTo>
                  <a:pt x="73" y="88"/>
                  <a:pt x="75" y="95"/>
                  <a:pt x="75" y="97"/>
                </a:cubicBezTo>
                <a:cubicBezTo>
                  <a:pt x="75" y="98"/>
                  <a:pt x="75" y="99"/>
                  <a:pt x="76" y="100"/>
                </a:cubicBezTo>
                <a:cubicBezTo>
                  <a:pt x="76" y="100"/>
                  <a:pt x="77" y="100"/>
                  <a:pt x="77" y="99"/>
                </a:cubicBezTo>
                <a:cubicBezTo>
                  <a:pt x="78" y="102"/>
                  <a:pt x="78" y="105"/>
                  <a:pt x="80" y="107"/>
                </a:cubicBezTo>
                <a:cubicBezTo>
                  <a:pt x="76" y="107"/>
                  <a:pt x="76" y="107"/>
                  <a:pt x="76" y="107"/>
                </a:cubicBezTo>
                <a:cubicBezTo>
                  <a:pt x="74" y="112"/>
                  <a:pt x="74" y="112"/>
                  <a:pt x="74" y="112"/>
                </a:cubicBezTo>
                <a:cubicBezTo>
                  <a:pt x="74" y="112"/>
                  <a:pt x="53" y="120"/>
                  <a:pt x="53" y="125"/>
                </a:cubicBezTo>
                <a:cubicBezTo>
                  <a:pt x="52" y="132"/>
                  <a:pt x="52" y="132"/>
                  <a:pt x="52" y="132"/>
                </a:cubicBezTo>
                <a:cubicBezTo>
                  <a:pt x="134" y="133"/>
                  <a:pt x="134" y="133"/>
                  <a:pt x="134" y="133"/>
                </a:cubicBezTo>
                <a:cubicBezTo>
                  <a:pt x="133" y="125"/>
                  <a:pt x="133" y="125"/>
                  <a:pt x="133" y="125"/>
                </a:cubicBezTo>
                <a:cubicBezTo>
                  <a:pt x="133" y="120"/>
                  <a:pt x="110" y="112"/>
                  <a:pt x="110" y="112"/>
                </a:cubicBezTo>
                <a:cubicBezTo>
                  <a:pt x="109" y="107"/>
                  <a:pt x="109" y="107"/>
                  <a:pt x="109" y="107"/>
                </a:cubicBezTo>
                <a:cubicBezTo>
                  <a:pt x="105" y="107"/>
                  <a:pt x="105" y="107"/>
                  <a:pt x="105" y="107"/>
                </a:cubicBezTo>
                <a:cubicBezTo>
                  <a:pt x="107" y="105"/>
                  <a:pt x="108" y="102"/>
                  <a:pt x="108" y="99"/>
                </a:cubicBezTo>
                <a:cubicBezTo>
                  <a:pt x="108" y="100"/>
                  <a:pt x="109" y="100"/>
                  <a:pt x="109" y="100"/>
                </a:cubicBezTo>
                <a:cubicBezTo>
                  <a:pt x="110" y="99"/>
                  <a:pt x="111" y="98"/>
                  <a:pt x="110" y="97"/>
                </a:cubicBezTo>
                <a:cubicBezTo>
                  <a:pt x="110" y="95"/>
                  <a:pt x="113" y="88"/>
                  <a:pt x="112" y="87"/>
                </a:cubicBezTo>
                <a:cubicBezTo>
                  <a:pt x="112" y="86"/>
                  <a:pt x="111" y="86"/>
                  <a:pt x="110" y="86"/>
                </a:cubicBezTo>
                <a:cubicBezTo>
                  <a:pt x="112" y="83"/>
                  <a:pt x="113" y="80"/>
                  <a:pt x="113" y="76"/>
                </a:cubicBezTo>
                <a:cubicBezTo>
                  <a:pt x="113" y="64"/>
                  <a:pt x="105" y="56"/>
                  <a:pt x="94" y="54"/>
                </a:cubicBezTo>
                <a:cubicBezTo>
                  <a:pt x="86" y="53"/>
                  <a:pt x="76" y="58"/>
                  <a:pt x="76" y="58"/>
                </a:cubicBezTo>
                <a:lnTo>
                  <a:pt x="79" y="60"/>
                </a:lnTo>
                <a:close/>
                <a:moveTo>
                  <a:pt x="167" y="46"/>
                </a:moveTo>
                <a:cubicBezTo>
                  <a:pt x="174" y="42"/>
                  <a:pt x="174" y="42"/>
                  <a:pt x="174" y="42"/>
                </a:cubicBezTo>
                <a:cubicBezTo>
                  <a:pt x="158" y="18"/>
                  <a:pt x="130" y="1"/>
                  <a:pt x="98" y="0"/>
                </a:cubicBezTo>
                <a:cubicBezTo>
                  <a:pt x="98" y="8"/>
                  <a:pt x="98" y="8"/>
                  <a:pt x="98" y="8"/>
                </a:cubicBezTo>
                <a:cubicBezTo>
                  <a:pt x="127" y="9"/>
                  <a:pt x="152" y="24"/>
                  <a:pt x="167" y="46"/>
                </a:cubicBezTo>
                <a:close/>
                <a:moveTo>
                  <a:pt x="40" y="104"/>
                </a:moveTo>
                <a:cubicBezTo>
                  <a:pt x="40" y="104"/>
                  <a:pt x="23" y="111"/>
                  <a:pt x="23" y="115"/>
                </a:cubicBezTo>
                <a:cubicBezTo>
                  <a:pt x="23" y="121"/>
                  <a:pt x="23" y="121"/>
                  <a:pt x="23" y="121"/>
                </a:cubicBezTo>
                <a:cubicBezTo>
                  <a:pt x="52" y="121"/>
                  <a:pt x="52" y="121"/>
                  <a:pt x="52" y="121"/>
                </a:cubicBezTo>
                <a:cubicBezTo>
                  <a:pt x="58" y="115"/>
                  <a:pt x="73" y="109"/>
                  <a:pt x="73" y="109"/>
                </a:cubicBezTo>
                <a:cubicBezTo>
                  <a:pt x="74" y="107"/>
                  <a:pt x="74" y="107"/>
                  <a:pt x="74" y="107"/>
                </a:cubicBezTo>
                <a:cubicBezTo>
                  <a:pt x="71" y="105"/>
                  <a:pt x="69" y="104"/>
                  <a:pt x="69" y="104"/>
                </a:cubicBezTo>
                <a:cubicBezTo>
                  <a:pt x="67" y="100"/>
                  <a:pt x="67" y="100"/>
                  <a:pt x="67" y="100"/>
                </a:cubicBezTo>
                <a:cubicBezTo>
                  <a:pt x="65" y="100"/>
                  <a:pt x="65" y="100"/>
                  <a:pt x="65" y="100"/>
                </a:cubicBezTo>
                <a:cubicBezTo>
                  <a:pt x="66" y="98"/>
                  <a:pt x="66" y="96"/>
                  <a:pt x="67" y="94"/>
                </a:cubicBezTo>
                <a:cubicBezTo>
                  <a:pt x="67" y="95"/>
                  <a:pt x="68" y="95"/>
                  <a:pt x="68" y="94"/>
                </a:cubicBezTo>
                <a:cubicBezTo>
                  <a:pt x="69" y="94"/>
                  <a:pt x="69" y="93"/>
                  <a:pt x="69" y="93"/>
                </a:cubicBezTo>
                <a:cubicBezTo>
                  <a:pt x="68" y="90"/>
                  <a:pt x="70" y="85"/>
                  <a:pt x="70" y="84"/>
                </a:cubicBezTo>
                <a:cubicBezTo>
                  <a:pt x="70" y="84"/>
                  <a:pt x="69" y="84"/>
                  <a:pt x="68" y="84"/>
                </a:cubicBezTo>
                <a:cubicBezTo>
                  <a:pt x="70" y="81"/>
                  <a:pt x="71" y="78"/>
                  <a:pt x="71" y="75"/>
                </a:cubicBezTo>
                <a:cubicBezTo>
                  <a:pt x="71" y="66"/>
                  <a:pt x="65" y="59"/>
                  <a:pt x="56" y="58"/>
                </a:cubicBezTo>
                <a:cubicBezTo>
                  <a:pt x="49" y="58"/>
                  <a:pt x="42" y="61"/>
                  <a:pt x="42" y="61"/>
                </a:cubicBezTo>
                <a:cubicBezTo>
                  <a:pt x="44" y="63"/>
                  <a:pt x="44" y="63"/>
                  <a:pt x="44" y="63"/>
                </a:cubicBezTo>
                <a:cubicBezTo>
                  <a:pt x="40" y="65"/>
                  <a:pt x="40" y="65"/>
                  <a:pt x="40" y="65"/>
                </a:cubicBezTo>
                <a:cubicBezTo>
                  <a:pt x="41" y="67"/>
                  <a:pt x="41" y="67"/>
                  <a:pt x="41" y="67"/>
                </a:cubicBezTo>
                <a:cubicBezTo>
                  <a:pt x="39" y="69"/>
                  <a:pt x="39" y="72"/>
                  <a:pt x="39" y="75"/>
                </a:cubicBezTo>
                <a:cubicBezTo>
                  <a:pt x="39" y="78"/>
                  <a:pt x="39" y="81"/>
                  <a:pt x="41" y="84"/>
                </a:cubicBezTo>
                <a:cubicBezTo>
                  <a:pt x="40" y="84"/>
                  <a:pt x="39" y="84"/>
                  <a:pt x="39" y="84"/>
                </a:cubicBezTo>
                <a:cubicBezTo>
                  <a:pt x="39" y="85"/>
                  <a:pt x="41" y="90"/>
                  <a:pt x="40" y="93"/>
                </a:cubicBezTo>
                <a:cubicBezTo>
                  <a:pt x="40" y="93"/>
                  <a:pt x="41" y="94"/>
                  <a:pt x="41" y="94"/>
                </a:cubicBezTo>
                <a:cubicBezTo>
                  <a:pt x="42" y="95"/>
                  <a:pt x="42" y="95"/>
                  <a:pt x="42" y="94"/>
                </a:cubicBezTo>
                <a:cubicBezTo>
                  <a:pt x="43" y="96"/>
                  <a:pt x="43" y="98"/>
                  <a:pt x="44" y="100"/>
                </a:cubicBezTo>
                <a:cubicBezTo>
                  <a:pt x="42" y="100"/>
                  <a:pt x="42" y="100"/>
                  <a:pt x="42" y="100"/>
                </a:cubicBezTo>
                <a:lnTo>
                  <a:pt x="40" y="104"/>
                </a:lnTo>
                <a:close/>
                <a:moveTo>
                  <a:pt x="98" y="181"/>
                </a:moveTo>
                <a:cubicBezTo>
                  <a:pt x="98" y="189"/>
                  <a:pt x="98" y="189"/>
                  <a:pt x="98" y="189"/>
                </a:cubicBezTo>
                <a:cubicBezTo>
                  <a:pt x="130" y="188"/>
                  <a:pt x="158" y="172"/>
                  <a:pt x="175" y="147"/>
                </a:cubicBezTo>
                <a:cubicBezTo>
                  <a:pt x="168" y="143"/>
                  <a:pt x="168" y="143"/>
                  <a:pt x="168" y="143"/>
                </a:cubicBezTo>
                <a:cubicBezTo>
                  <a:pt x="153" y="165"/>
                  <a:pt x="127" y="180"/>
                  <a:pt x="98" y="181"/>
                </a:cubicBezTo>
                <a:close/>
                <a:moveTo>
                  <a:pt x="22" y="141"/>
                </a:moveTo>
                <a:cubicBezTo>
                  <a:pt x="15" y="145"/>
                  <a:pt x="15" y="145"/>
                  <a:pt x="15" y="145"/>
                </a:cubicBezTo>
                <a:cubicBezTo>
                  <a:pt x="31" y="170"/>
                  <a:pt x="58" y="187"/>
                  <a:pt x="89" y="189"/>
                </a:cubicBezTo>
                <a:cubicBezTo>
                  <a:pt x="89" y="181"/>
                  <a:pt x="89" y="181"/>
                  <a:pt x="89" y="181"/>
                </a:cubicBezTo>
                <a:cubicBezTo>
                  <a:pt x="61" y="179"/>
                  <a:pt x="36" y="164"/>
                  <a:pt x="22" y="141"/>
                </a:cubicBezTo>
                <a:close/>
                <a:moveTo>
                  <a:pt x="179" y="50"/>
                </a:moveTo>
                <a:cubicBezTo>
                  <a:pt x="172" y="54"/>
                  <a:pt x="172" y="54"/>
                  <a:pt x="172" y="54"/>
                </a:cubicBezTo>
                <a:cubicBezTo>
                  <a:pt x="178" y="66"/>
                  <a:pt x="182" y="80"/>
                  <a:pt x="182" y="95"/>
                </a:cubicBezTo>
                <a:cubicBezTo>
                  <a:pt x="182" y="109"/>
                  <a:pt x="179" y="122"/>
                  <a:pt x="172" y="134"/>
                </a:cubicBezTo>
                <a:cubicBezTo>
                  <a:pt x="179" y="138"/>
                  <a:pt x="179" y="138"/>
                  <a:pt x="179" y="138"/>
                </a:cubicBezTo>
                <a:cubicBezTo>
                  <a:pt x="186" y="125"/>
                  <a:pt x="190" y="110"/>
                  <a:pt x="190" y="95"/>
                </a:cubicBezTo>
                <a:cubicBezTo>
                  <a:pt x="190" y="79"/>
                  <a:pt x="186" y="64"/>
                  <a:pt x="179" y="50"/>
                </a:cubicBezTo>
                <a:close/>
                <a:moveTo>
                  <a:pt x="8" y="95"/>
                </a:moveTo>
                <a:cubicBezTo>
                  <a:pt x="8" y="81"/>
                  <a:pt x="12" y="68"/>
                  <a:pt x="17" y="56"/>
                </a:cubicBezTo>
                <a:cubicBezTo>
                  <a:pt x="11" y="52"/>
                  <a:pt x="11" y="52"/>
                  <a:pt x="11" y="52"/>
                </a:cubicBezTo>
                <a:cubicBezTo>
                  <a:pt x="4" y="65"/>
                  <a:pt x="0" y="79"/>
                  <a:pt x="0" y="95"/>
                </a:cubicBezTo>
                <a:cubicBezTo>
                  <a:pt x="0" y="110"/>
                  <a:pt x="4" y="124"/>
                  <a:pt x="10" y="137"/>
                </a:cubicBezTo>
                <a:cubicBezTo>
                  <a:pt x="17" y="133"/>
                  <a:pt x="17" y="133"/>
                  <a:pt x="17" y="133"/>
                </a:cubicBezTo>
                <a:cubicBezTo>
                  <a:pt x="11" y="121"/>
                  <a:pt x="8" y="108"/>
                  <a:pt x="8" y="95"/>
                </a:cubicBezTo>
                <a:close/>
                <a:moveTo>
                  <a:pt x="89" y="8"/>
                </a:moveTo>
                <a:cubicBezTo>
                  <a:pt x="89" y="0"/>
                  <a:pt x="89" y="0"/>
                  <a:pt x="89" y="0"/>
                </a:cubicBezTo>
                <a:cubicBezTo>
                  <a:pt x="58" y="2"/>
                  <a:pt x="31" y="19"/>
                  <a:pt x="15" y="44"/>
                </a:cubicBezTo>
                <a:cubicBezTo>
                  <a:pt x="22" y="48"/>
                  <a:pt x="22" y="48"/>
                  <a:pt x="22" y="48"/>
                </a:cubicBezTo>
                <a:cubicBezTo>
                  <a:pt x="37" y="25"/>
                  <a:pt x="61" y="10"/>
                  <a:pt x="89" y="8"/>
                </a:cubicBezTo>
                <a:close/>
              </a:path>
            </a:pathLst>
          </a:custGeom>
          <a:solidFill>
            <a:srgbClr val="22386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none" lIns="91440" tIns="756000" rIns="91440" bIns="0" numCol="1" anchor="t" anchorCtr="1" compatLnSpc="1">
            <a:prstTxWarp prst="textNoShape">
              <a:avLst/>
            </a:prstTxWarp>
          </a:bodyPr>
          <a:lstStyle/>
          <a:p>
            <a:pPr algn="ctr"/>
            <a:r>
              <a:rPr lang="en-US" sz="900" b="1" dirty="0" smtClean="0">
                <a:solidFill>
                  <a:srgbClr val="002060"/>
                </a:solidFill>
              </a:rPr>
              <a:t>Recruiting</a:t>
            </a:r>
            <a:endParaRPr lang="en-US" sz="900" b="1" dirty="0">
              <a:solidFill>
                <a:srgbClr val="002060"/>
              </a:solidFill>
            </a:endParaRPr>
          </a:p>
        </p:txBody>
      </p:sp>
      <p:sp>
        <p:nvSpPr>
          <p:cNvPr id="6159" name="Freeform 43"/>
          <p:cNvSpPr>
            <a:spLocks noEditPoints="1"/>
          </p:cNvSpPr>
          <p:nvPr/>
        </p:nvSpPr>
        <p:spPr bwMode="auto">
          <a:xfrm>
            <a:off x="1971675" y="2654301"/>
            <a:ext cx="603250" cy="604838"/>
          </a:xfrm>
          <a:custGeom>
            <a:avLst/>
            <a:gdLst>
              <a:gd name="T0" fmla="*/ 117 w 190"/>
              <a:gd name="T1" fmla="*/ 92 h 190"/>
              <a:gd name="T2" fmla="*/ 116 w 190"/>
              <a:gd name="T3" fmla="*/ 88 h 190"/>
              <a:gd name="T4" fmla="*/ 127 w 190"/>
              <a:gd name="T5" fmla="*/ 94 h 190"/>
              <a:gd name="T6" fmla="*/ 153 w 190"/>
              <a:gd name="T7" fmla="*/ 81 h 190"/>
              <a:gd name="T8" fmla="*/ 139 w 190"/>
              <a:gd name="T9" fmla="*/ 72 h 190"/>
              <a:gd name="T10" fmla="*/ 140 w 190"/>
              <a:gd name="T11" fmla="*/ 55 h 190"/>
              <a:gd name="T12" fmla="*/ 116 w 190"/>
              <a:gd name="T13" fmla="*/ 70 h 190"/>
              <a:gd name="T14" fmla="*/ 114 w 190"/>
              <a:gd name="T15" fmla="*/ 83 h 190"/>
              <a:gd name="T16" fmla="*/ 88 w 190"/>
              <a:gd name="T17" fmla="*/ 97 h 190"/>
              <a:gd name="T18" fmla="*/ 91 w 190"/>
              <a:gd name="T19" fmla="*/ 101 h 190"/>
              <a:gd name="T20" fmla="*/ 86 w 190"/>
              <a:gd name="T21" fmla="*/ 93 h 190"/>
              <a:gd name="T22" fmla="*/ 96 w 190"/>
              <a:gd name="T23" fmla="*/ 86 h 190"/>
              <a:gd name="T24" fmla="*/ 86 w 190"/>
              <a:gd name="T25" fmla="*/ 83 h 190"/>
              <a:gd name="T26" fmla="*/ 77 w 190"/>
              <a:gd name="T27" fmla="*/ 103 h 190"/>
              <a:gd name="T28" fmla="*/ 94 w 190"/>
              <a:gd name="T29" fmla="*/ 116 h 190"/>
              <a:gd name="T30" fmla="*/ 102 w 190"/>
              <a:gd name="T31" fmla="*/ 96 h 190"/>
              <a:gd name="T32" fmla="*/ 109 w 190"/>
              <a:gd name="T33" fmla="*/ 92 h 190"/>
              <a:gd name="T34" fmla="*/ 109 w 190"/>
              <a:gd name="T35" fmla="*/ 94 h 190"/>
              <a:gd name="T36" fmla="*/ 97 w 190"/>
              <a:gd name="T37" fmla="*/ 129 h 190"/>
              <a:gd name="T38" fmla="*/ 64 w 190"/>
              <a:gd name="T39" fmla="*/ 106 h 190"/>
              <a:gd name="T40" fmla="*/ 81 w 190"/>
              <a:gd name="T41" fmla="*/ 70 h 190"/>
              <a:gd name="T42" fmla="*/ 104 w 190"/>
              <a:gd name="T43" fmla="*/ 82 h 190"/>
              <a:gd name="T44" fmla="*/ 109 w 190"/>
              <a:gd name="T45" fmla="*/ 79 h 190"/>
              <a:gd name="T46" fmla="*/ 109 w 190"/>
              <a:gd name="T47" fmla="*/ 74 h 190"/>
              <a:gd name="T48" fmla="*/ 76 w 190"/>
              <a:gd name="T49" fmla="*/ 55 h 190"/>
              <a:gd name="T50" fmla="*/ 50 w 190"/>
              <a:gd name="T51" fmla="*/ 110 h 190"/>
              <a:gd name="T52" fmla="*/ 99 w 190"/>
              <a:gd name="T53" fmla="*/ 144 h 190"/>
              <a:gd name="T54" fmla="*/ 117 w 190"/>
              <a:gd name="T55" fmla="*/ 92 h 190"/>
              <a:gd name="T56" fmla="*/ 88 w 190"/>
              <a:gd name="T57" fmla="*/ 8 h 190"/>
              <a:gd name="T58" fmla="*/ 88 w 190"/>
              <a:gd name="T59" fmla="*/ 1 h 190"/>
              <a:gd name="T60" fmla="*/ 15 w 190"/>
              <a:gd name="T61" fmla="*/ 44 h 190"/>
              <a:gd name="T62" fmla="*/ 22 w 190"/>
              <a:gd name="T63" fmla="*/ 48 h 190"/>
              <a:gd name="T64" fmla="*/ 88 w 190"/>
              <a:gd name="T65" fmla="*/ 8 h 190"/>
              <a:gd name="T66" fmla="*/ 8 w 190"/>
              <a:gd name="T67" fmla="*/ 95 h 190"/>
              <a:gd name="T68" fmla="*/ 17 w 190"/>
              <a:gd name="T69" fmla="*/ 56 h 190"/>
              <a:gd name="T70" fmla="*/ 10 w 190"/>
              <a:gd name="T71" fmla="*/ 52 h 190"/>
              <a:gd name="T72" fmla="*/ 0 w 190"/>
              <a:gd name="T73" fmla="*/ 95 h 190"/>
              <a:gd name="T74" fmla="*/ 10 w 190"/>
              <a:gd name="T75" fmla="*/ 137 h 190"/>
              <a:gd name="T76" fmla="*/ 17 w 190"/>
              <a:gd name="T77" fmla="*/ 133 h 190"/>
              <a:gd name="T78" fmla="*/ 8 w 190"/>
              <a:gd name="T79" fmla="*/ 95 h 190"/>
              <a:gd name="T80" fmla="*/ 167 w 190"/>
              <a:gd name="T81" fmla="*/ 47 h 190"/>
              <a:gd name="T82" fmla="*/ 174 w 190"/>
              <a:gd name="T83" fmla="*/ 43 h 190"/>
              <a:gd name="T84" fmla="*/ 98 w 190"/>
              <a:gd name="T85" fmla="*/ 0 h 190"/>
              <a:gd name="T86" fmla="*/ 98 w 190"/>
              <a:gd name="T87" fmla="*/ 8 h 190"/>
              <a:gd name="T88" fmla="*/ 167 w 190"/>
              <a:gd name="T89" fmla="*/ 47 h 190"/>
              <a:gd name="T90" fmla="*/ 21 w 190"/>
              <a:gd name="T91" fmla="*/ 142 h 190"/>
              <a:gd name="T92" fmla="*/ 15 w 190"/>
              <a:gd name="T93" fmla="*/ 146 h 190"/>
              <a:gd name="T94" fmla="*/ 88 w 190"/>
              <a:gd name="T95" fmla="*/ 190 h 190"/>
              <a:gd name="T96" fmla="*/ 88 w 190"/>
              <a:gd name="T97" fmla="*/ 182 h 190"/>
              <a:gd name="T98" fmla="*/ 21 w 190"/>
              <a:gd name="T99" fmla="*/ 142 h 190"/>
              <a:gd name="T100" fmla="*/ 179 w 190"/>
              <a:gd name="T101" fmla="*/ 51 h 190"/>
              <a:gd name="T102" fmla="*/ 172 w 190"/>
              <a:gd name="T103" fmla="*/ 55 h 190"/>
              <a:gd name="T104" fmla="*/ 182 w 190"/>
              <a:gd name="T105" fmla="*/ 95 h 190"/>
              <a:gd name="T106" fmla="*/ 172 w 190"/>
              <a:gd name="T107" fmla="*/ 135 h 190"/>
              <a:gd name="T108" fmla="*/ 179 w 190"/>
              <a:gd name="T109" fmla="*/ 139 h 190"/>
              <a:gd name="T110" fmla="*/ 190 w 190"/>
              <a:gd name="T111" fmla="*/ 95 h 190"/>
              <a:gd name="T112" fmla="*/ 179 w 190"/>
              <a:gd name="T113" fmla="*/ 51 h 190"/>
              <a:gd name="T114" fmla="*/ 98 w 190"/>
              <a:gd name="T115" fmla="*/ 182 h 190"/>
              <a:gd name="T116" fmla="*/ 98 w 190"/>
              <a:gd name="T117" fmla="*/ 190 h 190"/>
              <a:gd name="T118" fmla="*/ 174 w 190"/>
              <a:gd name="T119" fmla="*/ 147 h 190"/>
              <a:gd name="T120" fmla="*/ 167 w 190"/>
              <a:gd name="T121" fmla="*/ 143 h 190"/>
              <a:gd name="T122" fmla="*/ 98 w 190"/>
              <a:gd name="T123" fmla="*/ 182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90" h="190">
                <a:moveTo>
                  <a:pt x="117" y="92"/>
                </a:moveTo>
                <a:cubicBezTo>
                  <a:pt x="117" y="90"/>
                  <a:pt x="117" y="89"/>
                  <a:pt x="116" y="88"/>
                </a:cubicBezTo>
                <a:cubicBezTo>
                  <a:pt x="127" y="94"/>
                  <a:pt x="127" y="94"/>
                  <a:pt x="127" y="94"/>
                </a:cubicBezTo>
                <a:cubicBezTo>
                  <a:pt x="153" y="81"/>
                  <a:pt x="153" y="81"/>
                  <a:pt x="153" y="81"/>
                </a:cubicBezTo>
                <a:cubicBezTo>
                  <a:pt x="139" y="72"/>
                  <a:pt x="139" y="72"/>
                  <a:pt x="139" y="72"/>
                </a:cubicBezTo>
                <a:cubicBezTo>
                  <a:pt x="140" y="55"/>
                  <a:pt x="140" y="55"/>
                  <a:pt x="140" y="55"/>
                </a:cubicBezTo>
                <a:cubicBezTo>
                  <a:pt x="116" y="70"/>
                  <a:pt x="116" y="70"/>
                  <a:pt x="116" y="70"/>
                </a:cubicBezTo>
                <a:cubicBezTo>
                  <a:pt x="114" y="83"/>
                  <a:pt x="114" y="83"/>
                  <a:pt x="114" y="83"/>
                </a:cubicBezTo>
                <a:cubicBezTo>
                  <a:pt x="88" y="97"/>
                  <a:pt x="88" y="97"/>
                  <a:pt x="88" y="97"/>
                </a:cubicBezTo>
                <a:cubicBezTo>
                  <a:pt x="91" y="101"/>
                  <a:pt x="91" y="101"/>
                  <a:pt x="91" y="101"/>
                </a:cubicBezTo>
                <a:cubicBezTo>
                  <a:pt x="86" y="99"/>
                  <a:pt x="85" y="97"/>
                  <a:pt x="86" y="93"/>
                </a:cubicBezTo>
                <a:cubicBezTo>
                  <a:pt x="96" y="86"/>
                  <a:pt x="96" y="86"/>
                  <a:pt x="96" y="86"/>
                </a:cubicBezTo>
                <a:cubicBezTo>
                  <a:pt x="93" y="83"/>
                  <a:pt x="89" y="82"/>
                  <a:pt x="86" y="83"/>
                </a:cubicBezTo>
                <a:cubicBezTo>
                  <a:pt x="78" y="84"/>
                  <a:pt x="74" y="93"/>
                  <a:pt x="77" y="103"/>
                </a:cubicBezTo>
                <a:cubicBezTo>
                  <a:pt x="80" y="112"/>
                  <a:pt x="87" y="118"/>
                  <a:pt x="94" y="116"/>
                </a:cubicBezTo>
                <a:cubicBezTo>
                  <a:pt x="101" y="113"/>
                  <a:pt x="104" y="105"/>
                  <a:pt x="102" y="96"/>
                </a:cubicBezTo>
                <a:cubicBezTo>
                  <a:pt x="109" y="92"/>
                  <a:pt x="109" y="92"/>
                  <a:pt x="109" y="92"/>
                </a:cubicBezTo>
                <a:cubicBezTo>
                  <a:pt x="109" y="94"/>
                  <a:pt x="109" y="94"/>
                  <a:pt x="109" y="94"/>
                </a:cubicBezTo>
                <a:cubicBezTo>
                  <a:pt x="113" y="109"/>
                  <a:pt x="108" y="125"/>
                  <a:pt x="97" y="129"/>
                </a:cubicBezTo>
                <a:cubicBezTo>
                  <a:pt x="84" y="134"/>
                  <a:pt x="69" y="124"/>
                  <a:pt x="64" y="106"/>
                </a:cubicBezTo>
                <a:cubicBezTo>
                  <a:pt x="59" y="88"/>
                  <a:pt x="67" y="72"/>
                  <a:pt x="81" y="70"/>
                </a:cubicBezTo>
                <a:cubicBezTo>
                  <a:pt x="89" y="68"/>
                  <a:pt x="98" y="73"/>
                  <a:pt x="104" y="82"/>
                </a:cubicBezTo>
                <a:cubicBezTo>
                  <a:pt x="109" y="79"/>
                  <a:pt x="109" y="79"/>
                  <a:pt x="109" y="79"/>
                </a:cubicBezTo>
                <a:cubicBezTo>
                  <a:pt x="109" y="74"/>
                  <a:pt x="109" y="74"/>
                  <a:pt x="109" y="74"/>
                </a:cubicBezTo>
                <a:cubicBezTo>
                  <a:pt x="101" y="62"/>
                  <a:pt x="88" y="54"/>
                  <a:pt x="76" y="55"/>
                </a:cubicBezTo>
                <a:cubicBezTo>
                  <a:pt x="55" y="58"/>
                  <a:pt x="42" y="82"/>
                  <a:pt x="50" y="110"/>
                </a:cubicBezTo>
                <a:cubicBezTo>
                  <a:pt x="57" y="138"/>
                  <a:pt x="80" y="153"/>
                  <a:pt x="99" y="144"/>
                </a:cubicBezTo>
                <a:cubicBezTo>
                  <a:pt x="116" y="137"/>
                  <a:pt x="123" y="114"/>
                  <a:pt x="117" y="92"/>
                </a:cubicBezTo>
                <a:close/>
                <a:moveTo>
                  <a:pt x="88" y="8"/>
                </a:moveTo>
                <a:cubicBezTo>
                  <a:pt x="88" y="1"/>
                  <a:pt x="88" y="1"/>
                  <a:pt x="88" y="1"/>
                </a:cubicBezTo>
                <a:cubicBezTo>
                  <a:pt x="58" y="3"/>
                  <a:pt x="31" y="19"/>
                  <a:pt x="15" y="44"/>
                </a:cubicBezTo>
                <a:cubicBezTo>
                  <a:pt x="22" y="48"/>
                  <a:pt x="22" y="48"/>
                  <a:pt x="22" y="48"/>
                </a:cubicBezTo>
                <a:cubicBezTo>
                  <a:pt x="36" y="26"/>
                  <a:pt x="60" y="10"/>
                  <a:pt x="88" y="8"/>
                </a:cubicBezTo>
                <a:close/>
                <a:moveTo>
                  <a:pt x="8" y="95"/>
                </a:moveTo>
                <a:cubicBezTo>
                  <a:pt x="8" y="81"/>
                  <a:pt x="11" y="68"/>
                  <a:pt x="17" y="56"/>
                </a:cubicBezTo>
                <a:cubicBezTo>
                  <a:pt x="10" y="52"/>
                  <a:pt x="10" y="52"/>
                  <a:pt x="10" y="52"/>
                </a:cubicBezTo>
                <a:cubicBezTo>
                  <a:pt x="4" y="65"/>
                  <a:pt x="0" y="80"/>
                  <a:pt x="0" y="95"/>
                </a:cubicBezTo>
                <a:cubicBezTo>
                  <a:pt x="0" y="110"/>
                  <a:pt x="4" y="125"/>
                  <a:pt x="10" y="137"/>
                </a:cubicBezTo>
                <a:cubicBezTo>
                  <a:pt x="17" y="133"/>
                  <a:pt x="17" y="133"/>
                  <a:pt x="17" y="133"/>
                </a:cubicBezTo>
                <a:cubicBezTo>
                  <a:pt x="11" y="122"/>
                  <a:pt x="8" y="109"/>
                  <a:pt x="8" y="95"/>
                </a:cubicBezTo>
                <a:close/>
                <a:moveTo>
                  <a:pt x="167" y="47"/>
                </a:moveTo>
                <a:cubicBezTo>
                  <a:pt x="174" y="43"/>
                  <a:pt x="174" y="43"/>
                  <a:pt x="174" y="43"/>
                </a:cubicBezTo>
                <a:cubicBezTo>
                  <a:pt x="157" y="18"/>
                  <a:pt x="130" y="1"/>
                  <a:pt x="98" y="0"/>
                </a:cubicBezTo>
                <a:cubicBezTo>
                  <a:pt x="98" y="8"/>
                  <a:pt x="98" y="8"/>
                  <a:pt x="98" y="8"/>
                </a:cubicBezTo>
                <a:cubicBezTo>
                  <a:pt x="127" y="9"/>
                  <a:pt x="152" y="24"/>
                  <a:pt x="167" y="47"/>
                </a:cubicBezTo>
                <a:close/>
                <a:moveTo>
                  <a:pt x="21" y="142"/>
                </a:moveTo>
                <a:cubicBezTo>
                  <a:pt x="15" y="146"/>
                  <a:pt x="15" y="146"/>
                  <a:pt x="15" y="146"/>
                </a:cubicBezTo>
                <a:cubicBezTo>
                  <a:pt x="30" y="170"/>
                  <a:pt x="57" y="188"/>
                  <a:pt x="88" y="190"/>
                </a:cubicBezTo>
                <a:cubicBezTo>
                  <a:pt x="88" y="182"/>
                  <a:pt x="88" y="182"/>
                  <a:pt x="88" y="182"/>
                </a:cubicBezTo>
                <a:cubicBezTo>
                  <a:pt x="60" y="180"/>
                  <a:pt x="36" y="164"/>
                  <a:pt x="21" y="142"/>
                </a:cubicBezTo>
                <a:close/>
                <a:moveTo>
                  <a:pt x="179" y="51"/>
                </a:moveTo>
                <a:cubicBezTo>
                  <a:pt x="172" y="55"/>
                  <a:pt x="172" y="55"/>
                  <a:pt x="172" y="55"/>
                </a:cubicBezTo>
                <a:cubicBezTo>
                  <a:pt x="178" y="67"/>
                  <a:pt x="182" y="81"/>
                  <a:pt x="182" y="95"/>
                </a:cubicBezTo>
                <a:cubicBezTo>
                  <a:pt x="182" y="109"/>
                  <a:pt x="178" y="123"/>
                  <a:pt x="172" y="135"/>
                </a:cubicBezTo>
                <a:cubicBezTo>
                  <a:pt x="179" y="139"/>
                  <a:pt x="179" y="139"/>
                  <a:pt x="179" y="139"/>
                </a:cubicBezTo>
                <a:cubicBezTo>
                  <a:pt x="186" y="126"/>
                  <a:pt x="190" y="111"/>
                  <a:pt x="190" y="95"/>
                </a:cubicBezTo>
                <a:cubicBezTo>
                  <a:pt x="190" y="79"/>
                  <a:pt x="186" y="64"/>
                  <a:pt x="179" y="51"/>
                </a:cubicBezTo>
                <a:close/>
                <a:moveTo>
                  <a:pt x="98" y="182"/>
                </a:moveTo>
                <a:cubicBezTo>
                  <a:pt x="98" y="190"/>
                  <a:pt x="98" y="190"/>
                  <a:pt x="98" y="190"/>
                </a:cubicBezTo>
                <a:cubicBezTo>
                  <a:pt x="130" y="189"/>
                  <a:pt x="158" y="172"/>
                  <a:pt x="174" y="147"/>
                </a:cubicBezTo>
                <a:cubicBezTo>
                  <a:pt x="167" y="143"/>
                  <a:pt x="167" y="143"/>
                  <a:pt x="167" y="143"/>
                </a:cubicBezTo>
                <a:cubicBezTo>
                  <a:pt x="152" y="166"/>
                  <a:pt x="127" y="181"/>
                  <a:pt x="98" y="18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none" lIns="91440" tIns="756000" rIns="91440" bIns="0" numCol="1" anchor="t" anchorCtr="1" compatLnSpc="1">
            <a:prstTxWarp prst="textNoShape">
              <a:avLst/>
            </a:prstTxWarp>
          </a:bodyPr>
          <a:lstStyle/>
          <a:p>
            <a:pPr algn="ctr"/>
            <a:r>
              <a:rPr lang="en-US" sz="900" b="1" dirty="0" smtClean="0">
                <a:solidFill>
                  <a:schemeClr val="bg1"/>
                </a:solidFill>
              </a:rPr>
              <a:t>Goal</a:t>
            </a:r>
            <a:endParaRPr lang="en-US" sz="900" b="1" dirty="0">
              <a:solidFill>
                <a:schemeClr val="bg1"/>
              </a:solidFill>
            </a:endParaRPr>
          </a:p>
        </p:txBody>
      </p:sp>
      <p:sp>
        <p:nvSpPr>
          <p:cNvPr id="6160" name="Freeform 44"/>
          <p:cNvSpPr>
            <a:spLocks noEditPoints="1"/>
          </p:cNvSpPr>
          <p:nvPr/>
        </p:nvSpPr>
        <p:spPr bwMode="auto">
          <a:xfrm>
            <a:off x="7077075" y="3825876"/>
            <a:ext cx="244475" cy="244475"/>
          </a:xfrm>
          <a:custGeom>
            <a:avLst/>
            <a:gdLst>
              <a:gd name="T0" fmla="*/ 53 w 77"/>
              <a:gd name="T1" fmla="*/ 32 h 77"/>
              <a:gd name="T2" fmla="*/ 49 w 77"/>
              <a:gd name="T3" fmla="*/ 38 h 77"/>
              <a:gd name="T4" fmla="*/ 53 w 77"/>
              <a:gd name="T5" fmla="*/ 44 h 77"/>
              <a:gd name="T6" fmla="*/ 53 w 77"/>
              <a:gd name="T7" fmla="*/ 44 h 77"/>
              <a:gd name="T8" fmla="*/ 57 w 77"/>
              <a:gd name="T9" fmla="*/ 38 h 77"/>
              <a:gd name="T10" fmla="*/ 53 w 77"/>
              <a:gd name="T11" fmla="*/ 32 h 77"/>
              <a:gd name="T12" fmla="*/ 24 w 77"/>
              <a:gd name="T13" fmla="*/ 32 h 77"/>
              <a:gd name="T14" fmla="*/ 20 w 77"/>
              <a:gd name="T15" fmla="*/ 38 h 77"/>
              <a:gd name="T16" fmla="*/ 24 w 77"/>
              <a:gd name="T17" fmla="*/ 43 h 77"/>
              <a:gd name="T18" fmla="*/ 27 w 77"/>
              <a:gd name="T19" fmla="*/ 41 h 77"/>
              <a:gd name="T20" fmla="*/ 27 w 77"/>
              <a:gd name="T21" fmla="*/ 39 h 77"/>
              <a:gd name="T22" fmla="*/ 27 w 77"/>
              <a:gd name="T23" fmla="*/ 36 h 77"/>
              <a:gd name="T24" fmla="*/ 27 w 77"/>
              <a:gd name="T25" fmla="*/ 35 h 77"/>
              <a:gd name="T26" fmla="*/ 24 w 77"/>
              <a:gd name="T27" fmla="*/ 32 h 77"/>
              <a:gd name="T28" fmla="*/ 39 w 77"/>
              <a:gd name="T29" fmla="*/ 0 h 77"/>
              <a:gd name="T30" fmla="*/ 0 w 77"/>
              <a:gd name="T31" fmla="*/ 38 h 77"/>
              <a:gd name="T32" fmla="*/ 39 w 77"/>
              <a:gd name="T33" fmla="*/ 77 h 77"/>
              <a:gd name="T34" fmla="*/ 77 w 77"/>
              <a:gd name="T35" fmla="*/ 38 h 77"/>
              <a:gd name="T36" fmla="*/ 39 w 77"/>
              <a:gd name="T37" fmla="*/ 0 h 77"/>
              <a:gd name="T38" fmla="*/ 36 w 77"/>
              <a:gd name="T39" fmla="*/ 34 h 77"/>
              <a:gd name="T40" fmla="*/ 36 w 77"/>
              <a:gd name="T41" fmla="*/ 47 h 77"/>
              <a:gd name="T42" fmla="*/ 32 w 77"/>
              <a:gd name="T43" fmla="*/ 57 h 77"/>
              <a:gd name="T44" fmla="*/ 22 w 77"/>
              <a:gd name="T45" fmla="*/ 60 h 77"/>
              <a:gd name="T46" fmla="*/ 14 w 77"/>
              <a:gd name="T47" fmla="*/ 58 h 77"/>
              <a:gd name="T48" fmla="*/ 15 w 77"/>
              <a:gd name="T49" fmla="*/ 52 h 77"/>
              <a:gd name="T50" fmla="*/ 22 w 77"/>
              <a:gd name="T51" fmla="*/ 53 h 77"/>
              <a:gd name="T52" fmla="*/ 27 w 77"/>
              <a:gd name="T53" fmla="*/ 48 h 77"/>
              <a:gd name="T54" fmla="*/ 27 w 77"/>
              <a:gd name="T55" fmla="*/ 47 h 77"/>
              <a:gd name="T56" fmla="*/ 27 w 77"/>
              <a:gd name="T57" fmla="*/ 47 h 77"/>
              <a:gd name="T58" fmla="*/ 21 w 77"/>
              <a:gd name="T59" fmla="*/ 50 h 77"/>
              <a:gd name="T60" fmla="*/ 12 w 77"/>
              <a:gd name="T61" fmla="*/ 38 h 77"/>
              <a:gd name="T62" fmla="*/ 22 w 77"/>
              <a:gd name="T63" fmla="*/ 26 h 77"/>
              <a:gd name="T64" fmla="*/ 28 w 77"/>
              <a:gd name="T65" fmla="*/ 29 h 77"/>
              <a:gd name="T66" fmla="*/ 28 w 77"/>
              <a:gd name="T67" fmla="*/ 29 h 77"/>
              <a:gd name="T68" fmla="*/ 29 w 77"/>
              <a:gd name="T69" fmla="*/ 26 h 77"/>
              <a:gd name="T70" fmla="*/ 36 w 77"/>
              <a:gd name="T71" fmla="*/ 26 h 77"/>
              <a:gd name="T72" fmla="*/ 36 w 77"/>
              <a:gd name="T73" fmla="*/ 34 h 77"/>
              <a:gd name="T74" fmla="*/ 53 w 77"/>
              <a:gd name="T75" fmla="*/ 51 h 77"/>
              <a:gd name="T76" fmla="*/ 53 w 77"/>
              <a:gd name="T77" fmla="*/ 51 h 77"/>
              <a:gd name="T78" fmla="*/ 40 w 77"/>
              <a:gd name="T79" fmla="*/ 38 h 77"/>
              <a:gd name="T80" fmla="*/ 53 w 77"/>
              <a:gd name="T81" fmla="*/ 26 h 77"/>
              <a:gd name="T82" fmla="*/ 65 w 77"/>
              <a:gd name="T83" fmla="*/ 38 h 77"/>
              <a:gd name="T84" fmla="*/ 53 w 77"/>
              <a:gd name="T85" fmla="*/ 51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77" h="77">
                <a:moveTo>
                  <a:pt x="53" y="32"/>
                </a:moveTo>
                <a:cubicBezTo>
                  <a:pt x="50" y="32"/>
                  <a:pt x="49" y="35"/>
                  <a:pt x="49" y="38"/>
                </a:cubicBezTo>
                <a:cubicBezTo>
                  <a:pt x="49" y="42"/>
                  <a:pt x="50" y="44"/>
                  <a:pt x="53" y="44"/>
                </a:cubicBezTo>
                <a:cubicBezTo>
                  <a:pt x="53" y="44"/>
                  <a:pt x="53" y="44"/>
                  <a:pt x="53" y="44"/>
                </a:cubicBezTo>
                <a:cubicBezTo>
                  <a:pt x="55" y="44"/>
                  <a:pt x="57" y="42"/>
                  <a:pt x="57" y="38"/>
                </a:cubicBezTo>
                <a:cubicBezTo>
                  <a:pt x="57" y="35"/>
                  <a:pt x="55" y="32"/>
                  <a:pt x="53" y="32"/>
                </a:cubicBezTo>
                <a:close/>
                <a:moveTo>
                  <a:pt x="24" y="32"/>
                </a:moveTo>
                <a:cubicBezTo>
                  <a:pt x="22" y="32"/>
                  <a:pt x="20" y="34"/>
                  <a:pt x="20" y="38"/>
                </a:cubicBezTo>
                <a:cubicBezTo>
                  <a:pt x="20" y="41"/>
                  <a:pt x="22" y="43"/>
                  <a:pt x="24" y="43"/>
                </a:cubicBezTo>
                <a:cubicBezTo>
                  <a:pt x="26" y="43"/>
                  <a:pt x="27" y="42"/>
                  <a:pt x="27" y="41"/>
                </a:cubicBezTo>
                <a:cubicBezTo>
                  <a:pt x="27" y="41"/>
                  <a:pt x="27" y="40"/>
                  <a:pt x="27" y="39"/>
                </a:cubicBezTo>
                <a:cubicBezTo>
                  <a:pt x="27" y="36"/>
                  <a:pt x="27" y="36"/>
                  <a:pt x="27" y="36"/>
                </a:cubicBezTo>
                <a:cubicBezTo>
                  <a:pt x="27" y="36"/>
                  <a:pt x="27" y="35"/>
                  <a:pt x="27" y="35"/>
                </a:cubicBezTo>
                <a:cubicBezTo>
                  <a:pt x="27" y="33"/>
                  <a:pt x="26" y="32"/>
                  <a:pt x="24" y="32"/>
                </a:cubicBezTo>
                <a:close/>
                <a:moveTo>
                  <a:pt x="39" y="0"/>
                </a:moveTo>
                <a:cubicBezTo>
                  <a:pt x="17" y="0"/>
                  <a:pt x="0" y="17"/>
                  <a:pt x="0" y="38"/>
                </a:cubicBezTo>
                <a:cubicBezTo>
                  <a:pt x="0" y="60"/>
                  <a:pt x="17" y="77"/>
                  <a:pt x="39" y="77"/>
                </a:cubicBezTo>
                <a:cubicBezTo>
                  <a:pt x="60" y="77"/>
                  <a:pt x="77" y="60"/>
                  <a:pt x="77" y="38"/>
                </a:cubicBezTo>
                <a:cubicBezTo>
                  <a:pt x="77" y="17"/>
                  <a:pt x="60" y="0"/>
                  <a:pt x="39" y="0"/>
                </a:cubicBezTo>
                <a:close/>
                <a:moveTo>
                  <a:pt x="36" y="34"/>
                </a:moveTo>
                <a:cubicBezTo>
                  <a:pt x="36" y="47"/>
                  <a:pt x="36" y="47"/>
                  <a:pt x="36" y="47"/>
                </a:cubicBezTo>
                <a:cubicBezTo>
                  <a:pt x="36" y="51"/>
                  <a:pt x="35" y="55"/>
                  <a:pt x="32" y="57"/>
                </a:cubicBezTo>
                <a:cubicBezTo>
                  <a:pt x="30" y="59"/>
                  <a:pt x="26" y="60"/>
                  <a:pt x="22" y="60"/>
                </a:cubicBezTo>
                <a:cubicBezTo>
                  <a:pt x="19" y="60"/>
                  <a:pt x="16" y="59"/>
                  <a:pt x="14" y="58"/>
                </a:cubicBezTo>
                <a:cubicBezTo>
                  <a:pt x="15" y="52"/>
                  <a:pt x="15" y="52"/>
                  <a:pt x="15" y="52"/>
                </a:cubicBezTo>
                <a:cubicBezTo>
                  <a:pt x="17" y="53"/>
                  <a:pt x="19" y="53"/>
                  <a:pt x="22" y="53"/>
                </a:cubicBezTo>
                <a:cubicBezTo>
                  <a:pt x="25" y="53"/>
                  <a:pt x="27" y="52"/>
                  <a:pt x="27" y="48"/>
                </a:cubicBezTo>
                <a:cubicBezTo>
                  <a:pt x="27" y="47"/>
                  <a:pt x="27" y="47"/>
                  <a:pt x="27" y="47"/>
                </a:cubicBezTo>
                <a:cubicBezTo>
                  <a:pt x="27" y="47"/>
                  <a:pt x="27" y="47"/>
                  <a:pt x="27" y="47"/>
                </a:cubicBezTo>
                <a:cubicBezTo>
                  <a:pt x="26" y="49"/>
                  <a:pt x="24" y="50"/>
                  <a:pt x="21" y="50"/>
                </a:cubicBezTo>
                <a:cubicBezTo>
                  <a:pt x="16" y="50"/>
                  <a:pt x="12" y="45"/>
                  <a:pt x="12" y="38"/>
                </a:cubicBezTo>
                <a:cubicBezTo>
                  <a:pt x="12" y="31"/>
                  <a:pt x="16" y="26"/>
                  <a:pt x="22" y="26"/>
                </a:cubicBezTo>
                <a:cubicBezTo>
                  <a:pt x="25" y="26"/>
                  <a:pt x="27" y="27"/>
                  <a:pt x="28" y="29"/>
                </a:cubicBezTo>
                <a:cubicBezTo>
                  <a:pt x="28" y="29"/>
                  <a:pt x="28" y="29"/>
                  <a:pt x="28" y="29"/>
                </a:cubicBezTo>
                <a:cubicBezTo>
                  <a:pt x="29" y="26"/>
                  <a:pt x="29" y="26"/>
                  <a:pt x="29" y="26"/>
                </a:cubicBezTo>
                <a:cubicBezTo>
                  <a:pt x="36" y="26"/>
                  <a:pt x="36" y="26"/>
                  <a:pt x="36" y="26"/>
                </a:cubicBezTo>
                <a:cubicBezTo>
                  <a:pt x="36" y="28"/>
                  <a:pt x="36" y="30"/>
                  <a:pt x="36" y="34"/>
                </a:cubicBezTo>
                <a:close/>
                <a:moveTo>
                  <a:pt x="53" y="51"/>
                </a:moveTo>
                <a:cubicBezTo>
                  <a:pt x="53" y="51"/>
                  <a:pt x="53" y="51"/>
                  <a:pt x="53" y="51"/>
                </a:cubicBezTo>
                <a:cubicBezTo>
                  <a:pt x="46" y="51"/>
                  <a:pt x="40" y="46"/>
                  <a:pt x="40" y="38"/>
                </a:cubicBezTo>
                <a:cubicBezTo>
                  <a:pt x="40" y="31"/>
                  <a:pt x="45" y="26"/>
                  <a:pt x="53" y="26"/>
                </a:cubicBezTo>
                <a:cubicBezTo>
                  <a:pt x="61" y="26"/>
                  <a:pt x="65" y="31"/>
                  <a:pt x="65" y="38"/>
                </a:cubicBezTo>
                <a:cubicBezTo>
                  <a:pt x="65" y="47"/>
                  <a:pt x="59" y="51"/>
                  <a:pt x="53" y="51"/>
                </a:cubicBezTo>
                <a:close/>
              </a:path>
            </a:pathLst>
          </a:custGeom>
          <a:solidFill>
            <a:srgbClr val="ACDD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66" name="Dikdörtgen 6165"/>
          <p:cNvSpPr/>
          <p:nvPr/>
        </p:nvSpPr>
        <p:spPr>
          <a:xfrm>
            <a:off x="7747000" y="1625929"/>
            <a:ext cx="70564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="1" dirty="0" smtClean="0">
                <a:solidFill>
                  <a:schemeClr val="bg1"/>
                </a:solidFill>
              </a:rPr>
              <a:t>DEPLOY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55" name="Dikdörtgen 54"/>
          <p:cNvSpPr/>
          <p:nvPr/>
        </p:nvSpPr>
        <p:spPr>
          <a:xfrm>
            <a:off x="7747000" y="2140278"/>
            <a:ext cx="97013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="1" dirty="0" smtClean="0">
                <a:solidFill>
                  <a:schemeClr val="bg1"/>
                </a:solidFill>
              </a:rPr>
              <a:t>TRANSITION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56" name="Dikdörtgen 55"/>
          <p:cNvSpPr/>
          <p:nvPr/>
        </p:nvSpPr>
        <p:spPr>
          <a:xfrm>
            <a:off x="7727950" y="2679701"/>
            <a:ext cx="98937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="1" dirty="0" smtClean="0">
                <a:solidFill>
                  <a:schemeClr val="bg1"/>
                </a:solidFill>
              </a:rPr>
              <a:t>CONFIGURE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57" name="Dikdörtgen 56"/>
          <p:cNvSpPr/>
          <p:nvPr/>
        </p:nvSpPr>
        <p:spPr>
          <a:xfrm>
            <a:off x="7649766" y="3245179"/>
            <a:ext cx="64312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="1" dirty="0" smtClean="0">
                <a:solidFill>
                  <a:schemeClr val="bg1"/>
                </a:solidFill>
              </a:rPr>
              <a:t>DEFINE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58" name="Dikdörtgen 57"/>
          <p:cNvSpPr/>
          <p:nvPr/>
        </p:nvSpPr>
        <p:spPr>
          <a:xfrm>
            <a:off x="7306071" y="3810329"/>
            <a:ext cx="70564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="1" dirty="0" smtClean="0">
                <a:solidFill>
                  <a:schemeClr val="bg1"/>
                </a:solidFill>
              </a:rPr>
              <a:t>INITIATE</a:t>
            </a:r>
            <a:endParaRPr lang="en-US" sz="1100" b="1" dirty="0">
              <a:solidFill>
                <a:schemeClr val="bg1"/>
              </a:solidFill>
            </a:endParaRPr>
          </a:p>
        </p:txBody>
      </p:sp>
      <p:grpSp>
        <p:nvGrpSpPr>
          <p:cNvPr id="6169" name="Grup 6168"/>
          <p:cNvGrpSpPr/>
          <p:nvPr/>
        </p:nvGrpSpPr>
        <p:grpSpPr>
          <a:xfrm>
            <a:off x="-3175" y="912813"/>
            <a:ext cx="2054895" cy="1080393"/>
            <a:chOff x="-3175" y="912813"/>
            <a:chExt cx="2054895" cy="1080393"/>
          </a:xfrm>
        </p:grpSpPr>
        <p:sp>
          <p:nvSpPr>
            <p:cNvPr id="6152" name="Rectangle 36"/>
            <p:cNvSpPr>
              <a:spLocks noChangeArrowheads="1"/>
            </p:cNvSpPr>
            <p:nvPr/>
          </p:nvSpPr>
          <p:spPr bwMode="auto">
            <a:xfrm>
              <a:off x="-3175" y="912813"/>
              <a:ext cx="47625" cy="1079500"/>
            </a:xfrm>
            <a:prstGeom prst="rect">
              <a:avLst/>
            </a:prstGeom>
            <a:solidFill>
              <a:srgbClr val="2238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167" name="Metin kutusu 6166"/>
            <p:cNvSpPr txBox="1"/>
            <p:nvPr/>
          </p:nvSpPr>
          <p:spPr>
            <a:xfrm>
              <a:off x="107504" y="915988"/>
              <a:ext cx="1944216" cy="107721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000" dirty="0" err="1" smtClean="0">
                  <a:solidFill>
                    <a:srgbClr val="5A5A5A"/>
                  </a:solidFill>
                </a:rPr>
                <a:t>Aasonn’s</a:t>
              </a:r>
              <a:r>
                <a:rPr lang="en-US" sz="1000" dirty="0" smtClean="0">
                  <a:solidFill>
                    <a:srgbClr val="5A5A5A"/>
                  </a:solidFill>
                </a:rPr>
                <a:t> BizX2 Methodology maximizes ROI by </a:t>
              </a:r>
            </a:p>
            <a:p>
              <a:r>
                <a:rPr lang="en-US" sz="1000" dirty="0" smtClean="0">
                  <a:solidFill>
                    <a:srgbClr val="5A5A5A"/>
                  </a:solidFill>
                </a:rPr>
                <a:t>expanding focus from </a:t>
              </a:r>
            </a:p>
            <a:p>
              <a:r>
                <a:rPr lang="en-US" sz="1000" dirty="0" smtClean="0">
                  <a:solidFill>
                    <a:srgbClr val="5A5A5A"/>
                  </a:solidFill>
                </a:rPr>
                <a:t>configuration accuracy to end user adoption and </a:t>
              </a:r>
            </a:p>
            <a:p>
              <a:r>
                <a:rPr lang="en-US" sz="1000" dirty="0" smtClean="0">
                  <a:solidFill>
                    <a:srgbClr val="5A5A5A"/>
                  </a:solidFill>
                </a:rPr>
                <a:t>measurable business </a:t>
              </a:r>
            </a:p>
            <a:p>
              <a:r>
                <a:rPr lang="en-US" sz="1000" dirty="0" smtClean="0">
                  <a:solidFill>
                    <a:srgbClr val="5A5A5A"/>
                  </a:solidFill>
                </a:rPr>
                <a:t>process improvements.</a:t>
              </a:r>
              <a:endParaRPr lang="en-US" sz="1000" dirty="0">
                <a:solidFill>
                  <a:srgbClr val="5A5A5A"/>
                </a:solidFill>
              </a:endParaRPr>
            </a:p>
          </p:txBody>
        </p:sp>
      </p:grpSp>
      <p:pic>
        <p:nvPicPr>
          <p:cNvPr id="6189" name="Picture 45" descr="C:\Users\Fashio\Desktop\logo_successfactor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625" y="970492"/>
            <a:ext cx="1872332" cy="364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3214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92479" y="1"/>
            <a:ext cx="6631384" cy="549862"/>
          </a:xfrm>
        </p:spPr>
        <p:txBody>
          <a:bodyPr/>
          <a:lstStyle/>
          <a:p>
            <a:pPr>
              <a:lnSpc>
                <a:spcPts val="2100"/>
              </a:lnSpc>
            </a:pPr>
            <a:r>
              <a:rPr lang="en-US" b="1" dirty="0" smtClean="0"/>
              <a:t>(5) </a:t>
            </a:r>
            <a:r>
              <a:rPr lang="en-US" dirty="0" smtClean="0"/>
              <a:t>Reasons </a:t>
            </a:r>
            <a:r>
              <a:rPr lang="en-US" b="1" dirty="0" err="1" smtClean="0">
                <a:solidFill>
                  <a:srgbClr val="649A24"/>
                </a:solidFill>
              </a:rPr>
              <a:t>a</a:t>
            </a:r>
            <a:r>
              <a:rPr lang="en-US" b="1" dirty="0" err="1" smtClean="0">
                <a:solidFill>
                  <a:srgbClr val="3A93D3"/>
                </a:solidFill>
              </a:rPr>
              <a:t>asonn</a:t>
            </a:r>
            <a:r>
              <a:rPr lang="en-US" dirty="0" smtClean="0"/>
              <a:t> leads the market for </a:t>
            </a:r>
            <a:br>
              <a:rPr lang="en-US" dirty="0" smtClean="0"/>
            </a:br>
            <a:r>
              <a:rPr lang="en-US" b="1" dirty="0" smtClean="0"/>
              <a:t>Employee Central Implementations</a:t>
            </a:r>
            <a:endParaRPr lang="en-US" b="1" dirty="0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734A4-B4E7-4228-80A1-A9ABD52E386C}" type="datetime4">
              <a:rPr lang="en-US" smtClean="0"/>
              <a:t>May 7, 2014</a:t>
            </a:fld>
            <a:endParaRPr lang="en-US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2014 aasonn.</a:t>
            </a:r>
            <a:endParaRPr lang="en-US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47BBA-95AE-4CBA-8EB9-7C5E1D94A829}" type="slidenum">
              <a:rPr lang="en-US" smtClean="0"/>
              <a:t>6</a:t>
            </a:fld>
            <a:endParaRPr lang="en-US"/>
          </a:p>
        </p:txBody>
      </p:sp>
      <p:sp>
        <p:nvSpPr>
          <p:cNvPr id="3" name="Metin kutusu 2"/>
          <p:cNvSpPr txBox="1"/>
          <p:nvPr/>
        </p:nvSpPr>
        <p:spPr>
          <a:xfrm>
            <a:off x="755576" y="1131590"/>
            <a:ext cx="4752528" cy="30008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SzPct val="102000"/>
            </a:pPr>
            <a:r>
              <a:rPr lang="en-US" sz="1300" dirty="0">
                <a:solidFill>
                  <a:srgbClr val="5A5A5A"/>
                </a:solidFill>
              </a:rPr>
              <a:t>The </a:t>
            </a:r>
            <a:r>
              <a:rPr lang="en-US" sz="1300" b="1" dirty="0">
                <a:solidFill>
                  <a:srgbClr val="5A5A5A"/>
                </a:solidFill>
              </a:rPr>
              <a:t>most EC implementations </a:t>
            </a:r>
            <a:r>
              <a:rPr lang="en-US" sz="1300" dirty="0">
                <a:solidFill>
                  <a:srgbClr val="5A5A5A"/>
                </a:solidFill>
              </a:rPr>
              <a:t>of any partner Experience with every size company &amp; </a:t>
            </a:r>
            <a:r>
              <a:rPr lang="en-US" sz="1300" dirty="0" smtClean="0">
                <a:solidFill>
                  <a:srgbClr val="5A5A5A"/>
                </a:solidFill>
              </a:rPr>
              <a:t>vertical</a:t>
            </a:r>
            <a:endParaRPr lang="tr-TR" sz="1300" dirty="0" smtClean="0">
              <a:solidFill>
                <a:srgbClr val="5A5A5A"/>
              </a:solidFill>
            </a:endParaRPr>
          </a:p>
          <a:p>
            <a:pPr>
              <a:buSzPct val="102000"/>
            </a:pPr>
            <a:endParaRPr lang="tr-TR" sz="1300" dirty="0" smtClean="0">
              <a:solidFill>
                <a:srgbClr val="5A5A5A"/>
              </a:solidFill>
            </a:endParaRPr>
          </a:p>
          <a:p>
            <a:pPr>
              <a:buSzPct val="102000"/>
            </a:pPr>
            <a:r>
              <a:rPr lang="en-US" sz="1300" dirty="0" smtClean="0">
                <a:solidFill>
                  <a:srgbClr val="5A5A5A"/>
                </a:solidFill>
              </a:rPr>
              <a:t>We </a:t>
            </a:r>
            <a:r>
              <a:rPr lang="en-US" sz="1300" dirty="0">
                <a:solidFill>
                  <a:srgbClr val="5A5A5A"/>
                </a:solidFill>
              </a:rPr>
              <a:t>understand how it all </a:t>
            </a:r>
            <a:r>
              <a:rPr lang="en-US" sz="1300" b="1" dirty="0">
                <a:solidFill>
                  <a:srgbClr val="5A5A5A"/>
                </a:solidFill>
              </a:rPr>
              <a:t>fits together </a:t>
            </a:r>
            <a:r>
              <a:rPr lang="en-US" sz="1300" dirty="0">
                <a:solidFill>
                  <a:srgbClr val="5A5A5A"/>
                </a:solidFill>
              </a:rPr>
              <a:t>Broad range of implementation experience with all modules (beyond Employee </a:t>
            </a:r>
            <a:r>
              <a:rPr lang="en-US" sz="1300" dirty="0" smtClean="0">
                <a:solidFill>
                  <a:srgbClr val="5A5A5A"/>
                </a:solidFill>
              </a:rPr>
              <a:t>Central)</a:t>
            </a:r>
            <a:endParaRPr lang="tr-TR" sz="1300" dirty="0" smtClean="0">
              <a:solidFill>
                <a:srgbClr val="5A5A5A"/>
              </a:solidFill>
            </a:endParaRPr>
          </a:p>
          <a:p>
            <a:pPr>
              <a:buSzPct val="102000"/>
            </a:pPr>
            <a:endParaRPr lang="tr-TR" sz="1300" dirty="0">
              <a:solidFill>
                <a:srgbClr val="5A5A5A"/>
              </a:solidFill>
            </a:endParaRPr>
          </a:p>
          <a:p>
            <a:pPr>
              <a:buSzPct val="102000"/>
            </a:pPr>
            <a:r>
              <a:rPr lang="en-US" sz="1300" dirty="0" smtClean="0">
                <a:solidFill>
                  <a:srgbClr val="5A5A5A"/>
                </a:solidFill>
              </a:rPr>
              <a:t>Payroll </a:t>
            </a:r>
            <a:r>
              <a:rPr lang="en-US" sz="1300" dirty="0">
                <a:solidFill>
                  <a:srgbClr val="5A5A5A"/>
                </a:solidFill>
              </a:rPr>
              <a:t>&amp; Integration Expertise on staff including </a:t>
            </a:r>
            <a:r>
              <a:rPr lang="en-US" sz="1300" b="1" dirty="0">
                <a:solidFill>
                  <a:srgbClr val="5A5A5A"/>
                </a:solidFill>
              </a:rPr>
              <a:t>EC Knowledge Manager:</a:t>
            </a:r>
            <a:r>
              <a:rPr lang="en-US" sz="1300" dirty="0">
                <a:solidFill>
                  <a:srgbClr val="5A5A5A"/>
                </a:solidFill>
              </a:rPr>
              <a:t> Kelli Castle </a:t>
            </a:r>
            <a:endParaRPr lang="tr-TR" sz="1300" dirty="0" smtClean="0">
              <a:solidFill>
                <a:srgbClr val="5A5A5A"/>
              </a:solidFill>
            </a:endParaRPr>
          </a:p>
          <a:p>
            <a:pPr>
              <a:buSzPct val="102000"/>
            </a:pPr>
            <a:endParaRPr lang="tr-TR" sz="1300" dirty="0">
              <a:solidFill>
                <a:srgbClr val="5A5A5A"/>
              </a:solidFill>
            </a:endParaRPr>
          </a:p>
          <a:p>
            <a:pPr>
              <a:buSzPct val="102000"/>
            </a:pPr>
            <a:r>
              <a:rPr lang="en-US" sz="1300" dirty="0" smtClean="0">
                <a:solidFill>
                  <a:srgbClr val="5A5A5A"/>
                </a:solidFill>
              </a:rPr>
              <a:t>Best </a:t>
            </a:r>
            <a:r>
              <a:rPr lang="en-US" sz="1300" b="1" dirty="0">
                <a:solidFill>
                  <a:srgbClr val="5A5A5A"/>
                </a:solidFill>
              </a:rPr>
              <a:t>Workforce Planning &amp; Analytics Team</a:t>
            </a:r>
            <a:r>
              <a:rPr lang="en-US" sz="1300" dirty="0">
                <a:solidFill>
                  <a:srgbClr val="5A5A5A"/>
                </a:solidFill>
              </a:rPr>
              <a:t> in the world, led by </a:t>
            </a:r>
            <a:r>
              <a:rPr lang="en-US" sz="1300" dirty="0" err="1">
                <a:solidFill>
                  <a:srgbClr val="5A5A5A"/>
                </a:solidFill>
              </a:rPr>
              <a:t>Rana</a:t>
            </a:r>
            <a:r>
              <a:rPr lang="en-US" sz="1300" dirty="0">
                <a:solidFill>
                  <a:srgbClr val="5A5A5A"/>
                </a:solidFill>
              </a:rPr>
              <a:t> </a:t>
            </a:r>
            <a:r>
              <a:rPr lang="en-US" sz="1300" dirty="0" smtClean="0">
                <a:solidFill>
                  <a:srgbClr val="5A5A5A"/>
                </a:solidFill>
              </a:rPr>
              <a:t>Hobbs</a:t>
            </a:r>
            <a:endParaRPr lang="tr-TR" sz="1300" dirty="0" smtClean="0">
              <a:solidFill>
                <a:srgbClr val="5A5A5A"/>
              </a:solidFill>
            </a:endParaRPr>
          </a:p>
          <a:p>
            <a:pPr>
              <a:buSzPct val="102000"/>
            </a:pPr>
            <a:endParaRPr lang="tr-TR" sz="1300" dirty="0">
              <a:solidFill>
                <a:srgbClr val="5A5A5A"/>
              </a:solidFill>
            </a:endParaRPr>
          </a:p>
          <a:p>
            <a:pPr>
              <a:buSzPct val="102000"/>
            </a:pPr>
            <a:r>
              <a:rPr lang="en-US" sz="1300" dirty="0" smtClean="0">
                <a:solidFill>
                  <a:srgbClr val="5A5A5A"/>
                </a:solidFill>
              </a:rPr>
              <a:t>Offer </a:t>
            </a:r>
            <a:r>
              <a:rPr lang="en-US" sz="1300" b="1" dirty="0">
                <a:solidFill>
                  <a:srgbClr val="5A5A5A"/>
                </a:solidFill>
              </a:rPr>
              <a:t>strategic business &amp; process </a:t>
            </a:r>
            <a:r>
              <a:rPr lang="en-US" sz="1300" b="1" dirty="0" smtClean="0">
                <a:solidFill>
                  <a:srgbClr val="5A5A5A"/>
                </a:solidFill>
              </a:rPr>
              <a:t>consulting</a:t>
            </a:r>
            <a:r>
              <a:rPr lang="en-US" sz="1300" dirty="0" smtClean="0">
                <a:solidFill>
                  <a:srgbClr val="5A5A5A"/>
                </a:solidFill>
              </a:rPr>
              <a:t>…as </a:t>
            </a:r>
            <a:r>
              <a:rPr lang="en-US" sz="1300" dirty="0">
                <a:solidFill>
                  <a:srgbClr val="5A5A5A"/>
                </a:solidFill>
              </a:rPr>
              <a:t>well as </a:t>
            </a:r>
            <a:r>
              <a:rPr lang="en-US" sz="1300" b="1" dirty="0">
                <a:solidFill>
                  <a:srgbClr val="5A5A5A"/>
                </a:solidFill>
              </a:rPr>
              <a:t>tactical expertise</a:t>
            </a:r>
          </a:p>
        </p:txBody>
      </p:sp>
      <p:sp>
        <p:nvSpPr>
          <p:cNvPr id="9" name="Freeform 6"/>
          <p:cNvSpPr>
            <a:spLocks/>
          </p:cNvSpPr>
          <p:nvPr/>
        </p:nvSpPr>
        <p:spPr bwMode="auto">
          <a:xfrm>
            <a:off x="6444208" y="800100"/>
            <a:ext cx="2268091" cy="3663950"/>
          </a:xfrm>
          <a:custGeom>
            <a:avLst/>
            <a:gdLst>
              <a:gd name="T0" fmla="*/ 18 w 1338"/>
              <a:gd name="T1" fmla="*/ 0 h 2308"/>
              <a:gd name="T2" fmla="*/ 1320 w 1338"/>
              <a:gd name="T3" fmla="*/ 0 h 2308"/>
              <a:gd name="T4" fmla="*/ 1320 w 1338"/>
              <a:gd name="T5" fmla="*/ 0 h 2308"/>
              <a:gd name="T6" fmla="*/ 1326 w 1338"/>
              <a:gd name="T7" fmla="*/ 2 h 2308"/>
              <a:gd name="T8" fmla="*/ 1332 w 1338"/>
              <a:gd name="T9" fmla="*/ 6 h 2308"/>
              <a:gd name="T10" fmla="*/ 1336 w 1338"/>
              <a:gd name="T11" fmla="*/ 12 h 2308"/>
              <a:gd name="T12" fmla="*/ 1338 w 1338"/>
              <a:gd name="T13" fmla="*/ 20 h 2308"/>
              <a:gd name="T14" fmla="*/ 1338 w 1338"/>
              <a:gd name="T15" fmla="*/ 2290 h 2308"/>
              <a:gd name="T16" fmla="*/ 1338 w 1338"/>
              <a:gd name="T17" fmla="*/ 2290 h 2308"/>
              <a:gd name="T18" fmla="*/ 1336 w 1338"/>
              <a:gd name="T19" fmla="*/ 2296 h 2308"/>
              <a:gd name="T20" fmla="*/ 1332 w 1338"/>
              <a:gd name="T21" fmla="*/ 2302 h 2308"/>
              <a:gd name="T22" fmla="*/ 1326 w 1338"/>
              <a:gd name="T23" fmla="*/ 2306 h 2308"/>
              <a:gd name="T24" fmla="*/ 1320 w 1338"/>
              <a:gd name="T25" fmla="*/ 2308 h 2308"/>
              <a:gd name="T26" fmla="*/ 18 w 1338"/>
              <a:gd name="T27" fmla="*/ 2308 h 2308"/>
              <a:gd name="T28" fmla="*/ 18 w 1338"/>
              <a:gd name="T29" fmla="*/ 2308 h 2308"/>
              <a:gd name="T30" fmla="*/ 10 w 1338"/>
              <a:gd name="T31" fmla="*/ 2306 h 2308"/>
              <a:gd name="T32" fmla="*/ 6 w 1338"/>
              <a:gd name="T33" fmla="*/ 2302 h 2308"/>
              <a:gd name="T34" fmla="*/ 2 w 1338"/>
              <a:gd name="T35" fmla="*/ 2296 h 2308"/>
              <a:gd name="T36" fmla="*/ 0 w 1338"/>
              <a:gd name="T37" fmla="*/ 2290 h 2308"/>
              <a:gd name="T38" fmla="*/ 0 w 1338"/>
              <a:gd name="T39" fmla="*/ 20 h 2308"/>
              <a:gd name="T40" fmla="*/ 0 w 1338"/>
              <a:gd name="T41" fmla="*/ 20 h 2308"/>
              <a:gd name="T42" fmla="*/ 2 w 1338"/>
              <a:gd name="T43" fmla="*/ 12 h 2308"/>
              <a:gd name="T44" fmla="*/ 6 w 1338"/>
              <a:gd name="T45" fmla="*/ 6 h 2308"/>
              <a:gd name="T46" fmla="*/ 10 w 1338"/>
              <a:gd name="T47" fmla="*/ 2 h 2308"/>
              <a:gd name="T48" fmla="*/ 18 w 1338"/>
              <a:gd name="T49" fmla="*/ 0 h 2308"/>
              <a:gd name="T50" fmla="*/ 18 w 1338"/>
              <a:gd name="T51" fmla="*/ 0 h 23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338" h="2308">
                <a:moveTo>
                  <a:pt x="18" y="0"/>
                </a:moveTo>
                <a:lnTo>
                  <a:pt x="1320" y="0"/>
                </a:lnTo>
                <a:lnTo>
                  <a:pt x="1320" y="0"/>
                </a:lnTo>
                <a:lnTo>
                  <a:pt x="1326" y="2"/>
                </a:lnTo>
                <a:lnTo>
                  <a:pt x="1332" y="6"/>
                </a:lnTo>
                <a:lnTo>
                  <a:pt x="1336" y="12"/>
                </a:lnTo>
                <a:lnTo>
                  <a:pt x="1338" y="20"/>
                </a:lnTo>
                <a:lnTo>
                  <a:pt x="1338" y="2290"/>
                </a:lnTo>
                <a:lnTo>
                  <a:pt x="1338" y="2290"/>
                </a:lnTo>
                <a:lnTo>
                  <a:pt x="1336" y="2296"/>
                </a:lnTo>
                <a:lnTo>
                  <a:pt x="1332" y="2302"/>
                </a:lnTo>
                <a:lnTo>
                  <a:pt x="1326" y="2306"/>
                </a:lnTo>
                <a:lnTo>
                  <a:pt x="1320" y="2308"/>
                </a:lnTo>
                <a:lnTo>
                  <a:pt x="18" y="2308"/>
                </a:lnTo>
                <a:lnTo>
                  <a:pt x="18" y="2308"/>
                </a:lnTo>
                <a:lnTo>
                  <a:pt x="10" y="2306"/>
                </a:lnTo>
                <a:lnTo>
                  <a:pt x="6" y="2302"/>
                </a:lnTo>
                <a:lnTo>
                  <a:pt x="2" y="2296"/>
                </a:lnTo>
                <a:lnTo>
                  <a:pt x="0" y="2290"/>
                </a:lnTo>
                <a:lnTo>
                  <a:pt x="0" y="20"/>
                </a:lnTo>
                <a:lnTo>
                  <a:pt x="0" y="20"/>
                </a:lnTo>
                <a:lnTo>
                  <a:pt x="2" y="12"/>
                </a:lnTo>
                <a:lnTo>
                  <a:pt x="6" y="6"/>
                </a:lnTo>
                <a:lnTo>
                  <a:pt x="10" y="2"/>
                </a:lnTo>
                <a:lnTo>
                  <a:pt x="18" y="0"/>
                </a:lnTo>
                <a:lnTo>
                  <a:pt x="18" y="0"/>
                </a:lnTo>
                <a:close/>
              </a:path>
            </a:pathLst>
          </a:custGeom>
          <a:solidFill>
            <a:srgbClr val="F1F1F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3" name="Grup 12"/>
          <p:cNvGrpSpPr/>
          <p:nvPr/>
        </p:nvGrpSpPr>
        <p:grpSpPr>
          <a:xfrm>
            <a:off x="431800" y="1135461"/>
            <a:ext cx="218834" cy="202923"/>
            <a:chOff x="431799" y="1339600"/>
            <a:chExt cx="274452" cy="254497"/>
          </a:xfrm>
        </p:grpSpPr>
        <p:sp>
          <p:nvSpPr>
            <p:cNvPr id="12" name="Dikdörtgen 11"/>
            <p:cNvSpPr/>
            <p:nvPr/>
          </p:nvSpPr>
          <p:spPr>
            <a:xfrm rot="2700000">
              <a:off x="562235" y="1394841"/>
              <a:ext cx="144016" cy="144016"/>
            </a:xfrm>
            <a:prstGeom prst="rect">
              <a:avLst/>
            </a:prstGeom>
            <a:solidFill>
              <a:srgbClr val="86C3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431799" y="1339600"/>
              <a:ext cx="254497" cy="254497"/>
            </a:xfrm>
            <a:prstGeom prst="ellipse">
              <a:avLst/>
            </a:prstGeom>
            <a:solidFill>
              <a:srgbClr val="86C3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r-TR" sz="1200" b="1" dirty="0" smtClean="0"/>
                <a:t>1</a:t>
              </a:r>
              <a:endParaRPr lang="en-US" sz="1200" b="1" dirty="0"/>
            </a:p>
          </p:txBody>
        </p:sp>
      </p:grpSp>
      <p:grpSp>
        <p:nvGrpSpPr>
          <p:cNvPr id="15" name="Grup 14"/>
          <p:cNvGrpSpPr/>
          <p:nvPr/>
        </p:nvGrpSpPr>
        <p:grpSpPr>
          <a:xfrm>
            <a:off x="431800" y="1726971"/>
            <a:ext cx="218834" cy="202923"/>
            <a:chOff x="431799" y="1339600"/>
            <a:chExt cx="274452" cy="254497"/>
          </a:xfrm>
        </p:grpSpPr>
        <p:sp>
          <p:nvSpPr>
            <p:cNvPr id="16" name="Dikdörtgen 15"/>
            <p:cNvSpPr/>
            <p:nvPr/>
          </p:nvSpPr>
          <p:spPr>
            <a:xfrm rot="2700000">
              <a:off x="562235" y="1394841"/>
              <a:ext cx="144016" cy="144016"/>
            </a:xfrm>
            <a:prstGeom prst="rect">
              <a:avLst/>
            </a:prstGeom>
            <a:solidFill>
              <a:srgbClr val="86C3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431799" y="1339600"/>
              <a:ext cx="254497" cy="254497"/>
            </a:xfrm>
            <a:prstGeom prst="ellipse">
              <a:avLst/>
            </a:prstGeom>
            <a:solidFill>
              <a:srgbClr val="86C3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r-TR" sz="1200" b="1" dirty="0" smtClean="0"/>
                <a:t>2</a:t>
              </a:r>
              <a:endParaRPr lang="en-US" sz="1200" b="1" dirty="0"/>
            </a:p>
          </p:txBody>
        </p:sp>
      </p:grpSp>
      <p:grpSp>
        <p:nvGrpSpPr>
          <p:cNvPr id="18" name="Grup 17"/>
          <p:cNvGrpSpPr/>
          <p:nvPr/>
        </p:nvGrpSpPr>
        <p:grpSpPr>
          <a:xfrm>
            <a:off x="431800" y="2530538"/>
            <a:ext cx="218834" cy="202923"/>
            <a:chOff x="431799" y="1339600"/>
            <a:chExt cx="274452" cy="254497"/>
          </a:xfrm>
        </p:grpSpPr>
        <p:sp>
          <p:nvSpPr>
            <p:cNvPr id="19" name="Dikdörtgen 18"/>
            <p:cNvSpPr/>
            <p:nvPr/>
          </p:nvSpPr>
          <p:spPr>
            <a:xfrm rot="2700000">
              <a:off x="562235" y="1394841"/>
              <a:ext cx="144016" cy="144016"/>
            </a:xfrm>
            <a:prstGeom prst="rect">
              <a:avLst/>
            </a:prstGeom>
            <a:solidFill>
              <a:srgbClr val="86C3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/>
            <p:cNvSpPr/>
            <p:nvPr/>
          </p:nvSpPr>
          <p:spPr>
            <a:xfrm>
              <a:off x="431799" y="1339600"/>
              <a:ext cx="254497" cy="254497"/>
            </a:xfrm>
            <a:prstGeom prst="ellipse">
              <a:avLst/>
            </a:prstGeom>
            <a:solidFill>
              <a:srgbClr val="86C3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r-TR" sz="1200" b="1" dirty="0" smtClean="0"/>
                <a:t>3</a:t>
              </a:r>
              <a:endParaRPr lang="en-US" sz="1200" b="1" dirty="0"/>
            </a:p>
          </p:txBody>
        </p:sp>
      </p:grpSp>
      <p:grpSp>
        <p:nvGrpSpPr>
          <p:cNvPr id="21" name="Grup 20"/>
          <p:cNvGrpSpPr/>
          <p:nvPr/>
        </p:nvGrpSpPr>
        <p:grpSpPr>
          <a:xfrm>
            <a:off x="431800" y="3147814"/>
            <a:ext cx="218834" cy="202923"/>
            <a:chOff x="431799" y="1339600"/>
            <a:chExt cx="274452" cy="254497"/>
          </a:xfrm>
        </p:grpSpPr>
        <p:sp>
          <p:nvSpPr>
            <p:cNvPr id="22" name="Dikdörtgen 21"/>
            <p:cNvSpPr/>
            <p:nvPr/>
          </p:nvSpPr>
          <p:spPr>
            <a:xfrm rot="2700000">
              <a:off x="562235" y="1394841"/>
              <a:ext cx="144016" cy="144016"/>
            </a:xfrm>
            <a:prstGeom prst="rect">
              <a:avLst/>
            </a:prstGeom>
            <a:solidFill>
              <a:srgbClr val="86C3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/>
            <p:cNvSpPr/>
            <p:nvPr/>
          </p:nvSpPr>
          <p:spPr>
            <a:xfrm>
              <a:off x="431799" y="1339600"/>
              <a:ext cx="254497" cy="254497"/>
            </a:xfrm>
            <a:prstGeom prst="ellipse">
              <a:avLst/>
            </a:prstGeom>
            <a:solidFill>
              <a:srgbClr val="86C3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r-TR" sz="1200" b="1" dirty="0" smtClean="0"/>
                <a:t>4</a:t>
              </a:r>
              <a:endParaRPr lang="en-US" sz="1200" b="1" dirty="0"/>
            </a:p>
          </p:txBody>
        </p:sp>
      </p:grpSp>
      <p:grpSp>
        <p:nvGrpSpPr>
          <p:cNvPr id="24" name="Grup 23"/>
          <p:cNvGrpSpPr/>
          <p:nvPr/>
        </p:nvGrpSpPr>
        <p:grpSpPr>
          <a:xfrm>
            <a:off x="431800" y="3723878"/>
            <a:ext cx="218834" cy="202923"/>
            <a:chOff x="431799" y="1339600"/>
            <a:chExt cx="274452" cy="254497"/>
          </a:xfrm>
        </p:grpSpPr>
        <p:sp>
          <p:nvSpPr>
            <p:cNvPr id="25" name="Dikdörtgen 24"/>
            <p:cNvSpPr/>
            <p:nvPr/>
          </p:nvSpPr>
          <p:spPr>
            <a:xfrm rot="2700000">
              <a:off x="562235" y="1394841"/>
              <a:ext cx="144016" cy="144016"/>
            </a:xfrm>
            <a:prstGeom prst="rect">
              <a:avLst/>
            </a:prstGeom>
            <a:solidFill>
              <a:srgbClr val="86C3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/>
            <p:cNvSpPr/>
            <p:nvPr/>
          </p:nvSpPr>
          <p:spPr>
            <a:xfrm>
              <a:off x="431799" y="1339600"/>
              <a:ext cx="254497" cy="254497"/>
            </a:xfrm>
            <a:prstGeom prst="ellipse">
              <a:avLst/>
            </a:prstGeom>
            <a:solidFill>
              <a:srgbClr val="86C3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r-TR" sz="1200" b="1" dirty="0" smtClean="0"/>
                <a:t>5</a:t>
              </a:r>
              <a:endParaRPr lang="en-US" sz="1200" b="1" dirty="0"/>
            </a:p>
          </p:txBody>
        </p:sp>
      </p:grp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0353" y="901194"/>
            <a:ext cx="19558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3022453"/>
            <a:ext cx="888905" cy="563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7" y="3147814"/>
            <a:ext cx="1031825" cy="26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0353" y="3548669"/>
            <a:ext cx="923974" cy="276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3511841"/>
            <a:ext cx="852322" cy="313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4361" y="3915955"/>
            <a:ext cx="672839" cy="43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3167" y="3880627"/>
            <a:ext cx="624334" cy="454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675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eform 7"/>
          <p:cNvSpPr>
            <a:spLocks/>
          </p:cNvSpPr>
          <p:nvPr/>
        </p:nvSpPr>
        <p:spPr bwMode="auto">
          <a:xfrm>
            <a:off x="2400300" y="900113"/>
            <a:ext cx="2051050" cy="3527425"/>
          </a:xfrm>
          <a:custGeom>
            <a:avLst/>
            <a:gdLst>
              <a:gd name="T0" fmla="*/ 0 w 1292"/>
              <a:gd name="T1" fmla="*/ 0 h 2222"/>
              <a:gd name="T2" fmla="*/ 1292 w 1292"/>
              <a:gd name="T3" fmla="*/ 0 h 2222"/>
              <a:gd name="T4" fmla="*/ 1292 w 1292"/>
              <a:gd name="T5" fmla="*/ 2074 h 2222"/>
              <a:gd name="T6" fmla="*/ 650 w 1292"/>
              <a:gd name="T7" fmla="*/ 2222 h 2222"/>
              <a:gd name="T8" fmla="*/ 0 w 1292"/>
              <a:gd name="T9" fmla="*/ 2074 h 2222"/>
              <a:gd name="T10" fmla="*/ 0 w 1292"/>
              <a:gd name="T11" fmla="*/ 0 h 2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92" h="2222">
                <a:moveTo>
                  <a:pt x="0" y="0"/>
                </a:moveTo>
                <a:lnTo>
                  <a:pt x="1292" y="0"/>
                </a:lnTo>
                <a:lnTo>
                  <a:pt x="1292" y="2074"/>
                </a:lnTo>
                <a:lnTo>
                  <a:pt x="650" y="2222"/>
                </a:lnTo>
                <a:lnTo>
                  <a:pt x="0" y="2074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E6E6E6"/>
              </a:gs>
              <a:gs pos="100000">
                <a:srgbClr val="FAFAFA"/>
              </a:gs>
            </a:gsLst>
            <a:lin ang="5400000" scaled="0"/>
          </a:gradFill>
          <a:ln>
            <a:noFill/>
          </a:ln>
        </p:spPr>
        <p:txBody>
          <a:bodyPr vert="horz" wrap="square" lIns="144000" tIns="648000" rIns="144000" bIns="45720" numCol="1" anchor="t" anchorCtr="0" compatLnSpc="1">
            <a:prstTxWarp prst="textNoShape">
              <a:avLst/>
            </a:prstTxWarp>
          </a:bodyPr>
          <a:lstStyle/>
          <a:p>
            <a:pPr marL="171450" indent="-171450">
              <a:spcAft>
                <a:spcPts val="300"/>
              </a:spcAft>
              <a:buClr>
                <a:srgbClr val="649A24"/>
              </a:buClr>
              <a:buFont typeface="Wingdings" panose="05000000000000000000" pitchFamily="2" charset="2"/>
              <a:buChar char=""/>
            </a:pPr>
            <a:r>
              <a:rPr lang="en-US" sz="900" b="1" dirty="0">
                <a:solidFill>
                  <a:srgbClr val="649A24"/>
                </a:solidFill>
              </a:rPr>
              <a:t>Administrator Services for </a:t>
            </a:r>
            <a:r>
              <a:rPr lang="en-US" sz="900" b="1" dirty="0" err="1">
                <a:solidFill>
                  <a:srgbClr val="649A24"/>
                </a:solidFill>
              </a:rPr>
              <a:t>SuccessFactors</a:t>
            </a:r>
            <a:r>
              <a:rPr lang="en-US" sz="900" b="1" dirty="0">
                <a:solidFill>
                  <a:srgbClr val="649A24"/>
                </a:solidFill>
              </a:rPr>
              <a:t> Products on a temporary or permanent </a:t>
            </a:r>
            <a:r>
              <a:rPr lang="en-US" sz="900" b="1" dirty="0" smtClean="0">
                <a:solidFill>
                  <a:srgbClr val="649A24"/>
                </a:solidFill>
              </a:rPr>
              <a:t>basis</a:t>
            </a:r>
            <a:endParaRPr lang="en-US" sz="900" b="1" dirty="0">
              <a:solidFill>
                <a:srgbClr val="649A24"/>
              </a:solidFill>
            </a:endParaRPr>
          </a:p>
          <a:p>
            <a:pPr marL="171450" indent="-171450">
              <a:spcAft>
                <a:spcPts val="300"/>
              </a:spcAft>
              <a:buClr>
                <a:srgbClr val="649A24"/>
              </a:buClr>
              <a:buFont typeface="Wingdings" panose="05000000000000000000" pitchFamily="2" charset="2"/>
              <a:buChar char=""/>
            </a:pPr>
            <a:r>
              <a:rPr lang="en-US" sz="900" b="1" dirty="0">
                <a:solidFill>
                  <a:srgbClr val="649A24"/>
                </a:solidFill>
              </a:rPr>
              <a:t>Ensure your company is covered during:</a:t>
            </a:r>
            <a:r>
              <a:rPr lang="tr-TR" sz="900" b="1" dirty="0" smtClean="0"/>
              <a:t/>
            </a:r>
            <a:br>
              <a:rPr lang="tr-TR" sz="900" b="1" dirty="0" smtClean="0"/>
            </a:br>
            <a:endParaRPr lang="tr-TR" sz="900" b="1" dirty="0" smtClean="0"/>
          </a:p>
          <a:p>
            <a:pPr marL="244800" indent="-100800">
              <a:spcAft>
                <a:spcPts val="300"/>
              </a:spcAft>
              <a:buClr>
                <a:srgbClr val="5A5A5A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sz="750" dirty="0">
                <a:solidFill>
                  <a:srgbClr val="5A5A5A"/>
                </a:solidFill>
              </a:rPr>
              <a:t>Product </a:t>
            </a:r>
            <a:r>
              <a:rPr lang="en-US" sz="750" dirty="0" smtClean="0">
                <a:solidFill>
                  <a:srgbClr val="5A5A5A"/>
                </a:solidFill>
              </a:rPr>
              <a:t>Implementations</a:t>
            </a:r>
            <a:endParaRPr lang="en-US" sz="750" dirty="0">
              <a:solidFill>
                <a:srgbClr val="5A5A5A"/>
              </a:solidFill>
            </a:endParaRPr>
          </a:p>
          <a:p>
            <a:pPr marL="244800" indent="-100800">
              <a:spcAft>
                <a:spcPts val="300"/>
              </a:spcAft>
              <a:buClr>
                <a:srgbClr val="5A5A5A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sz="750" dirty="0">
                <a:solidFill>
                  <a:srgbClr val="5A5A5A"/>
                </a:solidFill>
              </a:rPr>
              <a:t>Heavy Workload </a:t>
            </a:r>
            <a:r>
              <a:rPr lang="en-US" sz="750" dirty="0" smtClean="0">
                <a:solidFill>
                  <a:srgbClr val="5A5A5A"/>
                </a:solidFill>
              </a:rPr>
              <a:t>Cycles</a:t>
            </a:r>
            <a:endParaRPr lang="en-US" sz="750" dirty="0">
              <a:solidFill>
                <a:srgbClr val="5A5A5A"/>
              </a:solidFill>
            </a:endParaRPr>
          </a:p>
          <a:p>
            <a:pPr marL="244800" indent="-100800">
              <a:spcAft>
                <a:spcPts val="300"/>
              </a:spcAft>
              <a:buClr>
                <a:srgbClr val="5A5A5A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sz="750" dirty="0">
                <a:solidFill>
                  <a:srgbClr val="5A5A5A"/>
                </a:solidFill>
              </a:rPr>
              <a:t>Family Medical </a:t>
            </a:r>
            <a:r>
              <a:rPr lang="en-US" sz="750" dirty="0" smtClean="0">
                <a:solidFill>
                  <a:srgbClr val="5A5A5A"/>
                </a:solidFill>
              </a:rPr>
              <a:t>Leave</a:t>
            </a:r>
            <a:endParaRPr lang="en-US" sz="750" dirty="0">
              <a:solidFill>
                <a:srgbClr val="5A5A5A"/>
              </a:solidFill>
            </a:endParaRPr>
          </a:p>
          <a:p>
            <a:pPr marL="244800" indent="-100800">
              <a:spcAft>
                <a:spcPts val="300"/>
              </a:spcAft>
              <a:buClr>
                <a:srgbClr val="5A5A5A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sz="750" dirty="0" smtClean="0">
                <a:solidFill>
                  <a:srgbClr val="5A5A5A"/>
                </a:solidFill>
              </a:rPr>
              <a:t>Vacations</a:t>
            </a:r>
            <a:endParaRPr lang="en-US" sz="750" dirty="0">
              <a:solidFill>
                <a:srgbClr val="5A5A5A"/>
              </a:solidFill>
            </a:endParaRPr>
          </a:p>
          <a:p>
            <a:pPr marL="244800" indent="-100800">
              <a:spcAft>
                <a:spcPts val="300"/>
              </a:spcAft>
              <a:buClr>
                <a:srgbClr val="5A5A5A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sz="750" dirty="0">
                <a:solidFill>
                  <a:srgbClr val="5A5A5A"/>
                </a:solidFill>
              </a:rPr>
              <a:t>Illness</a:t>
            </a:r>
          </a:p>
        </p:txBody>
      </p:sp>
      <p:sp>
        <p:nvSpPr>
          <p:cNvPr id="24" name="Freeform 7"/>
          <p:cNvSpPr>
            <a:spLocks/>
          </p:cNvSpPr>
          <p:nvPr/>
        </p:nvSpPr>
        <p:spPr bwMode="auto">
          <a:xfrm>
            <a:off x="4591050" y="900113"/>
            <a:ext cx="2051050" cy="3527425"/>
          </a:xfrm>
          <a:custGeom>
            <a:avLst/>
            <a:gdLst>
              <a:gd name="T0" fmla="*/ 0 w 1292"/>
              <a:gd name="T1" fmla="*/ 0 h 2222"/>
              <a:gd name="T2" fmla="*/ 1292 w 1292"/>
              <a:gd name="T3" fmla="*/ 0 h 2222"/>
              <a:gd name="T4" fmla="*/ 1292 w 1292"/>
              <a:gd name="T5" fmla="*/ 2074 h 2222"/>
              <a:gd name="T6" fmla="*/ 650 w 1292"/>
              <a:gd name="T7" fmla="*/ 2222 h 2222"/>
              <a:gd name="T8" fmla="*/ 0 w 1292"/>
              <a:gd name="T9" fmla="*/ 2074 h 2222"/>
              <a:gd name="T10" fmla="*/ 0 w 1292"/>
              <a:gd name="T11" fmla="*/ 0 h 2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92" h="2222">
                <a:moveTo>
                  <a:pt x="0" y="0"/>
                </a:moveTo>
                <a:lnTo>
                  <a:pt x="1292" y="0"/>
                </a:lnTo>
                <a:lnTo>
                  <a:pt x="1292" y="2074"/>
                </a:lnTo>
                <a:lnTo>
                  <a:pt x="650" y="2222"/>
                </a:lnTo>
                <a:lnTo>
                  <a:pt x="0" y="2074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E6E6E6"/>
              </a:gs>
              <a:gs pos="100000">
                <a:srgbClr val="FAFAFA"/>
              </a:gs>
            </a:gsLst>
            <a:lin ang="5400000" scaled="0"/>
          </a:gradFill>
          <a:ln>
            <a:noFill/>
          </a:ln>
        </p:spPr>
        <p:txBody>
          <a:bodyPr vert="horz" wrap="square" lIns="144000" tIns="648000" rIns="144000" bIns="45720" numCol="1" anchor="t" anchorCtr="0" compatLnSpc="1">
            <a:prstTxWarp prst="textNoShape">
              <a:avLst/>
            </a:prstTxWarp>
          </a:bodyPr>
          <a:lstStyle/>
          <a:p>
            <a:pPr marL="171450" indent="-171450">
              <a:spcAft>
                <a:spcPts val="300"/>
              </a:spcAft>
              <a:buClr>
                <a:srgbClr val="6A2780"/>
              </a:buClr>
              <a:buFont typeface="Wingdings" panose="05000000000000000000" pitchFamily="2" charset="2"/>
              <a:buChar char=""/>
            </a:pPr>
            <a:r>
              <a:rPr lang="en-US" sz="900" b="1" dirty="0">
                <a:solidFill>
                  <a:srgbClr val="6A2780"/>
                </a:solidFill>
              </a:rPr>
              <a:t>Drive user adoption</a:t>
            </a:r>
          </a:p>
          <a:p>
            <a:pPr marL="171450" indent="-171450">
              <a:spcAft>
                <a:spcPts val="300"/>
              </a:spcAft>
              <a:buClr>
                <a:srgbClr val="6A2780"/>
              </a:buClr>
              <a:buFont typeface="Wingdings" panose="05000000000000000000" pitchFamily="2" charset="2"/>
              <a:buChar char=""/>
            </a:pPr>
            <a:r>
              <a:rPr lang="en-US" sz="900" b="1" dirty="0" smtClean="0">
                <a:solidFill>
                  <a:srgbClr val="6A2780"/>
                </a:solidFill>
              </a:rPr>
              <a:t>Develop </a:t>
            </a:r>
            <a:r>
              <a:rPr lang="en-US" sz="900" b="1" dirty="0">
                <a:solidFill>
                  <a:srgbClr val="6A2780"/>
                </a:solidFill>
              </a:rPr>
              <a:t>&amp; enhance skills</a:t>
            </a:r>
          </a:p>
          <a:p>
            <a:pPr marL="171450" indent="-171450">
              <a:spcAft>
                <a:spcPts val="300"/>
              </a:spcAft>
              <a:buClr>
                <a:srgbClr val="6A2780"/>
              </a:buClr>
              <a:buFont typeface="Wingdings" panose="05000000000000000000" pitchFamily="2" charset="2"/>
              <a:buChar char=""/>
            </a:pPr>
            <a:r>
              <a:rPr lang="en-US" sz="900" b="1" dirty="0" smtClean="0">
                <a:solidFill>
                  <a:srgbClr val="6A2780"/>
                </a:solidFill>
              </a:rPr>
              <a:t>Instructor-led </a:t>
            </a:r>
            <a:r>
              <a:rPr lang="en-US" sz="900" b="1" dirty="0">
                <a:solidFill>
                  <a:srgbClr val="6A2780"/>
                </a:solidFill>
              </a:rPr>
              <a:t>Training</a:t>
            </a:r>
            <a:r>
              <a:rPr lang="tr-TR" sz="900" b="1" dirty="0" smtClean="0"/>
              <a:t/>
            </a:r>
            <a:br>
              <a:rPr lang="tr-TR" sz="900" b="1" dirty="0" smtClean="0"/>
            </a:br>
            <a:endParaRPr lang="tr-TR" sz="900" b="1" dirty="0" smtClean="0"/>
          </a:p>
          <a:p>
            <a:pPr marL="244800" indent="-100800">
              <a:spcAft>
                <a:spcPts val="300"/>
              </a:spcAft>
              <a:buClr>
                <a:srgbClr val="5A5A5A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sz="750" dirty="0" smtClean="0">
                <a:solidFill>
                  <a:srgbClr val="5A5A5A"/>
                </a:solidFill>
              </a:rPr>
              <a:t>eLearning</a:t>
            </a:r>
            <a:endParaRPr lang="en-US" sz="750" dirty="0">
              <a:solidFill>
                <a:srgbClr val="5A5A5A"/>
              </a:solidFill>
            </a:endParaRPr>
          </a:p>
          <a:p>
            <a:pPr marL="244800" indent="-100800">
              <a:spcAft>
                <a:spcPts val="300"/>
              </a:spcAft>
              <a:buClr>
                <a:srgbClr val="5A5A5A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sz="750" dirty="0">
                <a:solidFill>
                  <a:srgbClr val="5A5A5A"/>
                </a:solidFill>
              </a:rPr>
              <a:t>Quick Reference </a:t>
            </a:r>
            <a:r>
              <a:rPr lang="en-US" sz="750" dirty="0" smtClean="0">
                <a:solidFill>
                  <a:srgbClr val="5A5A5A"/>
                </a:solidFill>
              </a:rPr>
              <a:t>Guides</a:t>
            </a:r>
            <a:endParaRPr lang="en-US" sz="750" dirty="0">
              <a:solidFill>
                <a:srgbClr val="5A5A5A"/>
              </a:solidFill>
            </a:endParaRPr>
          </a:p>
          <a:p>
            <a:pPr marL="244800" indent="-100800">
              <a:spcAft>
                <a:spcPts val="300"/>
              </a:spcAft>
              <a:buClr>
                <a:srgbClr val="5A5A5A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sz="750" dirty="0">
                <a:solidFill>
                  <a:srgbClr val="5A5A5A"/>
                </a:solidFill>
              </a:rPr>
              <a:t>Courseware </a:t>
            </a:r>
            <a:r>
              <a:rPr lang="en-US" sz="750" dirty="0" smtClean="0">
                <a:solidFill>
                  <a:srgbClr val="5A5A5A"/>
                </a:solidFill>
              </a:rPr>
              <a:t>Toolkits</a:t>
            </a:r>
            <a:endParaRPr lang="en-US" sz="750" dirty="0">
              <a:solidFill>
                <a:srgbClr val="5A5A5A"/>
              </a:solidFill>
            </a:endParaRPr>
          </a:p>
          <a:p>
            <a:pPr marL="244800" indent="-100800">
              <a:spcAft>
                <a:spcPts val="300"/>
              </a:spcAft>
              <a:buClr>
                <a:srgbClr val="5A5A5A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sz="750" dirty="0">
                <a:solidFill>
                  <a:srgbClr val="5A5A5A"/>
                </a:solidFill>
              </a:rPr>
              <a:t>Educational Consulting</a:t>
            </a:r>
          </a:p>
        </p:txBody>
      </p:sp>
      <p:sp>
        <p:nvSpPr>
          <p:cNvPr id="25" name="Freeform 7"/>
          <p:cNvSpPr>
            <a:spLocks/>
          </p:cNvSpPr>
          <p:nvPr/>
        </p:nvSpPr>
        <p:spPr bwMode="auto">
          <a:xfrm>
            <a:off x="6740525" y="900113"/>
            <a:ext cx="2051050" cy="3527425"/>
          </a:xfrm>
          <a:custGeom>
            <a:avLst/>
            <a:gdLst>
              <a:gd name="T0" fmla="*/ 0 w 1292"/>
              <a:gd name="T1" fmla="*/ 0 h 2222"/>
              <a:gd name="T2" fmla="*/ 1292 w 1292"/>
              <a:gd name="T3" fmla="*/ 0 h 2222"/>
              <a:gd name="T4" fmla="*/ 1292 w 1292"/>
              <a:gd name="T5" fmla="*/ 2074 h 2222"/>
              <a:gd name="T6" fmla="*/ 650 w 1292"/>
              <a:gd name="T7" fmla="*/ 2222 h 2222"/>
              <a:gd name="T8" fmla="*/ 0 w 1292"/>
              <a:gd name="T9" fmla="*/ 2074 h 2222"/>
              <a:gd name="T10" fmla="*/ 0 w 1292"/>
              <a:gd name="T11" fmla="*/ 0 h 2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92" h="2222">
                <a:moveTo>
                  <a:pt x="0" y="0"/>
                </a:moveTo>
                <a:lnTo>
                  <a:pt x="1292" y="0"/>
                </a:lnTo>
                <a:lnTo>
                  <a:pt x="1292" y="2074"/>
                </a:lnTo>
                <a:lnTo>
                  <a:pt x="650" y="2222"/>
                </a:lnTo>
                <a:lnTo>
                  <a:pt x="0" y="2074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E6E6E6"/>
              </a:gs>
              <a:gs pos="100000">
                <a:srgbClr val="FAFAFA"/>
              </a:gs>
            </a:gsLst>
            <a:lin ang="5400000" scaled="0"/>
          </a:gradFill>
          <a:ln>
            <a:noFill/>
          </a:ln>
        </p:spPr>
        <p:txBody>
          <a:bodyPr vert="horz" wrap="square" lIns="144000" tIns="648000" rIns="144000" bIns="45720" numCol="1" anchor="t" anchorCtr="0" compatLnSpc="1">
            <a:prstTxWarp prst="textNoShape">
              <a:avLst/>
            </a:prstTxWarp>
          </a:bodyPr>
          <a:lstStyle/>
          <a:p>
            <a:pPr marL="171450" indent="-171450">
              <a:spcAft>
                <a:spcPts val="300"/>
              </a:spcAft>
              <a:buClr>
                <a:srgbClr val="E67818"/>
              </a:buClr>
              <a:buFont typeface="Wingdings" panose="05000000000000000000" pitchFamily="2" charset="2"/>
              <a:buChar char=""/>
            </a:pPr>
            <a:r>
              <a:rPr lang="en-US" sz="900" b="1" dirty="0">
                <a:solidFill>
                  <a:srgbClr val="E67818"/>
                </a:solidFill>
              </a:rPr>
              <a:t>On-staff consultants skilled in driving business alignment, strategy development, implementation &amp; configuration, end user adoption, and metrics to evaluate </a:t>
            </a:r>
            <a:r>
              <a:rPr lang="en-US" sz="900" b="1" dirty="0" smtClean="0">
                <a:solidFill>
                  <a:srgbClr val="E67818"/>
                </a:solidFill>
              </a:rPr>
              <a:t>impact</a:t>
            </a:r>
            <a:endParaRPr lang="en-US" sz="900" b="1" dirty="0">
              <a:solidFill>
                <a:srgbClr val="E67818"/>
              </a:solidFill>
            </a:endParaRPr>
          </a:p>
          <a:p>
            <a:pPr marL="171450" indent="-171450">
              <a:spcAft>
                <a:spcPts val="300"/>
              </a:spcAft>
              <a:buClr>
                <a:srgbClr val="E67818"/>
              </a:buClr>
              <a:buFont typeface="Wingdings" panose="05000000000000000000" pitchFamily="2" charset="2"/>
              <a:buChar char=""/>
            </a:pPr>
            <a:r>
              <a:rPr lang="en-US" sz="900" b="1" dirty="0">
                <a:solidFill>
                  <a:srgbClr val="E67818"/>
                </a:solidFill>
              </a:rPr>
              <a:t>Sample consulting services</a:t>
            </a:r>
            <a:r>
              <a:rPr lang="tr-TR" sz="900" b="1" dirty="0" smtClean="0"/>
              <a:t/>
            </a:r>
            <a:br>
              <a:rPr lang="tr-TR" sz="900" b="1" dirty="0" smtClean="0"/>
            </a:br>
            <a:endParaRPr lang="tr-TR" sz="900" b="1" dirty="0" smtClean="0"/>
          </a:p>
          <a:p>
            <a:pPr marL="244800" indent="-100800">
              <a:spcAft>
                <a:spcPts val="300"/>
              </a:spcAft>
              <a:buClr>
                <a:srgbClr val="5A5A5A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sz="750" dirty="0">
                <a:solidFill>
                  <a:srgbClr val="5A5A5A"/>
                </a:solidFill>
              </a:rPr>
              <a:t>Competency </a:t>
            </a:r>
            <a:r>
              <a:rPr lang="en-US" sz="750" dirty="0" smtClean="0">
                <a:solidFill>
                  <a:srgbClr val="5A5A5A"/>
                </a:solidFill>
              </a:rPr>
              <a:t>Development</a:t>
            </a:r>
            <a:endParaRPr lang="en-US" sz="750" dirty="0">
              <a:solidFill>
                <a:srgbClr val="5A5A5A"/>
              </a:solidFill>
            </a:endParaRPr>
          </a:p>
          <a:p>
            <a:pPr marL="244800" indent="-100800">
              <a:spcAft>
                <a:spcPts val="300"/>
              </a:spcAft>
              <a:buClr>
                <a:srgbClr val="5A5A5A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sz="750" dirty="0">
                <a:solidFill>
                  <a:srgbClr val="5A5A5A"/>
                </a:solidFill>
              </a:rPr>
              <a:t>Custom </a:t>
            </a:r>
            <a:r>
              <a:rPr lang="en-US" sz="750" dirty="0" smtClean="0">
                <a:solidFill>
                  <a:srgbClr val="5A5A5A"/>
                </a:solidFill>
              </a:rPr>
              <a:t>Reporting</a:t>
            </a:r>
            <a:endParaRPr lang="en-US" sz="750" dirty="0">
              <a:solidFill>
                <a:srgbClr val="5A5A5A"/>
              </a:solidFill>
            </a:endParaRPr>
          </a:p>
          <a:p>
            <a:pPr marL="244800" indent="-100800">
              <a:spcAft>
                <a:spcPts val="300"/>
              </a:spcAft>
              <a:buClr>
                <a:srgbClr val="5A5A5A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sz="750" dirty="0">
                <a:solidFill>
                  <a:srgbClr val="5A5A5A"/>
                </a:solidFill>
              </a:rPr>
              <a:t>Performance </a:t>
            </a:r>
            <a:r>
              <a:rPr lang="en-US" sz="750" dirty="0" smtClean="0">
                <a:solidFill>
                  <a:srgbClr val="5A5A5A"/>
                </a:solidFill>
              </a:rPr>
              <a:t>Management</a:t>
            </a:r>
            <a:endParaRPr lang="en-US" sz="750" dirty="0">
              <a:solidFill>
                <a:srgbClr val="5A5A5A"/>
              </a:solidFill>
            </a:endParaRPr>
          </a:p>
          <a:p>
            <a:pPr marL="244800" indent="-100800">
              <a:spcAft>
                <a:spcPts val="300"/>
              </a:spcAft>
              <a:buClr>
                <a:srgbClr val="5A5A5A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sz="750" dirty="0">
                <a:solidFill>
                  <a:srgbClr val="5A5A5A"/>
                </a:solidFill>
              </a:rPr>
              <a:t>Professional </a:t>
            </a:r>
            <a:r>
              <a:rPr lang="en-US" sz="750" dirty="0" smtClean="0">
                <a:solidFill>
                  <a:srgbClr val="5A5A5A"/>
                </a:solidFill>
              </a:rPr>
              <a:t>Services</a:t>
            </a:r>
            <a:endParaRPr lang="en-US" sz="750" dirty="0">
              <a:solidFill>
                <a:srgbClr val="5A5A5A"/>
              </a:solidFill>
            </a:endParaRPr>
          </a:p>
          <a:p>
            <a:pPr marL="244800" indent="-100800">
              <a:spcAft>
                <a:spcPts val="300"/>
              </a:spcAft>
              <a:buClr>
                <a:srgbClr val="5A5A5A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sz="750" dirty="0">
                <a:solidFill>
                  <a:srgbClr val="5A5A5A"/>
                </a:solidFill>
              </a:rPr>
              <a:t>Talent </a:t>
            </a:r>
            <a:r>
              <a:rPr lang="en-US" sz="750" dirty="0" smtClean="0">
                <a:solidFill>
                  <a:srgbClr val="5A5A5A"/>
                </a:solidFill>
              </a:rPr>
              <a:t>Strategy</a:t>
            </a:r>
            <a:endParaRPr lang="en-US" sz="750" dirty="0">
              <a:solidFill>
                <a:srgbClr val="5A5A5A"/>
              </a:solidFill>
            </a:endParaRPr>
          </a:p>
          <a:p>
            <a:pPr marL="244800" indent="-100800">
              <a:spcAft>
                <a:spcPts val="300"/>
              </a:spcAft>
              <a:buClr>
                <a:srgbClr val="5A5A5A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sz="750" dirty="0">
                <a:solidFill>
                  <a:srgbClr val="5A5A5A"/>
                </a:solidFill>
              </a:rPr>
              <a:t>Workforce Planning </a:t>
            </a:r>
            <a:r>
              <a:rPr lang="tr-TR" sz="750" dirty="0" smtClean="0">
                <a:solidFill>
                  <a:srgbClr val="5A5A5A"/>
                </a:solidFill>
              </a:rPr>
              <a:t> </a:t>
            </a:r>
            <a:r>
              <a:rPr lang="en-US" sz="750" dirty="0" smtClean="0">
                <a:solidFill>
                  <a:srgbClr val="5A5A5A"/>
                </a:solidFill>
              </a:rPr>
              <a:t>and </a:t>
            </a:r>
            <a:r>
              <a:rPr lang="en-US" sz="750" dirty="0">
                <a:solidFill>
                  <a:srgbClr val="5A5A5A"/>
                </a:solidFill>
              </a:rPr>
              <a:t>Analytics</a:t>
            </a:r>
          </a:p>
        </p:txBody>
      </p:sp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rgbClr val="86C33C"/>
                </a:solidFill>
              </a:rPr>
              <a:t>a</a:t>
            </a:r>
            <a:r>
              <a:rPr lang="en-US" b="1" dirty="0" err="1" smtClean="0">
                <a:solidFill>
                  <a:srgbClr val="0070C0"/>
                </a:solidFill>
              </a:rPr>
              <a:t>asonn</a:t>
            </a:r>
            <a:r>
              <a:rPr lang="en-US" b="1" dirty="0" err="1" smtClean="0"/>
              <a:t>’s</a:t>
            </a:r>
            <a:r>
              <a:rPr lang="en-US" b="1" dirty="0" smtClean="0"/>
              <a:t> </a:t>
            </a:r>
            <a:r>
              <a:rPr lang="en-US" b="1" dirty="0"/>
              <a:t>Post-Implementation Services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734A4-B4E7-4228-80A1-A9ABD52E386C}" type="datetime4">
              <a:rPr lang="en-US" smtClean="0"/>
              <a:t>May 7, 2014</a:t>
            </a:fld>
            <a:endParaRPr lang="en-US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2014 aasonn.</a:t>
            </a:r>
            <a:endParaRPr lang="en-US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47BBA-95AE-4CBA-8EB9-7C5E1D94A829}" type="slidenum">
              <a:rPr lang="en-US" smtClean="0"/>
              <a:t>7</a:t>
            </a:fld>
            <a:endParaRPr lang="en-US"/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254000" y="900113"/>
            <a:ext cx="2051050" cy="3527425"/>
          </a:xfrm>
          <a:custGeom>
            <a:avLst/>
            <a:gdLst>
              <a:gd name="T0" fmla="*/ 0 w 1292"/>
              <a:gd name="T1" fmla="*/ 0 h 2222"/>
              <a:gd name="T2" fmla="*/ 1292 w 1292"/>
              <a:gd name="T3" fmla="*/ 0 h 2222"/>
              <a:gd name="T4" fmla="*/ 1292 w 1292"/>
              <a:gd name="T5" fmla="*/ 2074 h 2222"/>
              <a:gd name="T6" fmla="*/ 650 w 1292"/>
              <a:gd name="T7" fmla="*/ 2222 h 2222"/>
              <a:gd name="T8" fmla="*/ 0 w 1292"/>
              <a:gd name="T9" fmla="*/ 2074 h 2222"/>
              <a:gd name="T10" fmla="*/ 0 w 1292"/>
              <a:gd name="T11" fmla="*/ 0 h 2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92" h="2222">
                <a:moveTo>
                  <a:pt x="0" y="0"/>
                </a:moveTo>
                <a:lnTo>
                  <a:pt x="1292" y="0"/>
                </a:lnTo>
                <a:lnTo>
                  <a:pt x="1292" y="2074"/>
                </a:lnTo>
                <a:lnTo>
                  <a:pt x="650" y="2222"/>
                </a:lnTo>
                <a:lnTo>
                  <a:pt x="0" y="2074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E6E6E6"/>
              </a:gs>
              <a:gs pos="100000">
                <a:srgbClr val="FAFAFA"/>
              </a:gs>
            </a:gsLst>
            <a:lin ang="5400000" scaled="0"/>
          </a:gradFill>
          <a:ln>
            <a:noFill/>
          </a:ln>
        </p:spPr>
        <p:txBody>
          <a:bodyPr vert="horz" wrap="square" lIns="144000" tIns="648000" rIns="144000" bIns="45720" numCol="1" anchor="t" anchorCtr="0" compatLnSpc="1">
            <a:prstTxWarp prst="textNoShape">
              <a:avLst/>
            </a:prstTxWarp>
          </a:bodyPr>
          <a:lstStyle/>
          <a:p>
            <a:pPr marL="171450" indent="-171450">
              <a:spcAft>
                <a:spcPts val="300"/>
              </a:spcAft>
              <a:buClr>
                <a:srgbClr val="3A93D3"/>
              </a:buClr>
              <a:buFont typeface="Wingdings" panose="05000000000000000000" pitchFamily="2" charset="2"/>
              <a:buChar char=""/>
            </a:pPr>
            <a:r>
              <a:rPr lang="en-US" sz="900" b="1" dirty="0"/>
              <a:t>Post Go-Live Support</a:t>
            </a:r>
          </a:p>
          <a:p>
            <a:pPr marL="171450" indent="-171450">
              <a:spcAft>
                <a:spcPts val="300"/>
              </a:spcAft>
              <a:buClr>
                <a:srgbClr val="3A93D3"/>
              </a:buClr>
              <a:buFont typeface="Wingdings" panose="05000000000000000000" pitchFamily="2" charset="2"/>
              <a:buChar char=""/>
            </a:pPr>
            <a:r>
              <a:rPr lang="en-US" sz="900" b="1" dirty="0" smtClean="0"/>
              <a:t>Retainer </a:t>
            </a:r>
            <a:r>
              <a:rPr lang="en-US" sz="900" b="1" dirty="0"/>
              <a:t>Based Plan offering ongoing expert support across the implementation, including such services as</a:t>
            </a:r>
            <a:r>
              <a:rPr lang="en-US" sz="900" b="1" dirty="0" smtClean="0"/>
              <a:t>: </a:t>
            </a:r>
            <a:r>
              <a:rPr lang="tr-TR" sz="900" b="1" dirty="0" smtClean="0"/>
              <a:t/>
            </a:r>
            <a:br>
              <a:rPr lang="tr-TR" sz="900" b="1" dirty="0" smtClean="0"/>
            </a:br>
            <a:endParaRPr lang="tr-TR" sz="900" b="1" dirty="0" smtClean="0"/>
          </a:p>
          <a:p>
            <a:pPr marL="244800" indent="-100800">
              <a:spcAft>
                <a:spcPts val="300"/>
              </a:spcAft>
              <a:buClr>
                <a:srgbClr val="5A5A5A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sz="750" dirty="0">
                <a:solidFill>
                  <a:srgbClr val="5A5A5A"/>
                </a:solidFill>
              </a:rPr>
              <a:t>Updates for Performance &amp; Compensation forms on </a:t>
            </a:r>
            <a:r>
              <a:rPr lang="en-US" sz="750" dirty="0" smtClean="0">
                <a:solidFill>
                  <a:srgbClr val="5A5A5A"/>
                </a:solidFill>
              </a:rPr>
              <a:t>demand</a:t>
            </a:r>
            <a:endParaRPr lang="en-US" sz="750" dirty="0">
              <a:solidFill>
                <a:srgbClr val="5A5A5A"/>
              </a:solidFill>
            </a:endParaRPr>
          </a:p>
          <a:p>
            <a:pPr marL="244800" indent="-100800">
              <a:spcAft>
                <a:spcPts val="300"/>
              </a:spcAft>
              <a:buClr>
                <a:srgbClr val="5A5A5A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sz="750" dirty="0">
                <a:solidFill>
                  <a:srgbClr val="5A5A5A"/>
                </a:solidFill>
              </a:rPr>
              <a:t>Custom competency framework </a:t>
            </a:r>
            <a:r>
              <a:rPr lang="en-US" sz="750" dirty="0" smtClean="0">
                <a:solidFill>
                  <a:srgbClr val="5A5A5A"/>
                </a:solidFill>
              </a:rPr>
              <a:t>development</a:t>
            </a:r>
            <a:endParaRPr lang="en-US" sz="750" dirty="0">
              <a:solidFill>
                <a:srgbClr val="5A5A5A"/>
              </a:solidFill>
            </a:endParaRPr>
          </a:p>
          <a:p>
            <a:pPr marL="244800" indent="-100800">
              <a:spcAft>
                <a:spcPts val="300"/>
              </a:spcAft>
              <a:buClr>
                <a:srgbClr val="5A5A5A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sz="750" dirty="0">
                <a:solidFill>
                  <a:srgbClr val="5A5A5A"/>
                </a:solidFill>
              </a:rPr>
              <a:t>Expert help for launching  your review </a:t>
            </a:r>
            <a:r>
              <a:rPr lang="en-US" sz="750" dirty="0" smtClean="0">
                <a:solidFill>
                  <a:srgbClr val="5A5A5A"/>
                </a:solidFill>
              </a:rPr>
              <a:t>cycle</a:t>
            </a:r>
            <a:endParaRPr lang="en-US" sz="750" dirty="0">
              <a:solidFill>
                <a:srgbClr val="5A5A5A"/>
              </a:solidFill>
            </a:endParaRPr>
          </a:p>
          <a:p>
            <a:pPr marL="244800" indent="-100800">
              <a:spcAft>
                <a:spcPts val="300"/>
              </a:spcAft>
              <a:buClr>
                <a:srgbClr val="5A5A5A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sz="750" dirty="0">
                <a:solidFill>
                  <a:srgbClr val="5A5A5A"/>
                </a:solidFill>
              </a:rPr>
              <a:t>Other services and consulting implementation consultants can provide</a:t>
            </a:r>
          </a:p>
        </p:txBody>
      </p:sp>
      <p:sp>
        <p:nvSpPr>
          <p:cNvPr id="10" name="Freeform 8"/>
          <p:cNvSpPr>
            <a:spLocks/>
          </p:cNvSpPr>
          <p:nvPr/>
        </p:nvSpPr>
        <p:spPr bwMode="auto">
          <a:xfrm>
            <a:off x="425450" y="896938"/>
            <a:ext cx="1657350" cy="520700"/>
          </a:xfrm>
          <a:custGeom>
            <a:avLst/>
            <a:gdLst>
              <a:gd name="T0" fmla="*/ 0 w 1044"/>
              <a:gd name="T1" fmla="*/ 0 h 328"/>
              <a:gd name="T2" fmla="*/ 1044 w 1044"/>
              <a:gd name="T3" fmla="*/ 0 h 328"/>
              <a:gd name="T4" fmla="*/ 1044 w 1044"/>
              <a:gd name="T5" fmla="*/ 238 h 328"/>
              <a:gd name="T6" fmla="*/ 524 w 1044"/>
              <a:gd name="T7" fmla="*/ 328 h 328"/>
              <a:gd name="T8" fmla="*/ 0 w 1044"/>
              <a:gd name="T9" fmla="*/ 238 h 328"/>
              <a:gd name="T10" fmla="*/ 0 w 1044"/>
              <a:gd name="T11" fmla="*/ 0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44" h="328">
                <a:moveTo>
                  <a:pt x="0" y="0"/>
                </a:moveTo>
                <a:lnTo>
                  <a:pt x="1044" y="0"/>
                </a:lnTo>
                <a:lnTo>
                  <a:pt x="1044" y="238"/>
                </a:lnTo>
                <a:lnTo>
                  <a:pt x="524" y="328"/>
                </a:lnTo>
                <a:lnTo>
                  <a:pt x="0" y="238"/>
                </a:lnTo>
                <a:lnTo>
                  <a:pt x="0" y="0"/>
                </a:lnTo>
                <a:close/>
              </a:path>
            </a:pathLst>
          </a:custGeom>
          <a:solidFill>
            <a:srgbClr val="3C8EC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14400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cap="all" dirty="0" err="1">
                <a:solidFill>
                  <a:schemeClr val="bg1"/>
                </a:solidFill>
              </a:rPr>
              <a:t>MyConsultant</a:t>
            </a:r>
            <a:r>
              <a:rPr lang="en-US" sz="1050" b="1" cap="all" dirty="0">
                <a:solidFill>
                  <a:schemeClr val="bg1"/>
                </a:solidFill>
              </a:rPr>
              <a:t> Plan</a:t>
            </a:r>
          </a:p>
        </p:txBody>
      </p:sp>
      <p:sp>
        <p:nvSpPr>
          <p:cNvPr id="11" name="Freeform 9"/>
          <p:cNvSpPr>
            <a:spLocks/>
          </p:cNvSpPr>
          <p:nvPr/>
        </p:nvSpPr>
        <p:spPr bwMode="auto">
          <a:xfrm>
            <a:off x="250825" y="4119563"/>
            <a:ext cx="2051050" cy="323850"/>
          </a:xfrm>
          <a:custGeom>
            <a:avLst/>
            <a:gdLst>
              <a:gd name="T0" fmla="*/ 0 w 1292"/>
              <a:gd name="T1" fmla="*/ 0 h 204"/>
              <a:gd name="T2" fmla="*/ 0 w 1292"/>
              <a:gd name="T3" fmla="*/ 40 h 204"/>
              <a:gd name="T4" fmla="*/ 648 w 1292"/>
              <a:gd name="T5" fmla="*/ 204 h 204"/>
              <a:gd name="T6" fmla="*/ 1292 w 1292"/>
              <a:gd name="T7" fmla="*/ 40 h 204"/>
              <a:gd name="T8" fmla="*/ 1292 w 1292"/>
              <a:gd name="T9" fmla="*/ 0 h 204"/>
              <a:gd name="T10" fmla="*/ 648 w 1292"/>
              <a:gd name="T11" fmla="*/ 166 h 204"/>
              <a:gd name="T12" fmla="*/ 0 w 1292"/>
              <a:gd name="T13" fmla="*/ 0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92" h="204">
                <a:moveTo>
                  <a:pt x="0" y="0"/>
                </a:moveTo>
                <a:lnTo>
                  <a:pt x="0" y="40"/>
                </a:lnTo>
                <a:lnTo>
                  <a:pt x="648" y="204"/>
                </a:lnTo>
                <a:lnTo>
                  <a:pt x="1292" y="40"/>
                </a:lnTo>
                <a:lnTo>
                  <a:pt x="1292" y="0"/>
                </a:lnTo>
                <a:lnTo>
                  <a:pt x="648" y="166"/>
                </a:lnTo>
                <a:lnTo>
                  <a:pt x="0" y="0"/>
                </a:lnTo>
                <a:close/>
              </a:path>
            </a:pathLst>
          </a:custGeom>
          <a:solidFill>
            <a:srgbClr val="ECED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1"/>
          <p:cNvSpPr>
            <a:spLocks/>
          </p:cNvSpPr>
          <p:nvPr/>
        </p:nvSpPr>
        <p:spPr bwMode="auto">
          <a:xfrm>
            <a:off x="6937375" y="896938"/>
            <a:ext cx="1657350" cy="520700"/>
          </a:xfrm>
          <a:custGeom>
            <a:avLst/>
            <a:gdLst>
              <a:gd name="T0" fmla="*/ 0 w 1044"/>
              <a:gd name="T1" fmla="*/ 0 h 328"/>
              <a:gd name="T2" fmla="*/ 1044 w 1044"/>
              <a:gd name="T3" fmla="*/ 0 h 328"/>
              <a:gd name="T4" fmla="*/ 1044 w 1044"/>
              <a:gd name="T5" fmla="*/ 238 h 328"/>
              <a:gd name="T6" fmla="*/ 524 w 1044"/>
              <a:gd name="T7" fmla="*/ 328 h 328"/>
              <a:gd name="T8" fmla="*/ 0 w 1044"/>
              <a:gd name="T9" fmla="*/ 238 h 328"/>
              <a:gd name="T10" fmla="*/ 0 w 1044"/>
              <a:gd name="T11" fmla="*/ 0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44" h="328">
                <a:moveTo>
                  <a:pt x="0" y="0"/>
                </a:moveTo>
                <a:lnTo>
                  <a:pt x="1044" y="0"/>
                </a:lnTo>
                <a:lnTo>
                  <a:pt x="1044" y="238"/>
                </a:lnTo>
                <a:lnTo>
                  <a:pt x="524" y="328"/>
                </a:lnTo>
                <a:lnTo>
                  <a:pt x="0" y="238"/>
                </a:lnTo>
                <a:lnTo>
                  <a:pt x="0" y="0"/>
                </a:lnTo>
                <a:close/>
              </a:path>
            </a:pathLst>
          </a:custGeom>
          <a:solidFill>
            <a:srgbClr val="E67818"/>
          </a:solidFill>
          <a:ln>
            <a:noFill/>
          </a:ln>
        </p:spPr>
        <p:txBody>
          <a:bodyPr vert="horz" wrap="square" lIns="91440" tIns="45720" rIns="91440" bIns="14400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cap="all" dirty="0" err="1">
                <a:solidFill>
                  <a:schemeClr val="bg1"/>
                </a:solidFill>
              </a:rPr>
              <a:t>Aasonn</a:t>
            </a:r>
            <a:r>
              <a:rPr lang="en-US" sz="1050" b="1" cap="all" dirty="0">
                <a:solidFill>
                  <a:schemeClr val="bg1"/>
                </a:solidFill>
              </a:rPr>
              <a:t> </a:t>
            </a:r>
            <a:r>
              <a:rPr lang="en-US" sz="1050" b="1" cap="all" dirty="0" smtClean="0">
                <a:solidFill>
                  <a:schemeClr val="bg1"/>
                </a:solidFill>
              </a:rPr>
              <a:t>Un</a:t>
            </a:r>
            <a:r>
              <a:rPr lang="tr-TR" sz="1050" b="1" cap="all" dirty="0" smtClean="0">
                <a:solidFill>
                  <a:schemeClr val="bg1"/>
                </a:solidFill>
              </a:rPr>
              <a:t>ı</a:t>
            </a:r>
            <a:r>
              <a:rPr lang="en-US" sz="1050" b="1" cap="all" dirty="0" err="1" smtClean="0">
                <a:solidFill>
                  <a:schemeClr val="bg1"/>
                </a:solidFill>
              </a:rPr>
              <a:t>vers</a:t>
            </a:r>
            <a:r>
              <a:rPr lang="tr-TR" sz="1050" b="1" cap="all" dirty="0" smtClean="0">
                <a:solidFill>
                  <a:schemeClr val="bg1"/>
                </a:solidFill>
              </a:rPr>
              <a:t>ı</a:t>
            </a:r>
            <a:r>
              <a:rPr lang="en-US" sz="1050" b="1" cap="all" dirty="0" smtClean="0">
                <a:solidFill>
                  <a:schemeClr val="bg1"/>
                </a:solidFill>
              </a:rPr>
              <a:t>ty</a:t>
            </a:r>
            <a:endParaRPr lang="en-US" sz="1050" b="1" cap="all" dirty="0">
              <a:solidFill>
                <a:schemeClr val="bg1"/>
              </a:solidFill>
            </a:endParaRPr>
          </a:p>
        </p:txBody>
      </p:sp>
      <p:sp>
        <p:nvSpPr>
          <p:cNvPr id="14" name="Freeform 12"/>
          <p:cNvSpPr>
            <a:spLocks/>
          </p:cNvSpPr>
          <p:nvPr/>
        </p:nvSpPr>
        <p:spPr bwMode="auto">
          <a:xfrm>
            <a:off x="6762750" y="4119563"/>
            <a:ext cx="2047875" cy="323850"/>
          </a:xfrm>
          <a:custGeom>
            <a:avLst/>
            <a:gdLst>
              <a:gd name="T0" fmla="*/ 0 w 1290"/>
              <a:gd name="T1" fmla="*/ 0 h 204"/>
              <a:gd name="T2" fmla="*/ 0 w 1290"/>
              <a:gd name="T3" fmla="*/ 40 h 204"/>
              <a:gd name="T4" fmla="*/ 648 w 1290"/>
              <a:gd name="T5" fmla="*/ 204 h 204"/>
              <a:gd name="T6" fmla="*/ 1290 w 1290"/>
              <a:gd name="T7" fmla="*/ 40 h 204"/>
              <a:gd name="T8" fmla="*/ 1290 w 1290"/>
              <a:gd name="T9" fmla="*/ 0 h 204"/>
              <a:gd name="T10" fmla="*/ 648 w 1290"/>
              <a:gd name="T11" fmla="*/ 166 h 204"/>
              <a:gd name="T12" fmla="*/ 0 w 1290"/>
              <a:gd name="T13" fmla="*/ 0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90" h="204">
                <a:moveTo>
                  <a:pt x="0" y="0"/>
                </a:moveTo>
                <a:lnTo>
                  <a:pt x="0" y="40"/>
                </a:lnTo>
                <a:lnTo>
                  <a:pt x="648" y="204"/>
                </a:lnTo>
                <a:lnTo>
                  <a:pt x="1290" y="40"/>
                </a:lnTo>
                <a:lnTo>
                  <a:pt x="1290" y="0"/>
                </a:lnTo>
                <a:lnTo>
                  <a:pt x="648" y="166"/>
                </a:lnTo>
                <a:lnTo>
                  <a:pt x="0" y="0"/>
                </a:lnTo>
                <a:close/>
              </a:path>
            </a:pathLst>
          </a:custGeom>
          <a:solidFill>
            <a:srgbClr val="ECED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4"/>
          <p:cNvSpPr>
            <a:spLocks/>
          </p:cNvSpPr>
          <p:nvPr/>
        </p:nvSpPr>
        <p:spPr bwMode="auto">
          <a:xfrm>
            <a:off x="4765675" y="896938"/>
            <a:ext cx="1657350" cy="520700"/>
          </a:xfrm>
          <a:custGeom>
            <a:avLst/>
            <a:gdLst>
              <a:gd name="T0" fmla="*/ 0 w 1044"/>
              <a:gd name="T1" fmla="*/ 0 h 328"/>
              <a:gd name="T2" fmla="*/ 1044 w 1044"/>
              <a:gd name="T3" fmla="*/ 0 h 328"/>
              <a:gd name="T4" fmla="*/ 1044 w 1044"/>
              <a:gd name="T5" fmla="*/ 238 h 328"/>
              <a:gd name="T6" fmla="*/ 524 w 1044"/>
              <a:gd name="T7" fmla="*/ 328 h 328"/>
              <a:gd name="T8" fmla="*/ 0 w 1044"/>
              <a:gd name="T9" fmla="*/ 238 h 328"/>
              <a:gd name="T10" fmla="*/ 0 w 1044"/>
              <a:gd name="T11" fmla="*/ 0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44" h="328">
                <a:moveTo>
                  <a:pt x="0" y="0"/>
                </a:moveTo>
                <a:lnTo>
                  <a:pt x="1044" y="0"/>
                </a:lnTo>
                <a:lnTo>
                  <a:pt x="1044" y="238"/>
                </a:lnTo>
                <a:lnTo>
                  <a:pt x="524" y="328"/>
                </a:lnTo>
                <a:lnTo>
                  <a:pt x="0" y="238"/>
                </a:lnTo>
                <a:lnTo>
                  <a:pt x="0" y="0"/>
                </a:lnTo>
                <a:close/>
              </a:path>
            </a:pathLst>
          </a:custGeom>
          <a:solidFill>
            <a:srgbClr val="6A27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14400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cap="all" dirty="0" err="1">
                <a:solidFill>
                  <a:schemeClr val="bg1"/>
                </a:solidFill>
              </a:rPr>
              <a:t>Aasonn</a:t>
            </a:r>
            <a:r>
              <a:rPr lang="en-US" sz="1050" b="1" cap="all" dirty="0">
                <a:solidFill>
                  <a:schemeClr val="bg1"/>
                </a:solidFill>
              </a:rPr>
              <a:t> </a:t>
            </a:r>
            <a:r>
              <a:rPr lang="en-US" sz="1050" b="1" cap="all" dirty="0" smtClean="0">
                <a:solidFill>
                  <a:schemeClr val="bg1"/>
                </a:solidFill>
              </a:rPr>
              <a:t>Un</a:t>
            </a:r>
            <a:r>
              <a:rPr lang="tr-TR" sz="1050" b="1" cap="all" dirty="0" smtClean="0">
                <a:solidFill>
                  <a:schemeClr val="bg1"/>
                </a:solidFill>
              </a:rPr>
              <a:t>ı</a:t>
            </a:r>
            <a:r>
              <a:rPr lang="en-US" sz="1050" b="1" cap="all" dirty="0" err="1" smtClean="0">
                <a:solidFill>
                  <a:schemeClr val="bg1"/>
                </a:solidFill>
              </a:rPr>
              <a:t>vers</a:t>
            </a:r>
            <a:r>
              <a:rPr lang="tr-TR" sz="1050" b="1" cap="all" dirty="0" smtClean="0">
                <a:solidFill>
                  <a:schemeClr val="bg1"/>
                </a:solidFill>
              </a:rPr>
              <a:t>ı</a:t>
            </a:r>
            <a:r>
              <a:rPr lang="en-US" sz="1050" b="1" cap="all" dirty="0" smtClean="0">
                <a:solidFill>
                  <a:schemeClr val="bg1"/>
                </a:solidFill>
              </a:rPr>
              <a:t>ty</a:t>
            </a:r>
            <a:endParaRPr lang="en-US" sz="1050" b="1" cap="all" dirty="0">
              <a:solidFill>
                <a:schemeClr val="bg1"/>
              </a:solidFill>
            </a:endParaRPr>
          </a:p>
        </p:txBody>
      </p:sp>
      <p:sp>
        <p:nvSpPr>
          <p:cNvPr id="17" name="Freeform 15"/>
          <p:cNvSpPr>
            <a:spLocks/>
          </p:cNvSpPr>
          <p:nvPr/>
        </p:nvSpPr>
        <p:spPr bwMode="auto">
          <a:xfrm>
            <a:off x="4591050" y="4119563"/>
            <a:ext cx="2051050" cy="323850"/>
          </a:xfrm>
          <a:custGeom>
            <a:avLst/>
            <a:gdLst>
              <a:gd name="T0" fmla="*/ 0 w 1292"/>
              <a:gd name="T1" fmla="*/ 0 h 204"/>
              <a:gd name="T2" fmla="*/ 0 w 1292"/>
              <a:gd name="T3" fmla="*/ 40 h 204"/>
              <a:gd name="T4" fmla="*/ 648 w 1292"/>
              <a:gd name="T5" fmla="*/ 204 h 204"/>
              <a:gd name="T6" fmla="*/ 1292 w 1292"/>
              <a:gd name="T7" fmla="*/ 40 h 204"/>
              <a:gd name="T8" fmla="*/ 1292 w 1292"/>
              <a:gd name="T9" fmla="*/ 0 h 204"/>
              <a:gd name="T10" fmla="*/ 648 w 1292"/>
              <a:gd name="T11" fmla="*/ 166 h 204"/>
              <a:gd name="T12" fmla="*/ 0 w 1292"/>
              <a:gd name="T13" fmla="*/ 0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92" h="204">
                <a:moveTo>
                  <a:pt x="0" y="0"/>
                </a:moveTo>
                <a:lnTo>
                  <a:pt x="0" y="40"/>
                </a:lnTo>
                <a:lnTo>
                  <a:pt x="648" y="204"/>
                </a:lnTo>
                <a:lnTo>
                  <a:pt x="1292" y="40"/>
                </a:lnTo>
                <a:lnTo>
                  <a:pt x="1292" y="0"/>
                </a:lnTo>
                <a:lnTo>
                  <a:pt x="648" y="166"/>
                </a:lnTo>
                <a:lnTo>
                  <a:pt x="0" y="0"/>
                </a:lnTo>
                <a:close/>
              </a:path>
            </a:pathLst>
          </a:custGeom>
          <a:solidFill>
            <a:srgbClr val="ECED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17"/>
          <p:cNvSpPr>
            <a:spLocks/>
          </p:cNvSpPr>
          <p:nvPr/>
        </p:nvSpPr>
        <p:spPr bwMode="auto">
          <a:xfrm>
            <a:off x="2597150" y="896938"/>
            <a:ext cx="1657350" cy="520700"/>
          </a:xfrm>
          <a:custGeom>
            <a:avLst/>
            <a:gdLst>
              <a:gd name="T0" fmla="*/ 0 w 1044"/>
              <a:gd name="T1" fmla="*/ 0 h 328"/>
              <a:gd name="T2" fmla="*/ 1044 w 1044"/>
              <a:gd name="T3" fmla="*/ 0 h 328"/>
              <a:gd name="T4" fmla="*/ 1044 w 1044"/>
              <a:gd name="T5" fmla="*/ 238 h 328"/>
              <a:gd name="T6" fmla="*/ 524 w 1044"/>
              <a:gd name="T7" fmla="*/ 328 h 328"/>
              <a:gd name="T8" fmla="*/ 0 w 1044"/>
              <a:gd name="T9" fmla="*/ 238 h 328"/>
              <a:gd name="T10" fmla="*/ 0 w 1044"/>
              <a:gd name="T11" fmla="*/ 0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44" h="328">
                <a:moveTo>
                  <a:pt x="0" y="0"/>
                </a:moveTo>
                <a:lnTo>
                  <a:pt x="1044" y="0"/>
                </a:lnTo>
                <a:lnTo>
                  <a:pt x="1044" y="238"/>
                </a:lnTo>
                <a:lnTo>
                  <a:pt x="524" y="328"/>
                </a:lnTo>
                <a:lnTo>
                  <a:pt x="0" y="238"/>
                </a:lnTo>
                <a:lnTo>
                  <a:pt x="0" y="0"/>
                </a:lnTo>
                <a:close/>
              </a:path>
            </a:pathLst>
          </a:custGeom>
          <a:solidFill>
            <a:srgbClr val="6897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14400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050" b="1" cap="all" dirty="0" err="1" smtClean="0">
                <a:solidFill>
                  <a:schemeClr val="bg1"/>
                </a:solidFill>
              </a:rPr>
              <a:t>MyAdm</a:t>
            </a:r>
            <a:r>
              <a:rPr lang="tr-TR" sz="1050" b="1" cap="all" dirty="0" smtClean="0">
                <a:solidFill>
                  <a:schemeClr val="bg1"/>
                </a:solidFill>
              </a:rPr>
              <a:t>ı</a:t>
            </a:r>
            <a:r>
              <a:rPr lang="en-US" sz="1050" b="1" cap="all" dirty="0" smtClean="0">
                <a:solidFill>
                  <a:schemeClr val="bg1"/>
                </a:solidFill>
              </a:rPr>
              <a:t>n</a:t>
            </a:r>
            <a:endParaRPr lang="en-US" sz="1050" b="1" cap="all" dirty="0">
              <a:solidFill>
                <a:schemeClr val="bg1"/>
              </a:solidFill>
            </a:endParaRPr>
          </a:p>
        </p:txBody>
      </p:sp>
      <p:sp>
        <p:nvSpPr>
          <p:cNvPr id="20" name="Freeform 18"/>
          <p:cNvSpPr>
            <a:spLocks/>
          </p:cNvSpPr>
          <p:nvPr/>
        </p:nvSpPr>
        <p:spPr bwMode="auto">
          <a:xfrm>
            <a:off x="2419350" y="4119563"/>
            <a:ext cx="2051050" cy="323850"/>
          </a:xfrm>
          <a:custGeom>
            <a:avLst/>
            <a:gdLst>
              <a:gd name="T0" fmla="*/ 0 w 1292"/>
              <a:gd name="T1" fmla="*/ 0 h 204"/>
              <a:gd name="T2" fmla="*/ 0 w 1292"/>
              <a:gd name="T3" fmla="*/ 40 h 204"/>
              <a:gd name="T4" fmla="*/ 650 w 1292"/>
              <a:gd name="T5" fmla="*/ 204 h 204"/>
              <a:gd name="T6" fmla="*/ 1292 w 1292"/>
              <a:gd name="T7" fmla="*/ 40 h 204"/>
              <a:gd name="T8" fmla="*/ 1292 w 1292"/>
              <a:gd name="T9" fmla="*/ 0 h 204"/>
              <a:gd name="T10" fmla="*/ 650 w 1292"/>
              <a:gd name="T11" fmla="*/ 166 h 204"/>
              <a:gd name="T12" fmla="*/ 0 w 1292"/>
              <a:gd name="T13" fmla="*/ 0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92" h="204">
                <a:moveTo>
                  <a:pt x="0" y="0"/>
                </a:moveTo>
                <a:lnTo>
                  <a:pt x="0" y="40"/>
                </a:lnTo>
                <a:lnTo>
                  <a:pt x="650" y="204"/>
                </a:lnTo>
                <a:lnTo>
                  <a:pt x="1292" y="40"/>
                </a:lnTo>
                <a:lnTo>
                  <a:pt x="1292" y="0"/>
                </a:lnTo>
                <a:lnTo>
                  <a:pt x="650" y="166"/>
                </a:lnTo>
                <a:lnTo>
                  <a:pt x="0" y="0"/>
                </a:lnTo>
                <a:close/>
              </a:path>
            </a:pathLst>
          </a:custGeom>
          <a:solidFill>
            <a:srgbClr val="ECED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153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Selected Client List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734A4-B4E7-4228-80A1-A9ABD52E386C}" type="datetime4">
              <a:rPr lang="en-US" smtClean="0"/>
              <a:t>May 7, 2014</a:t>
            </a:fld>
            <a:endParaRPr lang="en-US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2014 aasonn.</a:t>
            </a:r>
            <a:endParaRPr lang="en-US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47BBA-95AE-4CBA-8EB9-7C5E1D94A829}" type="slidenum">
              <a:rPr lang="en-US" smtClean="0"/>
              <a:t>8</a:t>
            </a:fld>
            <a:endParaRPr lang="en-US"/>
          </a:p>
        </p:txBody>
      </p:sp>
      <p:sp>
        <p:nvSpPr>
          <p:cNvPr id="8" name="AutoShape 4"/>
          <p:cNvSpPr>
            <a:spLocks noChangeAspect="1" noChangeArrowheads="1" noTextEdit="1"/>
          </p:cNvSpPr>
          <p:nvPr/>
        </p:nvSpPr>
        <p:spPr bwMode="auto">
          <a:xfrm>
            <a:off x="146050" y="777875"/>
            <a:ext cx="8848725" cy="366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3117850" y="3571875"/>
            <a:ext cx="1428750" cy="866775"/>
          </a:xfrm>
          <a:prstGeom prst="rect">
            <a:avLst/>
          </a:prstGeom>
          <a:solidFill>
            <a:srgbClr val="ECEC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1635125" y="777875"/>
            <a:ext cx="1425575" cy="869950"/>
          </a:xfrm>
          <a:prstGeom prst="rect">
            <a:avLst/>
          </a:prstGeom>
          <a:solidFill>
            <a:srgbClr val="ECEC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1635125" y="1708150"/>
            <a:ext cx="1425575" cy="873125"/>
          </a:xfrm>
          <a:prstGeom prst="rect">
            <a:avLst/>
          </a:prstGeom>
          <a:solidFill>
            <a:srgbClr val="ECEC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3117850" y="1708150"/>
            <a:ext cx="1428750" cy="873125"/>
          </a:xfrm>
          <a:prstGeom prst="rect">
            <a:avLst/>
          </a:prstGeom>
          <a:solidFill>
            <a:srgbClr val="ECEC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3117850" y="2641600"/>
            <a:ext cx="1428750" cy="866775"/>
          </a:xfrm>
          <a:prstGeom prst="rect">
            <a:avLst/>
          </a:prstGeom>
          <a:solidFill>
            <a:srgbClr val="ECEC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Rectangle 11"/>
          <p:cNvSpPr>
            <a:spLocks noChangeArrowheads="1"/>
          </p:cNvSpPr>
          <p:nvPr/>
        </p:nvSpPr>
        <p:spPr bwMode="auto">
          <a:xfrm>
            <a:off x="146050" y="777875"/>
            <a:ext cx="1431925" cy="869950"/>
          </a:xfrm>
          <a:prstGeom prst="rect">
            <a:avLst/>
          </a:prstGeom>
          <a:solidFill>
            <a:srgbClr val="ECEC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Rectangle 12"/>
          <p:cNvSpPr>
            <a:spLocks noChangeArrowheads="1"/>
          </p:cNvSpPr>
          <p:nvPr/>
        </p:nvSpPr>
        <p:spPr bwMode="auto">
          <a:xfrm>
            <a:off x="146050" y="1708150"/>
            <a:ext cx="1431925" cy="873125"/>
          </a:xfrm>
          <a:prstGeom prst="rect">
            <a:avLst/>
          </a:prstGeom>
          <a:solidFill>
            <a:srgbClr val="ECEC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Rectangle 13"/>
          <p:cNvSpPr>
            <a:spLocks noChangeArrowheads="1"/>
          </p:cNvSpPr>
          <p:nvPr/>
        </p:nvSpPr>
        <p:spPr bwMode="auto">
          <a:xfrm>
            <a:off x="3117850" y="777875"/>
            <a:ext cx="1428750" cy="869950"/>
          </a:xfrm>
          <a:prstGeom prst="rect">
            <a:avLst/>
          </a:prstGeom>
          <a:solidFill>
            <a:srgbClr val="ECEC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Rectangle 14"/>
          <p:cNvSpPr>
            <a:spLocks noChangeArrowheads="1"/>
          </p:cNvSpPr>
          <p:nvPr/>
        </p:nvSpPr>
        <p:spPr bwMode="auto">
          <a:xfrm>
            <a:off x="1635125" y="3571875"/>
            <a:ext cx="1425575" cy="866775"/>
          </a:xfrm>
          <a:prstGeom prst="rect">
            <a:avLst/>
          </a:prstGeom>
          <a:solidFill>
            <a:srgbClr val="ECEC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Rectangle 15"/>
          <p:cNvSpPr>
            <a:spLocks noChangeArrowheads="1"/>
          </p:cNvSpPr>
          <p:nvPr/>
        </p:nvSpPr>
        <p:spPr bwMode="auto">
          <a:xfrm>
            <a:off x="1635125" y="2641600"/>
            <a:ext cx="1425575" cy="866775"/>
          </a:xfrm>
          <a:prstGeom prst="rect">
            <a:avLst/>
          </a:prstGeom>
          <a:solidFill>
            <a:srgbClr val="ECEC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Rectangle 17"/>
          <p:cNvSpPr>
            <a:spLocks noChangeArrowheads="1"/>
          </p:cNvSpPr>
          <p:nvPr/>
        </p:nvSpPr>
        <p:spPr bwMode="auto">
          <a:xfrm>
            <a:off x="146050" y="2641600"/>
            <a:ext cx="1431925" cy="866775"/>
          </a:xfrm>
          <a:prstGeom prst="rect">
            <a:avLst/>
          </a:prstGeom>
          <a:solidFill>
            <a:srgbClr val="ECEC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Rectangle 19"/>
          <p:cNvSpPr>
            <a:spLocks noChangeArrowheads="1"/>
          </p:cNvSpPr>
          <p:nvPr/>
        </p:nvSpPr>
        <p:spPr bwMode="auto">
          <a:xfrm>
            <a:off x="6089650" y="777875"/>
            <a:ext cx="1422400" cy="869950"/>
          </a:xfrm>
          <a:prstGeom prst="rect">
            <a:avLst/>
          </a:prstGeom>
          <a:solidFill>
            <a:srgbClr val="ECEC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Rectangle 20"/>
          <p:cNvSpPr>
            <a:spLocks noChangeArrowheads="1"/>
          </p:cNvSpPr>
          <p:nvPr/>
        </p:nvSpPr>
        <p:spPr bwMode="auto">
          <a:xfrm>
            <a:off x="4603750" y="3571875"/>
            <a:ext cx="1428750" cy="866775"/>
          </a:xfrm>
          <a:prstGeom prst="rect">
            <a:avLst/>
          </a:prstGeom>
          <a:solidFill>
            <a:srgbClr val="ECEC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Rectangle 21"/>
          <p:cNvSpPr>
            <a:spLocks noChangeArrowheads="1"/>
          </p:cNvSpPr>
          <p:nvPr/>
        </p:nvSpPr>
        <p:spPr bwMode="auto">
          <a:xfrm>
            <a:off x="7569200" y="2641600"/>
            <a:ext cx="1425575" cy="866775"/>
          </a:xfrm>
          <a:prstGeom prst="rect">
            <a:avLst/>
          </a:prstGeom>
          <a:solidFill>
            <a:srgbClr val="ECEC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Rectangle 22"/>
          <p:cNvSpPr>
            <a:spLocks noChangeArrowheads="1"/>
          </p:cNvSpPr>
          <p:nvPr/>
        </p:nvSpPr>
        <p:spPr bwMode="auto">
          <a:xfrm>
            <a:off x="7569200" y="1708150"/>
            <a:ext cx="1425575" cy="873125"/>
          </a:xfrm>
          <a:prstGeom prst="rect">
            <a:avLst/>
          </a:prstGeom>
          <a:solidFill>
            <a:srgbClr val="ECEC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Rectangle 23"/>
          <p:cNvSpPr>
            <a:spLocks noChangeArrowheads="1"/>
          </p:cNvSpPr>
          <p:nvPr/>
        </p:nvSpPr>
        <p:spPr bwMode="auto">
          <a:xfrm>
            <a:off x="7569200" y="777875"/>
            <a:ext cx="1425575" cy="869950"/>
          </a:xfrm>
          <a:prstGeom prst="rect">
            <a:avLst/>
          </a:prstGeom>
          <a:solidFill>
            <a:srgbClr val="ECEC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Rectangle 24"/>
          <p:cNvSpPr>
            <a:spLocks noChangeArrowheads="1"/>
          </p:cNvSpPr>
          <p:nvPr/>
        </p:nvSpPr>
        <p:spPr bwMode="auto">
          <a:xfrm>
            <a:off x="6089650" y="1708150"/>
            <a:ext cx="1422400" cy="873125"/>
          </a:xfrm>
          <a:prstGeom prst="rect">
            <a:avLst/>
          </a:prstGeom>
          <a:solidFill>
            <a:srgbClr val="ECEC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Rectangle 25"/>
          <p:cNvSpPr>
            <a:spLocks noChangeArrowheads="1"/>
          </p:cNvSpPr>
          <p:nvPr/>
        </p:nvSpPr>
        <p:spPr bwMode="auto">
          <a:xfrm>
            <a:off x="4603750" y="1708150"/>
            <a:ext cx="1428750" cy="873125"/>
          </a:xfrm>
          <a:prstGeom prst="rect">
            <a:avLst/>
          </a:prstGeom>
          <a:solidFill>
            <a:srgbClr val="ECEC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Rectangle 26"/>
          <p:cNvSpPr>
            <a:spLocks noChangeArrowheads="1"/>
          </p:cNvSpPr>
          <p:nvPr/>
        </p:nvSpPr>
        <p:spPr bwMode="auto">
          <a:xfrm>
            <a:off x="4603750" y="2641600"/>
            <a:ext cx="1428750" cy="866775"/>
          </a:xfrm>
          <a:prstGeom prst="rect">
            <a:avLst/>
          </a:prstGeom>
          <a:solidFill>
            <a:srgbClr val="ECEC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Rectangle 27"/>
          <p:cNvSpPr>
            <a:spLocks noChangeArrowheads="1"/>
          </p:cNvSpPr>
          <p:nvPr/>
        </p:nvSpPr>
        <p:spPr bwMode="auto">
          <a:xfrm>
            <a:off x="6089650" y="2641600"/>
            <a:ext cx="1422400" cy="866775"/>
          </a:xfrm>
          <a:prstGeom prst="rect">
            <a:avLst/>
          </a:prstGeom>
          <a:solidFill>
            <a:srgbClr val="ECEC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Rectangle 28"/>
          <p:cNvSpPr>
            <a:spLocks noChangeArrowheads="1"/>
          </p:cNvSpPr>
          <p:nvPr/>
        </p:nvSpPr>
        <p:spPr bwMode="auto">
          <a:xfrm>
            <a:off x="4603750" y="777875"/>
            <a:ext cx="1428750" cy="869950"/>
          </a:xfrm>
          <a:prstGeom prst="rect">
            <a:avLst/>
          </a:prstGeom>
          <a:solidFill>
            <a:srgbClr val="ECEC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2" name="Rectangle 29"/>
          <p:cNvSpPr>
            <a:spLocks noChangeArrowheads="1"/>
          </p:cNvSpPr>
          <p:nvPr/>
        </p:nvSpPr>
        <p:spPr bwMode="auto">
          <a:xfrm>
            <a:off x="6089650" y="3571875"/>
            <a:ext cx="1422400" cy="866775"/>
          </a:xfrm>
          <a:prstGeom prst="rect">
            <a:avLst/>
          </a:prstGeom>
          <a:solidFill>
            <a:srgbClr val="ECEC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102" name="Picture 30" descr="F:\Web\OPENING\PP - aasonn\Labs\PowerPoint\accessories\01_int_07-copy_4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9650" y="3578912"/>
            <a:ext cx="1431925" cy="873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03" name="Picture 31" descr="F:\Web\OPENING\PP - aasonn\Labs\PowerPoint\accessories\01_int_07-copy_0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049" y="774351"/>
            <a:ext cx="1431925" cy="873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04" name="Picture 32" descr="F:\Web\OPENING\PP - aasonn\Labs\PowerPoint\accessories\01_int_07-copy_0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5125" y="777875"/>
            <a:ext cx="1431925" cy="873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05" name="Picture 33" descr="F:\Web\OPENING\PP - aasonn\Labs\PowerPoint\accessories\01_int_07-copy_07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4673" y="774351"/>
            <a:ext cx="1431925" cy="873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06" name="Picture 34" descr="F:\Web\OPENING\PP - aasonn\Labs\PowerPoint\accessories\01_int_07-copy_09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2162" y="777875"/>
            <a:ext cx="1431925" cy="873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07" name="Picture 35" descr="F:\Web\OPENING\PP - aasonn\Labs\PowerPoint\accessories\01_int_07-copy_11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7" y="777875"/>
            <a:ext cx="1431925" cy="873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08" name="Picture 36" descr="F:\Web\OPENING\PP - aasonn\Labs\PowerPoint\accessories\01_int_07-copy_13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9200" y="777875"/>
            <a:ext cx="1431925" cy="873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09" name="Picture 37" descr="F:\Web\OPENING\PP - aasonn\Labs\PowerPoint\accessories\01_int_07-copy_21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050" y="1708150"/>
            <a:ext cx="1431925" cy="873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10" name="Picture 38" descr="F:\Web\OPENING\PP - aasonn\Labs\PowerPoint\accessories\01_int_07-copy_22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8773" y="1707801"/>
            <a:ext cx="1431925" cy="873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11" name="Picture 39" descr="F:\Web\OPENING\PP - aasonn\Labs\PowerPoint\accessories\01_int_07-copy_23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4674" y="1708150"/>
            <a:ext cx="1431925" cy="873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12" name="Picture 40" descr="F:\Web\OPENING\PP - aasonn\Labs\PowerPoint\accessories\01_int_07-copy_24.jp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0573" y="1708150"/>
            <a:ext cx="1431925" cy="873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13" name="Picture 41" descr="F:\Web\OPENING\PP - aasonn\Labs\PowerPoint\accessories\01_int_07-copy_25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9650" y="1708150"/>
            <a:ext cx="1431925" cy="873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14" name="Picture 42" descr="F:\Web\OPENING\PP - aasonn\Labs\PowerPoint\accessories\01_int_07-copy_26.jp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9200" y="1707801"/>
            <a:ext cx="1431925" cy="873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15" name="Picture 43" descr="F:\Web\OPENING\PP - aasonn\Labs\PowerPoint\accessories\01_int_07-copy_33.jpg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050" y="2649235"/>
            <a:ext cx="1431925" cy="873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16" name="Picture 44" descr="F:\Web\OPENING\PP - aasonn\Labs\PowerPoint\accessories\01_int_07-copy_34.jpg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8774" y="2638250"/>
            <a:ext cx="1431925" cy="873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17" name="Picture 45" descr="F:\Web\OPENING\PP - aasonn\Labs\PowerPoint\accessories\01_int_07-copy_35.jpg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7850" y="2648637"/>
            <a:ext cx="1431925" cy="873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18" name="Picture 46" descr="F:\Web\OPENING\PP - aasonn\Labs\PowerPoint\accessories\01_int_07-copy_36.jpg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0574" y="2634901"/>
            <a:ext cx="1431925" cy="873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19" name="Picture 47" descr="F:\Web\OPENING\PP - aasonn\Labs\PowerPoint\accessories\01_int_07-copy_37.jpg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9650" y="2641600"/>
            <a:ext cx="1431925" cy="873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20" name="Picture 48" descr="F:\Web\OPENING\PP - aasonn\Labs\PowerPoint\accessories\01_int_07-copy_38.jpg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9200" y="2641600"/>
            <a:ext cx="1431925" cy="873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22" name="Picture 50" descr="F:\Web\OPENING\PP - aasonn\Labs\PowerPoint\accessories\01_int_07-copy_46.jpg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8775" y="3578912"/>
            <a:ext cx="1431925" cy="873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23" name="Picture 51" descr="F:\Web\OPENING\PP - aasonn\Labs\PowerPoint\accessories\01_int_07-copy_47.jpg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4675" y="3578912"/>
            <a:ext cx="1431925" cy="873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24" name="Picture 52" descr="F:\Web\OPENING\PP - aasonn\Labs\PowerPoint\accessories\01_int_07-copy_48.jpg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0575" y="3571875"/>
            <a:ext cx="1431925" cy="873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021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is Teması">
  <a:themeElements>
    <a:clrScheme name="Özel 4">
      <a:dk1>
        <a:srgbClr val="306AB4"/>
      </a:dk1>
      <a:lt1>
        <a:sysClr val="window" lastClr="FFFFFF"/>
      </a:lt1>
      <a:dk2>
        <a:srgbClr val="86C33F"/>
      </a:dk2>
      <a:lt2>
        <a:srgbClr val="EEECE1"/>
      </a:lt2>
      <a:accent1>
        <a:srgbClr val="07326E"/>
      </a:accent1>
      <a:accent2>
        <a:srgbClr val="34AADC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Özel 3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471</TotalTime>
  <Words>596</Words>
  <Application>Microsoft Office PowerPoint</Application>
  <PresentationFormat>On-screen Show (16:9)</PresentationFormat>
  <Paragraphs>231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Wingdings</vt:lpstr>
      <vt:lpstr>Calibri</vt:lpstr>
      <vt:lpstr>Wingdings 3</vt:lpstr>
      <vt:lpstr>Arial</vt:lpstr>
      <vt:lpstr>Century Gothic</vt:lpstr>
      <vt:lpstr>Ofis Teması</vt:lpstr>
      <vt:lpstr>Corporate Overview</vt:lpstr>
      <vt:lpstr>PowerPoint Presentation</vt:lpstr>
      <vt:lpstr>HR System continuum…  aasonn can help you navigate through each stage</vt:lpstr>
      <vt:lpstr>Our Partners</vt:lpstr>
      <vt:lpstr>We implement &amp; sell the Entire BizX Suite with a Blueprint for Success (BizX2)</vt:lpstr>
      <vt:lpstr>(5) Reasons aasonn leads the market for  Employee Central Implementations</vt:lpstr>
      <vt:lpstr>aasonn’s Post-Implementation Services</vt:lpstr>
      <vt:lpstr>Selected Client List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Ayzeek</dc:creator>
  <cp:lastModifiedBy>Bonnie Tinder</cp:lastModifiedBy>
  <cp:revision>75</cp:revision>
  <dcterms:created xsi:type="dcterms:W3CDTF">2014-05-07T02:06:32Z</dcterms:created>
  <dcterms:modified xsi:type="dcterms:W3CDTF">2014-05-07T22:53:51Z</dcterms:modified>
</cp:coreProperties>
</file>