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8" r:id="rId2"/>
    <p:sldId id="277" r:id="rId3"/>
    <p:sldId id="305" r:id="rId4"/>
    <p:sldId id="306" r:id="rId5"/>
    <p:sldId id="303" r:id="rId6"/>
    <p:sldId id="297" r:id="rId7"/>
    <p:sldId id="302" r:id="rId8"/>
    <p:sldId id="296" r:id="rId9"/>
    <p:sldId id="293" r:id="rId10"/>
    <p:sldId id="295" r:id="rId11"/>
    <p:sldId id="292" r:id="rId12"/>
    <p:sldId id="29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0000"/>
    <a:srgbClr val="080808"/>
    <a:srgbClr val="111111"/>
    <a:srgbClr val="1C1C1C"/>
    <a:srgbClr val="292929"/>
    <a:srgbClr val="379780"/>
    <a:srgbClr val="81D1BE"/>
    <a:srgbClr val="FFE6CD"/>
    <a:srgbClr val="FFD7AF"/>
    <a:srgbClr val="E1D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7" autoAdjust="0"/>
    <p:restoredTop sz="94660"/>
  </p:normalViewPr>
  <p:slideViewPr>
    <p:cSldViewPr>
      <p:cViewPr>
        <p:scale>
          <a:sx n="76" d="100"/>
          <a:sy n="76" d="100"/>
        </p:scale>
        <p:origin x="-1200"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D134F2A-9D49-4C83-9AC3-2697D0154741}" type="datetimeFigureOut">
              <a:rPr lang="en-US"/>
              <a:pPr>
                <a:defRPr/>
              </a:pPr>
              <a:t>7/1/2012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CCB63C-17A6-43A5-8027-C3D7275CD324}" type="slidenum">
              <a:rPr lang="en-US"/>
              <a:pPr>
                <a:defRPr/>
              </a:pPr>
              <a:t>‹#›</a:t>
            </a:fld>
            <a:endParaRPr lang="en-US"/>
          </a:p>
        </p:txBody>
      </p:sp>
    </p:spTree>
    <p:extLst>
      <p:ext uri="{BB962C8B-B14F-4D97-AF65-F5344CB8AC3E}">
        <p14:creationId xmlns:p14="http://schemas.microsoft.com/office/powerpoint/2010/main" val="3897250680"/>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BE572D2-9037-4E00-A6F4-C874B49D2E61}" type="datetimeFigureOut">
              <a:rPr lang="en-US"/>
              <a:pPr>
                <a:defRPr/>
              </a:pPr>
              <a:t>7/1/2012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B33B50-6A7B-4D53-9FB1-1E029A3B16EA}" type="slidenum">
              <a:rPr lang="en-US"/>
              <a:pPr>
                <a:defRPr/>
              </a:pPr>
              <a:t>‹#›</a:t>
            </a:fld>
            <a:endParaRPr lang="en-US"/>
          </a:p>
        </p:txBody>
      </p:sp>
    </p:spTree>
    <p:extLst>
      <p:ext uri="{BB962C8B-B14F-4D97-AF65-F5344CB8AC3E}">
        <p14:creationId xmlns:p14="http://schemas.microsoft.com/office/powerpoint/2010/main" val="2997232753"/>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E48733-CF42-4F64-9436-53360C98F30D}" type="datetimeFigureOut">
              <a:rPr lang="en-US"/>
              <a:pPr>
                <a:defRPr/>
              </a:pPr>
              <a:t>7/1/2012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8BCEDA6-1620-4CFD-89E0-3D187523D659}" type="slidenum">
              <a:rPr lang="en-US"/>
              <a:pPr>
                <a:defRPr/>
              </a:pPr>
              <a:t>‹#›</a:t>
            </a:fld>
            <a:endParaRPr lang="en-US"/>
          </a:p>
        </p:txBody>
      </p:sp>
    </p:spTree>
    <p:extLst>
      <p:ext uri="{BB962C8B-B14F-4D97-AF65-F5344CB8AC3E}">
        <p14:creationId xmlns:p14="http://schemas.microsoft.com/office/powerpoint/2010/main" val="2966199634"/>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8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E47510-64B8-4783-81F0-8324DB5AD7F2}" type="datetimeFigureOut">
              <a:rPr lang="en-US"/>
              <a:pPr>
                <a:defRPr/>
              </a:pPr>
              <a:t>7/1/2012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2FEA91-4906-491E-A388-345DCCFA6793}" type="slidenum">
              <a:rPr lang="en-US"/>
              <a:pPr>
                <a:defRPr/>
              </a:pPr>
              <a:t>‹#›</a:t>
            </a:fld>
            <a:endParaRPr lang="en-US"/>
          </a:p>
        </p:txBody>
      </p:sp>
    </p:spTree>
    <p:extLst>
      <p:ext uri="{BB962C8B-B14F-4D97-AF65-F5344CB8AC3E}">
        <p14:creationId xmlns:p14="http://schemas.microsoft.com/office/powerpoint/2010/main" val="2687388604"/>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CF3D6D4-6697-49AE-ADA5-B76CD1D61D3E}" type="datetimeFigureOut">
              <a:rPr lang="en-US"/>
              <a:pPr>
                <a:defRPr/>
              </a:pPr>
              <a:t>7/1/2012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001A3B-F287-4727-8027-B6C5D560D1E4}" type="slidenum">
              <a:rPr lang="en-US"/>
              <a:pPr>
                <a:defRPr/>
              </a:pPr>
              <a:t>‹#›</a:t>
            </a:fld>
            <a:endParaRPr lang="en-US"/>
          </a:p>
        </p:txBody>
      </p:sp>
    </p:spTree>
    <p:extLst>
      <p:ext uri="{BB962C8B-B14F-4D97-AF65-F5344CB8AC3E}">
        <p14:creationId xmlns:p14="http://schemas.microsoft.com/office/powerpoint/2010/main" val="388378456"/>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ED5EC51-AA18-4AAC-9564-B643D47F8B7C}" type="datetimeFigureOut">
              <a:rPr lang="en-US"/>
              <a:pPr>
                <a:defRPr/>
              </a:pPr>
              <a:t>7/1/2012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10BD890-7059-47CE-AD3C-224247912978}" type="slidenum">
              <a:rPr lang="en-US"/>
              <a:pPr>
                <a:defRPr/>
              </a:pPr>
              <a:t>‹#›</a:t>
            </a:fld>
            <a:endParaRPr lang="en-US"/>
          </a:p>
        </p:txBody>
      </p:sp>
    </p:spTree>
    <p:extLst>
      <p:ext uri="{BB962C8B-B14F-4D97-AF65-F5344CB8AC3E}">
        <p14:creationId xmlns:p14="http://schemas.microsoft.com/office/powerpoint/2010/main" val="1693354089"/>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EC90791-A4B6-43BF-8900-FB991362AEBB}" type="datetimeFigureOut">
              <a:rPr lang="en-US"/>
              <a:pPr>
                <a:defRPr/>
              </a:pPr>
              <a:t>7/1/2012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9C2EE44-BDE7-4530-9A65-3EF4CCAB393F}" type="slidenum">
              <a:rPr lang="en-US"/>
              <a:pPr>
                <a:defRPr/>
              </a:pPr>
              <a:t>‹#›</a:t>
            </a:fld>
            <a:endParaRPr lang="en-US"/>
          </a:p>
        </p:txBody>
      </p:sp>
    </p:spTree>
    <p:extLst>
      <p:ext uri="{BB962C8B-B14F-4D97-AF65-F5344CB8AC3E}">
        <p14:creationId xmlns:p14="http://schemas.microsoft.com/office/powerpoint/2010/main" val="2118037214"/>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13754C0-E38B-481A-B2BE-24ACD1BCAC3C}" type="datetimeFigureOut">
              <a:rPr lang="en-US"/>
              <a:pPr>
                <a:defRPr/>
              </a:pPr>
              <a:t>7/1/2012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C0C2DD5-1A34-4973-ABB4-CFFA242C63ED}" type="slidenum">
              <a:rPr lang="en-US"/>
              <a:pPr>
                <a:defRPr/>
              </a:pPr>
              <a:t>‹#›</a:t>
            </a:fld>
            <a:endParaRPr lang="en-US"/>
          </a:p>
        </p:txBody>
      </p:sp>
    </p:spTree>
    <p:extLst>
      <p:ext uri="{BB962C8B-B14F-4D97-AF65-F5344CB8AC3E}">
        <p14:creationId xmlns:p14="http://schemas.microsoft.com/office/powerpoint/2010/main" val="4243699628"/>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5EC6AEF-024D-47EC-953F-FF7C595B5BAD}" type="datetimeFigureOut">
              <a:rPr lang="en-US"/>
              <a:pPr>
                <a:defRPr/>
              </a:pPr>
              <a:t>7/1/2012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252552F-3AF6-44FC-B028-3E3BDF08594B}" type="slidenum">
              <a:rPr lang="en-US"/>
              <a:pPr>
                <a:defRPr/>
              </a:pPr>
              <a:t>‹#›</a:t>
            </a:fld>
            <a:endParaRPr lang="en-US"/>
          </a:p>
        </p:txBody>
      </p:sp>
    </p:spTree>
    <p:extLst>
      <p:ext uri="{BB962C8B-B14F-4D97-AF65-F5344CB8AC3E}">
        <p14:creationId xmlns:p14="http://schemas.microsoft.com/office/powerpoint/2010/main" val="90508796"/>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C862AF-BA20-4A74-A9FF-F370FA32DD14}" type="datetimeFigureOut">
              <a:rPr lang="en-US"/>
              <a:pPr>
                <a:defRPr/>
              </a:pPr>
              <a:t>7/1/2012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107148-7198-43DB-A78B-7A3C54B90EDD}" type="slidenum">
              <a:rPr lang="en-US"/>
              <a:pPr>
                <a:defRPr/>
              </a:pPr>
              <a:t>‹#›</a:t>
            </a:fld>
            <a:endParaRPr lang="en-US"/>
          </a:p>
        </p:txBody>
      </p:sp>
    </p:spTree>
    <p:extLst>
      <p:ext uri="{BB962C8B-B14F-4D97-AF65-F5344CB8AC3E}">
        <p14:creationId xmlns:p14="http://schemas.microsoft.com/office/powerpoint/2010/main" val="2848505727"/>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F80E06-FD28-4B86-95F3-29F1D987DFC6}" type="datetimeFigureOut">
              <a:rPr lang="en-US"/>
              <a:pPr>
                <a:defRPr/>
              </a:pPr>
              <a:t>7/1/2012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3DE9851-70CC-4A5F-908E-0E6FC84BE271}" type="slidenum">
              <a:rPr lang="en-US"/>
              <a:pPr>
                <a:defRPr/>
              </a:pPr>
              <a:t>‹#›</a:t>
            </a:fld>
            <a:endParaRPr lang="en-US"/>
          </a:p>
        </p:txBody>
      </p:sp>
    </p:spTree>
    <p:extLst>
      <p:ext uri="{BB962C8B-B14F-4D97-AF65-F5344CB8AC3E}">
        <p14:creationId xmlns:p14="http://schemas.microsoft.com/office/powerpoint/2010/main" val="1964635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7352060-B715-4876-8AB0-440571AF1754}" type="datetimeFigureOut">
              <a:rPr lang="en-US"/>
              <a:pPr>
                <a:defRPr/>
              </a:pPr>
              <a:t>7/1/2012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FF6AA4B-CDB3-4326-A983-8966B3CB4BC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0823" y="1981200"/>
            <a:ext cx="3331462" cy="55979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2506359"/>
            <a:ext cx="3409950" cy="990600"/>
          </a:xfrm>
          <a:prstGeom prst="rect">
            <a:avLst/>
          </a:prstGeom>
        </p:spPr>
      </p:pic>
    </p:spTree>
    <p:extLst>
      <p:ext uri="{BB962C8B-B14F-4D97-AF65-F5344CB8AC3E}">
        <p14:creationId xmlns:p14="http://schemas.microsoft.com/office/powerpoint/2010/main" val="1034088257"/>
      </p:ext>
    </p:ext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Craftsmanship</a:t>
            </a:r>
            <a:endParaRPr lang="en-US" spc="-300" dirty="0">
              <a:latin typeface="Century Gothic" pitchFamily="34" charset="0"/>
            </a:endParaRPr>
          </a:p>
        </p:txBody>
      </p:sp>
      <p:sp>
        <p:nvSpPr>
          <p:cNvPr id="4101" name="Rectangle 5"/>
          <p:cNvSpPr>
            <a:spLocks noChangeArrowheads="1"/>
          </p:cNvSpPr>
          <p:nvPr/>
        </p:nvSpPr>
        <p:spPr bwMode="auto">
          <a:xfrm>
            <a:off x="309294" y="5410200"/>
            <a:ext cx="4034106" cy="876300"/>
          </a:xfrm>
          <a:prstGeom prst="rect">
            <a:avLst/>
          </a:prstGeom>
          <a:noFill/>
          <a:ln w="9525">
            <a:noFill/>
            <a:miter lim="800000"/>
            <a:headEnd/>
            <a:tailEnd/>
          </a:ln>
        </p:spPr>
        <p:txBody>
          <a:bodyPr/>
          <a:lstStyle/>
          <a:p>
            <a:pPr>
              <a:defRPr/>
            </a:pPr>
            <a:r>
              <a:rPr lang="en-US" sz="1600" dirty="0" smtClean="0">
                <a:latin typeface="+mn-lt"/>
              </a:rPr>
              <a:t>Above picture shows the head designer at work hand crafting the mold for the previous Valentine Limited Edition collection. </a:t>
            </a:r>
            <a:endParaRPr lang="en-US" sz="1600" dirty="0">
              <a:latin typeface="+mn-lt"/>
            </a:endParaRPr>
          </a:p>
          <a:p>
            <a:pPr>
              <a:defRPr/>
            </a:pPr>
            <a:endParaRPr lang="en-US" sz="1200" dirty="0">
              <a:latin typeface="+mn-lt"/>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8" name="TextBox 11"/>
          <p:cNvSpPr txBox="1">
            <a:spLocks noChangeArrowheads="1"/>
          </p:cNvSpPr>
          <p:nvPr/>
        </p:nvSpPr>
        <p:spPr bwMode="auto">
          <a:xfrm>
            <a:off x="304800" y="675382"/>
            <a:ext cx="8686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600" dirty="0" smtClean="0">
                <a:latin typeface="+mn-lt"/>
              </a:rPr>
              <a:t>The </a:t>
            </a:r>
            <a:r>
              <a:rPr lang="en-GB" sz="1600" dirty="0">
                <a:latin typeface="+mn-lt"/>
              </a:rPr>
              <a:t>collection </a:t>
            </a:r>
            <a:r>
              <a:rPr lang="en-GB" sz="1600" dirty="0" smtClean="0">
                <a:latin typeface="+mn-lt"/>
              </a:rPr>
              <a:t>will be manufactured  by  </a:t>
            </a:r>
            <a:r>
              <a:rPr lang="en-GB" sz="1600" dirty="0">
                <a:latin typeface="+mn-lt"/>
              </a:rPr>
              <a:t>a </a:t>
            </a:r>
            <a:r>
              <a:rPr lang="en-GB" sz="1600" dirty="0" smtClean="0">
                <a:latin typeface="+mn-lt"/>
              </a:rPr>
              <a:t>designer house in Italy </a:t>
            </a:r>
            <a:r>
              <a:rPr lang="en-GB" sz="1600" dirty="0">
                <a:latin typeface="+mn-lt"/>
              </a:rPr>
              <a:t>using </a:t>
            </a:r>
            <a:r>
              <a:rPr lang="en-GB" sz="1600" dirty="0" smtClean="0">
                <a:latin typeface="+mn-lt"/>
              </a:rPr>
              <a:t>top quality handmade craftsmanship.  </a:t>
            </a:r>
            <a:r>
              <a:rPr lang="en-US" sz="1600" dirty="0" smtClean="0">
                <a:latin typeface="+mn-lt"/>
              </a:rPr>
              <a:t>No two phones are exactly the same - our designer slightly alter each cut so that no two are identical. </a:t>
            </a:r>
            <a:endParaRPr lang="en-GB" sz="1600" dirty="0">
              <a:latin typeface="Calibri" pitchFamily="34" charset="0"/>
            </a:endParaRPr>
          </a:p>
        </p:txBody>
      </p:sp>
      <p:pic>
        <p:nvPicPr>
          <p:cNvPr id="5133"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8700" y="1640592"/>
            <a:ext cx="3848100" cy="3705576"/>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9521" y="1600200"/>
            <a:ext cx="3785279" cy="3745968"/>
          </a:xfrm>
          <a:prstGeom prst="rect">
            <a:avLst/>
          </a:prstGeom>
        </p:spPr>
      </p:pic>
      <p:sp>
        <p:nvSpPr>
          <p:cNvPr id="25" name="Rectangle 5"/>
          <p:cNvSpPr>
            <a:spLocks noChangeArrowheads="1"/>
          </p:cNvSpPr>
          <p:nvPr/>
        </p:nvSpPr>
        <p:spPr bwMode="auto">
          <a:xfrm>
            <a:off x="4828993" y="5410200"/>
            <a:ext cx="4086407" cy="876300"/>
          </a:xfrm>
          <a:prstGeom prst="rect">
            <a:avLst/>
          </a:prstGeom>
          <a:noFill/>
          <a:ln w="9525">
            <a:noFill/>
            <a:miter lim="800000"/>
            <a:headEnd/>
            <a:tailEnd/>
          </a:ln>
        </p:spPr>
        <p:txBody>
          <a:bodyPr/>
          <a:lstStyle/>
          <a:p>
            <a:pPr>
              <a:defRPr/>
            </a:pPr>
            <a:r>
              <a:rPr lang="en-US" sz="1600" dirty="0" smtClean="0">
                <a:latin typeface="+mn-lt"/>
              </a:rPr>
              <a:t>Above picture  shows master goldsmith at work intricately fastening 24 karat solid gold embellishments on the alligator skin.</a:t>
            </a:r>
            <a:endParaRPr lang="en-US" sz="1600" dirty="0">
              <a:latin typeface="+mn-lt"/>
            </a:endParaRPr>
          </a:p>
          <a:p>
            <a:pPr>
              <a:defRPr/>
            </a:pPr>
            <a:endParaRPr lang="en-US" sz="1200" dirty="0">
              <a:latin typeface="+mn-lt"/>
            </a:endParaRPr>
          </a:p>
        </p:txBody>
      </p:sp>
    </p:spTree>
    <p:extLst>
      <p:ext uri="{BB962C8B-B14F-4D97-AF65-F5344CB8AC3E}">
        <p14:creationId xmlns:p14="http://schemas.microsoft.com/office/powerpoint/2010/main" val="2901429014"/>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100138"/>
            <a:ext cx="3788186" cy="5148262"/>
          </a:xfrm>
          <a:prstGeom prst="rect">
            <a:avLst/>
          </a:prstGeom>
        </p:spPr>
      </p:pic>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Certificate</a:t>
            </a:r>
            <a:endParaRPr lang="en-US" spc="-300" dirty="0">
              <a:latin typeface="Century Gothic" pitchFamily="34" charset="0"/>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245" name="Picture 4" descr="Givori 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Rectangle 5"/>
          <p:cNvSpPr>
            <a:spLocks noChangeArrowheads="1"/>
          </p:cNvSpPr>
          <p:nvPr/>
        </p:nvSpPr>
        <p:spPr bwMode="auto">
          <a:xfrm>
            <a:off x="242455" y="685800"/>
            <a:ext cx="8991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Each phone is </a:t>
            </a:r>
            <a:r>
              <a:rPr lang="en-GB" sz="1600" dirty="0">
                <a:latin typeface="Calibri" pitchFamily="34" charset="0"/>
              </a:rPr>
              <a:t>certified to authenticate the </a:t>
            </a:r>
            <a:r>
              <a:rPr lang="en-GB" sz="1600" dirty="0" smtClean="0">
                <a:latin typeface="Calibri" pitchFamily="34" charset="0"/>
              </a:rPr>
              <a:t>material used and the origin </a:t>
            </a:r>
            <a:r>
              <a:rPr lang="en-GB" sz="1600" dirty="0">
                <a:latin typeface="Calibri" pitchFamily="34" charset="0"/>
              </a:rPr>
              <a:t>of the </a:t>
            </a:r>
            <a:r>
              <a:rPr lang="en-GB" sz="1600" dirty="0" smtClean="0">
                <a:latin typeface="Calibri" pitchFamily="34" charset="0"/>
              </a:rPr>
              <a:t>craftsmanship. </a:t>
            </a:r>
            <a:endParaRPr lang="en-GB" sz="1600" dirty="0">
              <a:latin typeface="Calibri" pitchFamily="34" charset="0"/>
            </a:endParaRPr>
          </a:p>
          <a:p>
            <a:endParaRPr lang="en-US" sz="1600" dirty="0">
              <a:latin typeface="Calibri" pitchFamily="34" charset="0"/>
            </a:endParaRPr>
          </a:p>
        </p:txBody>
      </p:sp>
      <p:pic>
        <p:nvPicPr>
          <p:cNvPr id="10254" name="Picture 23" descr="certificate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23362" y="1600200"/>
            <a:ext cx="4525364"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815423"/>
      </p:ext>
    </p:extLst>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5105400" y="2819400"/>
            <a:ext cx="3581400" cy="1371600"/>
          </a:xfrm>
        </p:spPr>
        <p:txBody>
          <a:bodyPr rtlCol="0">
            <a:noAutofit/>
          </a:bodyPr>
          <a:lstStyle/>
          <a:p>
            <a:pPr eaLnBrk="1" fontAlgn="auto" hangingPunct="1">
              <a:spcAft>
                <a:spcPts val="0"/>
              </a:spcAft>
              <a:defRPr/>
            </a:pPr>
            <a:r>
              <a:rPr lang="en-US" sz="4800" spc="-70" dirty="0" smtClean="0">
                <a:solidFill>
                  <a:schemeClr val="bg1">
                    <a:lumMod val="85000"/>
                  </a:schemeClr>
                </a:solidFill>
                <a:latin typeface="Century Gothic" pitchFamily="34" charset="0"/>
              </a:rPr>
              <a:t>The End</a:t>
            </a:r>
            <a:br>
              <a:rPr lang="en-US" sz="4800" spc="-70" dirty="0" smtClean="0">
                <a:solidFill>
                  <a:schemeClr val="bg1">
                    <a:lumMod val="85000"/>
                  </a:schemeClr>
                </a:solidFill>
                <a:latin typeface="Century Gothic" pitchFamily="34" charset="0"/>
              </a:rPr>
            </a:br>
            <a:r>
              <a:rPr lang="en-US" sz="4800" dirty="0"/>
              <a:t>r: Make </a:t>
            </a:r>
            <a:r>
              <a:rPr lang="en-US" sz="4800" dirty="0" smtClean="0"/>
              <a:t>sure</a:t>
            </a:r>
            <a:endParaRPr lang="en-US" sz="4800" spc="-70" dirty="0">
              <a:solidFill>
                <a:schemeClr val="bg1"/>
              </a:solidFill>
              <a:latin typeface="Century Gothic" pitchFamily="34" charset="0"/>
            </a:endParaRPr>
          </a:p>
        </p:txBody>
      </p:sp>
      <p:pic>
        <p:nvPicPr>
          <p:cNvPr id="5" name="Picture 4" descr="Givori Logo.jpg"/>
          <p:cNvPicPr>
            <a:picLocks noChangeAspect="1"/>
          </p:cNvPicPr>
          <p:nvPr/>
        </p:nvPicPr>
        <p:blipFill>
          <a:blip r:embed="rId2"/>
          <a:stretch>
            <a:fillRect/>
          </a:stretch>
        </p:blipFill>
        <p:spPr>
          <a:xfrm>
            <a:off x="7086600" y="6143625"/>
            <a:ext cx="1828800" cy="714375"/>
          </a:xfrm>
          <a:prstGeom prst="rect">
            <a:avLst/>
          </a:prstGeom>
          <a:effectLst>
            <a:outerShdw blurRad="50800" dist="50800" dir="5400000" algn="ctr" rotWithShape="0">
              <a:srgbClr val="000000">
                <a:alpha val="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055898" cy="6858000"/>
          </a:xfrm>
          <a:prstGeom prst="rect">
            <a:avLst/>
          </a:prstGeom>
        </p:spPr>
      </p:pic>
    </p:spTree>
    <p:extLst>
      <p:ext uri="{BB962C8B-B14F-4D97-AF65-F5344CB8AC3E}">
        <p14:creationId xmlns:p14="http://schemas.microsoft.com/office/powerpoint/2010/main" val="2325401837"/>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Introduction</a:t>
            </a:r>
            <a:endParaRPr lang="en-US" spc="-300" dirty="0">
              <a:latin typeface="Century Gothic" pitchFamily="34" charset="0"/>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3077"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
          <p:cNvSpPr>
            <a:spLocks noChangeArrowheads="1"/>
          </p:cNvSpPr>
          <p:nvPr/>
        </p:nvSpPr>
        <p:spPr bwMode="auto">
          <a:xfrm>
            <a:off x="228600" y="914400"/>
            <a:ext cx="45720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mn-lt"/>
              </a:rPr>
              <a:t>Givori  is celebrating 5 fruitful years at Harvey Nichols and thus have joined hands to launch an limited edition collection exclusively for Harvey Nichols. </a:t>
            </a:r>
          </a:p>
          <a:p>
            <a:endParaRPr lang="en-GB" sz="1600" dirty="0">
              <a:latin typeface="+mn-lt"/>
            </a:endParaRPr>
          </a:p>
          <a:p>
            <a:r>
              <a:rPr lang="en-GB" sz="1600" dirty="0" smtClean="0">
                <a:latin typeface="+mn-lt"/>
              </a:rPr>
              <a:t>Givori being the leading mobile phone art </a:t>
            </a:r>
            <a:r>
              <a:rPr lang="en-GB" sz="1600" dirty="0" err="1" smtClean="0">
                <a:latin typeface="+mn-lt"/>
              </a:rPr>
              <a:t>accessorizer</a:t>
            </a:r>
            <a:r>
              <a:rPr lang="en-GB" sz="1600" dirty="0" smtClean="0">
                <a:latin typeface="+mn-lt"/>
              </a:rPr>
              <a:t> in the Middle East, and Harvey Nichols  an international luxury lifestyle store,  together  they create the right formula for a successful partnership. </a:t>
            </a:r>
          </a:p>
          <a:p>
            <a:endParaRPr lang="en-GB" sz="1600" dirty="0">
              <a:latin typeface="+mn-lt"/>
            </a:endParaRPr>
          </a:p>
          <a:p>
            <a:r>
              <a:rPr lang="en-GB" sz="1600" dirty="0" smtClean="0">
                <a:latin typeface="+mn-lt"/>
              </a:rPr>
              <a:t>The business partnership proposal is first of its kind for Givori,  based on a growing trend for fashionable mobile phones  and the high demand.</a:t>
            </a:r>
          </a:p>
          <a:p>
            <a:endParaRPr lang="en-US" sz="1600" i="1" dirty="0">
              <a:latin typeface="+mn-lt"/>
            </a:endParaRPr>
          </a:p>
          <a:p>
            <a:r>
              <a:rPr lang="en-GB" sz="1600" dirty="0" smtClean="0">
                <a:latin typeface="+mn-lt"/>
              </a:rPr>
              <a:t>The exclusive collection </a:t>
            </a:r>
            <a:r>
              <a:rPr lang="en-US" sz="1600" dirty="0">
                <a:latin typeface="+mn-lt"/>
              </a:rPr>
              <a:t>will be exclusively on iPhone 4S handsets with the highest memory capacity of 64 </a:t>
            </a:r>
            <a:r>
              <a:rPr lang="en-US" sz="1600" dirty="0" smtClean="0">
                <a:latin typeface="+mn-lt"/>
              </a:rPr>
              <a:t>GB and </a:t>
            </a:r>
            <a:r>
              <a:rPr lang="en-GB" sz="1600" dirty="0" smtClean="0">
                <a:latin typeface="+mn-lt"/>
              </a:rPr>
              <a:t>will be launched 10 days prior to Eid Al </a:t>
            </a:r>
            <a:r>
              <a:rPr lang="en-GB" sz="1600" dirty="0" err="1" smtClean="0">
                <a:latin typeface="+mn-lt"/>
              </a:rPr>
              <a:t>Fitr</a:t>
            </a:r>
            <a:r>
              <a:rPr lang="en-GB" sz="1600" dirty="0" smtClean="0">
                <a:latin typeface="+mn-lt"/>
              </a:rPr>
              <a:t> on 10</a:t>
            </a:r>
            <a:r>
              <a:rPr lang="en-GB" sz="1600" baseline="30000" dirty="0" smtClean="0">
                <a:latin typeface="+mn-lt"/>
              </a:rPr>
              <a:t>th</a:t>
            </a:r>
            <a:r>
              <a:rPr lang="en-GB" sz="1600" dirty="0" smtClean="0">
                <a:latin typeface="+mn-lt"/>
              </a:rPr>
              <a:t> of August 2012 to target the pre-Eid shopping rush. </a:t>
            </a:r>
          </a:p>
          <a:p>
            <a:pPr>
              <a:defRPr/>
            </a:pPr>
            <a:endParaRPr lang="en-GB" sz="1600" dirty="0" smtClean="0">
              <a:latin typeface="+mn-lt"/>
            </a:endParaRPr>
          </a:p>
          <a:p>
            <a:pPr>
              <a:defRPr/>
            </a:pPr>
            <a:r>
              <a:rPr lang="en-US" sz="1600" dirty="0" smtClean="0">
                <a:latin typeface="+mn-lt"/>
              </a:rPr>
              <a:t>Retail </a:t>
            </a:r>
            <a:r>
              <a:rPr lang="en-US" sz="1600" dirty="0">
                <a:latin typeface="+mn-lt"/>
              </a:rPr>
              <a:t>Price Range:  AED 29k – 35k </a:t>
            </a:r>
            <a:r>
              <a:rPr lang="en-US" sz="1600" dirty="0" smtClean="0">
                <a:latin typeface="+mn-lt"/>
              </a:rPr>
              <a:t>(to be decided)</a:t>
            </a:r>
            <a:endParaRPr lang="en-US" sz="1600" dirty="0">
              <a:latin typeface="+mn-lt"/>
            </a:endParaRPr>
          </a:p>
          <a:p>
            <a:endParaRPr lang="en-GB" sz="1600" dirty="0" smtClean="0">
              <a:latin typeface="+mn-lt"/>
            </a:endParaRPr>
          </a:p>
          <a:p>
            <a:endParaRPr lang="en-GB" sz="1600" dirty="0">
              <a:latin typeface="+mn-lt"/>
            </a:endParaRPr>
          </a:p>
          <a:p>
            <a:endParaRPr lang="en-GB" sz="1600" dirty="0">
              <a:latin typeface="+mn-lt"/>
            </a:endParaRPr>
          </a:p>
          <a:p>
            <a:endParaRPr lang="en-US" sz="1600" dirty="0">
              <a:latin typeface="+mn-lt"/>
            </a:endParaRPr>
          </a:p>
          <a:p>
            <a:endParaRPr lang="en-GB" sz="160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914400"/>
            <a:ext cx="3657600" cy="243396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600" y="3584863"/>
            <a:ext cx="3657600" cy="2571750"/>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Alligator Skin</a:t>
            </a:r>
            <a:endParaRPr lang="en-US" spc="-300" dirty="0">
              <a:latin typeface="Century Gothic" pitchFamily="34" charset="0"/>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4101"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762000"/>
            <a:ext cx="5715000" cy="3046988"/>
          </a:xfrm>
          <a:prstGeom prst="rect">
            <a:avLst/>
          </a:prstGeom>
          <a:noFill/>
        </p:spPr>
        <p:txBody>
          <a:bodyPr wrap="square">
            <a:spAutoFit/>
          </a:bodyPr>
          <a:lstStyle/>
          <a:p>
            <a:pPr>
              <a:defRPr/>
            </a:pPr>
            <a:r>
              <a:rPr lang="en-US" sz="1600" dirty="0" smtClean="0">
                <a:latin typeface="+mn-lt"/>
              </a:rPr>
              <a:t>The HN Limited Collection will feature alligator skin, </a:t>
            </a:r>
            <a:r>
              <a:rPr lang="en-US" sz="1600" dirty="0">
                <a:latin typeface="+mn-lt"/>
              </a:rPr>
              <a:t>one of the most highly sought </a:t>
            </a:r>
            <a:r>
              <a:rPr lang="en-US" sz="1600" dirty="0" smtClean="0">
                <a:latin typeface="+mn-lt"/>
              </a:rPr>
              <a:t> after exotic skins.  While many brands use crocodile skin, Givori  will use alligator skin for HN’s collection. </a:t>
            </a:r>
          </a:p>
          <a:p>
            <a:pPr>
              <a:defRPr/>
            </a:pPr>
            <a:endParaRPr lang="en-US" sz="1600" b="1" dirty="0">
              <a:latin typeface="+mn-lt"/>
            </a:endParaRPr>
          </a:p>
          <a:p>
            <a:pPr>
              <a:defRPr/>
            </a:pPr>
            <a:r>
              <a:rPr lang="en-US" sz="1600" dirty="0">
                <a:latin typeface="+mn-lt"/>
              </a:rPr>
              <a:t>A</a:t>
            </a:r>
            <a:r>
              <a:rPr lang="en-US" sz="1600" dirty="0" smtClean="0">
                <a:latin typeface="+mn-lt"/>
              </a:rPr>
              <a:t>lligator </a:t>
            </a:r>
            <a:r>
              <a:rPr lang="en-US" sz="1600" dirty="0">
                <a:latin typeface="+mn-lt"/>
              </a:rPr>
              <a:t>leather is viewed as </a:t>
            </a:r>
            <a:r>
              <a:rPr lang="en-US" sz="1600" dirty="0" smtClean="0">
                <a:latin typeface="+mn-lt"/>
              </a:rPr>
              <a:t>much more </a:t>
            </a:r>
            <a:r>
              <a:rPr lang="en-US" sz="1600" dirty="0">
                <a:latin typeface="+mn-lt"/>
              </a:rPr>
              <a:t>luxurious </a:t>
            </a:r>
            <a:r>
              <a:rPr lang="en-US" sz="1600" dirty="0" smtClean="0">
                <a:latin typeface="+mn-lt"/>
              </a:rPr>
              <a:t>leather than crocodile because it has the following characteristics:</a:t>
            </a:r>
          </a:p>
          <a:p>
            <a:pPr>
              <a:defRPr/>
            </a:pPr>
            <a:endParaRPr lang="en-US" sz="1600" dirty="0" smtClean="0">
              <a:latin typeface="+mn-lt"/>
            </a:endParaRPr>
          </a:p>
          <a:p>
            <a:pPr marL="342900" indent="-342900">
              <a:buFont typeface="+mj-lt"/>
              <a:buAutoNum type="arabicPeriod"/>
              <a:defRPr/>
            </a:pPr>
            <a:r>
              <a:rPr lang="en-US" sz="1600" dirty="0" smtClean="0">
                <a:latin typeface="+mn-lt"/>
              </a:rPr>
              <a:t>More </a:t>
            </a:r>
            <a:r>
              <a:rPr lang="en-US" sz="1600" dirty="0">
                <a:latin typeface="+mn-lt"/>
              </a:rPr>
              <a:t>symmetrical scale patterns </a:t>
            </a:r>
          </a:p>
          <a:p>
            <a:pPr marL="342900" indent="-342900">
              <a:buFont typeface="+mj-lt"/>
              <a:buAutoNum type="arabicPeriod"/>
              <a:defRPr/>
            </a:pPr>
            <a:r>
              <a:rPr lang="en-US" sz="1600" dirty="0">
                <a:latin typeface="+mn-lt"/>
              </a:rPr>
              <a:t>S</a:t>
            </a:r>
            <a:r>
              <a:rPr lang="en-US" sz="1600" dirty="0" smtClean="0">
                <a:latin typeface="+mn-lt"/>
              </a:rPr>
              <a:t>ofter skin than crocodile</a:t>
            </a:r>
          </a:p>
          <a:p>
            <a:pPr marL="342900" indent="-342900">
              <a:buFont typeface="+mj-lt"/>
              <a:buAutoNum type="arabicPeriod"/>
              <a:defRPr/>
            </a:pPr>
            <a:r>
              <a:rPr lang="en-US" sz="1600" dirty="0">
                <a:latin typeface="+mn-lt"/>
              </a:rPr>
              <a:t>S</a:t>
            </a:r>
            <a:r>
              <a:rPr lang="en-US" sz="1600" dirty="0" smtClean="0">
                <a:latin typeface="+mn-lt"/>
              </a:rPr>
              <a:t>moother touch and </a:t>
            </a:r>
            <a:r>
              <a:rPr lang="en-US" sz="1600" dirty="0">
                <a:latin typeface="+mn-lt"/>
              </a:rPr>
              <a:t>more "three-dimensional" feel </a:t>
            </a:r>
            <a:endParaRPr lang="en-US" sz="1600" dirty="0" smtClean="0">
              <a:latin typeface="+mn-lt"/>
            </a:endParaRPr>
          </a:p>
          <a:p>
            <a:pPr marL="342900" indent="-342900">
              <a:buFont typeface="+mj-lt"/>
              <a:buAutoNum type="arabicPeriod"/>
              <a:defRPr/>
            </a:pPr>
            <a:r>
              <a:rPr lang="en-US" sz="1600" dirty="0" smtClean="0">
                <a:latin typeface="+mn-lt"/>
              </a:rPr>
              <a:t>They do not have “pits” which can be found on crocodile skin</a:t>
            </a:r>
          </a:p>
          <a:p>
            <a:pPr>
              <a:defRPr/>
            </a:pPr>
            <a:endParaRPr lang="en-US" sz="160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782782"/>
            <a:ext cx="2971800" cy="5299505"/>
          </a:xfrm>
          <a:prstGeom prst="rect">
            <a:avLst/>
          </a:prstGeom>
        </p:spPr>
      </p:pic>
      <p:sp>
        <p:nvSpPr>
          <p:cNvPr id="10" name="Rectangle 5"/>
          <p:cNvSpPr>
            <a:spLocks noChangeArrowheads="1"/>
          </p:cNvSpPr>
          <p:nvPr/>
        </p:nvSpPr>
        <p:spPr bwMode="auto">
          <a:xfrm>
            <a:off x="3429000" y="3808988"/>
            <a:ext cx="2133600" cy="2058412"/>
          </a:xfrm>
          <a:prstGeom prst="rect">
            <a:avLst/>
          </a:prstGeom>
          <a:noFill/>
          <a:ln w="9525">
            <a:noFill/>
            <a:miter lim="800000"/>
            <a:headEnd/>
            <a:tailEnd/>
          </a:ln>
        </p:spPr>
        <p:txBody>
          <a:bodyPr/>
          <a:lstStyle/>
          <a:p>
            <a:pPr>
              <a:defRPr/>
            </a:pPr>
            <a:r>
              <a:rPr lang="en-US" sz="1600" dirty="0" smtClean="0">
                <a:latin typeface="+mn-lt"/>
              </a:rPr>
              <a:t>A close up image of Givori’s alligator skin showing the </a:t>
            </a:r>
            <a:r>
              <a:rPr lang="en-US" sz="1600" dirty="0">
                <a:latin typeface="+mn-lt"/>
              </a:rPr>
              <a:t>s</a:t>
            </a:r>
            <a:r>
              <a:rPr lang="en-US" sz="1600" dirty="0" smtClean="0">
                <a:latin typeface="+mn-lt"/>
              </a:rPr>
              <a:t>ymmetrical  rectangle-shaped-pattern which is not very symmetrical with crocodile skin. </a:t>
            </a:r>
            <a:endParaRPr lang="en-US" sz="1600" dirty="0">
              <a:latin typeface="+mn-lt"/>
            </a:endParaRPr>
          </a:p>
        </p:txBody>
      </p:sp>
      <p:cxnSp>
        <p:nvCxnSpPr>
          <p:cNvPr id="12" name="Straight Arrow Connector 11"/>
          <p:cNvCxnSpPr/>
          <p:nvPr/>
        </p:nvCxnSpPr>
        <p:spPr>
          <a:xfrm flipH="1">
            <a:off x="2453316" y="3962400"/>
            <a:ext cx="89948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563" y="3808988"/>
            <a:ext cx="2098837" cy="2273300"/>
          </a:xfrm>
          <a:prstGeom prst="rect">
            <a:avLst/>
          </a:prstGeom>
        </p:spPr>
      </p:pic>
    </p:spTree>
    <p:extLst>
      <p:ext uri="{BB962C8B-B14F-4D97-AF65-F5344CB8AC3E}">
        <p14:creationId xmlns:p14="http://schemas.microsoft.com/office/powerpoint/2010/main" val="1524642408"/>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z="4200" spc="-300" dirty="0" smtClean="0">
                <a:latin typeface="Century Gothic" pitchFamily="34" charset="0"/>
              </a:rPr>
              <a:t>HN’s Limited Edition Alligator Skin Specs</a:t>
            </a:r>
            <a:endParaRPr lang="en-US" sz="4200" spc="-300" dirty="0">
              <a:latin typeface="Century Gothic" pitchFamily="34" charset="0"/>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4101"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825817"/>
            <a:ext cx="8610600" cy="5016758"/>
          </a:xfrm>
          <a:prstGeom prst="rect">
            <a:avLst/>
          </a:prstGeom>
          <a:noFill/>
        </p:spPr>
        <p:txBody>
          <a:bodyPr wrap="square">
            <a:spAutoFit/>
          </a:bodyPr>
          <a:lstStyle/>
          <a:p>
            <a:pPr>
              <a:defRPr/>
            </a:pPr>
            <a:r>
              <a:rPr lang="en-US" b="1" dirty="0" smtClean="0">
                <a:latin typeface="+mn-lt"/>
              </a:rPr>
              <a:t>What is special about the alligator skin proposed for </a:t>
            </a:r>
            <a:r>
              <a:rPr lang="en-US" b="1" dirty="0" smtClean="0"/>
              <a:t>HN’s </a:t>
            </a:r>
            <a:r>
              <a:rPr lang="en-US" b="1" dirty="0"/>
              <a:t>Limited Edition</a:t>
            </a:r>
            <a:r>
              <a:rPr lang="en-US" b="1" dirty="0" smtClean="0">
                <a:latin typeface="+mn-lt"/>
              </a:rPr>
              <a:t> collection?</a:t>
            </a:r>
          </a:p>
          <a:p>
            <a:pPr>
              <a:defRPr/>
            </a:pPr>
            <a:endParaRPr lang="en-US" sz="1600" dirty="0" smtClean="0">
              <a:latin typeface="+mn-lt"/>
            </a:endParaRPr>
          </a:p>
          <a:p>
            <a:pPr marL="342900" indent="-342900">
              <a:buFont typeface="+mj-lt"/>
              <a:buAutoNum type="arabicPeriod"/>
              <a:defRPr/>
            </a:pPr>
            <a:r>
              <a:rPr lang="en-US" sz="1600" dirty="0" smtClean="0">
                <a:latin typeface="+mn-lt"/>
              </a:rPr>
              <a:t>It is made out of American alligator also known as </a:t>
            </a:r>
            <a:r>
              <a:rPr lang="en-US" sz="1600" dirty="0">
                <a:latin typeface="+mn-lt"/>
              </a:rPr>
              <a:t>a</a:t>
            </a:r>
            <a:r>
              <a:rPr lang="en-US" sz="1600" dirty="0" smtClean="0">
                <a:latin typeface="+mn-lt"/>
              </a:rPr>
              <a:t>lligator </a:t>
            </a:r>
            <a:r>
              <a:rPr lang="en-US" sz="1600" i="1" dirty="0" err="1">
                <a:latin typeface="+mn-lt"/>
              </a:rPr>
              <a:t>Mississippiensis</a:t>
            </a:r>
            <a:r>
              <a:rPr lang="en-US" sz="1600" dirty="0">
                <a:latin typeface="+mn-lt"/>
              </a:rPr>
              <a:t> </a:t>
            </a:r>
            <a:r>
              <a:rPr lang="en-US" sz="1600" dirty="0" smtClean="0">
                <a:latin typeface="+mn-lt"/>
              </a:rPr>
              <a:t>which is the most popular type of alligator used on luxury goods, they live in freshwater swamps and are highly demanded. </a:t>
            </a:r>
          </a:p>
          <a:p>
            <a:pPr marL="342900" indent="-342900">
              <a:buFont typeface="+mj-lt"/>
              <a:buAutoNum type="arabicPeriod"/>
              <a:defRPr/>
            </a:pPr>
            <a:endParaRPr lang="en-US" sz="1000" dirty="0" smtClean="0"/>
          </a:p>
          <a:p>
            <a:pPr marL="342900" indent="-342900">
              <a:buFont typeface="+mj-lt"/>
              <a:buAutoNum type="arabicPeriod"/>
              <a:defRPr/>
            </a:pPr>
            <a:r>
              <a:rPr lang="en-US" sz="1600" dirty="0">
                <a:latin typeface="+mn-lt"/>
              </a:rPr>
              <a:t>T</a:t>
            </a:r>
            <a:r>
              <a:rPr lang="en-US" sz="1600" dirty="0" smtClean="0">
                <a:latin typeface="+mn-lt"/>
              </a:rPr>
              <a:t>he most premium section of the alligator body is </a:t>
            </a:r>
            <a:r>
              <a:rPr lang="en-US" sz="1600" dirty="0">
                <a:latin typeface="+mn-lt"/>
              </a:rPr>
              <a:t>the central belly </a:t>
            </a:r>
            <a:r>
              <a:rPr lang="en-US" sz="1600" dirty="0" smtClean="0">
                <a:latin typeface="+mn-lt"/>
              </a:rPr>
              <a:t>because </a:t>
            </a:r>
            <a:r>
              <a:rPr lang="en-US" sz="1600" dirty="0">
                <a:latin typeface="+mn-lt"/>
              </a:rPr>
              <a:t>the scales are </a:t>
            </a:r>
            <a:r>
              <a:rPr lang="en-US" sz="1600" dirty="0" smtClean="0">
                <a:latin typeface="+mn-lt"/>
              </a:rPr>
              <a:t>most </a:t>
            </a:r>
            <a:r>
              <a:rPr lang="en-US" sz="1600" dirty="0">
                <a:latin typeface="+mn-lt"/>
              </a:rPr>
              <a:t>symmetrical </a:t>
            </a:r>
            <a:r>
              <a:rPr lang="en-US" sz="1600" dirty="0" smtClean="0">
                <a:latin typeface="+mn-lt"/>
              </a:rPr>
              <a:t>and somewhat </a:t>
            </a:r>
            <a:r>
              <a:rPr lang="en-US" sz="1600" dirty="0">
                <a:latin typeface="+mn-lt"/>
              </a:rPr>
              <a:t>rectangular in shape</a:t>
            </a:r>
            <a:r>
              <a:rPr lang="en-US" sz="1600" dirty="0" smtClean="0">
                <a:latin typeface="+mn-lt"/>
              </a:rPr>
              <a:t>.</a:t>
            </a:r>
            <a:r>
              <a:rPr lang="en-US" sz="1600" dirty="0">
                <a:latin typeface="+mn-lt"/>
              </a:rPr>
              <a:t> </a:t>
            </a:r>
            <a:r>
              <a:rPr lang="en-US" sz="1600" dirty="0" smtClean="0">
                <a:latin typeface="+mn-lt"/>
              </a:rPr>
              <a:t>Givori will strictly use only the belly section to achieve perfection.</a:t>
            </a:r>
          </a:p>
          <a:p>
            <a:pPr marL="342900" indent="-342900">
              <a:buFont typeface="+mj-lt"/>
              <a:buAutoNum type="arabicPeriod"/>
              <a:defRPr/>
            </a:pPr>
            <a:endParaRPr lang="en-US" sz="1000" dirty="0" smtClean="0">
              <a:latin typeface="+mn-lt"/>
            </a:endParaRPr>
          </a:p>
          <a:p>
            <a:pPr marL="342900" indent="-342900">
              <a:buFont typeface="+mj-lt"/>
              <a:buAutoNum type="arabicPeriod"/>
              <a:defRPr/>
            </a:pPr>
            <a:r>
              <a:rPr lang="en-US" sz="1600" dirty="0" smtClean="0">
                <a:latin typeface="+mn-lt"/>
              </a:rPr>
              <a:t>Givori alligator skins are baby alligators, with maximum waist size between 19cm-22cm. Baby alligator are more expensive and achieve nicer pattern because the rectangle-shaped-scales are smaller and more suitable for mobile phone sizes. </a:t>
            </a:r>
          </a:p>
          <a:p>
            <a:pPr marL="342900" indent="-342900">
              <a:buFont typeface="+mj-lt"/>
              <a:buAutoNum type="arabicPeriod"/>
              <a:defRPr/>
            </a:pPr>
            <a:endParaRPr lang="en-US" sz="1000" dirty="0" smtClean="0">
              <a:latin typeface="+mn-lt"/>
            </a:endParaRPr>
          </a:p>
          <a:p>
            <a:pPr marL="342900" indent="-342900">
              <a:buFont typeface="+mj-lt"/>
              <a:buAutoNum type="arabicPeriod"/>
              <a:defRPr/>
            </a:pPr>
            <a:r>
              <a:rPr lang="en-US" sz="1600" dirty="0" smtClean="0">
                <a:latin typeface="+mn-lt"/>
              </a:rPr>
              <a:t>The proposed  autumn colour is chocolate brown, a very popular colour in the Middle East region for its warm  and earthy psychological properties.  </a:t>
            </a:r>
          </a:p>
          <a:p>
            <a:pPr marL="342900" indent="-342900">
              <a:buFont typeface="+mj-lt"/>
              <a:buAutoNum type="arabicPeriod"/>
              <a:defRPr/>
            </a:pPr>
            <a:endParaRPr lang="en-US" sz="1600" dirty="0">
              <a:latin typeface="+mn-lt"/>
            </a:endParaRPr>
          </a:p>
          <a:p>
            <a:pPr marL="342900" indent="-342900">
              <a:buFont typeface="+mj-lt"/>
              <a:buAutoNum type="arabicPeriod"/>
              <a:defRPr/>
            </a:pPr>
            <a:r>
              <a:rPr lang="en-US" sz="1600" dirty="0" smtClean="0">
                <a:latin typeface="+mn-lt"/>
              </a:rPr>
              <a:t> Last but not least, over and above the “classic” finish which is the smooth </a:t>
            </a:r>
            <a:r>
              <a:rPr lang="en-US" sz="1600" dirty="0">
                <a:latin typeface="+mn-lt"/>
              </a:rPr>
              <a:t>high-gloss shine </a:t>
            </a:r>
            <a:r>
              <a:rPr lang="en-US" sz="1600" dirty="0" smtClean="0">
                <a:latin typeface="+mn-lt"/>
              </a:rPr>
              <a:t>finish that majority of designer brands use, this alligator skin will also be finished with real gold dust which forms gold streaks between the alligator’s natural skin pattern.  The value of gold dust finished skin is 5 times more expensive than a regular skin, a truly exquisite  value added feature. </a:t>
            </a:r>
          </a:p>
        </p:txBody>
      </p:sp>
    </p:spTree>
    <p:extLst>
      <p:ext uri="{BB962C8B-B14F-4D97-AF65-F5344CB8AC3E}">
        <p14:creationId xmlns:p14="http://schemas.microsoft.com/office/powerpoint/2010/main" val="3677299202"/>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End Product</a:t>
            </a:r>
            <a:endParaRPr lang="en-US" spc="-300" dirty="0">
              <a:latin typeface="Century Gothic" pitchFamily="34" charset="0"/>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133"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761999"/>
            <a:ext cx="9144000" cy="56388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855075"/>
            <a:ext cx="4662405" cy="5317125"/>
          </a:xfrm>
          <a:prstGeom prst="rect">
            <a:avLst/>
          </a:prstGeom>
        </p:spPr>
      </p:pic>
      <p:sp>
        <p:nvSpPr>
          <p:cNvPr id="5128" name="TextBox 11"/>
          <p:cNvSpPr txBox="1">
            <a:spLocks noChangeArrowheads="1"/>
          </p:cNvSpPr>
          <p:nvPr/>
        </p:nvSpPr>
        <p:spPr bwMode="auto">
          <a:xfrm>
            <a:off x="76627" y="838199"/>
            <a:ext cx="8686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dirty="0" smtClean="0">
                <a:solidFill>
                  <a:schemeClr val="bg1"/>
                </a:solidFill>
                <a:latin typeface="+mn-lt"/>
              </a:rPr>
              <a:t>The end product is a stunning one-of-a-kind master piece. </a:t>
            </a:r>
            <a:endParaRPr lang="en-GB" sz="1600" dirty="0">
              <a:latin typeface="Calibri" pitchFamily="34" charset="0"/>
            </a:endParaRPr>
          </a:p>
        </p:txBody>
      </p:sp>
      <p:sp>
        <p:nvSpPr>
          <p:cNvPr id="10" name="TextBox 11"/>
          <p:cNvSpPr txBox="1">
            <a:spLocks noChangeArrowheads="1"/>
          </p:cNvSpPr>
          <p:nvPr/>
        </p:nvSpPr>
        <p:spPr bwMode="auto">
          <a:xfrm>
            <a:off x="76626" y="6096000"/>
            <a:ext cx="89149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dirty="0" smtClean="0">
                <a:solidFill>
                  <a:schemeClr val="bg1"/>
                </a:solidFill>
                <a:latin typeface="+mn-lt"/>
              </a:rPr>
              <a:t>NOTE: This is a digital image which reflects 90% of what the final product will look like with slight variation to the colour and crocodile print. </a:t>
            </a:r>
            <a:endParaRPr lang="en-GB" sz="1200" dirty="0">
              <a:latin typeface="Calibri" pitchFamily="34" charset="0"/>
            </a:endParaRPr>
          </a:p>
        </p:txBody>
      </p:sp>
    </p:spTree>
    <p:extLst>
      <p:ext uri="{BB962C8B-B14F-4D97-AF65-F5344CB8AC3E}">
        <p14:creationId xmlns:p14="http://schemas.microsoft.com/office/powerpoint/2010/main" val="817646167"/>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Product Features</a:t>
            </a:r>
            <a:endParaRPr lang="en-US" spc="-300" dirty="0">
              <a:latin typeface="Century Gothic" pitchFamily="34" charset="0"/>
            </a:endParaRP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8" name="TextBox 11"/>
          <p:cNvSpPr txBox="1">
            <a:spLocks noChangeArrowheads="1"/>
          </p:cNvSpPr>
          <p:nvPr/>
        </p:nvSpPr>
        <p:spPr bwMode="auto">
          <a:xfrm>
            <a:off x="152400" y="711200"/>
            <a:ext cx="8686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600" dirty="0" smtClean="0">
                <a:latin typeface="Calibri" pitchFamily="34" charset="0"/>
              </a:rPr>
              <a:t>The HN Limited Edition collection would be the most luxurious collection Givori has yet to launch. Every visible part of the phone is professionally replaced with Givori elements using the finest materials </a:t>
            </a:r>
            <a:r>
              <a:rPr lang="en-US" sz="1600" dirty="0">
                <a:latin typeface="Calibri" pitchFamily="34" charset="0"/>
              </a:rPr>
              <a:t>that reflect timeless </a:t>
            </a:r>
            <a:r>
              <a:rPr lang="en-US" sz="1600" dirty="0" smtClean="0">
                <a:latin typeface="Calibri" pitchFamily="34" charset="0"/>
              </a:rPr>
              <a:t>elegance and utter luxury.  The phone will also feature significant amount of gold as follows:</a:t>
            </a:r>
            <a:endParaRPr lang="en-GB" sz="1600" dirty="0">
              <a:latin typeface="Calibri" pitchFamily="34" charset="0"/>
            </a:endParaRPr>
          </a:p>
        </p:txBody>
      </p:sp>
      <p:sp>
        <p:nvSpPr>
          <p:cNvPr id="16" name="TextBox 15"/>
          <p:cNvSpPr txBox="1"/>
          <p:nvPr/>
        </p:nvSpPr>
        <p:spPr>
          <a:xfrm>
            <a:off x="5943600" y="4800600"/>
            <a:ext cx="3276600" cy="1569660"/>
          </a:xfrm>
          <a:prstGeom prst="rect">
            <a:avLst/>
          </a:prstGeom>
          <a:noFill/>
        </p:spPr>
        <p:txBody>
          <a:bodyPr wrap="square">
            <a:spAutoFit/>
          </a:bodyPr>
          <a:lstStyle/>
          <a:p>
            <a:pPr>
              <a:defRPr/>
            </a:pPr>
            <a:r>
              <a:rPr lang="en-US" sz="1600" b="1" dirty="0" smtClean="0">
                <a:latin typeface="+mn-lt"/>
              </a:rPr>
              <a:t>3. JEWELLERY KEY: </a:t>
            </a:r>
          </a:p>
          <a:p>
            <a:pPr>
              <a:defRPr/>
            </a:pPr>
            <a:r>
              <a:rPr lang="en-US" sz="1600" dirty="0" smtClean="0">
                <a:latin typeface="+mn-lt"/>
              </a:rPr>
              <a:t>Navigation key in made out of 24 </a:t>
            </a:r>
            <a:r>
              <a:rPr lang="en-US" sz="1600" dirty="0">
                <a:latin typeface="+mn-lt"/>
              </a:rPr>
              <a:t>Karat </a:t>
            </a:r>
            <a:r>
              <a:rPr lang="en-US" sz="1600" i="1" dirty="0" smtClean="0">
                <a:latin typeface="+mn-lt"/>
              </a:rPr>
              <a:t>solid</a:t>
            </a:r>
            <a:r>
              <a:rPr lang="en-US" sz="1600" dirty="0" smtClean="0">
                <a:latin typeface="+mn-lt"/>
              </a:rPr>
              <a:t> gold meticulously </a:t>
            </a:r>
            <a:r>
              <a:rPr lang="en-US" sz="1600" dirty="0">
                <a:latin typeface="+mn-lt"/>
              </a:rPr>
              <a:t>hand-textured by master goldsmith </a:t>
            </a:r>
            <a:r>
              <a:rPr lang="en-US" sz="1600" dirty="0" smtClean="0">
                <a:latin typeface="+mn-lt"/>
              </a:rPr>
              <a:t>featuring </a:t>
            </a:r>
            <a:r>
              <a:rPr lang="en-US" sz="1600" dirty="0">
                <a:latin typeface="+mn-lt"/>
              </a:rPr>
              <a:t>round brilliant-cut 0.35 carat </a:t>
            </a:r>
            <a:r>
              <a:rPr lang="en-US" sz="1600" dirty="0" smtClean="0">
                <a:latin typeface="+mn-lt"/>
              </a:rPr>
              <a:t>natural top quality topaz </a:t>
            </a:r>
            <a:r>
              <a:rPr lang="en-US" sz="1600" dirty="0">
                <a:latin typeface="+mn-lt"/>
              </a:rPr>
              <a:t>stone. </a:t>
            </a:r>
            <a:endParaRPr lang="en-GB" sz="1600" dirty="0">
              <a:latin typeface="+mn-lt"/>
            </a:endParaRPr>
          </a:p>
        </p:txBody>
      </p:sp>
      <p:pic>
        <p:nvPicPr>
          <p:cNvPr id="5133"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1918164"/>
            <a:ext cx="2590800" cy="2816227"/>
          </a:xfrm>
          <a:prstGeom prst="rect">
            <a:avLst/>
          </a:prstGeom>
        </p:spPr>
      </p:pic>
      <p:sp>
        <p:nvSpPr>
          <p:cNvPr id="13" name="TextBox 12"/>
          <p:cNvSpPr txBox="1"/>
          <p:nvPr/>
        </p:nvSpPr>
        <p:spPr>
          <a:xfrm>
            <a:off x="381000" y="4800600"/>
            <a:ext cx="2362200" cy="1323439"/>
          </a:xfrm>
          <a:prstGeom prst="rect">
            <a:avLst/>
          </a:prstGeom>
          <a:noFill/>
        </p:spPr>
        <p:txBody>
          <a:bodyPr wrap="square">
            <a:spAutoFit/>
          </a:bodyPr>
          <a:lstStyle/>
          <a:p>
            <a:pPr>
              <a:defRPr/>
            </a:pPr>
            <a:r>
              <a:rPr lang="en-US" sz="1600" b="1" dirty="0" smtClean="0">
                <a:latin typeface="+mn-lt"/>
              </a:rPr>
              <a:t>1. SOLID GOLD FACE: </a:t>
            </a:r>
          </a:p>
          <a:p>
            <a:pPr>
              <a:defRPr/>
            </a:pPr>
            <a:r>
              <a:rPr lang="en-US" sz="1600" dirty="0" smtClean="0">
                <a:latin typeface="+mn-lt"/>
              </a:rPr>
              <a:t>The frontal face of the phone is covered with 24 karat </a:t>
            </a:r>
            <a:r>
              <a:rPr lang="en-US" sz="1600" i="1" dirty="0" smtClean="0">
                <a:latin typeface="+mn-lt"/>
              </a:rPr>
              <a:t>solid</a:t>
            </a:r>
            <a:r>
              <a:rPr lang="en-US" sz="1600" dirty="0" smtClean="0">
                <a:latin typeface="+mn-lt"/>
              </a:rPr>
              <a:t> Italian gold exterior sheet. </a:t>
            </a:r>
            <a:endParaRPr lang="en-GB" sz="1600" dirty="0">
              <a:latin typeface="+mn-lt"/>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4845" y="1905000"/>
            <a:ext cx="2500155" cy="2829391"/>
          </a:xfrm>
          <a:prstGeom prst="rect">
            <a:avLst/>
          </a:prstGeom>
        </p:spPr>
      </p:pic>
      <p:sp>
        <p:nvSpPr>
          <p:cNvPr id="17" name="TextBox 16"/>
          <p:cNvSpPr txBox="1"/>
          <p:nvPr/>
        </p:nvSpPr>
        <p:spPr>
          <a:xfrm>
            <a:off x="3214845" y="4800600"/>
            <a:ext cx="2652555" cy="1323439"/>
          </a:xfrm>
          <a:prstGeom prst="rect">
            <a:avLst/>
          </a:prstGeom>
          <a:noFill/>
        </p:spPr>
        <p:txBody>
          <a:bodyPr wrap="square">
            <a:spAutoFit/>
          </a:bodyPr>
          <a:lstStyle/>
          <a:p>
            <a:pPr>
              <a:defRPr/>
            </a:pPr>
            <a:r>
              <a:rPr lang="en-US" sz="1600" b="1" dirty="0" smtClean="0">
                <a:latin typeface="+mn-lt"/>
              </a:rPr>
              <a:t>2. TEXTURE: </a:t>
            </a:r>
          </a:p>
          <a:p>
            <a:pPr>
              <a:defRPr/>
            </a:pPr>
            <a:r>
              <a:rPr lang="en-US" sz="1600" dirty="0" smtClean="0">
                <a:latin typeface="+mn-lt"/>
              </a:rPr>
              <a:t>The gold is meticulously </a:t>
            </a:r>
            <a:r>
              <a:rPr lang="en-US" sz="1600" dirty="0">
                <a:latin typeface="+mn-lt"/>
              </a:rPr>
              <a:t>hand-textured </a:t>
            </a:r>
            <a:r>
              <a:rPr lang="en-US" sz="1600" dirty="0" smtClean="0">
                <a:latin typeface="+mn-lt"/>
              </a:rPr>
              <a:t>by master goldsmith to create </a:t>
            </a:r>
            <a:r>
              <a:rPr lang="en-US" sz="1600" dirty="0">
                <a:latin typeface="+mn-lt"/>
              </a:rPr>
              <a:t>distinctive brush </a:t>
            </a:r>
            <a:r>
              <a:rPr lang="en-US" sz="1600" dirty="0" smtClean="0">
                <a:latin typeface="+mn-lt"/>
              </a:rPr>
              <a:t>finish. </a:t>
            </a:r>
            <a:endParaRPr lang="en-GB" sz="1600" dirty="0">
              <a:latin typeface="+mn-lt"/>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3125" y="1924516"/>
            <a:ext cx="2886075" cy="2809875"/>
          </a:xfrm>
          <a:prstGeom prst="rect">
            <a:avLst/>
          </a:prstGeom>
        </p:spPr>
      </p:pic>
    </p:spTree>
    <p:extLst>
      <p:ext uri="{BB962C8B-B14F-4D97-AF65-F5344CB8AC3E}">
        <p14:creationId xmlns:p14="http://schemas.microsoft.com/office/powerpoint/2010/main" val="2598474565"/>
      </p:ext>
    </p:extLst>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a:latin typeface="Century Gothic" pitchFamily="34" charset="0"/>
              </a:rPr>
              <a:t>Product Features</a:t>
            </a: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extBox 14"/>
          <p:cNvSpPr txBox="1"/>
          <p:nvPr/>
        </p:nvSpPr>
        <p:spPr>
          <a:xfrm>
            <a:off x="3276600" y="4125218"/>
            <a:ext cx="2763610" cy="1323439"/>
          </a:xfrm>
          <a:prstGeom prst="rect">
            <a:avLst/>
          </a:prstGeom>
          <a:noFill/>
        </p:spPr>
        <p:txBody>
          <a:bodyPr wrap="square">
            <a:spAutoFit/>
          </a:bodyPr>
          <a:lstStyle/>
          <a:p>
            <a:pPr>
              <a:defRPr/>
            </a:pPr>
            <a:r>
              <a:rPr lang="en-US" sz="1600" b="1" dirty="0" smtClean="0">
                <a:latin typeface="+mn-lt"/>
              </a:rPr>
              <a:t>5. SOLID GOLD CORNER EMBLISHMENTS</a:t>
            </a:r>
          </a:p>
          <a:p>
            <a:pPr>
              <a:defRPr/>
            </a:pPr>
            <a:r>
              <a:rPr lang="en-US" sz="1600" dirty="0" smtClean="0">
                <a:latin typeface="+mn-lt"/>
              </a:rPr>
              <a:t>Metal corners with nail-head effect in 24 </a:t>
            </a:r>
            <a:r>
              <a:rPr lang="en-US" sz="1600" dirty="0">
                <a:latin typeface="+mn-lt"/>
              </a:rPr>
              <a:t>karat </a:t>
            </a:r>
            <a:r>
              <a:rPr lang="en-US" sz="1600" dirty="0" smtClean="0">
                <a:latin typeface="+mn-lt"/>
              </a:rPr>
              <a:t>Italian </a:t>
            </a:r>
            <a:r>
              <a:rPr lang="en-US" sz="1600" i="1" dirty="0" smtClean="0">
                <a:latin typeface="+mn-lt"/>
              </a:rPr>
              <a:t>solid </a:t>
            </a:r>
            <a:r>
              <a:rPr lang="en-US" sz="1600" dirty="0">
                <a:latin typeface="+mn-lt"/>
              </a:rPr>
              <a:t>gold hand fitted to </a:t>
            </a:r>
            <a:r>
              <a:rPr lang="en-US" sz="1600" dirty="0" smtClean="0">
                <a:latin typeface="+mn-lt"/>
              </a:rPr>
              <a:t>the leather.</a:t>
            </a:r>
            <a:endParaRPr lang="en-GB" sz="1600" dirty="0">
              <a:latin typeface="+mn-lt"/>
            </a:endParaRPr>
          </a:p>
        </p:txBody>
      </p:sp>
      <p:pic>
        <p:nvPicPr>
          <p:cNvPr id="5133"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304800" y="4125218"/>
            <a:ext cx="2819400" cy="1323439"/>
          </a:xfrm>
          <a:prstGeom prst="rect">
            <a:avLst/>
          </a:prstGeom>
          <a:noFill/>
        </p:spPr>
        <p:txBody>
          <a:bodyPr wrap="square">
            <a:spAutoFit/>
          </a:bodyPr>
          <a:lstStyle/>
          <a:p>
            <a:pPr>
              <a:defRPr/>
            </a:pPr>
            <a:r>
              <a:rPr lang="en-US" sz="1600" b="1" dirty="0" smtClean="0">
                <a:latin typeface="+mn-lt"/>
              </a:rPr>
              <a:t>4. SOLID GOLD DECORATION  </a:t>
            </a:r>
          </a:p>
          <a:p>
            <a:pPr>
              <a:defRPr/>
            </a:pPr>
            <a:r>
              <a:rPr lang="en-US" sz="1600" dirty="0" smtClean="0">
                <a:latin typeface="+mn-lt"/>
              </a:rPr>
              <a:t>Costume made camera piece and 3D Givori logo both in 24 karat Italian </a:t>
            </a:r>
            <a:r>
              <a:rPr lang="en-US" sz="1600" i="1" dirty="0" smtClean="0">
                <a:latin typeface="+mn-lt"/>
              </a:rPr>
              <a:t>solid </a:t>
            </a:r>
            <a:r>
              <a:rPr lang="en-US" sz="1600" dirty="0" smtClean="0">
                <a:latin typeface="+mn-lt"/>
              </a:rPr>
              <a:t>gold hand-fitted to accent the leather.  </a:t>
            </a:r>
            <a:endParaRPr lang="en-GB" sz="1600" dirty="0">
              <a:latin typeface="+mn-lt"/>
            </a:endParaRPr>
          </a:p>
        </p:txBody>
      </p:sp>
      <p:sp>
        <p:nvSpPr>
          <p:cNvPr id="12" name="TextBox 11"/>
          <p:cNvSpPr txBox="1"/>
          <p:nvPr/>
        </p:nvSpPr>
        <p:spPr>
          <a:xfrm>
            <a:off x="6400799" y="4114800"/>
            <a:ext cx="2454635" cy="1323439"/>
          </a:xfrm>
          <a:prstGeom prst="rect">
            <a:avLst/>
          </a:prstGeom>
          <a:noFill/>
        </p:spPr>
        <p:txBody>
          <a:bodyPr wrap="square">
            <a:spAutoFit/>
          </a:bodyPr>
          <a:lstStyle/>
          <a:p>
            <a:pPr>
              <a:defRPr/>
            </a:pPr>
            <a:r>
              <a:rPr lang="en-US" sz="1600" b="1" dirty="0" smtClean="0">
                <a:latin typeface="+mn-lt"/>
              </a:rPr>
              <a:t>6. EXOTIC ALLIGATOR SKIN</a:t>
            </a:r>
          </a:p>
          <a:p>
            <a:pPr>
              <a:defRPr/>
            </a:pPr>
            <a:r>
              <a:rPr lang="en-US" sz="1600" dirty="0" smtClean="0">
                <a:latin typeface="+mn-lt"/>
              </a:rPr>
              <a:t>Features the </a:t>
            </a:r>
            <a:r>
              <a:rPr lang="en-US" sz="1600" dirty="0">
                <a:latin typeface="+mn-lt"/>
              </a:rPr>
              <a:t>finest grade of freshwater </a:t>
            </a:r>
            <a:r>
              <a:rPr lang="en-US" sz="1600" dirty="0" smtClean="0">
                <a:latin typeface="+mn-lt"/>
              </a:rPr>
              <a:t>baby alligator </a:t>
            </a:r>
            <a:r>
              <a:rPr lang="en-US" sz="1600" dirty="0" err="1">
                <a:latin typeface="+mn-lt"/>
              </a:rPr>
              <a:t>Mississippiensis</a:t>
            </a:r>
            <a:r>
              <a:rPr lang="en-US" sz="1600" dirty="0">
                <a:latin typeface="+mn-lt"/>
              </a:rPr>
              <a:t> </a:t>
            </a:r>
            <a:r>
              <a:rPr lang="en-US" sz="1600" dirty="0" smtClean="0">
                <a:latin typeface="+mn-lt"/>
              </a:rPr>
              <a:t>skin from Italy.  Finished in gold dust. </a:t>
            </a:r>
            <a:endParaRPr lang="en-GB" sz="160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266" y="1399309"/>
            <a:ext cx="2482467" cy="24384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600" y="1392382"/>
            <a:ext cx="2743200" cy="2445327"/>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4484" y="1392382"/>
            <a:ext cx="2520950" cy="2445327"/>
          </a:xfrm>
          <a:prstGeom prst="rect">
            <a:avLst/>
          </a:prstGeom>
        </p:spPr>
      </p:pic>
    </p:spTree>
    <p:extLst>
      <p:ext uri="{BB962C8B-B14F-4D97-AF65-F5344CB8AC3E}">
        <p14:creationId xmlns:p14="http://schemas.microsoft.com/office/powerpoint/2010/main" val="4224843205"/>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a:latin typeface="Century Gothic" pitchFamily="34" charset="0"/>
              </a:rPr>
              <a:t>Product Features</a:t>
            </a:r>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133"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486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a:off x="152400" y="4008482"/>
            <a:ext cx="2514600" cy="1569660"/>
          </a:xfrm>
          <a:prstGeom prst="rect">
            <a:avLst/>
          </a:prstGeom>
          <a:noFill/>
        </p:spPr>
        <p:txBody>
          <a:bodyPr wrap="square">
            <a:spAutoFit/>
          </a:bodyPr>
          <a:lstStyle/>
          <a:p>
            <a:pPr>
              <a:defRPr/>
            </a:pPr>
            <a:r>
              <a:rPr lang="en-US" sz="1600" b="1" dirty="0" smtClean="0">
                <a:latin typeface="+mn-lt"/>
              </a:rPr>
              <a:t>7. LIMITED EDITION</a:t>
            </a:r>
          </a:p>
          <a:p>
            <a:pPr>
              <a:defRPr/>
            </a:pPr>
            <a:r>
              <a:rPr lang="en-US" sz="1600" dirty="0" smtClean="0">
                <a:latin typeface="+mn-lt"/>
              </a:rPr>
              <a:t>50 </a:t>
            </a:r>
            <a:r>
              <a:rPr lang="en-US" sz="1600" dirty="0">
                <a:latin typeface="+mn-lt"/>
              </a:rPr>
              <a:t>pieces </a:t>
            </a:r>
            <a:r>
              <a:rPr lang="en-US" sz="1600" dirty="0" smtClean="0">
                <a:latin typeface="+mn-lt"/>
              </a:rPr>
              <a:t>worldwide exclusively to Harvey Nichols UAE. </a:t>
            </a:r>
            <a:r>
              <a:rPr lang="en-US" sz="1600" dirty="0">
                <a:latin typeface="+mn-lt"/>
              </a:rPr>
              <a:t>E</a:t>
            </a:r>
            <a:r>
              <a:rPr lang="en-US" sz="1600" dirty="0" smtClean="0">
                <a:latin typeface="+mn-lt"/>
              </a:rPr>
              <a:t>ach </a:t>
            </a:r>
            <a:r>
              <a:rPr lang="en-US" sz="1600" dirty="0">
                <a:latin typeface="+mn-lt"/>
              </a:rPr>
              <a:t>handset is individually numbered, so no two phones are </a:t>
            </a:r>
            <a:r>
              <a:rPr lang="en-US" sz="1600" dirty="0" smtClean="0">
                <a:latin typeface="+mn-lt"/>
              </a:rPr>
              <a:t>alike.</a:t>
            </a:r>
            <a:endParaRPr lang="en-GB" sz="1600" dirty="0">
              <a:latin typeface="+mn-lt"/>
            </a:endParaRPr>
          </a:p>
        </p:txBody>
      </p:sp>
      <p:sp>
        <p:nvSpPr>
          <p:cNvPr id="14" name="TextBox 13"/>
          <p:cNvSpPr txBox="1"/>
          <p:nvPr/>
        </p:nvSpPr>
        <p:spPr>
          <a:xfrm>
            <a:off x="6096000" y="4016276"/>
            <a:ext cx="2971800" cy="2308324"/>
          </a:xfrm>
          <a:prstGeom prst="rect">
            <a:avLst/>
          </a:prstGeom>
          <a:noFill/>
        </p:spPr>
        <p:txBody>
          <a:bodyPr wrap="square">
            <a:spAutoFit/>
          </a:bodyPr>
          <a:lstStyle/>
          <a:p>
            <a:pPr>
              <a:defRPr/>
            </a:pPr>
            <a:r>
              <a:rPr lang="en-US" sz="1600" b="1" dirty="0">
                <a:latin typeface="+mn-lt"/>
              </a:rPr>
              <a:t>9</a:t>
            </a:r>
            <a:r>
              <a:rPr lang="en-US" sz="1600" b="1" dirty="0" smtClean="0">
                <a:latin typeface="+mn-lt"/>
              </a:rPr>
              <a:t>. CUSTOMIZED PLASTIC FRAME </a:t>
            </a:r>
            <a:endParaRPr lang="en-US" sz="1600" dirty="0">
              <a:latin typeface="+mn-lt"/>
            </a:endParaRPr>
          </a:p>
          <a:p>
            <a:pPr>
              <a:defRPr/>
            </a:pPr>
            <a:r>
              <a:rPr lang="en-US" sz="1600" dirty="0" smtClean="0">
                <a:latin typeface="+mn-lt"/>
              </a:rPr>
              <a:t>Although just plastic frames in brown colour but this will reflect the level of customization offered by Givori.  No other luxury phone brand have managed to customize the original black matt plastic frames into </a:t>
            </a:r>
            <a:r>
              <a:rPr lang="en-US" sz="1600" dirty="0">
                <a:latin typeface="+mn-lt"/>
              </a:rPr>
              <a:t> </a:t>
            </a:r>
            <a:r>
              <a:rPr lang="en-US" sz="1600" dirty="0" smtClean="0">
                <a:latin typeface="+mn-lt"/>
              </a:rPr>
              <a:t>another colour. </a:t>
            </a:r>
            <a:endParaRPr lang="en-GB" sz="1600" dirty="0">
              <a:latin typeface="+mn-lt"/>
            </a:endParaRP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955100"/>
            <a:ext cx="2934587" cy="291724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968955"/>
            <a:ext cx="2590800" cy="293624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4418" y="955100"/>
            <a:ext cx="2806782" cy="2931100"/>
          </a:xfrm>
          <a:prstGeom prst="rect">
            <a:avLst/>
          </a:prstGeom>
        </p:spPr>
      </p:pic>
      <p:sp>
        <p:nvSpPr>
          <p:cNvPr id="18" name="TextBox 17"/>
          <p:cNvSpPr txBox="1"/>
          <p:nvPr/>
        </p:nvSpPr>
        <p:spPr>
          <a:xfrm>
            <a:off x="2895600" y="4038600"/>
            <a:ext cx="3007672" cy="2062103"/>
          </a:xfrm>
          <a:prstGeom prst="rect">
            <a:avLst/>
          </a:prstGeom>
          <a:noFill/>
        </p:spPr>
        <p:txBody>
          <a:bodyPr wrap="square">
            <a:spAutoFit/>
          </a:bodyPr>
          <a:lstStyle/>
          <a:p>
            <a:pPr>
              <a:defRPr/>
            </a:pPr>
            <a:r>
              <a:rPr lang="en-US" sz="1600" b="1" dirty="0" smtClean="0">
                <a:latin typeface="+mn-lt"/>
              </a:rPr>
              <a:t>8. GOLD PLATED FRAME </a:t>
            </a:r>
          </a:p>
          <a:p>
            <a:pPr>
              <a:defRPr/>
            </a:pPr>
            <a:r>
              <a:rPr lang="en-US" sz="1600" dirty="0" smtClean="0">
                <a:latin typeface="+mn-lt"/>
              </a:rPr>
              <a:t>The side frame is the only item gold-plated instead of solid gold. The reason being is that the frame functions as an antenna hence  for technical reasons it cannot be replace but can only be gold plated.</a:t>
            </a:r>
            <a:endParaRPr lang="en-GB" sz="1600" dirty="0">
              <a:latin typeface="+mn-lt"/>
            </a:endParaRPr>
          </a:p>
        </p:txBody>
      </p:sp>
    </p:spTree>
    <p:extLst>
      <p:ext uri="{BB962C8B-B14F-4D97-AF65-F5344CB8AC3E}">
        <p14:creationId xmlns:p14="http://schemas.microsoft.com/office/powerpoint/2010/main" val="3431219716"/>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t>`2</a:t>
            </a:r>
            <a:endParaRPr lang="en-US" dirty="0"/>
          </a:p>
        </p:txBody>
      </p:sp>
      <p:sp>
        <p:nvSpPr>
          <p:cNvPr id="4" name="Rectangle 3"/>
          <p:cNvSpPr/>
          <p:nvPr/>
        </p:nvSpPr>
        <p:spPr>
          <a:xfrm>
            <a:off x="0" y="6400800"/>
            <a:ext cx="914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196" name="Picture 4" descr="Givori Log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6400800"/>
            <a:ext cx="1219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5"/>
          <p:cNvSpPr txBox="1">
            <a:spLocks noChangeArrowheads="1"/>
          </p:cNvSpPr>
          <p:nvPr/>
        </p:nvSpPr>
        <p:spPr bwMode="auto">
          <a:xfrm>
            <a:off x="228600" y="752475"/>
            <a:ext cx="8915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600" dirty="0" smtClean="0"/>
              <a:t>The phone will come as a set with the following value added accessories:</a:t>
            </a:r>
            <a:endParaRPr lang="en-US" sz="1600" dirty="0"/>
          </a:p>
        </p:txBody>
      </p:sp>
      <p:sp>
        <p:nvSpPr>
          <p:cNvPr id="22" name="Title 1"/>
          <p:cNvSpPr>
            <a:spLocks noGrp="1"/>
          </p:cNvSpPr>
          <p:nvPr>
            <p:ph type="title"/>
          </p:nvPr>
        </p:nvSpPr>
        <p:spPr>
          <a:xfrm>
            <a:off x="0" y="-76200"/>
            <a:ext cx="8839200" cy="762000"/>
          </a:xfrm>
        </p:spPr>
        <p:txBody>
          <a:bodyPr rtlCol="0">
            <a:normAutofit/>
          </a:bodyPr>
          <a:lstStyle/>
          <a:p>
            <a:pPr algn="l" eaLnBrk="1" fontAlgn="auto" hangingPunct="1">
              <a:spcAft>
                <a:spcPts val="0"/>
              </a:spcAft>
              <a:defRPr/>
            </a:pPr>
            <a:r>
              <a:rPr lang="en-US" spc="-300" dirty="0" smtClean="0">
                <a:latin typeface="Century Gothic" pitchFamily="34" charset="0"/>
              </a:rPr>
              <a:t>Value Added Accessories</a:t>
            </a:r>
            <a:endParaRPr lang="en-US" spc="-300" dirty="0">
              <a:latin typeface="Century Gothic" pitchFamily="34" charset="0"/>
            </a:endParaRPr>
          </a:p>
        </p:txBody>
      </p:sp>
      <p:sp>
        <p:nvSpPr>
          <p:cNvPr id="8207" name="Text Box 10"/>
          <p:cNvSpPr txBox="1">
            <a:spLocks noChangeArrowheads="1"/>
          </p:cNvSpPr>
          <p:nvPr/>
        </p:nvSpPr>
        <p:spPr bwMode="auto">
          <a:xfrm>
            <a:off x="242455" y="4573250"/>
            <a:ext cx="52578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600" b="1" dirty="0" smtClean="0"/>
              <a:t>Mobile Pouch</a:t>
            </a:r>
          </a:p>
          <a:p>
            <a:pPr eaLnBrk="1" hangingPunct="1">
              <a:spcBef>
                <a:spcPct val="50000"/>
              </a:spcBef>
            </a:pPr>
            <a:r>
              <a:rPr lang="en-US" sz="1600" dirty="0" smtClean="0"/>
              <a:t>Each phone</a:t>
            </a:r>
            <a:r>
              <a:rPr lang="en-US" sz="1600" dirty="0"/>
              <a:t> </a:t>
            </a:r>
            <a:r>
              <a:rPr lang="en-US" sz="1600" dirty="0" smtClean="0"/>
              <a:t>will be beautifully packed in a stunning </a:t>
            </a:r>
            <a:r>
              <a:rPr lang="en-GB" sz="1600" dirty="0" smtClean="0"/>
              <a:t>luxury protective pouch using matching alligator skin, and features gold plated chain. The above picture is the Valentine limited edition pouch, a very similar pouch can be produced for HN’s collection. </a:t>
            </a:r>
            <a:endParaRPr lang="en-US"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19200"/>
            <a:ext cx="5181600" cy="322212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1765" y="1219200"/>
            <a:ext cx="3116963" cy="17526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41765" y="3124200"/>
            <a:ext cx="2030635" cy="2030635"/>
          </a:xfrm>
          <a:prstGeom prst="rect">
            <a:avLst/>
          </a:prstGeom>
        </p:spPr>
      </p:pic>
      <p:sp>
        <p:nvSpPr>
          <p:cNvPr id="16" name="Text Box 10"/>
          <p:cNvSpPr txBox="1">
            <a:spLocks noChangeArrowheads="1"/>
          </p:cNvSpPr>
          <p:nvPr/>
        </p:nvSpPr>
        <p:spPr bwMode="auto">
          <a:xfrm>
            <a:off x="5714055" y="5235714"/>
            <a:ext cx="32013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600" b="1" dirty="0" smtClean="0"/>
              <a:t>Customized Headsets </a:t>
            </a:r>
          </a:p>
          <a:p>
            <a:pPr eaLnBrk="1" hangingPunct="1">
              <a:spcBef>
                <a:spcPct val="50000"/>
              </a:spcBef>
            </a:pPr>
            <a:r>
              <a:rPr lang="en-US" sz="1600" dirty="0" smtClean="0"/>
              <a:t>Matching gold colour headsets</a:t>
            </a:r>
            <a:endParaRPr lang="en-US" sz="1600" dirty="0"/>
          </a:p>
        </p:txBody>
      </p:sp>
    </p:spTree>
    <p:extLst>
      <p:ext uri="{BB962C8B-B14F-4D97-AF65-F5344CB8AC3E}">
        <p14:creationId xmlns:p14="http://schemas.microsoft.com/office/powerpoint/2010/main" val="3695878651"/>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21772</TotalTime>
  <Words>996</Words>
  <Application>Microsoft Office PowerPoint</Application>
  <PresentationFormat>On-screen Show (4:3)</PresentationFormat>
  <Paragraphs>74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Introduction</vt:lpstr>
      <vt:lpstr>Alligator Skin</vt:lpstr>
      <vt:lpstr>HN’s Limited Edition Alligator Skin Specs</vt:lpstr>
      <vt:lpstr>End Product</vt:lpstr>
      <vt:lpstr>Product Features</vt:lpstr>
      <vt:lpstr>Product Features</vt:lpstr>
      <vt:lpstr>Product Features</vt:lpstr>
      <vt:lpstr>Value Added Accessories</vt:lpstr>
      <vt:lpstr>Craftsmanship</vt:lpstr>
      <vt:lpstr>Certificate</vt:lpstr>
      <vt:lpstr>The End r: Make sure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Roadmap</dc:title>
  <dc:creator>Miss N</dc:creator>
  <cp:lastModifiedBy>k_nikhil</cp:lastModifiedBy>
  <cp:revision>241</cp:revision>
  <dcterms:created xsi:type="dcterms:W3CDTF">2006-08-16T00:00:00Z</dcterms:created>
  <dcterms:modified xsi:type="dcterms:W3CDTF">2012-07-01T12:31:21Z</dcterms:modified>
</cp:coreProperties>
</file>