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7772400" cy="10058400"/>
  <p:notesSz cx="6858000" cy="92964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470" y="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108" cy="466554"/>
          </a:xfrm>
          <a:prstGeom prst="rect">
            <a:avLst/>
          </a:prstGeom>
        </p:spPr>
        <p:txBody>
          <a:bodyPr vert="horz" lIns="89849" tIns="44924" rIns="89849" bIns="4492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354" y="0"/>
            <a:ext cx="2972108" cy="466554"/>
          </a:xfrm>
          <a:prstGeom prst="rect">
            <a:avLst/>
          </a:prstGeom>
        </p:spPr>
        <p:txBody>
          <a:bodyPr vert="horz" lIns="89849" tIns="44924" rIns="89849" bIns="44924" rtlCol="0"/>
          <a:lstStyle>
            <a:lvl1pPr algn="r">
              <a:defRPr sz="1200"/>
            </a:lvl1pPr>
          </a:lstStyle>
          <a:p>
            <a:fld id="{E3BFBB74-F690-4722-A2A3-6658712457B2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162050"/>
            <a:ext cx="242252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849" tIns="44924" rIns="89849" bIns="449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108" y="4473243"/>
            <a:ext cx="5485785" cy="3661502"/>
          </a:xfrm>
          <a:prstGeom prst="rect">
            <a:avLst/>
          </a:prstGeom>
        </p:spPr>
        <p:txBody>
          <a:bodyPr vert="horz" lIns="89849" tIns="44924" rIns="89849" bIns="449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46"/>
            <a:ext cx="2972108" cy="466554"/>
          </a:xfrm>
          <a:prstGeom prst="rect">
            <a:avLst/>
          </a:prstGeom>
        </p:spPr>
        <p:txBody>
          <a:bodyPr vert="horz" lIns="89849" tIns="44924" rIns="89849" bIns="4492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354" y="8829846"/>
            <a:ext cx="2972108" cy="466554"/>
          </a:xfrm>
          <a:prstGeom prst="rect">
            <a:avLst/>
          </a:prstGeom>
        </p:spPr>
        <p:txBody>
          <a:bodyPr vert="horz" lIns="89849" tIns="44924" rIns="89849" bIns="44924" rtlCol="0" anchor="b"/>
          <a:lstStyle>
            <a:lvl1pPr algn="r">
              <a:defRPr sz="1200"/>
            </a:lvl1pPr>
          </a:lstStyle>
          <a:p>
            <a:fld id="{20F32A17-CF39-4C3E-82DA-3AD7DAD83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6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32A17-CF39-4C3E-82DA-3AD7DAD83A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4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0877" y="4525789"/>
            <a:ext cx="7004092" cy="48470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4013" y="1452880"/>
            <a:ext cx="6791289" cy="2207105"/>
          </a:xfrm>
          <a:effectLst/>
        </p:spPr>
        <p:txBody>
          <a:bodyPr anchor="b">
            <a:normAutofit/>
          </a:bodyPr>
          <a:lstStyle>
            <a:lvl1pPr>
              <a:defRPr sz="306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013" y="3659985"/>
            <a:ext cx="6791289" cy="865804"/>
          </a:xfrm>
        </p:spPr>
        <p:txBody>
          <a:bodyPr anchor="t">
            <a:normAutofit/>
          </a:bodyPr>
          <a:lstStyle>
            <a:lvl1pPr marL="0" indent="0" algn="l">
              <a:buNone/>
              <a:defRPr sz="1360" cap="all">
                <a:solidFill>
                  <a:schemeClr val="accent2"/>
                </a:solidFill>
              </a:defRPr>
            </a:lvl1pPr>
            <a:lvl2pPr marL="38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4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3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1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0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8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1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80879" y="879597"/>
            <a:ext cx="7002901" cy="1846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5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5634991" y="879597"/>
            <a:ext cx="1748789" cy="85315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991064"/>
            <a:ext cx="1277655" cy="76018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013" y="991064"/>
            <a:ext cx="5033878" cy="76018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3467" y="8735667"/>
            <a:ext cx="805521" cy="535517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4013" y="8729322"/>
            <a:ext cx="5033878" cy="53551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5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80879" y="879597"/>
            <a:ext cx="7002901" cy="1846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013" y="3267738"/>
            <a:ext cx="6791289" cy="53251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0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84750" y="7541561"/>
            <a:ext cx="7002901" cy="1846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015" y="4453640"/>
            <a:ext cx="6791288" cy="2207105"/>
          </a:xfrm>
        </p:spPr>
        <p:txBody>
          <a:bodyPr anchor="b">
            <a:normAutofit/>
          </a:bodyPr>
          <a:lstStyle>
            <a:lvl1pPr algn="l">
              <a:defRPr sz="306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015" y="6660745"/>
            <a:ext cx="6791288" cy="880815"/>
          </a:xfrm>
        </p:spPr>
        <p:txBody>
          <a:bodyPr anchor="t">
            <a:normAutofit/>
          </a:bodyPr>
          <a:lstStyle>
            <a:lvl1pPr marL="0" indent="0" algn="l">
              <a:buNone/>
              <a:defRPr sz="1530" cap="all">
                <a:solidFill>
                  <a:schemeClr val="accent2"/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80879" y="879597"/>
            <a:ext cx="7002901" cy="1846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014" y="3267737"/>
            <a:ext cx="3314598" cy="532846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3790" y="3267738"/>
            <a:ext cx="3321513" cy="532846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94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380879" y="879597"/>
            <a:ext cx="7002901" cy="1846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136" y="3267738"/>
            <a:ext cx="3054475" cy="845184"/>
          </a:xfrm>
        </p:spPr>
        <p:txBody>
          <a:bodyPr anchor="b">
            <a:noAutofit/>
          </a:bodyPr>
          <a:lstStyle>
            <a:lvl1pPr marL="0" indent="0">
              <a:buNone/>
              <a:defRPr sz="1870" b="0">
                <a:solidFill>
                  <a:schemeClr val="accent2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014" y="4291542"/>
            <a:ext cx="3314598" cy="430466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23912" y="3267738"/>
            <a:ext cx="3061390" cy="845184"/>
          </a:xfrm>
        </p:spPr>
        <p:txBody>
          <a:bodyPr anchor="b">
            <a:noAutofit/>
          </a:bodyPr>
          <a:lstStyle>
            <a:lvl1pPr marL="0" indent="0">
              <a:buNone/>
              <a:defRPr sz="1870" b="0">
                <a:solidFill>
                  <a:schemeClr val="accent2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63790" y="4291542"/>
            <a:ext cx="3321513" cy="430466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8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380879" y="879597"/>
            <a:ext cx="7002901" cy="1846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7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9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84750" y="7541560"/>
            <a:ext cx="7002901" cy="18695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150" y="7718034"/>
            <a:ext cx="3006131" cy="1011287"/>
          </a:xfrm>
        </p:spPr>
        <p:txBody>
          <a:bodyPr anchor="ctr"/>
          <a:lstStyle>
            <a:lvl1pPr algn="l">
              <a:defRPr sz="17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39" y="881760"/>
            <a:ext cx="7004340" cy="6167040"/>
          </a:xfrm>
        </p:spPr>
        <p:txBody>
          <a:bodyPr anchor="ctr">
            <a:normAutofit/>
          </a:bodyPr>
          <a:lstStyle>
            <a:lvl1pPr>
              <a:defRPr sz="1700">
                <a:solidFill>
                  <a:schemeClr val="tx2"/>
                </a:solidFill>
              </a:defRPr>
            </a:lvl1pPr>
            <a:lvl2pPr>
              <a:defRPr sz="1530">
                <a:solidFill>
                  <a:schemeClr val="tx2"/>
                </a:solidFill>
              </a:defRPr>
            </a:lvl2pPr>
            <a:lvl3pPr>
              <a:defRPr sz="1360">
                <a:solidFill>
                  <a:schemeClr val="tx2"/>
                </a:solidFill>
              </a:defRPr>
            </a:lvl3pPr>
            <a:lvl4pPr>
              <a:defRPr sz="1190">
                <a:solidFill>
                  <a:schemeClr val="tx2"/>
                </a:solidFill>
              </a:defRPr>
            </a:lvl4pPr>
            <a:lvl5pPr>
              <a:defRPr sz="1190">
                <a:solidFill>
                  <a:schemeClr val="tx2"/>
                </a:solidFill>
              </a:defRPr>
            </a:lvl5pPr>
            <a:lvl6pPr>
              <a:defRPr sz="1190">
                <a:solidFill>
                  <a:schemeClr val="tx2"/>
                </a:solidFill>
              </a:defRPr>
            </a:lvl6pPr>
            <a:lvl7pPr>
              <a:defRPr sz="1190">
                <a:solidFill>
                  <a:schemeClr val="tx2"/>
                </a:solidFill>
              </a:defRPr>
            </a:lvl7pPr>
            <a:lvl8pPr>
              <a:defRPr sz="1190">
                <a:solidFill>
                  <a:schemeClr val="tx2"/>
                </a:solidFill>
              </a:defRPr>
            </a:lvl8pPr>
            <a:lvl9pPr>
              <a:defRPr sz="119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9775" y="7718033"/>
            <a:ext cx="3625528" cy="1011289"/>
          </a:xfrm>
        </p:spPr>
        <p:txBody>
          <a:bodyPr anchor="ctr">
            <a:normAutofit/>
          </a:bodyPr>
          <a:lstStyle>
            <a:lvl1pPr marL="0" indent="0" algn="r">
              <a:buNone/>
              <a:defRPr sz="935">
                <a:solidFill>
                  <a:schemeClr val="bg1"/>
                </a:solidFill>
              </a:defRPr>
            </a:lvl1pPr>
            <a:lvl2pPr marL="388620" indent="0">
              <a:buNone/>
              <a:defRPr sz="935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9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013" y="6883637"/>
            <a:ext cx="6791289" cy="831216"/>
          </a:xfrm>
        </p:spPr>
        <p:txBody>
          <a:bodyPr anchor="b">
            <a:normAutofit/>
          </a:bodyPr>
          <a:lstStyle>
            <a:lvl1pPr algn="l">
              <a:defRPr sz="204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0879" y="879597"/>
            <a:ext cx="7002900" cy="5217303"/>
          </a:xfrm>
        </p:spPr>
        <p:txBody>
          <a:bodyPr anchor="t">
            <a:normAutofit/>
          </a:bodyPr>
          <a:lstStyle>
            <a:lvl1pPr marL="0" indent="0" algn="ctr">
              <a:buNone/>
              <a:defRPr sz="1360"/>
            </a:lvl1pPr>
            <a:lvl2pPr marL="388620" indent="0">
              <a:buNone/>
              <a:defRPr sz="1360"/>
            </a:lvl2pPr>
            <a:lvl3pPr marL="777240" indent="0">
              <a:buNone/>
              <a:defRPr sz="1360"/>
            </a:lvl3pPr>
            <a:lvl4pPr marL="1165860" indent="0">
              <a:buNone/>
              <a:defRPr sz="1360"/>
            </a:lvl4pPr>
            <a:lvl5pPr marL="1554480" indent="0">
              <a:buNone/>
              <a:defRPr sz="1360"/>
            </a:lvl5pPr>
            <a:lvl6pPr marL="1943100" indent="0">
              <a:buNone/>
              <a:defRPr sz="1360"/>
            </a:lvl6pPr>
            <a:lvl7pPr marL="2331720" indent="0">
              <a:buNone/>
              <a:defRPr sz="1360"/>
            </a:lvl7pPr>
            <a:lvl8pPr marL="2720340" indent="0">
              <a:buNone/>
              <a:defRPr sz="1360"/>
            </a:lvl8pPr>
            <a:lvl9pPr marL="3108960" indent="0">
              <a:buNone/>
              <a:defRPr sz="13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4013" y="7714852"/>
            <a:ext cx="6791289" cy="878051"/>
          </a:xfrm>
        </p:spPr>
        <p:txBody>
          <a:bodyPr>
            <a:normAutofit/>
          </a:bodyPr>
          <a:lstStyle>
            <a:lvl1pPr marL="0" indent="0">
              <a:buNone/>
              <a:defRPr sz="1020"/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4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013" y="1008296"/>
            <a:ext cx="6791289" cy="15888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013" y="3267738"/>
            <a:ext cx="6791289" cy="5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25428" y="873566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accent2"/>
                </a:solidFill>
              </a:defRPr>
            </a:lvl1pPr>
          </a:lstStyle>
          <a:p>
            <a:fld id="{07C638A8-554B-4661-A320-9E4848C8EC6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4014" y="8729322"/>
            <a:ext cx="4139997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0405" y="8735667"/>
            <a:ext cx="654898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accent2"/>
                </a:solidFill>
              </a:defRPr>
            </a:lvl1pPr>
          </a:lstStyle>
          <a:p>
            <a:fld id="{C44653F2-3D8F-41D1-ADD4-E265241563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0878" y="1746600"/>
            <a:ext cx="2311923" cy="158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079601" y="1746600"/>
            <a:ext cx="2304180" cy="1584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2734111" y="1746600"/>
            <a:ext cx="2304180" cy="1584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6515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388620" rtl="0" eaLnBrk="1" latinLnBrk="0" hangingPunct="1">
        <a:spcBef>
          <a:spcPct val="0"/>
        </a:spcBef>
        <a:buNone/>
        <a:defRPr sz="238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60100" indent="-26010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530" kern="1200">
          <a:solidFill>
            <a:schemeClr val="tx2"/>
          </a:solidFill>
          <a:latin typeface="+mn-lt"/>
          <a:ea typeface="+mn-ea"/>
          <a:cs typeface="+mn-cs"/>
        </a:defRPr>
      </a:lvl1pPr>
      <a:lvl2pPr marL="535500" indent="-26010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360" kern="1200">
          <a:solidFill>
            <a:schemeClr val="tx2"/>
          </a:solidFill>
          <a:latin typeface="+mn-lt"/>
          <a:ea typeface="+mn-ea"/>
          <a:cs typeface="+mn-cs"/>
        </a:defRPr>
      </a:lvl2pPr>
      <a:lvl3pPr marL="765000" indent="-22950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190" kern="1200">
          <a:solidFill>
            <a:schemeClr val="tx2"/>
          </a:solidFill>
          <a:latin typeface="+mn-lt"/>
          <a:ea typeface="+mn-ea"/>
          <a:cs typeface="+mn-cs"/>
        </a:defRPr>
      </a:lvl3pPr>
      <a:lvl4pPr marL="1055700" indent="-19890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20" kern="1200">
          <a:solidFill>
            <a:schemeClr val="tx2"/>
          </a:solidFill>
          <a:latin typeface="+mn-lt"/>
          <a:ea typeface="+mn-ea"/>
          <a:cs typeface="+mn-cs"/>
        </a:defRPr>
      </a:lvl4pPr>
      <a:lvl5pPr marL="1361700" indent="-19890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20" kern="1200">
          <a:solidFill>
            <a:schemeClr val="tx2"/>
          </a:solidFill>
          <a:latin typeface="+mn-lt"/>
          <a:ea typeface="+mn-ea"/>
          <a:cs typeface="+mn-cs"/>
        </a:defRPr>
      </a:lvl5pPr>
      <a:lvl6pPr marL="1615000" indent="-19431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20" kern="1200">
          <a:solidFill>
            <a:schemeClr val="tx2"/>
          </a:solidFill>
          <a:latin typeface="+mn-lt"/>
          <a:ea typeface="+mn-ea"/>
          <a:cs typeface="+mn-cs"/>
        </a:defRPr>
      </a:lvl6pPr>
      <a:lvl7pPr marL="1870000" indent="-19431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20" kern="1200">
          <a:solidFill>
            <a:schemeClr val="tx2"/>
          </a:solidFill>
          <a:latin typeface="+mn-lt"/>
          <a:ea typeface="+mn-ea"/>
          <a:cs typeface="+mn-cs"/>
        </a:defRPr>
      </a:lvl7pPr>
      <a:lvl8pPr marL="2125000" indent="-19431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20" kern="1200">
          <a:solidFill>
            <a:schemeClr val="tx2"/>
          </a:solidFill>
          <a:latin typeface="+mn-lt"/>
          <a:ea typeface="+mn-ea"/>
          <a:cs typeface="+mn-cs"/>
        </a:defRPr>
      </a:lvl8pPr>
      <a:lvl9pPr marL="2380000" indent="-194310" algn="l" defTabSz="388620" rtl="0" eaLnBrk="1" latinLnBrk="0" hangingPunct="1">
        <a:spcBef>
          <a:spcPct val="20000"/>
        </a:spcBef>
        <a:spcAft>
          <a:spcPts val="51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2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395452"/>
            <a:ext cx="7772400" cy="1207008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26692" y="2268649"/>
            <a:ext cx="4319016" cy="441431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DA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Join ldconnect.org today!</a:t>
            </a:r>
            <a:endParaRPr lang="en-US" sz="2200" b="1" dirty="0">
              <a:solidFill>
                <a:srgbClr val="DA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743200" y="3282927"/>
            <a:ext cx="0" cy="4572000"/>
          </a:xfrm>
          <a:prstGeom prst="line">
            <a:avLst/>
          </a:prstGeom>
          <a:ln w="38100">
            <a:solidFill>
              <a:srgbClr val="D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09900" y="3247637"/>
            <a:ext cx="4157980" cy="4642581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pPr algn="just"/>
            <a:r>
              <a:rPr lang="en-US" sz="1400" b="1" dirty="0">
                <a:solidFill>
                  <a:srgbClr val="DA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Connected.</a:t>
            </a:r>
          </a:p>
          <a:p>
            <a:pPr algn="just"/>
            <a:endParaRPr lang="en-US" sz="11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of the most important steps towards finding effective treatments for </a:t>
            </a:r>
            <a:r>
              <a:rPr lang="en-US" sz="1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lipodystrophy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(LD)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to uncover the ways in which the diseases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behave,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symptoms that are commonly seen and how those symptoms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progress. This requires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collection of as much information as possible about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people affected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LD.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LD Connect will serve as that database–the critical link between the patient community and the scientific community.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people who join the registry the greater the chances that research will produce results that benefit everyone. </a:t>
            </a: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Join THE CONNECT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LPLD Registry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to:</a:t>
            </a:r>
          </a:p>
          <a:p>
            <a:pPr algn="just"/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0430" indent="-242325" algn="just">
              <a:buFont typeface="Wingdings" panose="05000000000000000000" pitchFamily="2" charset="2"/>
              <a:buChar char="ü"/>
            </a:pP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 us about your experience with LD and learn about the experiences with others</a:t>
            </a:r>
          </a:p>
          <a:p>
            <a:pPr marL="440430" indent="-242325" algn="just">
              <a:buFont typeface="Wingdings" panose="05000000000000000000" pitchFamily="2" charset="2"/>
              <a:buChar char="ü"/>
            </a:pP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Share  information in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program that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protects your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privacy</a:t>
            </a:r>
          </a:p>
          <a:p>
            <a:pPr marL="440430" indent="-242325" algn="just">
              <a:buFont typeface="Wingdings" panose="05000000000000000000" pitchFamily="2" charset="2"/>
              <a:buChar char="ü"/>
            </a:pP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Provide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valuable quality-of-life information that can be used to advocate on behalf of the LD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community</a:t>
            </a:r>
          </a:p>
          <a:p>
            <a:pPr marL="440430" indent="-242325" algn="just">
              <a:buFont typeface="Wingdings" panose="05000000000000000000" pitchFamily="2" charset="2"/>
              <a:buChar char="ü"/>
            </a:pP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research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community launch clinical trials and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studies</a:t>
            </a:r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hear YOUR VOICE and we hope you will decide to join LD Connect. Every individual who joins makes a vital contribution toward </a:t>
            </a:r>
            <a:r>
              <a:rPr 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helping 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those affected by </a:t>
            </a:r>
            <a:r>
              <a:rPr lang="en-US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lipodystrophy</a:t>
            </a:r>
            <a:r>
              <a:rPr lang="en-U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9080" y="3112984"/>
            <a:ext cx="2194560" cy="4911886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pPr algn="just"/>
            <a:r>
              <a:rPr lang="en-US" sz="1050" b="1" dirty="0">
                <a:solidFill>
                  <a:srgbClr val="DA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Can </a:t>
            </a:r>
            <a:r>
              <a:rPr lang="en-US" sz="1050" b="1" dirty="0" smtClean="0">
                <a:solidFill>
                  <a:srgbClr val="DA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Participate</a:t>
            </a:r>
            <a:endParaRPr lang="en-US" sz="1050" b="1" dirty="0">
              <a:solidFill>
                <a:srgbClr val="DA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91030" indent="-191030" algn="just">
              <a:buFont typeface="Wingdings" panose="05000000000000000000" pitchFamily="2" charset="2"/>
              <a:buChar char="v"/>
            </a:pPr>
            <a:endParaRPr lang="en-U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91030" indent="-191030" algn="just">
              <a:buFont typeface="Wingdings" panose="05000000000000000000" pitchFamily="2" charset="2"/>
              <a:buChar char="v"/>
            </a:pPr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Patients</a:t>
            </a:r>
          </a:p>
          <a:p>
            <a:pPr marL="191030" indent="-191030" algn="just">
              <a:buFont typeface="Wingdings" panose="05000000000000000000" pitchFamily="2" charset="2"/>
              <a:buChar char="v"/>
            </a:pPr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Family members</a:t>
            </a:r>
          </a:p>
          <a:p>
            <a:pPr marL="191030" indent="-191030" algn="just">
              <a:buFont typeface="Wingdings" panose="05000000000000000000" pitchFamily="2" charset="2"/>
              <a:buChar char="v"/>
            </a:pPr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Healthcare </a:t>
            </a:r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providers</a:t>
            </a:r>
          </a:p>
          <a:p>
            <a:pPr marL="191030" indent="-191030" algn="just">
              <a:buFont typeface="Wingdings" panose="05000000000000000000" pitchFamily="2" charset="2"/>
              <a:buChar char="v"/>
            </a:pPr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Investigators &amp; researchers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91030" indent="-191030" algn="just">
              <a:buFont typeface="Wingdings" panose="05000000000000000000" pitchFamily="2" charset="2"/>
              <a:buChar char="v"/>
            </a:pPr>
            <a:r>
              <a:rPr lang="en-US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</a:t>
            </a:r>
            <a:r>
              <a:rPr lang="en-US" sz="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stakeholders </a:t>
            </a:r>
            <a:r>
              <a:rPr lang="en-US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interested in LPLD</a:t>
            </a:r>
            <a:endParaRPr lang="en-US" sz="8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en-US" sz="11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1050" b="1" dirty="0">
                <a:solidFill>
                  <a:srgbClr val="DA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it Works</a:t>
            </a:r>
          </a:p>
          <a:p>
            <a:pPr algn="just"/>
            <a:endParaRPr lang="en-U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Patients can join the registry to submit their data. After taking web-based surveys, explore the collected information in a way that protects the privacy of everyone.</a:t>
            </a:r>
          </a:p>
          <a:p>
            <a:pPr algn="just"/>
            <a:endParaRPr lang="en-US" sz="105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1050" b="1" dirty="0">
                <a:solidFill>
                  <a:srgbClr val="DA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We Are</a:t>
            </a:r>
            <a:endParaRPr lang="en-US" sz="1050" dirty="0">
              <a:solidFill>
                <a:srgbClr val="DA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en-U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its name implies, Lipodystrophy Connect represents the coming together of a wide range of entities and individuals who recognize the value in pooling their combined expertise and information. The Governing Board of Lipodystrophy Connect comes from leaders in the non-profit sector, government agencies and academic institutions.</a:t>
            </a:r>
          </a:p>
          <a:p>
            <a:pPr algn="just"/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Regardless of their individual backgrounds, the thought leaders of Lipodystrophy Connect share a common goal to increase the community’s ability to help one another through improved communication, and by doing so, to help the millions of people affected by Lipodystrophy</a:t>
            </a:r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" y="9677400"/>
            <a:ext cx="7772400" cy="33528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spcCol="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www.LPLDRegistry.org   </a:t>
            </a:r>
            <a:r>
              <a:rPr lang="en-US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 info@patientcrossroads.com   |   Copyright © 2014 PatientCrossroads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365" y="8091481"/>
            <a:ext cx="6757670" cy="595319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pPr algn="ctr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information will lead to future treatments and cures for all types of Lipodystrophy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-861" t="9816" r="-1294" b="-5377"/>
          <a:stretch/>
        </p:blipFill>
        <p:spPr>
          <a:xfrm>
            <a:off x="-76200" y="381000"/>
            <a:ext cx="2225530" cy="13232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669" y="395452"/>
            <a:ext cx="2028396" cy="12943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3095" t="-684" b="1"/>
          <a:stretch/>
        </p:blipFill>
        <p:spPr>
          <a:xfrm>
            <a:off x="2132842" y="608168"/>
            <a:ext cx="3810000" cy="8689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" y="8755380"/>
            <a:ext cx="4869180" cy="8458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l="8261" t="8333"/>
          <a:stretch/>
        </p:blipFill>
        <p:spPr>
          <a:xfrm>
            <a:off x="5402582" y="8763000"/>
            <a:ext cx="1607818" cy="67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1445</TotalTime>
  <Words>358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Gill Sans MT</vt:lpstr>
      <vt:lpstr>Verdana</vt:lpstr>
      <vt:lpstr>Wingdings</vt:lpstr>
      <vt:lpstr>Wingdings 2</vt:lpstr>
      <vt:lpstr>Dividend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31</cp:revision>
  <cp:lastPrinted>2014-02-27T22:28:57Z</cp:lastPrinted>
  <dcterms:created xsi:type="dcterms:W3CDTF">2014-01-21T18:59:28Z</dcterms:created>
  <dcterms:modified xsi:type="dcterms:W3CDTF">2014-02-27T22:41:43Z</dcterms:modified>
</cp:coreProperties>
</file>