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9" r:id="rId2"/>
    <p:sldId id="301" r:id="rId3"/>
    <p:sldId id="302" r:id="rId4"/>
    <p:sldId id="303" r:id="rId5"/>
    <p:sldId id="304" r:id="rId6"/>
    <p:sldId id="296" r:id="rId7"/>
    <p:sldId id="306" r:id="rId8"/>
    <p:sldId id="307" r:id="rId9"/>
    <p:sldId id="308" r:id="rId10"/>
    <p:sldId id="309" r:id="rId11"/>
    <p:sldId id="310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859"/>
    <a:srgbClr val="E40202"/>
    <a:srgbClr val="EAD7A9"/>
    <a:srgbClr val="EBAE1F"/>
    <a:srgbClr val="F1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25" autoAdjust="0"/>
    <p:restoredTop sz="94660"/>
  </p:normalViewPr>
  <p:slideViewPr>
    <p:cSldViewPr snapToObjects="1">
      <p:cViewPr varScale="1">
        <p:scale>
          <a:sx n="105" d="100"/>
          <a:sy n="105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1DE3E-A773-EA40-82EE-C840F021D3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826BB-3ACF-1C4B-A313-658518D3C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915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93CF7-C932-4D48-864B-9025E494795C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4C138-FAE7-B840-A410-A226DE80CA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324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Angie, just have Carpenter One but make it Carpenter One LLC – then under it have the description – also lets talk about the logo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4C138-FAE7-B840-A410-A226DE80CA9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VERY IMPORTANT</a:t>
            </a:r>
            <a:r>
              <a:rPr lang="en-US" baseline="0" dirty="0" smtClean="0"/>
              <a:t> page here. Great questions to run through to try to avoid running into trouble down the road. Remember, they are interviewing you, and you are interviewing them.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4C138-FAE7-B840-A410-A226DE80CA9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House3-cropp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0" y="3733800"/>
            <a:ext cx="9144000" cy="18288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 descr="Goldmark Realty6 Gloss Effect reverse NoBG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4888" y="3846298"/>
            <a:ext cx="2173912" cy="15639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4073" y="3846298"/>
            <a:ext cx="259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  <a:t>The </a:t>
            </a:r>
            <a:b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</a:br>
            <a: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  <a:t>Gold Standard</a:t>
            </a:r>
            <a:b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</a:br>
            <a: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  <a:t>Service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  <a:t>Top 10</a:t>
            </a:r>
            <a:endParaRPr lang="en-US" sz="2400" dirty="0">
              <a:solidFill>
                <a:schemeClr val="bg1"/>
              </a:solidFill>
              <a:latin typeface="Arial Bold"/>
              <a:cs typeface="Arial Bold"/>
            </a:endParaRPr>
          </a:p>
        </p:txBody>
      </p:sp>
    </p:spTree>
    <p:extLst>
      <p:ext uri="{BB962C8B-B14F-4D97-AF65-F5344CB8AC3E}">
        <p14:creationId xmlns:p14="http://schemas.microsoft.com/office/powerpoint/2010/main" val="236493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#9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Closing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Day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26" name="Picture 25" descr="Couple-Sol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914400"/>
            <a:ext cx="3255034" cy="4876800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sp>
        <p:nvSpPr>
          <p:cNvPr id="27" name="Rectangle 26"/>
          <p:cNvSpPr/>
          <p:nvPr/>
        </p:nvSpPr>
        <p:spPr>
          <a:xfrm>
            <a:off x="4071799" y="2501205"/>
            <a:ext cx="399173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We are there with you </a:t>
            </a:r>
            <a:b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</a:br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Till the End</a:t>
            </a:r>
            <a:endParaRPr lang="en-US" sz="2800" b="1" dirty="0">
              <a:solidFill>
                <a:srgbClr val="262626"/>
              </a:solidFill>
              <a:latin typeface="Arial Bold"/>
              <a:cs typeface="Arial Bold"/>
            </a:endParaRPr>
          </a:p>
        </p:txBody>
      </p:sp>
    </p:spTree>
    <p:extLst>
      <p:ext uri="{BB962C8B-B14F-4D97-AF65-F5344CB8AC3E}">
        <p14:creationId xmlns:p14="http://schemas.microsoft.com/office/powerpoint/2010/main" val="39976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8967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0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#10 </a:t>
            </a:r>
            <a:r>
              <a:rPr lang="en-US" altLang="en-US" sz="4000" b="1" cap="small" dirty="0" err="1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Goldmark</a:t>
            </a:r>
            <a:r>
              <a:rPr lang="en-US" altLang="en-US" sz="40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 </a:t>
            </a:r>
            <a:r>
              <a:rPr lang="en-US" altLang="en-US" sz="40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Team</a:t>
            </a:r>
            <a:endParaRPr kumimoji="0" lang="en-US" altLang="en-US" sz="40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800" y="1371600"/>
            <a:ext cx="7543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2953"/>
              </a:spcBef>
              <a:buSzPct val="100000"/>
            </a:pPr>
            <a:r>
              <a:rPr lang="en-US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The </a:t>
            </a:r>
            <a:r>
              <a:rPr lang="en-US" altLang="en-US" sz="2400" b="1" dirty="0" err="1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Goldmark</a:t>
            </a:r>
            <a:r>
              <a:rPr lang="en-US" altLang="en-US" sz="24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 </a:t>
            </a:r>
            <a:r>
              <a:rPr lang="en-US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Realty Team stands with you</a:t>
            </a:r>
            <a:br>
              <a:rPr lang="en-US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</a:br>
            <a:r>
              <a:rPr lang="en-US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throughout the selling process</a:t>
            </a:r>
          </a:p>
        </p:txBody>
      </p:sp>
      <p:pic>
        <p:nvPicPr>
          <p:cNvPr id="12" name="Picture 11" descr="Team2-orange.png"/>
          <p:cNvPicPr>
            <a:picLocks noChangeAspect="1"/>
          </p:cNvPicPr>
          <p:nvPr/>
        </p:nvPicPr>
        <p:blipFill>
          <a:blip r:embed="rId3">
            <a:alphaModFix amt="84000"/>
          </a:blip>
          <a:stretch>
            <a:fillRect/>
          </a:stretch>
        </p:blipFill>
        <p:spPr>
          <a:xfrm>
            <a:off x="2545522" y="2590801"/>
            <a:ext cx="4007678" cy="2895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#1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Home Prep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Advice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152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289560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We Are </a:t>
            </a:r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Certified </a:t>
            </a:r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Home Marketing Specialists</a:t>
            </a:r>
            <a:endParaRPr lang="en-US" sz="2800" b="1" dirty="0">
              <a:solidFill>
                <a:srgbClr val="262626"/>
              </a:solidFill>
              <a:latin typeface="Arial Bold"/>
              <a:cs typeface="Arial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7400" y="3549640"/>
            <a:ext cx="64770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We </a:t>
            </a:r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Help You</a:t>
            </a:r>
            <a:endParaRPr lang="en-US" sz="2000" b="1" dirty="0" smtClean="0">
              <a:solidFill>
                <a:srgbClr val="262626"/>
              </a:solidFill>
              <a:latin typeface="Arial Bold"/>
              <a:cs typeface="Arial Bold"/>
            </a:endParaRPr>
          </a:p>
          <a:p>
            <a:pPr>
              <a:buFont typeface="Arial"/>
              <a:buChar char="•"/>
            </a:pPr>
            <a:r>
              <a:rPr lang="en-US" sz="2400" b="1" dirty="0" smtClean="0">
                <a:solidFill>
                  <a:srgbClr val="262626"/>
                </a:solidFill>
                <a:latin typeface="Arial Bold"/>
                <a:cs typeface="Arial Bold"/>
              </a:rPr>
              <a:t> </a:t>
            </a:r>
            <a:r>
              <a:rPr lang="en-US" sz="2400" dirty="0" smtClean="0">
                <a:solidFill>
                  <a:srgbClr val="262626"/>
                </a:solidFill>
                <a:latin typeface="Arial Bold"/>
                <a:cs typeface="Arial Bold"/>
              </a:rPr>
              <a:t>Decide on repairs </a:t>
            </a:r>
          </a:p>
          <a:p>
            <a:pPr marL="58738" indent="-58738">
              <a:buFont typeface="Arial"/>
              <a:buChar char="•"/>
            </a:pPr>
            <a:r>
              <a:rPr lang="en-US" sz="2400" dirty="0" smtClean="0">
                <a:solidFill>
                  <a:srgbClr val="262626"/>
                </a:solidFill>
                <a:latin typeface="Arial Bold"/>
                <a:cs typeface="Arial Bold"/>
              </a:rPr>
              <a:t> Decide on updates</a:t>
            </a:r>
          </a:p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262626"/>
                </a:solidFill>
                <a:latin typeface="Arial Bold"/>
                <a:cs typeface="Arial Bold"/>
              </a:rPr>
              <a:t> Create a space buyers </a:t>
            </a:r>
            <a:r>
              <a:rPr lang="en-US" sz="2400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want </a:t>
            </a:r>
            <a:r>
              <a:rPr lang="en-US" sz="2400" dirty="0" smtClean="0">
                <a:solidFill>
                  <a:srgbClr val="262626"/>
                </a:solidFill>
                <a:latin typeface="Arial Bold"/>
                <a:cs typeface="Arial Bold"/>
              </a:rPr>
              <a:t>to occupy</a:t>
            </a:r>
            <a:endParaRPr lang="en-US" sz="2000" dirty="0">
              <a:solidFill>
                <a:srgbClr val="262626"/>
              </a:solidFill>
              <a:latin typeface="Arial Bold"/>
              <a:cs typeface="Arial Bold"/>
            </a:endParaRPr>
          </a:p>
        </p:txBody>
      </p:sp>
      <p:pic>
        <p:nvPicPr>
          <p:cNvPr id="14" name="Picture 2" descr="http://www.gardenoakshomes.com/images/logo_chm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75" y="1295400"/>
            <a:ext cx="4276725" cy="1095376"/>
          </a:xfrm>
          <a:prstGeom prst="rect">
            <a:avLst/>
          </a:prstGeom>
          <a:noFill/>
          <a:effectLst>
            <a:outerShdw blurRad="50800" dist="38100" dir="2700000" algn="br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80527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#2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Price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ea typeface="+mj-ea"/>
                <a:cs typeface="Arial"/>
              </a:rPr>
              <a:t>House Right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 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53000" y="2362200"/>
            <a:ext cx="3358612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Based On </a:t>
            </a:r>
            <a:b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</a:br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Recent Sales</a:t>
            </a:r>
          </a:p>
          <a:p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&amp;</a:t>
            </a:r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 </a:t>
            </a:r>
            <a:b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</a:br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Condition </a:t>
            </a:r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of home</a:t>
            </a:r>
            <a:b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</a:br>
            <a:r>
              <a:rPr lang="en-US" sz="2000" b="1" dirty="0" smtClean="0">
                <a:solidFill>
                  <a:srgbClr val="262626"/>
                </a:solidFill>
                <a:latin typeface="Arial Bold"/>
                <a:cs typeface="Arial Bold"/>
              </a:rPr>
              <a:t>(Home Prep is a factor)</a:t>
            </a:r>
            <a:endParaRPr lang="en-US" sz="2800" b="1" dirty="0">
              <a:latin typeface="Arial Bold"/>
              <a:cs typeface="Arial Bold"/>
            </a:endParaRPr>
          </a:p>
        </p:txBody>
      </p:sp>
      <p:pic>
        <p:nvPicPr>
          <p:cNvPr id="14" name="Picture 13" descr="Sca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143000"/>
            <a:ext cx="3200400" cy="4472914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82813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#3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Submit</a:t>
            </a:r>
            <a:r>
              <a:rPr lang="en-US" altLang="en-US" sz="4400" b="1" cap="small" noProof="0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ea typeface="+mj-ea"/>
                <a:cs typeface="Arial"/>
              </a:rPr>
              <a:t>to MLS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0" y="2545140"/>
            <a:ext cx="3276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All local agents &amp; brokers </a:t>
            </a:r>
            <a:br>
              <a:rPr lang="en-US" sz="32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</a:br>
            <a:r>
              <a:rPr lang="en-US" sz="3200" b="1" dirty="0" smtClean="0"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have access</a:t>
            </a:r>
            <a:endParaRPr lang="en-US" sz="3200" b="1" dirty="0">
              <a:latin typeface="Arial Bold"/>
              <a:cs typeface="Arial Bold"/>
            </a:endParaRPr>
          </a:p>
        </p:txBody>
      </p:sp>
      <p:pic>
        <p:nvPicPr>
          <p:cNvPr id="18" name="Picture 17" descr="MLS-REALTOR.BLU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475" y="2199126"/>
            <a:ext cx="3997925" cy="191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85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8967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#4 </a:t>
            </a:r>
            <a:r>
              <a:rPr lang="en-US" altLang="en-US" sz="36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Implement </a:t>
            </a:r>
            <a:r>
              <a:rPr lang="en-US" altLang="en-US" sz="32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Gold Standard Marketing</a:t>
            </a:r>
            <a:endParaRPr kumimoji="0" lang="en-US" altLang="en-US" sz="3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90355" y="2218998"/>
            <a:ext cx="4876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br">
                    <a:srgbClr val="000000">
                      <a:alpha val="75000"/>
                    </a:srgbClr>
                  </a:outerShdw>
                </a:effectLst>
              </a:rPr>
              <a:t>   Better </a:t>
            </a:r>
            <a:r>
              <a:rPr lang="en-US" sz="2800" b="1" dirty="0" smtClean="0">
                <a:solidFill>
                  <a:srgbClr val="262626"/>
                </a:solidFill>
              </a:rPr>
              <a:t>MARKETING </a:t>
            </a:r>
          </a:p>
          <a:p>
            <a:r>
              <a:rPr lang="en-US" sz="2800" b="1" dirty="0" smtClean="0"/>
              <a:t>+ </a:t>
            </a:r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</a:rPr>
              <a:t>Cutting Edge </a:t>
            </a:r>
            <a:r>
              <a:rPr lang="en-US" sz="2800" b="1" dirty="0" smtClean="0">
                <a:solidFill>
                  <a:srgbClr val="262626"/>
                </a:solidFill>
              </a:rPr>
              <a:t>TECHNOLOGY </a:t>
            </a:r>
          </a:p>
          <a:p>
            <a:pPr>
              <a:spcAft>
                <a:spcPts val="600"/>
              </a:spcAft>
            </a:pPr>
            <a:r>
              <a:rPr lang="en-US" sz="2800" b="1" dirty="0" smtClean="0"/>
              <a:t>+ </a:t>
            </a:r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</a:rPr>
              <a:t>Experienced </a:t>
            </a:r>
            <a:r>
              <a:rPr lang="en-US" sz="2800" b="1" dirty="0" smtClean="0">
                <a:solidFill>
                  <a:srgbClr val="262626"/>
                </a:solidFill>
              </a:rPr>
              <a:t>REALTORS</a:t>
            </a:r>
          </a:p>
        </p:txBody>
      </p:sp>
      <p:pic>
        <p:nvPicPr>
          <p:cNvPr id="13" name="Picture 12" descr="GoldStandar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048202"/>
            <a:ext cx="3161864" cy="2371398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ea typeface="+mj-ea"/>
                <a:cs typeface="Arial"/>
              </a:rPr>
              <a:t>#5 Superior</a:t>
            </a: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Follow-Up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85039" y="1182469"/>
            <a:ext cx="3715761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en-US" sz="36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Weekly </a:t>
            </a:r>
            <a:r>
              <a:rPr lang="en-US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Updates</a:t>
            </a:r>
            <a:endParaRPr lang="en-US" sz="3600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8" name="Picture 7" descr="triang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2816" y="1676400"/>
            <a:ext cx="3767984" cy="37679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76600" y="4438471"/>
            <a:ext cx="4800600" cy="120032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altLang="en-US" sz="36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Market</a:t>
            </a:r>
          </a:p>
          <a:p>
            <a:pPr algn="r"/>
            <a:r>
              <a:rPr lang="en-US" altLang="en-US" sz="3600" b="1" dirty="0" smtClean="0"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Tracking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1114544" y="4438471"/>
            <a:ext cx="2314456" cy="120032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Buyer </a:t>
            </a:r>
          </a:p>
          <a:p>
            <a:r>
              <a:rPr lang="en-US" altLang="en-US" sz="36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Feedback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2276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#6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Negotiate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3162" y="990600"/>
            <a:ext cx="1600200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r">
              <a:spcBef>
                <a:spcPts val="2953"/>
              </a:spcBef>
              <a:buSzPct val="100000"/>
            </a:pPr>
            <a:r>
              <a:rPr lang="en-US" altLang="en-US" sz="2400" b="1" dirty="0" smtClean="0">
                <a:solidFill>
                  <a:srgbClr val="008000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Buyer</a:t>
            </a:r>
            <a:endParaRPr lang="en-US" altLang="en-US" sz="2400" b="1" dirty="0">
              <a:solidFill>
                <a:srgbClr val="008000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743200" y="1263393"/>
            <a:ext cx="3048000" cy="1587"/>
          </a:xfrm>
          <a:prstGeom prst="straightConnector1">
            <a:avLst/>
          </a:prstGeom>
          <a:ln w="25400" cap="flat" cmpd="sng" algn="ctr">
            <a:solidFill>
              <a:srgbClr val="F1BB46"/>
            </a:solidFill>
            <a:prstDash val="solid"/>
            <a:round/>
            <a:headEnd type="none" w="med" len="med"/>
            <a:tailEnd type="triangle" w="med" len="med"/>
          </a:ln>
          <a:effectLst>
            <a:outerShdw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998643" y="1016419"/>
            <a:ext cx="16213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 altLang="en-US" sz="2400" b="1" dirty="0" err="1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Goldmark</a:t>
            </a:r>
            <a:endParaRPr lang="en-US" sz="2400" dirty="0"/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6207918" y="1889350"/>
            <a:ext cx="685800" cy="1588"/>
          </a:xfrm>
          <a:prstGeom prst="straightConnector1">
            <a:avLst/>
          </a:prstGeom>
          <a:ln w="25400" cap="flat" cmpd="sng" algn="ctr">
            <a:solidFill>
              <a:srgbClr val="F1BB46"/>
            </a:solidFill>
            <a:prstDash val="solid"/>
            <a:round/>
            <a:headEnd type="none" w="med" len="med"/>
            <a:tailEnd type="triangle" w="med" len="med"/>
          </a:ln>
          <a:effectLst>
            <a:outerShdw dist="12700" dir="27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2745487" y="2593978"/>
            <a:ext cx="3048000" cy="1588"/>
          </a:xfrm>
          <a:prstGeom prst="straightConnector1">
            <a:avLst/>
          </a:prstGeom>
          <a:ln w="25400" cap="flat" cmpd="sng" algn="ctr">
            <a:solidFill>
              <a:srgbClr val="F1BB46"/>
            </a:solidFill>
            <a:prstDash val="solid"/>
            <a:round/>
            <a:headEnd type="none" w="med" len="med"/>
            <a:tailEnd type="triangle" w="med" len="med"/>
          </a:ln>
          <a:effectLst>
            <a:outerShdw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998643" y="2332368"/>
            <a:ext cx="1600200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Seller</a:t>
            </a:r>
            <a:endParaRPr lang="en-US" altLang="en-US" sz="2400" b="1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22005" y="2286000"/>
            <a:ext cx="16213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r"/>
            <a:r>
              <a:rPr lang="en-US" altLang="en-US" sz="2400" b="1" dirty="0" err="1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Goldmark</a:t>
            </a:r>
            <a:endParaRPr lang="en-US" sz="2400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743200" y="2855588"/>
            <a:ext cx="3048000" cy="649612"/>
          </a:xfrm>
          <a:prstGeom prst="straightConnector1">
            <a:avLst/>
          </a:prstGeom>
          <a:ln w="25400" cap="flat" cmpd="sng" algn="ctr">
            <a:solidFill>
              <a:srgbClr val="F1BB46"/>
            </a:solidFill>
            <a:prstDash val="solid"/>
            <a:round/>
            <a:headEnd type="none" w="med" len="med"/>
            <a:tailEnd type="triangle" w="med" len="med"/>
          </a:ln>
          <a:effectLst>
            <a:outerShdw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998643" y="3383220"/>
            <a:ext cx="1600200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2400" b="1" dirty="0" smtClean="0">
                <a:solidFill>
                  <a:srgbClr val="008000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Buyer</a:t>
            </a:r>
            <a:endParaRPr lang="en-US" altLang="en-US" sz="2400" b="1" dirty="0">
              <a:solidFill>
                <a:srgbClr val="008000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rot="5400000">
            <a:off x="6209506" y="4304506"/>
            <a:ext cx="685800" cy="1588"/>
          </a:xfrm>
          <a:prstGeom prst="straightConnector1">
            <a:avLst/>
          </a:prstGeom>
          <a:ln w="25400" cap="flat" cmpd="sng" algn="ctr">
            <a:solidFill>
              <a:srgbClr val="F1BB46"/>
            </a:solidFill>
            <a:prstDash val="solid"/>
            <a:round/>
            <a:headEnd type="none" w="med" len="med"/>
            <a:tailEnd type="triangle" w="med" len="med"/>
          </a:ln>
          <a:effectLst>
            <a:outerShdw dist="12700" dir="27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998643" y="4724400"/>
            <a:ext cx="16213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 altLang="en-US" sz="2400" b="1" dirty="0" err="1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Goldmark</a:t>
            </a:r>
            <a:endParaRPr lang="en-US" sz="2400" dirty="0"/>
          </a:p>
        </p:txBody>
      </p:sp>
      <p:cxnSp>
        <p:nvCxnSpPr>
          <p:cNvPr id="27" name="Straight Arrow Connector 26"/>
          <p:cNvCxnSpPr/>
          <p:nvPr/>
        </p:nvCxnSpPr>
        <p:spPr>
          <a:xfrm rot="10800000">
            <a:off x="2745487" y="4954589"/>
            <a:ext cx="3048000" cy="1588"/>
          </a:xfrm>
          <a:prstGeom prst="straightConnector1">
            <a:avLst/>
          </a:prstGeom>
          <a:ln w="25400" cap="flat" cmpd="sng" algn="ctr">
            <a:solidFill>
              <a:srgbClr val="F1BB46"/>
            </a:solidFill>
            <a:prstDash val="solid"/>
            <a:round/>
            <a:headEnd type="none" w="med" len="med"/>
            <a:tailEnd type="triangle" w="med" len="med"/>
          </a:ln>
          <a:effectLst>
            <a:outerShdw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324162" y="4648200"/>
            <a:ext cx="1219200" cy="52322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r">
              <a:spcBef>
                <a:spcPts val="2953"/>
              </a:spcBef>
              <a:buSzPct val="100000"/>
            </a:pP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Seller</a:t>
            </a:r>
            <a:endParaRPr lang="en-US" altLang="en-US" sz="2800" b="1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14400" y="5039380"/>
            <a:ext cx="2057400" cy="40011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r">
              <a:spcBef>
                <a:spcPts val="2953"/>
              </a:spcBef>
              <a:buSzPct val="100000"/>
            </a:pPr>
            <a:r>
              <a:rPr lang="en-US" altLang="en-US" sz="2000" b="1" dirty="0" smtClean="0">
                <a:solidFill>
                  <a:srgbClr val="008000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Accepts Offer</a:t>
            </a:r>
            <a:endParaRPr lang="en-US" altLang="en-US" sz="2000" b="1" dirty="0">
              <a:solidFill>
                <a:srgbClr val="008000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745487" y="956846"/>
            <a:ext cx="3045713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spcBef>
                <a:spcPts val="2953"/>
              </a:spcBef>
              <a:buSzPct val="100000"/>
            </a:pPr>
            <a:r>
              <a:rPr lang="en-US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Makes </a:t>
            </a:r>
            <a:r>
              <a:rPr lang="en-US" altLang="en-US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Offer(s</a:t>
            </a:r>
            <a:r>
              <a:rPr lang="en-US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)</a:t>
            </a:r>
            <a:endParaRPr lang="en-US" altLang="en-US" sz="1600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705600" y="1752600"/>
            <a:ext cx="1600200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Advises</a:t>
            </a:r>
            <a:endParaRPr lang="en-US" altLang="en-US" sz="1600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45487" y="2286000"/>
            <a:ext cx="3048000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spcBef>
                <a:spcPts val="2953"/>
              </a:spcBef>
              <a:buSzPct val="100000"/>
            </a:pPr>
            <a:r>
              <a:rPr lang="en-US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Counter Offer</a:t>
            </a:r>
            <a:endParaRPr lang="en-US" altLang="en-US" sz="1600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867400" y="4140369"/>
            <a:ext cx="3048000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spcBef>
                <a:spcPts val="2953"/>
              </a:spcBef>
              <a:buSzPct val="100000"/>
            </a:pPr>
            <a:r>
              <a:rPr lang="en-US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Counter Offer</a:t>
            </a:r>
            <a:endParaRPr lang="en-US" altLang="en-US" sz="1600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745487" y="4648200"/>
            <a:ext cx="3048000" cy="33855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spcBef>
                <a:spcPts val="2953"/>
              </a:spcBef>
              <a:buSzPct val="100000"/>
            </a:pPr>
            <a:r>
              <a:rPr lang="en-US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Advises</a:t>
            </a:r>
            <a:endParaRPr lang="en-US" altLang="en-US" sz="1600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ea typeface="+mj-ea"/>
                <a:cs typeface="Arial"/>
              </a:rPr>
              <a:t>#7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Paperwork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9" name="Picture 8" descr="paperwork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938" y="838200"/>
            <a:ext cx="6031492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53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#8 </a:t>
            </a:r>
            <a:r>
              <a:rPr lang="en-US" altLang="en-US" sz="40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Keep Track  </a:t>
            </a:r>
            <a:r>
              <a:rPr kumimoji="0" lang="en-US" altLang="en-US" sz="4000" b="1" i="0" u="none" strike="noStrike" kern="1200" cap="small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of Buyer Progress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22" name="Picture 21" descr="progre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900867"/>
            <a:ext cx="8305800" cy="975932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 rot="5400000">
            <a:off x="1989297" y="4191454"/>
            <a:ext cx="1092188" cy="412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3735166" y="3936599"/>
            <a:ext cx="1604434" cy="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455016" y="3652396"/>
            <a:ext cx="2172838" cy="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16200000" flipH="1">
            <a:off x="7228443" y="3429530"/>
            <a:ext cx="2623150" cy="1093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304800" y="3505200"/>
            <a:ext cx="22291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Inspections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934200" y="1981200"/>
            <a:ext cx="175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endParaRPr lang="en-US" altLang="en-US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Arial Bold"/>
              <a:cs typeface="Arial Bold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545388" y="3009515"/>
            <a:ext cx="2152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Appraisals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497045" y="2446097"/>
            <a:ext cx="21529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Loan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50239" y="2123420"/>
            <a:ext cx="1595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Title Co</a:t>
            </a:r>
            <a:r>
              <a:rPr lang="en-US" sz="2800" dirty="0" smtClean="0">
                <a:latin typeface="Arial Bold" panose="020B0704020202020204" pitchFamily="34" charset="0"/>
                <a:cs typeface="Arial Bold" panose="020B0704020202020204" pitchFamily="34" charset="0"/>
              </a:rPr>
              <a:t>.</a:t>
            </a:r>
            <a:endParaRPr lang="en-US" sz="2800" dirty="0"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9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1975</TotalTime>
  <Words>193</Words>
  <Application>Microsoft Office PowerPoint</Application>
  <PresentationFormat>On-screen Show (4:3)</PresentationFormat>
  <Paragraphs>51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Self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Billy Bob</dc:creator>
  <cp:lastModifiedBy>Robert</cp:lastModifiedBy>
  <cp:revision>304</cp:revision>
  <dcterms:created xsi:type="dcterms:W3CDTF">2014-02-12T16:53:06Z</dcterms:created>
  <dcterms:modified xsi:type="dcterms:W3CDTF">2014-02-15T15:45:25Z</dcterms:modified>
</cp:coreProperties>
</file>