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89" r:id="rId2"/>
    <p:sldId id="290" r:id="rId3"/>
    <p:sldId id="274" r:id="rId4"/>
    <p:sldId id="275" r:id="rId5"/>
    <p:sldId id="297" r:id="rId6"/>
    <p:sldId id="283" r:id="rId7"/>
    <p:sldId id="281" r:id="rId8"/>
    <p:sldId id="277" r:id="rId9"/>
    <p:sldId id="276" r:id="rId10"/>
    <p:sldId id="298" r:id="rId11"/>
    <p:sldId id="299" r:id="rId12"/>
    <p:sldId id="282" r:id="rId13"/>
    <p:sldId id="295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C859"/>
    <a:srgbClr val="E40202"/>
    <a:srgbClr val="EAD7A9"/>
    <a:srgbClr val="EBAE1F"/>
    <a:srgbClr val="F1BB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25" autoAdjust="0"/>
    <p:restoredTop sz="94660"/>
  </p:normalViewPr>
  <p:slideViewPr>
    <p:cSldViewPr snapToObjects="1">
      <p:cViewPr varScale="1">
        <p:scale>
          <a:sx n="105" d="100"/>
          <a:sy n="105" d="100"/>
        </p:scale>
        <p:origin x="-17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51DE3E-A773-EA40-82EE-C840F021D309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826BB-3ACF-1C4B-A313-658518D3C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9153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993CF7-C932-4D48-864B-9025E494795C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F4C138-FAE7-B840-A410-A226DE80CA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324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Angie, just have Carpenter One but make it Carpenter One LLC – then under it have the description – also lets talk about the logo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4C138-FAE7-B840-A410-A226DE80CA9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Angie, just have Carpenter One but make it Carpenter One LLC – then under it have the description – also lets talk about the logo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4C138-FAE7-B840-A410-A226DE80CA9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VERY IMPORTANT</a:t>
            </a:r>
            <a:r>
              <a:rPr lang="en-US" baseline="0" dirty="0" smtClean="0"/>
              <a:t> page here. Great questions to run through to try to avoid running into trouble down the road. Remember, they are interviewing you, and you are interviewing them.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4C138-FAE7-B840-A410-A226DE80CA9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House3-croppe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0" y="3733800"/>
            <a:ext cx="9144000" cy="18288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 descr="Goldmark Realty6 Gloss Effect reverse NoBG.ps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4888" y="3846298"/>
            <a:ext cx="2173912" cy="15639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324600" y="3877985"/>
            <a:ext cx="259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Arial Bold"/>
                <a:cs typeface="Arial Bold"/>
              </a:rPr>
              <a:t>The </a:t>
            </a:r>
            <a:br>
              <a:rPr lang="en-US" sz="2400" dirty="0" smtClean="0">
                <a:solidFill>
                  <a:schemeClr val="bg1"/>
                </a:solidFill>
                <a:latin typeface="Arial Bold"/>
                <a:cs typeface="Arial Bold"/>
              </a:rPr>
            </a:br>
            <a:r>
              <a:rPr lang="en-US" sz="2400" dirty="0" smtClean="0">
                <a:solidFill>
                  <a:schemeClr val="bg1"/>
                </a:solidFill>
                <a:latin typeface="Arial Bold"/>
                <a:cs typeface="Arial Bold"/>
              </a:rPr>
              <a:t>Gold Standard</a:t>
            </a:r>
            <a:br>
              <a:rPr lang="en-US" sz="2400" dirty="0" smtClean="0">
                <a:solidFill>
                  <a:schemeClr val="bg1"/>
                </a:solidFill>
                <a:latin typeface="Arial Bold"/>
                <a:cs typeface="Arial Bold"/>
              </a:rPr>
            </a:br>
            <a:r>
              <a:rPr lang="en-US" sz="2400" dirty="0" smtClean="0">
                <a:solidFill>
                  <a:schemeClr val="bg1"/>
                </a:solidFill>
                <a:latin typeface="Arial Bold"/>
                <a:cs typeface="Arial Bold"/>
              </a:rPr>
              <a:t>Marketing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Arial Bold"/>
                <a:cs typeface="Arial Bold"/>
              </a:rPr>
              <a:t>Top 10</a:t>
            </a:r>
            <a:endParaRPr lang="en-US" sz="2400" dirty="0">
              <a:solidFill>
                <a:schemeClr val="bg1"/>
              </a:solidFill>
              <a:latin typeface="Arial Bold"/>
              <a:cs typeface="Arial Bold"/>
            </a:endParaRPr>
          </a:p>
        </p:txBody>
      </p:sp>
    </p:spTree>
    <p:extLst>
      <p:ext uri="{BB962C8B-B14F-4D97-AF65-F5344CB8AC3E}">
        <p14:creationId xmlns:p14="http://schemas.microsoft.com/office/powerpoint/2010/main" val="236493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53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ts val="37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#8 </a:t>
            </a:r>
            <a:r>
              <a:rPr lang="en-US" altLang="en-US" sz="44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cs typeface="Arial"/>
              </a:rPr>
              <a:t>Top </a:t>
            </a:r>
            <a:r>
              <a:rPr kumimoji="0" lang="en-US" altLang="en-US" sz="4400" b="1" i="0" u="none" strike="noStrike" kern="1200" cap="small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Search Sites</a:t>
            </a:r>
            <a:endParaRPr kumimoji="0" lang="en-US" altLang="en-US" sz="4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265148" y="3235042"/>
            <a:ext cx="1597452" cy="1524000"/>
          </a:xfrm>
          <a:prstGeom prst="roundRect">
            <a:avLst/>
          </a:prstGeom>
          <a:solidFill>
            <a:schemeClr val="bg1"/>
          </a:solidFill>
          <a:ln>
            <a:solidFill>
              <a:srgbClr val="F1BB46"/>
            </a:solidFill>
          </a:ln>
          <a:effectLst>
            <a:outerShdw blurRad="50800" dist="38100" dir="2700000" algn="br" rotWithShape="0">
              <a:srgbClr val="000000">
                <a:alpha val="14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3780311" y="3235042"/>
            <a:ext cx="1597452" cy="1524000"/>
          </a:xfrm>
          <a:prstGeom prst="roundRect">
            <a:avLst/>
          </a:prstGeom>
          <a:solidFill>
            <a:schemeClr val="bg1"/>
          </a:solidFill>
          <a:ln>
            <a:solidFill>
              <a:srgbClr val="F1BB46"/>
            </a:solidFill>
          </a:ln>
          <a:effectLst>
            <a:outerShdw blurRad="50800" dist="38100" dir="2700000" algn="br" rotWithShape="0">
              <a:srgbClr val="000000">
                <a:alpha val="14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6252708" y="3235042"/>
            <a:ext cx="1597452" cy="1524000"/>
          </a:xfrm>
          <a:prstGeom prst="roundRect">
            <a:avLst/>
          </a:prstGeom>
          <a:solidFill>
            <a:schemeClr val="bg1"/>
          </a:solidFill>
          <a:ln>
            <a:solidFill>
              <a:srgbClr val="F1BB46"/>
            </a:solidFill>
          </a:ln>
          <a:effectLst>
            <a:outerShdw blurRad="50800" dist="38100" dir="2700000" algn="br" rotWithShape="0">
              <a:srgbClr val="000000">
                <a:alpha val="14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https://encrypted-tbn3.gstatic.com/images?q=tbn:ANd9GcSn4I_dWYGTTUDTMuW8CBXM7vRkTuh81RFL4jj0wRi88Yr-ZKwM74IXty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63"/>
          <a:stretch>
            <a:fillRect/>
          </a:stretch>
        </p:blipFill>
        <p:spPr bwMode="auto">
          <a:xfrm>
            <a:off x="3796774" y="3554535"/>
            <a:ext cx="1542092" cy="568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blog.precisionir.com/wp-content/uploads/2013/11/google-logo-370x22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862" y="3529133"/>
            <a:ext cx="1345518" cy="83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www.kalambakal.com/wp-content/uploads/2013/09/Bing_Log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635" y="3423574"/>
            <a:ext cx="1217120" cy="94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2713058" y="5105400"/>
            <a:ext cx="3714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3200" b="1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&amp; Over 30 Others</a:t>
            </a:r>
            <a:endParaRPr lang="en-US" sz="2800" b="1" cap="small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761838" y="1295400"/>
            <a:ext cx="1597452" cy="1524000"/>
          </a:xfrm>
          <a:prstGeom prst="roundRect">
            <a:avLst/>
          </a:prstGeom>
          <a:solidFill>
            <a:schemeClr val="bg1"/>
          </a:solidFill>
          <a:ln>
            <a:solidFill>
              <a:srgbClr val="F1BB46"/>
            </a:solidFill>
          </a:ln>
          <a:effectLst>
            <a:outerShdw blurRad="50800" dist="38100" dir="2700000" algn="br" rotWithShape="0">
              <a:srgbClr val="000000">
                <a:alpha val="14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 descr="http://www.sellyourhomeservices.com/realtorcomlogo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729" y="1731421"/>
            <a:ext cx="1190146" cy="72845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ounded Rectangle 16"/>
          <p:cNvSpPr/>
          <p:nvPr/>
        </p:nvSpPr>
        <p:spPr>
          <a:xfrm>
            <a:off x="1246675" y="1295400"/>
            <a:ext cx="1597452" cy="1524000"/>
          </a:xfrm>
          <a:prstGeom prst="roundRect">
            <a:avLst/>
          </a:prstGeom>
          <a:solidFill>
            <a:schemeClr val="bg1"/>
          </a:solidFill>
          <a:ln>
            <a:solidFill>
              <a:srgbClr val="F1BB46"/>
            </a:solidFill>
          </a:ln>
          <a:effectLst>
            <a:outerShdw blurRad="50800" dist="38100" dir="2700000" algn="br" rotWithShape="0">
              <a:srgbClr val="000000">
                <a:alpha val="14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 descr="http://ctmls.ctreal.com/wp-content/uploads/2013/08/ZillowLogoLarg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595" y="1856775"/>
            <a:ext cx="1540931" cy="50542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ounded Rectangle 18"/>
          <p:cNvSpPr/>
          <p:nvPr/>
        </p:nvSpPr>
        <p:spPr>
          <a:xfrm>
            <a:off x="6234235" y="1295400"/>
            <a:ext cx="1597452" cy="1524000"/>
          </a:xfrm>
          <a:prstGeom prst="roundRect">
            <a:avLst/>
          </a:prstGeom>
          <a:solidFill>
            <a:schemeClr val="bg1"/>
          </a:solidFill>
          <a:ln>
            <a:solidFill>
              <a:srgbClr val="F1BB46"/>
            </a:solidFill>
          </a:ln>
          <a:effectLst>
            <a:outerShdw blurRad="50800" dist="38100" dir="2700000" algn="br" rotWithShape="0">
              <a:srgbClr val="000000">
                <a:alpha val="14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0" descr="http://smcsalescamp.com/wp-content/uploads/2010/01/trulia-png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2" r="9583"/>
          <a:stretch>
            <a:fillRect/>
          </a:stretch>
        </p:blipFill>
        <p:spPr bwMode="auto">
          <a:xfrm>
            <a:off x="6382935" y="1558724"/>
            <a:ext cx="1363133" cy="92604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91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ts val="37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#9 </a:t>
            </a:r>
            <a:r>
              <a:rPr lang="en-US" altLang="en-US" sz="44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Top Broker </a:t>
            </a: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Sites</a:t>
            </a:r>
            <a:endParaRPr kumimoji="0" lang="en-US" altLang="en-US" sz="4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1603345" y="1261353"/>
            <a:ext cx="1125032" cy="1125032"/>
            <a:chOff x="1618168" y="1550253"/>
            <a:chExt cx="1125032" cy="1125032"/>
          </a:xfrm>
        </p:grpSpPr>
        <p:sp>
          <p:nvSpPr>
            <p:cNvPr id="14" name="Rounded Rectangle 13"/>
            <p:cNvSpPr/>
            <p:nvPr/>
          </p:nvSpPr>
          <p:spPr>
            <a:xfrm>
              <a:off x="1618168" y="1550253"/>
              <a:ext cx="1125032" cy="11250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1BB46"/>
              </a:solidFill>
            </a:ln>
            <a:effectLst>
              <a:outerShdw blurRad="50800" dist="38100" dir="2700000" algn="br" rotWithShape="0">
                <a:srgbClr val="000000">
                  <a:alpha val="14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2" descr="http://images.homefinder.com/normal/partiesRA/BRLOGO2/IMAGEJPG/1590694/159069468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1869" y="1592586"/>
              <a:ext cx="750557" cy="10405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" name="Group 26"/>
          <p:cNvGrpSpPr/>
          <p:nvPr/>
        </p:nvGrpSpPr>
        <p:grpSpPr>
          <a:xfrm>
            <a:off x="3589868" y="2391666"/>
            <a:ext cx="1975239" cy="1899719"/>
            <a:chOff x="3849738" y="2514600"/>
            <a:chExt cx="1125032" cy="1125032"/>
          </a:xfrm>
        </p:grpSpPr>
        <p:sp>
          <p:nvSpPr>
            <p:cNvPr id="15" name="Rounded Rectangle 14"/>
            <p:cNvSpPr/>
            <p:nvPr/>
          </p:nvSpPr>
          <p:spPr>
            <a:xfrm>
              <a:off x="3849738" y="2514600"/>
              <a:ext cx="1125032" cy="11250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1BB46"/>
              </a:solidFill>
            </a:ln>
            <a:effectLst>
              <a:outerShdw blurRad="50800" dist="38100" dir="2700000" algn="br" rotWithShape="0">
                <a:srgbClr val="000000">
                  <a:alpha val="14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3" descr="C:\Users\RobertC\Dropbox\GMR-Shared\Logos\NoTagline\WhiteBackground-YesGradient\WhiteBackground-YesGradient.jpg"/>
            <p:cNvPicPr>
              <a:picLocks noChangeAspect="1" noChangeArrowheads="1"/>
            </p:cNvPicPr>
            <p:nvPr/>
          </p:nvPicPr>
          <p:blipFill>
            <a:blip r:embed="rId4"/>
            <a:srcRect l="7800" r="9952"/>
            <a:stretch>
              <a:fillRect/>
            </a:stretch>
          </p:blipFill>
          <p:spPr bwMode="auto">
            <a:xfrm>
              <a:off x="3915479" y="2724430"/>
              <a:ext cx="982134" cy="711026"/>
            </a:xfrm>
            <a:prstGeom prst="rect">
              <a:avLst/>
            </a:prstGeom>
            <a:noFill/>
          </p:spPr>
        </p:pic>
      </p:grpSp>
      <p:grpSp>
        <p:nvGrpSpPr>
          <p:cNvPr id="26" name="Group 25"/>
          <p:cNvGrpSpPr/>
          <p:nvPr/>
        </p:nvGrpSpPr>
        <p:grpSpPr>
          <a:xfrm>
            <a:off x="6418768" y="1219200"/>
            <a:ext cx="1125032" cy="1125032"/>
            <a:chOff x="5347748" y="1541968"/>
            <a:chExt cx="1125032" cy="1125032"/>
          </a:xfrm>
        </p:grpSpPr>
        <p:sp>
          <p:nvSpPr>
            <p:cNvPr id="16" name="Rounded Rectangle 15"/>
            <p:cNvSpPr/>
            <p:nvPr/>
          </p:nvSpPr>
          <p:spPr>
            <a:xfrm>
              <a:off x="5347748" y="1541968"/>
              <a:ext cx="1125032" cy="11250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1BB46"/>
              </a:solidFill>
            </a:ln>
            <a:effectLst>
              <a:outerShdw blurRad="50800" dist="38100" dir="2700000" algn="br" rotWithShape="0">
                <a:srgbClr val="000000">
                  <a:alpha val="14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 descr="http://www.c21vermontproperties.com/agent_files/c21b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6215" y="1845734"/>
              <a:ext cx="1108717" cy="535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Group 24"/>
          <p:cNvGrpSpPr/>
          <p:nvPr/>
        </p:nvGrpSpPr>
        <p:grpSpPr>
          <a:xfrm>
            <a:off x="6418768" y="2767385"/>
            <a:ext cx="1125032" cy="1125032"/>
            <a:chOff x="7133684" y="2070616"/>
            <a:chExt cx="1125032" cy="1125032"/>
          </a:xfrm>
        </p:grpSpPr>
        <p:sp>
          <p:nvSpPr>
            <p:cNvPr id="17" name="Rounded Rectangle 16"/>
            <p:cNvSpPr/>
            <p:nvPr/>
          </p:nvSpPr>
          <p:spPr>
            <a:xfrm>
              <a:off x="7133684" y="2070616"/>
              <a:ext cx="1125032" cy="11250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1BB46"/>
              </a:solidFill>
            </a:ln>
            <a:effectLst>
              <a:outerShdw blurRad="50800" dist="38100" dir="2700000" algn="br" rotWithShape="0">
                <a:srgbClr val="000000">
                  <a:alpha val="14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4" descr="http://inside-real-estate.com/images-logos/prudential_logo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3684" y="2463801"/>
              <a:ext cx="1117184" cy="3813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Group 23"/>
          <p:cNvGrpSpPr/>
          <p:nvPr/>
        </p:nvGrpSpPr>
        <p:grpSpPr>
          <a:xfrm>
            <a:off x="6418768" y="4291385"/>
            <a:ext cx="1125032" cy="1125032"/>
            <a:chOff x="5562600" y="4122716"/>
            <a:chExt cx="1125032" cy="1125032"/>
          </a:xfrm>
        </p:grpSpPr>
        <p:sp>
          <p:nvSpPr>
            <p:cNvPr id="19" name="Rounded Rectangle 18"/>
            <p:cNvSpPr/>
            <p:nvPr/>
          </p:nvSpPr>
          <p:spPr>
            <a:xfrm>
              <a:off x="5562600" y="4122716"/>
              <a:ext cx="1125032" cy="11250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1BB46"/>
              </a:solidFill>
            </a:ln>
            <a:effectLst>
              <a:outerShdw blurRad="50800" dist="38100" dir="2700000" algn="br" rotWithShape="0">
                <a:srgbClr val="000000">
                  <a:alpha val="14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12" descr="http://www.rew-online.com/wp-content/uploads/2013/09/Coldwell-Banker-Logo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1067" y="4450996"/>
              <a:ext cx="1112473" cy="5020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Group 28"/>
          <p:cNvGrpSpPr/>
          <p:nvPr/>
        </p:nvGrpSpPr>
        <p:grpSpPr>
          <a:xfrm>
            <a:off x="1603345" y="2767385"/>
            <a:ext cx="1125032" cy="1125032"/>
            <a:chOff x="1055652" y="3077116"/>
            <a:chExt cx="1125032" cy="1125032"/>
          </a:xfrm>
        </p:grpSpPr>
        <p:sp>
          <p:nvSpPr>
            <p:cNvPr id="20" name="Rounded Rectangle 19"/>
            <p:cNvSpPr/>
            <p:nvPr/>
          </p:nvSpPr>
          <p:spPr>
            <a:xfrm>
              <a:off x="1055652" y="3077116"/>
              <a:ext cx="1125032" cy="11250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1BB46"/>
              </a:solidFill>
            </a:ln>
            <a:effectLst>
              <a:outerShdw blurRad="50800" dist="38100" dir="2700000" algn="br" rotWithShape="0">
                <a:srgbClr val="000000">
                  <a:alpha val="14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8" descr="http://www.inman.com/wp-content/uploads/2013/10/KW-logo-old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597" y="3276600"/>
              <a:ext cx="1050720" cy="7074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" name="Group 21"/>
          <p:cNvGrpSpPr/>
          <p:nvPr/>
        </p:nvGrpSpPr>
        <p:grpSpPr>
          <a:xfrm>
            <a:off x="1603345" y="4291385"/>
            <a:ext cx="1125032" cy="1125032"/>
            <a:chOff x="1999910" y="3639632"/>
            <a:chExt cx="1125032" cy="1125032"/>
          </a:xfrm>
        </p:grpSpPr>
        <p:sp>
          <p:nvSpPr>
            <p:cNvPr id="21" name="Rounded Rectangle 20"/>
            <p:cNvSpPr/>
            <p:nvPr/>
          </p:nvSpPr>
          <p:spPr>
            <a:xfrm>
              <a:off x="1999910" y="3639632"/>
              <a:ext cx="1125032" cy="11250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1BB46"/>
              </a:solidFill>
            </a:ln>
            <a:effectLst>
              <a:outerShdw blurRad="50800" dist="38100" dir="2700000" algn="br" rotWithShape="0">
                <a:srgbClr val="000000">
                  <a:alpha val="14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10" descr="http://www.orthhomes.com/wp-content/uploads/2012/11/Remax-logo-1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9521" y="4064001"/>
              <a:ext cx="1090101" cy="330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TextBox 31"/>
          <p:cNvSpPr txBox="1"/>
          <p:nvPr/>
        </p:nvSpPr>
        <p:spPr>
          <a:xfrm>
            <a:off x="2728377" y="4829281"/>
            <a:ext cx="3714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3200" b="1" cap="small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&amp; Over 100 others</a:t>
            </a:r>
            <a:endParaRPr lang="en-US" sz="2800" b="1" cap="small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6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8967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37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en-US" sz="40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#10 Realtor.com </a:t>
            </a:r>
            <a:r>
              <a:rPr lang="en-US" altLang="en-US" sz="40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Enhanced </a:t>
            </a:r>
            <a:r>
              <a:rPr lang="en-US" altLang="en-US" sz="40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Listing</a:t>
            </a:r>
            <a:endParaRPr kumimoji="0" lang="en-US" altLang="en-US" sz="40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76845" y="53340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37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altLang="en-US" sz="2000" b="1" cap="small" noProof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 Bold" panose="020B0704020202020204" pitchFamily="34" charset="0"/>
                <a:cs typeface="Arial Bold" panose="020B0704020202020204" pitchFamily="34" charset="0"/>
              </a:rPr>
              <a:t>Less than </a:t>
            </a:r>
            <a:r>
              <a:rPr lang="en-US" altLang="en-US" sz="20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 panose="020B0704020202020204" pitchFamily="34" charset="0"/>
                <a:cs typeface="Arial Bold" panose="020B0704020202020204" pitchFamily="34" charset="0"/>
              </a:rPr>
              <a:t>6% </a:t>
            </a:r>
            <a:r>
              <a:rPr lang="en-US" altLang="en-US" sz="2000" b="1" cap="small" noProof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 Bold" panose="020B0704020202020204" pitchFamily="34" charset="0"/>
                <a:cs typeface="Arial Bold" panose="020B0704020202020204" pitchFamily="34" charset="0"/>
              </a:rPr>
              <a:t>DFW Brokers pay for Enhanced Listings</a:t>
            </a:r>
            <a:endParaRPr kumimoji="0" lang="en-US" altLang="en-US" sz="20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 Bold" panose="020B0704020202020204" pitchFamily="34" charset="0"/>
              <a:ea typeface="+mj-ea"/>
              <a:cs typeface="Arial Bold" panose="020B07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49785" y="1752600"/>
            <a:ext cx="3276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953"/>
              </a:spcBef>
              <a:buSzPct val="100000"/>
            </a:pPr>
            <a:r>
              <a:rPr lang="en-US" altLang="en-US" sz="28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#1 Most Visited </a:t>
            </a:r>
            <a:r>
              <a:rPr lang="en-US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Realtor Website</a:t>
            </a:r>
          </a:p>
        </p:txBody>
      </p:sp>
      <p:pic>
        <p:nvPicPr>
          <p:cNvPr id="8" name="Picture 7" descr="http://www.sellyourhomeservices.com/realtorcom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903644"/>
            <a:ext cx="3220985" cy="1971464"/>
          </a:xfrm>
          <a:prstGeom prst="rect">
            <a:avLst/>
          </a:prstGeom>
          <a:noFill/>
          <a:effectLst>
            <a:outerShdw blurRad="50800" dist="38100" dir="2700000" algn="br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5049785" y="3087707"/>
            <a:ext cx="3276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953"/>
              </a:spcBef>
              <a:buSzPct val="100000"/>
            </a:pPr>
            <a:r>
              <a:rPr lang="en-US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Enhanced listings receive </a:t>
            </a:r>
            <a:r>
              <a:rPr lang="en-US" altLang="en-US" sz="28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70% of </a:t>
            </a:r>
            <a:r>
              <a:rPr lang="en-US" altLang="en-US" sz="28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Realtor.com</a:t>
            </a:r>
            <a:r>
              <a:rPr lang="en-US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 </a:t>
            </a:r>
            <a:br>
              <a:rPr lang="en-US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</a:br>
            <a:r>
              <a:rPr lang="en-US" altLang="en-US" sz="28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pageviews</a:t>
            </a:r>
            <a:endParaRPr lang="en-US" altLang="en-US" sz="2800" b="1" dirty="0">
              <a:solidFill>
                <a:srgbClr val="F1BB46"/>
              </a:solidFill>
              <a:effectLst>
                <a:outerShdw dist="12700" dir="2700000" algn="tl" rotWithShape="0">
                  <a:srgbClr val="000000">
                    <a:alpha val="75000"/>
                  </a:srgbClr>
                </a:outerShdw>
              </a:effectLst>
              <a:latin typeface="Arial Bold"/>
              <a:cs typeface="Arial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8967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37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en-US" sz="44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BONUS – </a:t>
            </a: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Free Boxes</a:t>
            </a:r>
            <a:endParaRPr kumimoji="0" lang="en-US" altLang="en-US" sz="28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76845" y="533400"/>
            <a:ext cx="7824155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37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en-US" sz="2400" b="1" cap="small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delivered to your door</a:t>
            </a:r>
          </a:p>
        </p:txBody>
      </p:sp>
      <p:sp>
        <p:nvSpPr>
          <p:cNvPr id="10" name="Rectangle 9"/>
          <p:cNvSpPr/>
          <p:nvPr/>
        </p:nvSpPr>
        <p:spPr>
          <a:xfrm>
            <a:off x="4953001" y="2503944"/>
            <a:ext cx="2839239" cy="267765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spcBef>
                <a:spcPts val="2953"/>
              </a:spcBef>
              <a:spcAft>
                <a:spcPts val="4800"/>
              </a:spcAft>
              <a:buSzPct val="100000"/>
            </a:pPr>
            <a:r>
              <a:rPr lang="en-US" altLang="en-US" sz="28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20 </a:t>
            </a:r>
            <a:r>
              <a:rPr lang="en-US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Boxes</a:t>
            </a:r>
            <a:br>
              <a:rPr lang="en-US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</a:br>
            <a:r>
              <a:rPr lang="en-US" altLang="en-US" sz="28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2 Rolls of </a:t>
            </a:r>
            <a:r>
              <a:rPr lang="en-US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Tape</a:t>
            </a:r>
            <a:br>
              <a:rPr lang="en-US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</a:br>
            <a:r>
              <a:rPr lang="en-US" altLang="en-US" sz="2800" b="1" dirty="0" err="1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Tape</a:t>
            </a:r>
            <a:r>
              <a:rPr lang="en-US" altLang="en-US" sz="28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 </a:t>
            </a:r>
            <a:r>
              <a:rPr lang="en-US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Dispenser</a:t>
            </a:r>
            <a:r>
              <a:rPr lang="en-US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/>
            </a:r>
            <a:br>
              <a:rPr lang="en-US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</a:br>
            <a:r>
              <a:rPr lang="en-US" altLang="en-US" sz="28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Packing </a:t>
            </a:r>
            <a:r>
              <a:rPr lang="en-US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Paper</a:t>
            </a:r>
            <a:br>
              <a:rPr lang="en-US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</a:br>
            <a:r>
              <a:rPr lang="en-US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/>
            </a:r>
            <a:br>
              <a:rPr lang="en-US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</a:br>
            <a:r>
              <a:rPr lang="en-US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/>
            </a:r>
            <a:br>
              <a:rPr lang="en-US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</a:br>
            <a:endParaRPr lang="en-US" altLang="en-US" sz="2800" b="1" dirty="0" smtClean="0">
              <a:solidFill>
                <a:srgbClr val="F1BB46"/>
              </a:solidFill>
              <a:latin typeface="Arial Bold"/>
              <a:cs typeface="Arial Bold"/>
            </a:endParaRPr>
          </a:p>
        </p:txBody>
      </p:sp>
      <p:pic>
        <p:nvPicPr>
          <p:cNvPr id="8" name="Picture 3" descr="C:\Users\RobertC\Downloads\boxes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2286000"/>
            <a:ext cx="2209800" cy="1874606"/>
          </a:xfrm>
          <a:prstGeom prst="rect">
            <a:avLst/>
          </a:prstGeom>
          <a:noFill/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C:\Users\Robert\Documents\Boxes4U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951" y="1459628"/>
            <a:ext cx="3367342" cy="74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Robert\Documents\Tape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517" y="4343400"/>
            <a:ext cx="1489606" cy="14896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0" name="Picture 6" descr="C:\Users\Robert\Documents\packingpaper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366" y="4470400"/>
            <a:ext cx="1252538" cy="12525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0885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House3-croppe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0" y="3733800"/>
            <a:ext cx="9144000" cy="18288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83002" y="3818424"/>
            <a:ext cx="79779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chemeClr val="bg1"/>
                </a:solidFill>
              </a:rPr>
              <a:t>“We do what others don’t. </a:t>
            </a:r>
            <a:br>
              <a:rPr lang="en-US" sz="3200" b="1" i="1" dirty="0" smtClean="0">
                <a:solidFill>
                  <a:schemeClr val="bg1"/>
                </a:solidFill>
              </a:rPr>
            </a:br>
            <a:r>
              <a:rPr lang="en-US" sz="3200" b="1" i="1" dirty="0" smtClean="0">
                <a:solidFill>
                  <a:schemeClr val="bg1"/>
                </a:solidFill>
              </a:rPr>
              <a:t>That’s what The </a:t>
            </a:r>
            <a:r>
              <a:rPr lang="en-US" sz="3200" b="1" i="1" dirty="0" smtClean="0">
                <a:solidFill>
                  <a:schemeClr val="bg1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</a:rPr>
              <a:t>Gold </a:t>
            </a:r>
            <a:r>
              <a:rPr lang="en-US" sz="3200" b="1" i="1" dirty="0" smtClean="0">
                <a:solidFill>
                  <a:schemeClr val="bg1"/>
                </a:solidFill>
              </a:rPr>
              <a:t>Standard is all about.”</a:t>
            </a:r>
          </a:p>
          <a:p>
            <a:pPr algn="r"/>
            <a:r>
              <a:rPr lang="en-US" b="1" dirty="0" smtClean="0">
                <a:solidFill>
                  <a:schemeClr val="bg1"/>
                </a:solidFill>
              </a:rPr>
              <a:t>								</a:t>
            </a:r>
            <a:r>
              <a:rPr lang="en-US" dirty="0" smtClean="0">
                <a:solidFill>
                  <a:schemeClr val="bg1"/>
                </a:solidFill>
                <a:latin typeface="Arial"/>
                <a:cs typeface="Arial"/>
              </a:rPr>
              <a:t>R. R. Carpenter</a:t>
            </a:r>
          </a:p>
          <a:p>
            <a:pPr algn="r"/>
            <a:r>
              <a:rPr lang="en-US" dirty="0" smtClean="0">
                <a:solidFill>
                  <a:schemeClr val="bg1"/>
                </a:solidFill>
                <a:latin typeface="Arial"/>
                <a:cs typeface="Arial"/>
              </a:rPr>
              <a:t>								</a:t>
            </a:r>
            <a:r>
              <a:rPr lang="en-US" sz="1400" dirty="0" smtClean="0">
                <a:solidFill>
                  <a:schemeClr val="bg1"/>
                </a:solidFill>
                <a:latin typeface="Arial"/>
                <a:cs typeface="Arial"/>
              </a:rPr>
              <a:t>Broker Owner, </a:t>
            </a:r>
            <a:r>
              <a:rPr lang="en-US" sz="1400" b="1" dirty="0" err="1" smtClean="0">
                <a:solidFill>
                  <a:schemeClr val="bg1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cs typeface="Arial"/>
              </a:rPr>
              <a:t>Goldmark</a:t>
            </a:r>
            <a:r>
              <a:rPr lang="en-US" sz="1400" b="1" dirty="0" smtClean="0">
                <a:solidFill>
                  <a:schemeClr val="bg1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en-US" sz="1400" dirty="0" smtClean="0">
                <a:solidFill>
                  <a:schemeClr val="bg1"/>
                </a:solidFill>
                <a:latin typeface="Arial"/>
                <a:cs typeface="Arial"/>
              </a:rPr>
              <a:t>Realty</a:t>
            </a:r>
          </a:p>
        </p:txBody>
      </p:sp>
    </p:spTree>
    <p:extLst>
      <p:ext uri="{BB962C8B-B14F-4D97-AF65-F5344CB8AC3E}">
        <p14:creationId xmlns:p14="http://schemas.microsoft.com/office/powerpoint/2010/main" val="236493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ts val="37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#1 </a:t>
            </a:r>
            <a:r>
              <a:rPr lang="en-US" altLang="en-US" sz="44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Professional </a:t>
            </a: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Photographer</a:t>
            </a:r>
            <a:endParaRPr kumimoji="0" lang="en-US" altLang="en-US" sz="4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pic>
        <p:nvPicPr>
          <p:cNvPr id="7" name="Picture 8" descr="Basic im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02" y="2246081"/>
            <a:ext cx="4216621" cy="2811702"/>
          </a:xfrm>
          <a:prstGeom prst="rect">
            <a:avLst/>
          </a:prstGeom>
          <a:noFill/>
          <a:ln w="63500" cap="flat" cmpd="sng" algn="ctr">
            <a:solidFill>
              <a:srgbClr val="EBAE1F"/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101600" dir="2700000">
              <a:srgbClr val="000000">
                <a:alpha val="3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90600" y="5345668"/>
            <a:ext cx="2712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262626"/>
                </a:solidFill>
                <a:latin typeface="Arial"/>
                <a:cs typeface="Arial"/>
              </a:rPr>
              <a:t>Standard Digital Camera</a:t>
            </a:r>
            <a:endParaRPr lang="en-US" dirty="0">
              <a:solidFill>
                <a:srgbClr val="262626"/>
              </a:solidFill>
              <a:latin typeface="Arial"/>
              <a:cs typeface="Arial"/>
            </a:endParaRPr>
          </a:p>
        </p:txBody>
      </p:sp>
      <p:pic>
        <p:nvPicPr>
          <p:cNvPr id="9" name="Picture 8" descr="Basic 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621071" y="2246081"/>
            <a:ext cx="4275581" cy="2811702"/>
          </a:xfrm>
          <a:prstGeom prst="rect">
            <a:avLst/>
          </a:prstGeom>
          <a:noFill/>
          <a:ln w="63500" cap="flat" cmpd="sng" algn="ctr">
            <a:solidFill>
              <a:srgbClr val="EBAE1F"/>
            </a:solidFill>
            <a:prstDash val="solid"/>
            <a:round/>
            <a:headEnd type="none" w="med" len="med"/>
            <a:tailEnd type="none" w="med" len="med"/>
          </a:ln>
          <a:effectLst>
            <a:outerShdw blurRad="152400" dist="101600" dir="2700000">
              <a:srgbClr val="000000">
                <a:alpha val="3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697270" y="5345668"/>
            <a:ext cx="4446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262626"/>
                </a:solidFill>
                <a:latin typeface="Arial"/>
                <a:cs typeface="Arial"/>
              </a:rPr>
              <a:t>High Definition Camera with Touch-Ups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928807"/>
            <a:ext cx="90678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262626"/>
                </a:solidFill>
                <a:latin typeface="Arial Bold"/>
                <a:cs typeface="Arial Bold"/>
              </a:rPr>
              <a:t>Every </a:t>
            </a:r>
            <a:r>
              <a:rPr lang="en-US" sz="28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Goldmark </a:t>
            </a:r>
            <a:r>
              <a:rPr lang="en-US" sz="2800" b="1" dirty="0" smtClean="0">
                <a:solidFill>
                  <a:srgbClr val="262626"/>
                </a:solidFill>
                <a:latin typeface="Arial Bold"/>
                <a:cs typeface="Arial Bold"/>
              </a:rPr>
              <a:t>Listing will have </a:t>
            </a:r>
            <a:br>
              <a:rPr lang="en-US" sz="2800" b="1" dirty="0" smtClean="0">
                <a:solidFill>
                  <a:srgbClr val="262626"/>
                </a:solidFill>
                <a:latin typeface="Arial Bold"/>
                <a:cs typeface="Arial Bold"/>
              </a:rPr>
            </a:br>
            <a:r>
              <a:rPr lang="en-US" sz="2800" b="1" dirty="0" smtClean="0">
                <a:solidFill>
                  <a:srgbClr val="262626"/>
                </a:solidFill>
                <a:latin typeface="Arial Bold"/>
                <a:cs typeface="Arial Bold"/>
              </a:rPr>
              <a:t>at least 20 High </a:t>
            </a:r>
            <a:r>
              <a:rPr lang="en-US" sz="2800" b="1" dirty="0" err="1" smtClean="0">
                <a:solidFill>
                  <a:srgbClr val="262626"/>
                </a:solidFill>
                <a:latin typeface="Arial Bold"/>
                <a:cs typeface="Arial Bold"/>
              </a:rPr>
              <a:t>Def</a:t>
            </a:r>
            <a:r>
              <a:rPr lang="en-US" sz="2800" b="1" dirty="0" smtClean="0">
                <a:solidFill>
                  <a:srgbClr val="262626"/>
                </a:solidFill>
                <a:latin typeface="Arial Bold"/>
                <a:cs typeface="Arial Bold"/>
              </a:rPr>
              <a:t> Pictures</a:t>
            </a:r>
            <a:endParaRPr lang="en-US" sz="2800" b="1" dirty="0">
              <a:solidFill>
                <a:srgbClr val="262626"/>
              </a:solidFill>
              <a:latin typeface="Arial Bold"/>
              <a:cs typeface="Arial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80527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ts val="37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#2 </a:t>
            </a:r>
            <a:r>
              <a:rPr lang="en-US" altLang="en-US" sz="4400" b="1" cap="small" dirty="0" err="1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Texting</a:t>
            </a:r>
            <a:r>
              <a:rPr lang="en-US" altLang="en-US" sz="44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 </a:t>
            </a: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Service</a:t>
            </a:r>
            <a:endParaRPr kumimoji="0" lang="en-US" altLang="en-US" sz="4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76845" y="53340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3700"/>
              </a:lnSpc>
              <a:spcBef>
                <a:spcPct val="0"/>
              </a:spcBef>
              <a:spcAft>
                <a:spcPts val="1200"/>
              </a:spcAft>
            </a:pPr>
            <a:endParaRPr kumimoji="0" lang="en-US" altLang="en-US" sz="26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rot="16200000" flipH="1">
            <a:off x="2137387" y="2240681"/>
            <a:ext cx="863215" cy="72214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2183022" y="1157525"/>
            <a:ext cx="763643" cy="547811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test-rid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1143000"/>
            <a:ext cx="5765800" cy="1930400"/>
          </a:xfrm>
          <a:prstGeom prst="rect">
            <a:avLst/>
          </a:prstGeom>
        </p:spPr>
      </p:pic>
      <p:pic>
        <p:nvPicPr>
          <p:cNvPr id="9" name="Picture 8" descr="yard-signs2-plus-ride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600200"/>
            <a:ext cx="1923104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82813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ts val="37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kumimoji="0" lang="en-US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#3 </a:t>
            </a:r>
            <a:r>
              <a:rPr lang="en-US" altLang="en-US" sz="4400" b="1" cap="small" dirty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cs typeface="Arial"/>
              </a:rPr>
              <a:t>C</a:t>
            </a:r>
            <a:r>
              <a:rPr lang="en-US" altLang="en-US" sz="4400" b="1" cap="small" noProof="0" dirty="0" err="1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cs typeface="Arial"/>
              </a:rPr>
              <a:t>ontact</a:t>
            </a:r>
            <a:r>
              <a:rPr lang="en-US" altLang="en-US" sz="4400" b="1" cap="small" noProof="0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ea typeface="+mj-ea"/>
                <a:cs typeface="Arial"/>
              </a:rPr>
              <a:t>R</a:t>
            </a:r>
            <a:r>
              <a:rPr kumimoji="0" lang="en-US" altLang="en-US" sz="4400" b="1" i="0" u="none" strike="noStrike" kern="1200" cap="small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ealtors</a:t>
            </a:r>
            <a:r>
              <a:rPr kumimoji="0" lang="en-US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 Directly</a:t>
            </a:r>
            <a:endParaRPr kumimoji="0" lang="en-US" altLang="en-US" sz="4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810000" y="1447800"/>
            <a:ext cx="4874836" cy="159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 marR="0" lvl="1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buClrTx/>
              <a:buSzTx/>
              <a:tabLst/>
              <a:defRPr/>
            </a:pPr>
            <a:r>
              <a:rPr lang="en-US" sz="2800" b="1" dirty="0" smtClean="0">
                <a:solidFill>
                  <a:srgbClr val="F1BB46"/>
                </a:solidFill>
                <a:effectLst>
                  <a:outerShdw blurRad="12700" dist="38100" dir="27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cs typeface="Arial"/>
              </a:rPr>
              <a:t/>
            </a:r>
            <a:br>
              <a:rPr lang="en-US" sz="2800" b="1" dirty="0" smtClean="0">
                <a:solidFill>
                  <a:srgbClr val="F1BB46"/>
                </a:solidFill>
                <a:effectLst>
                  <a:outerShdw blurRad="12700" dist="38100" dir="27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cs typeface="Arial"/>
              </a:rPr>
            </a:br>
            <a:r>
              <a:rPr lang="en-US" sz="2800" b="1" dirty="0" smtClean="0">
                <a:solidFill>
                  <a:srgbClr val="F1BB46"/>
                </a:solidFill>
                <a:effectLst>
                  <a:outerShdw blurRad="12700" dist="38100" dir="27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cs typeface="Arial"/>
              </a:rPr>
              <a:t>Over 1000 Local Agents </a:t>
            </a:r>
            <a:endParaRPr kumimoji="0" lang="en-US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R="0" lvl="1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buClrTx/>
              <a:buSzTx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/>
            </a:r>
            <a:b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endParaRPr kumimoji="0" lang="en-US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3810000" y="3743740"/>
            <a:ext cx="5029200" cy="159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 marR="0" lvl="1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buClrTx/>
              <a:buSzTx/>
              <a:tabLst/>
              <a:defRPr/>
            </a:pPr>
            <a:r>
              <a:rPr lang="en-US" sz="2800" b="1" dirty="0" smtClean="0">
                <a:solidFill>
                  <a:srgbClr val="F1BB46"/>
                </a:solidFill>
                <a:effectLst>
                  <a:outerShdw blurRad="12700" dist="38100" dir="27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cs typeface="Arial"/>
              </a:rPr>
              <a:t>Top</a:t>
            </a:r>
            <a:r>
              <a:rPr lang="en-US" sz="2800" b="1" dirty="0">
                <a:solidFill>
                  <a:srgbClr val="F1BB46"/>
                </a:solidFill>
                <a:effectLst>
                  <a:outerShdw blurRad="12700" dist="38100" dir="27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1BB46"/>
                </a:solidFill>
                <a:effectLst>
                  <a:outerShdw blurRad="12700" dist="38100" dir="2700000" algn="tl" rotWithShape="0">
                    <a:srgbClr val="000000">
                      <a:alpha val="75000"/>
                    </a:srgbClr>
                  </a:outerShdw>
                </a:effectLst>
                <a:uLnTx/>
                <a:uFillTx/>
                <a:latin typeface="Arial"/>
                <a:ea typeface="+mn-ea"/>
                <a:cs typeface="Arial"/>
              </a:rPr>
              <a:t>Relocation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F1BB46"/>
                </a:solidFill>
                <a:effectLst>
                  <a:outerShdw blurRad="12700" dist="38100" dir="2700000" algn="tl" rotWithShape="0">
                    <a:srgbClr val="000000">
                      <a:alpha val="75000"/>
                    </a:srgbClr>
                  </a:outerShdw>
                </a:effectLst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F1BB46"/>
                </a:solidFill>
                <a:effectLst>
                  <a:outerShdw blurRad="12700" dist="38100" dir="2700000" algn="tl" rotWithShape="0">
                    <a:srgbClr val="000000">
                      <a:alpha val="75000"/>
                    </a:srgbClr>
                  </a:outerShdw>
                </a:effectLst>
                <a:uLnTx/>
                <a:uFillTx/>
                <a:latin typeface="Arial"/>
                <a:ea typeface="+mn-ea"/>
                <a:cs typeface="Arial"/>
              </a:rPr>
              <a:t>Services</a:t>
            </a:r>
            <a:endParaRPr kumimoji="0" lang="en-US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R="0" lvl="1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buClrTx/>
              <a:buSzTx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/>
            </a:r>
            <a:b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endParaRPr kumimoji="0" lang="en-US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12" name="Picture 10" descr="http://www.americasrelocationhomeservices.net/images/logo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10646" y="3879423"/>
            <a:ext cx="1742236" cy="397483"/>
          </a:xfrm>
          <a:prstGeom prst="rect">
            <a:avLst/>
          </a:prstGeom>
          <a:noFill/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pic>
        <p:nvPicPr>
          <p:cNvPr id="13" name="Picture 12" descr="CORT Furniture Renta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4400" y="4560247"/>
            <a:ext cx="1752444" cy="619551"/>
          </a:xfrm>
          <a:prstGeom prst="rect">
            <a:avLst/>
          </a:prstGeom>
          <a:noFill/>
          <a:effectLst>
            <a:outerShdw dist="12700" dir="2700000" algn="br">
              <a:srgbClr val="000000">
                <a:alpha val="75000"/>
              </a:srgbClr>
            </a:outerShdw>
          </a:effectLst>
        </p:spPr>
      </p:pic>
      <p:pic>
        <p:nvPicPr>
          <p:cNvPr id="14" name="Picture 18" descr="http://www.arcrelocation.com/wp-content/uploads/2013/06/ARC-final_logo-2013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48082" y="4482245"/>
            <a:ext cx="866882" cy="775555"/>
          </a:xfrm>
          <a:prstGeom prst="rect">
            <a:avLst/>
          </a:prstGeom>
          <a:noFill/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  <p:pic>
        <p:nvPicPr>
          <p:cNvPr id="15" name="Picture 14" descr="contact_icon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0645" y="1426145"/>
            <a:ext cx="1911350" cy="1728153"/>
          </a:xfrm>
          <a:prstGeom prst="rect">
            <a:avLst/>
          </a:prstGeom>
        </p:spPr>
      </p:pic>
      <p:pic>
        <p:nvPicPr>
          <p:cNvPr id="16" name="Picture 8" descr="http://www.prnewsonline.com/wp-content/uploads/2013/12/Facebook-Icon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48139" y="2290221"/>
            <a:ext cx="827652" cy="8296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5485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8967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37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#4 </a:t>
            </a:r>
            <a:r>
              <a:rPr lang="en-US" altLang="en-US" sz="4400" b="1" cap="small" dirty="0" err="1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Craigslist</a:t>
            </a:r>
            <a:r>
              <a:rPr lang="en-US" altLang="en-US" sz="44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 </a:t>
            </a: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Postings</a:t>
            </a:r>
            <a:endParaRPr kumimoji="0" lang="en-US" altLang="en-US" sz="4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76845" y="53340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3700"/>
              </a:lnSpc>
              <a:spcBef>
                <a:spcPct val="0"/>
              </a:spcBef>
              <a:spcAft>
                <a:spcPts val="1200"/>
              </a:spcAft>
            </a:pPr>
            <a:endParaRPr kumimoji="0" lang="en-US" altLang="en-US" sz="26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00600" y="1948372"/>
            <a:ext cx="3733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953"/>
              </a:spcBef>
              <a:buSzPct val="100000"/>
            </a:pPr>
            <a:r>
              <a:rPr lang="en-US" altLang="en-US" sz="28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9</a:t>
            </a:r>
            <a:r>
              <a:rPr lang="en-US" altLang="en-US" sz="2800" b="1" baseline="30000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th</a:t>
            </a:r>
            <a:r>
              <a:rPr lang="en-US" altLang="en-US" sz="28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 Most Popular </a:t>
            </a:r>
            <a:r>
              <a:rPr lang="en-US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Website In the World</a:t>
            </a:r>
            <a:endParaRPr lang="en-US" altLang="en-US" sz="2800" b="1" dirty="0">
              <a:solidFill>
                <a:srgbClr val="F1BB46"/>
              </a:solidFill>
              <a:latin typeface="Arial Bold"/>
              <a:cs typeface="Arial Bold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00600" y="3369439"/>
            <a:ext cx="3733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953"/>
              </a:spcBef>
              <a:buSzPct val="100000"/>
            </a:pPr>
            <a:r>
              <a:rPr lang="en-US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Over </a:t>
            </a:r>
            <a:r>
              <a:rPr lang="en-US" altLang="en-US" sz="28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20 Billion </a:t>
            </a:r>
            <a:r>
              <a:rPr lang="en-US" altLang="en-US" sz="28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Pageviews</a:t>
            </a:r>
            <a:r>
              <a:rPr lang="en-US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 per Year</a:t>
            </a:r>
            <a:endParaRPr lang="en-US" altLang="en-US" sz="2800" b="1" dirty="0">
              <a:solidFill>
                <a:srgbClr val="F1BB46"/>
              </a:solidFill>
              <a:effectLst>
                <a:outerShdw dist="12700" dir="2700000" algn="tl" rotWithShape="0">
                  <a:srgbClr val="000000">
                    <a:alpha val="75000"/>
                  </a:srgbClr>
                </a:outerShdw>
              </a:effectLst>
              <a:latin typeface="Arial Bold"/>
              <a:cs typeface="Arial Bold"/>
            </a:endParaRPr>
          </a:p>
        </p:txBody>
      </p:sp>
      <p:pic>
        <p:nvPicPr>
          <p:cNvPr id="9" name="Picture 2" descr="http://www.z57.com/wp-content/uploads/2013/11/craigslist-logo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4045" y="2057400"/>
            <a:ext cx="3628931" cy="1324561"/>
          </a:xfrm>
          <a:prstGeom prst="rect">
            <a:avLst/>
          </a:prstGeom>
          <a:noFill/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ts val="37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#5 </a:t>
            </a:r>
            <a:r>
              <a:rPr lang="en-US" altLang="en-US" sz="4400" b="1" cap="small" dirty="0" err="1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Facebook</a:t>
            </a:r>
            <a:r>
              <a:rPr lang="en-US" altLang="en-US" sz="44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 </a:t>
            </a: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Page</a:t>
            </a:r>
            <a:r>
              <a:rPr lang="en-US" altLang="en-US" sz="32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 with promotion</a:t>
            </a:r>
            <a:endParaRPr kumimoji="0" lang="en-US" altLang="en-US" sz="4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76845" y="53340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3700"/>
              </a:lnSpc>
              <a:spcBef>
                <a:spcPct val="0"/>
              </a:spcBef>
              <a:spcAft>
                <a:spcPts val="1200"/>
              </a:spcAft>
            </a:pPr>
            <a:endParaRPr kumimoji="0" lang="en-US" altLang="en-US" sz="26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191000" y="2667000"/>
            <a:ext cx="4648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953"/>
              </a:spcBef>
              <a:buSzPct val="100000"/>
            </a:pPr>
            <a:r>
              <a:rPr lang="en-US" altLang="en-US" sz="32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Facebook</a:t>
            </a:r>
            <a:r>
              <a:rPr lang="en-US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 gets </a:t>
            </a:r>
            <a:r>
              <a:rPr lang="en-US" altLang="en-US" sz="32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more traffic than Google</a:t>
            </a:r>
            <a:endParaRPr lang="en-US" altLang="en-US" sz="3200" b="1" dirty="0">
              <a:solidFill>
                <a:srgbClr val="F1BB46"/>
              </a:solidFill>
              <a:effectLst>
                <a:outerShdw dist="12700" dir="2700000" algn="tl" rotWithShape="0">
                  <a:srgbClr val="000000">
                    <a:alpha val="75000"/>
                  </a:srgbClr>
                </a:outerShdw>
              </a:effectLst>
              <a:latin typeface="Arial Bold"/>
              <a:cs typeface="Arial Bold"/>
            </a:endParaRPr>
          </a:p>
        </p:txBody>
      </p:sp>
      <p:pic>
        <p:nvPicPr>
          <p:cNvPr id="12" name="Picture 3" descr="C:\Users\Robert\Documents\High-Res-Logo_faceboo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07351"/>
            <a:ext cx="2667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ts val="37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kumimoji="0" lang="en-US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#6 YouTube </a:t>
            </a:r>
            <a:r>
              <a:rPr lang="en-US" altLang="en-US" sz="44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Video</a:t>
            </a:r>
            <a:endParaRPr kumimoji="0" lang="en-US" altLang="en-US" sz="4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76845" y="53340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3700"/>
              </a:lnSpc>
              <a:spcBef>
                <a:spcPct val="0"/>
              </a:spcBef>
              <a:spcAft>
                <a:spcPts val="1200"/>
              </a:spcAft>
            </a:pPr>
            <a:endParaRPr kumimoji="0" lang="en-US" altLang="en-US" sz="26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76800" y="2687538"/>
            <a:ext cx="2971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953"/>
              </a:spcBef>
              <a:buSzPct val="100000"/>
            </a:pPr>
            <a:r>
              <a:rPr lang="en-US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old"/>
                <a:cs typeface="Arial Bold"/>
              </a:rPr>
              <a:t>World’s </a:t>
            </a:r>
            <a:r>
              <a:rPr lang="en-US" altLang="en-US" sz="3200" b="1" dirty="0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 Bold"/>
                <a:cs typeface="Arial Bold"/>
              </a:rPr>
              <a:t>#2 search engine</a:t>
            </a:r>
            <a:endParaRPr lang="en-US" altLang="en-US" sz="3200" b="1" dirty="0">
              <a:solidFill>
                <a:srgbClr val="F1BB46"/>
              </a:solidFill>
              <a:effectLst>
                <a:outerShdw dist="12700" dir="2700000" algn="tl" rotWithShape="0">
                  <a:srgbClr val="000000">
                    <a:alpha val="75000"/>
                  </a:srgbClr>
                </a:outerShdw>
              </a:effectLst>
              <a:latin typeface="Arial Bold"/>
              <a:cs typeface="Arial Bold"/>
            </a:endParaRPr>
          </a:p>
        </p:txBody>
      </p:sp>
      <p:pic>
        <p:nvPicPr>
          <p:cNvPr id="3075" name="Picture 3" descr="C:\Users\Robert\Documents\youtube-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905000"/>
            <a:ext cx="2777857" cy="28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ts val="37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ea typeface="+mj-ea"/>
                <a:cs typeface="Arial"/>
              </a:rPr>
              <a:t>#7 </a:t>
            </a:r>
            <a:r>
              <a:rPr lang="en-US" altLang="en-US" sz="44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Personalized </a:t>
            </a: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Website</a:t>
            </a:r>
            <a:endParaRPr kumimoji="0" lang="en-US" altLang="en-US" sz="4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76845" y="53340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3700"/>
              </a:lnSpc>
              <a:spcBef>
                <a:spcPct val="0"/>
              </a:spcBef>
              <a:spcAft>
                <a:spcPts val="1200"/>
              </a:spcAft>
            </a:pPr>
            <a:endParaRPr kumimoji="0" lang="en-US" altLang="en-US" sz="26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38600" y="3025914"/>
            <a:ext cx="464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4000" b="1" cap="small" dirty="0" err="1" smtClean="0">
                <a:solidFill>
                  <a:srgbClr val="F1BB46"/>
                </a:solidFill>
                <a:effectLst>
                  <a:outerShdw dist="12700" dir="27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cs typeface="Arial"/>
              </a:rPr>
              <a:t>YourAddress</a:t>
            </a:r>
            <a:r>
              <a:rPr lang="en-US" altLang="en-US" sz="4000" b="1" cap="small" dirty="0" err="1" smtClean="0">
                <a:latin typeface="Arial"/>
                <a:cs typeface="Arial"/>
              </a:rPr>
              <a:t>.</a:t>
            </a:r>
            <a:r>
              <a:rPr lang="en-US" altLang="en-US" sz="3200" b="1" cap="small" dirty="0" err="1" smtClean="0">
                <a:latin typeface="Arial"/>
                <a:cs typeface="Arial"/>
              </a:rPr>
              <a:t>com</a:t>
            </a:r>
            <a:endParaRPr lang="en-US" sz="4000" dirty="0"/>
          </a:p>
        </p:txBody>
      </p:sp>
      <p:pic>
        <p:nvPicPr>
          <p:cNvPr id="8" name="Picture 7" descr="Screen shot 2014-02-12 at 11.52.55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219200"/>
            <a:ext cx="2819400" cy="4339916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1975</TotalTime>
  <Words>225</Words>
  <Application>Microsoft Office PowerPoint</Application>
  <PresentationFormat>On-screen Show (4:3)</PresentationFormat>
  <Paragraphs>41</Paragraphs>
  <Slides>13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Self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Billy Bob</dc:creator>
  <cp:lastModifiedBy>Robert</cp:lastModifiedBy>
  <cp:revision>304</cp:revision>
  <dcterms:created xsi:type="dcterms:W3CDTF">2014-02-12T16:53:06Z</dcterms:created>
  <dcterms:modified xsi:type="dcterms:W3CDTF">2014-02-15T15:44:34Z</dcterms:modified>
</cp:coreProperties>
</file>