
<file path=[Content_Types].xml><?xml version="1.0" encoding="utf-8"?>
<Types xmlns="http://schemas.openxmlformats.org/package/2006/content-types">
  <Default Extension="png" ContentType="image/png"/>
  <Default Extension="pdf" ContentType="application/pd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6" r:id="rId2"/>
    <p:sldId id="293" r:id="rId3"/>
    <p:sldId id="257" r:id="rId4"/>
    <p:sldId id="258" r:id="rId5"/>
    <p:sldId id="294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0202"/>
    <a:srgbClr val="F7C859"/>
    <a:srgbClr val="EAD7A9"/>
    <a:srgbClr val="EBAE1F"/>
    <a:srgbClr val="F1BB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25" autoAdjust="0"/>
    <p:restoredTop sz="94660"/>
  </p:normalViewPr>
  <p:slideViewPr>
    <p:cSldViewPr snapToObjects="1">
      <p:cViewPr varScale="1">
        <p:scale>
          <a:sx n="105" d="100"/>
          <a:sy n="105" d="100"/>
        </p:scale>
        <p:origin x="-178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51DE3E-A773-EA40-82EE-C840F021D309}" type="datetimeFigureOut">
              <a:rPr lang="en-US" smtClean="0"/>
              <a:pPr/>
              <a:t>2/15/2014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8826BB-3ACF-1C4B-A313-658518D3C2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77676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993CF7-C932-4D48-864B-9025E494795C}" type="datetimeFigureOut">
              <a:rPr lang="en-US" smtClean="0"/>
              <a:pPr/>
              <a:t>2/15/2014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F4C138-FAE7-B840-A410-A226DE80CA9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161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/>
              <a:t>Angie, just have Carpenter One but make it Carpenter One LLC – then under it have the description – also lets talk about the logo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F4C138-FAE7-B840-A410-A226DE80CA99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/>
              <a:t>Angie, just have Carpenter One but make it Carpenter One LLC – then under it have the description – also lets talk about the logo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F4C138-FAE7-B840-A410-A226DE80CA99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4E88F-52E4-9F42-8D93-41A579831C1A}" type="datetimeFigureOut">
              <a:rPr lang="en-US" smtClean="0"/>
              <a:pPr/>
              <a:t>2/15/2014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D08F2-B07E-C045-8823-6CFA8257DF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4E88F-52E4-9F42-8D93-41A579831C1A}" type="datetimeFigureOut">
              <a:rPr lang="en-US" smtClean="0"/>
              <a:pPr/>
              <a:t>2/15/2014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D08F2-B07E-C045-8823-6CFA8257DF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4E88F-52E4-9F42-8D93-41A579831C1A}" type="datetimeFigureOut">
              <a:rPr lang="en-US" smtClean="0"/>
              <a:pPr/>
              <a:t>2/15/2014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D08F2-B07E-C045-8823-6CFA8257DF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4E88F-52E4-9F42-8D93-41A579831C1A}" type="datetimeFigureOut">
              <a:rPr lang="en-US" smtClean="0"/>
              <a:pPr/>
              <a:t>2/15/2014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D08F2-B07E-C045-8823-6CFA8257DF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4E88F-52E4-9F42-8D93-41A579831C1A}" type="datetimeFigureOut">
              <a:rPr lang="en-US" smtClean="0"/>
              <a:pPr/>
              <a:t>2/15/2014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D08F2-B07E-C045-8823-6CFA8257DF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4E88F-52E4-9F42-8D93-41A579831C1A}" type="datetimeFigureOut">
              <a:rPr lang="en-US" smtClean="0"/>
              <a:pPr/>
              <a:t>2/15/2014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D08F2-B07E-C045-8823-6CFA8257DF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4E88F-52E4-9F42-8D93-41A579831C1A}" type="datetimeFigureOut">
              <a:rPr lang="en-US" smtClean="0"/>
              <a:pPr/>
              <a:t>2/15/2014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D08F2-B07E-C045-8823-6CFA8257DF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4E88F-52E4-9F42-8D93-41A579831C1A}" type="datetimeFigureOut">
              <a:rPr lang="en-US" smtClean="0"/>
              <a:pPr/>
              <a:t>2/15/2014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D08F2-B07E-C045-8823-6CFA8257DF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4E88F-52E4-9F42-8D93-41A579831C1A}" type="datetimeFigureOut">
              <a:rPr lang="en-US" smtClean="0"/>
              <a:pPr/>
              <a:t>2/15/2014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D08F2-B07E-C045-8823-6CFA8257DF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4E88F-52E4-9F42-8D93-41A579831C1A}" type="datetimeFigureOut">
              <a:rPr lang="en-US" smtClean="0"/>
              <a:pPr/>
              <a:t>2/15/2014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D08F2-B07E-C045-8823-6CFA8257DF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4E88F-52E4-9F42-8D93-41A579831C1A}" type="datetimeFigureOut">
              <a:rPr lang="en-US" smtClean="0"/>
              <a:pPr/>
              <a:t>2/15/2014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D08F2-B07E-C045-8823-6CFA8257DF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E4E88F-52E4-9F42-8D93-41A579831C1A}" type="datetimeFigureOut">
              <a:rPr lang="en-US" smtClean="0"/>
              <a:pPr/>
              <a:t>2/15/2014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5D08F2-B07E-C045-8823-6CFA8257DF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3.jpeg"/><Relationship Id="rId7" Type="http://schemas.openxmlformats.org/officeDocument/2006/relationships/image" Target="../media/image7.pd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10" Type="http://schemas.openxmlformats.org/officeDocument/2006/relationships/image" Target="../media/image8.png"/><Relationship Id="rId4" Type="http://schemas.openxmlformats.org/officeDocument/2006/relationships/image" Target="../media/image4.jpeg"/><Relationship Id="rId9" Type="http://schemas.openxmlformats.org/officeDocument/2006/relationships/image" Target="../media/image8.pd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descr="House3-cropped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4" name="Rectangle 33"/>
          <p:cNvSpPr/>
          <p:nvPr/>
        </p:nvSpPr>
        <p:spPr>
          <a:xfrm>
            <a:off x="0" y="3733800"/>
            <a:ext cx="9144000" cy="1828800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3" name="Picture 32" descr="Goldmark Realty6 Gloss Effect reverse NoBG.psd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64888" y="3846298"/>
            <a:ext cx="2173912" cy="15639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pt-b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 bwMode="auto">
          <a:xfrm>
            <a:off x="176845" y="0"/>
            <a:ext cx="7824155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4291" tIns="32146" rIns="64291" bIns="32146" numCol="1" anchor="ctr" anchorCtr="0" compatLnSpc="1">
            <a:prstTxWarp prst="textNoShape">
              <a:avLst/>
            </a:prstTxWarp>
            <a:noAutofit/>
          </a:bodyPr>
          <a:lstStyle/>
          <a:p>
            <a:pPr lvl="0">
              <a:lnSpc>
                <a:spcPts val="3700"/>
              </a:lnSpc>
              <a:spcBef>
                <a:spcPct val="0"/>
              </a:spcBef>
              <a:spcAft>
                <a:spcPts val="1200"/>
              </a:spcAft>
            </a:pPr>
            <a:r>
              <a:rPr kumimoji="0" lang="en-US" altLang="en-US" sz="4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12700" dist="12700" dir="13500000" algn="tl" rotWithShape="0">
                    <a:srgbClr val="000000"/>
                  </a:outerShdw>
                </a:effectLst>
                <a:uLnTx/>
                <a:uFillTx/>
                <a:latin typeface="Arial"/>
                <a:ea typeface="+mj-ea"/>
                <a:cs typeface="Arial"/>
              </a:rPr>
              <a:t>R.R. </a:t>
            </a:r>
            <a:r>
              <a:rPr kumimoji="0" lang="en-US" altLang="en-US" sz="4400" b="1" i="0" u="none" strike="noStrike" kern="1200" cap="small" spc="0" normalizeH="0" baseline="0" noProof="0" dirty="0" smtClean="0">
                <a:ln>
                  <a:noFill/>
                </a:ln>
                <a:solidFill>
                  <a:srgbClr val="F1BB46"/>
                </a:solidFill>
                <a:effectLst>
                  <a:outerShdw blurRad="12700" dist="12700" dir="13500000" algn="tl" rotWithShape="0">
                    <a:srgbClr val="000000">
                      <a:alpha val="75000"/>
                    </a:srgbClr>
                  </a:outerShdw>
                </a:effectLst>
                <a:uLnTx/>
                <a:uFillTx/>
                <a:latin typeface="Arial"/>
                <a:ea typeface="+mj-ea"/>
                <a:cs typeface="Arial"/>
              </a:rPr>
              <a:t>Carpenter </a:t>
            </a:r>
            <a:r>
              <a:rPr lang="en-US" altLang="en-US" sz="4400" b="1" cap="small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12700" dist="12700" dir="13500000" algn="tl" rotWithShape="0">
                    <a:srgbClr val="000000"/>
                  </a:outerShdw>
                </a:effectLst>
                <a:latin typeface="Arial"/>
                <a:cs typeface="Arial"/>
              </a:rPr>
              <a:t>Companies</a:t>
            </a:r>
            <a:endParaRPr kumimoji="0" lang="en-US" altLang="en-US" sz="4400" b="1" i="0" u="none" strike="noStrike" kern="1200" cap="small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12700" dist="12700" dir="13500000" algn="tl" rotWithShape="0">
                  <a:srgbClr val="000000"/>
                </a:outerShdw>
              </a:effectLst>
              <a:uLnTx/>
              <a:uFillTx/>
              <a:latin typeface="Arial"/>
              <a:ea typeface="+mj-ea"/>
              <a:cs typeface="Arial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28600" y="1979395"/>
            <a:ext cx="19812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/>
              <a:t>Over 250</a:t>
            </a:r>
            <a:r>
              <a:rPr lang="en-US" sz="2000" dirty="0" smtClean="0"/>
              <a:t> homes</a:t>
            </a:r>
          </a:p>
          <a:p>
            <a:pPr algn="r"/>
            <a:r>
              <a:rPr lang="en-US" sz="2000" dirty="0" smtClean="0"/>
              <a:t>rehabilitated</a:t>
            </a:r>
            <a:endParaRPr lang="en-US" sz="2000" dirty="0"/>
          </a:p>
        </p:txBody>
      </p:sp>
      <p:sp>
        <p:nvSpPr>
          <p:cNvPr id="20" name="TextBox 19"/>
          <p:cNvSpPr txBox="1"/>
          <p:nvPr/>
        </p:nvSpPr>
        <p:spPr>
          <a:xfrm>
            <a:off x="394062" y="4165937"/>
            <a:ext cx="18157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/>
              <a:t>Nationwide</a:t>
            </a:r>
          </a:p>
          <a:p>
            <a:pPr algn="r"/>
            <a:r>
              <a:rPr lang="en-US" sz="2000" dirty="0" smtClean="0"/>
              <a:t>Franchise</a:t>
            </a:r>
            <a:endParaRPr lang="en-US" sz="2000" dirty="0"/>
          </a:p>
        </p:txBody>
      </p:sp>
      <p:sp>
        <p:nvSpPr>
          <p:cNvPr id="21" name="TextBox 20"/>
          <p:cNvSpPr txBox="1"/>
          <p:nvPr/>
        </p:nvSpPr>
        <p:spPr>
          <a:xfrm>
            <a:off x="4452938" y="1958974"/>
            <a:ext cx="21764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dirty="0" smtClean="0"/>
              <a:t>Residential Property </a:t>
            </a:r>
            <a:r>
              <a:rPr lang="en-US" sz="2000" b="1" dirty="0" smtClean="0"/>
              <a:t>Management</a:t>
            </a:r>
            <a:endParaRPr lang="en-US" sz="20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4452938" y="4165937"/>
            <a:ext cx="21764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dirty="0" smtClean="0"/>
              <a:t>Servicing</a:t>
            </a:r>
          </a:p>
          <a:p>
            <a:pPr algn="r"/>
            <a:r>
              <a:rPr lang="en-US" sz="2000" b="1" dirty="0" smtClean="0"/>
              <a:t>Buyers &amp; Sellers</a:t>
            </a:r>
            <a:endParaRPr lang="en-US" sz="2000" b="1" dirty="0"/>
          </a:p>
        </p:txBody>
      </p:sp>
      <p:pic>
        <p:nvPicPr>
          <p:cNvPr id="24" name="Picture 1" descr="C:\Users\RobertC\Dropbox\NotBeingUsed\BuyKwik\Logos\AsSeenOnTV\web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64607" y="4888468"/>
            <a:ext cx="468993" cy="369332"/>
          </a:xfrm>
          <a:prstGeom prst="rect">
            <a:avLst/>
          </a:prstGeom>
          <a:noFill/>
        </p:spPr>
      </p:pic>
      <p:sp>
        <p:nvSpPr>
          <p:cNvPr id="26" name="Title 1"/>
          <p:cNvSpPr txBox="1">
            <a:spLocks/>
          </p:cNvSpPr>
          <p:nvPr/>
        </p:nvSpPr>
        <p:spPr bwMode="auto">
          <a:xfrm>
            <a:off x="176845" y="533400"/>
            <a:ext cx="7824155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4291" tIns="32146" rIns="64291" bIns="32146" numCol="1" anchor="ctr" anchorCtr="0" compatLnSpc="1">
            <a:prstTxWarp prst="textNoShape">
              <a:avLst/>
            </a:prstTxWarp>
            <a:noAutofit/>
          </a:bodyPr>
          <a:lstStyle/>
          <a:p>
            <a:pPr lvl="0">
              <a:lnSpc>
                <a:spcPts val="3700"/>
              </a:lnSpc>
              <a:spcBef>
                <a:spcPct val="0"/>
              </a:spcBef>
              <a:spcAft>
                <a:spcPts val="1200"/>
              </a:spcAft>
            </a:pPr>
            <a:r>
              <a:rPr lang="en-US" altLang="en-US" sz="2600" b="1" cap="small" dirty="0" smtClean="0">
                <a:solidFill>
                  <a:srgbClr val="F1BB46"/>
                </a:solidFill>
                <a:effectLst>
                  <a:outerShdw blurRad="12700" dist="12700" dir="13500000" algn="tl" rotWithShape="0">
                    <a:srgbClr val="000000">
                      <a:alpha val="75000"/>
                    </a:srgbClr>
                  </a:outerShdw>
                </a:effectLst>
                <a:latin typeface="Arial"/>
                <a:ea typeface="+mj-ea"/>
                <a:cs typeface="Arial"/>
              </a:rPr>
              <a:t>25 Years</a:t>
            </a:r>
            <a:r>
              <a:rPr kumimoji="0" lang="en-US" altLang="en-US" sz="2600" b="1" i="0" u="none" strike="noStrike" kern="1200" cap="small" spc="0" normalizeH="0" baseline="0" noProof="0" dirty="0" smtClean="0">
                <a:ln>
                  <a:noFill/>
                </a:ln>
                <a:solidFill>
                  <a:srgbClr val="F1BB46"/>
                </a:solidFill>
                <a:effectLst>
                  <a:outerShdw blurRad="12700" dist="12700" dir="13500000" algn="tl" rotWithShape="0">
                    <a:srgbClr val="000000">
                      <a:alpha val="75000"/>
                    </a:srgbClr>
                  </a:outerShdw>
                </a:effectLst>
                <a:uLnTx/>
                <a:uFillTx/>
                <a:latin typeface="Arial"/>
                <a:ea typeface="+mj-ea"/>
                <a:cs typeface="Arial"/>
              </a:rPr>
              <a:t> </a:t>
            </a:r>
            <a:r>
              <a:rPr lang="en-US" altLang="en-US" sz="26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12700" dist="12700" dir="13500000" algn="tl" rotWithShape="0">
                    <a:srgbClr val="000000"/>
                  </a:outerShdw>
                </a:effectLst>
                <a:latin typeface="Arial"/>
                <a:cs typeface="Arial"/>
              </a:rPr>
              <a:t>Real Estate &amp; Marketing Experience</a:t>
            </a:r>
            <a:endParaRPr kumimoji="0" lang="en-US" altLang="en-US" sz="2600" b="1" i="0" u="none" strike="noStrike" kern="1200" cap="small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12700" dist="12700" dir="13500000" algn="tl" rotWithShape="0">
                  <a:srgbClr val="000000"/>
                </a:outerShdw>
              </a:effectLst>
              <a:uLnTx/>
              <a:uFillTx/>
              <a:latin typeface="Arial"/>
              <a:ea typeface="+mj-ea"/>
              <a:cs typeface="Arial"/>
            </a:endParaRPr>
          </a:p>
        </p:txBody>
      </p:sp>
      <p:sp>
        <p:nvSpPr>
          <p:cNvPr id="29" name="Rounded Rectangle 28"/>
          <p:cNvSpPr>
            <a:spLocks noChangeAspect="1"/>
          </p:cNvSpPr>
          <p:nvPr/>
        </p:nvSpPr>
        <p:spPr>
          <a:xfrm>
            <a:off x="2362200" y="3810000"/>
            <a:ext cx="1828800" cy="1828800"/>
          </a:xfrm>
          <a:prstGeom prst="roundRect">
            <a:avLst/>
          </a:prstGeom>
          <a:solidFill>
            <a:srgbClr val="FFFFFF"/>
          </a:solidFill>
          <a:ln w="25400" cap="rnd" cmpd="sng">
            <a:solidFill>
              <a:srgbClr val="F1BB46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3" descr="C:\Users\Robert\Dropbox\NotBeingUsed\BuyKwik\Logos\800 BUY KWIK logo\web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4417795"/>
            <a:ext cx="1676400" cy="623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Rounded Rectangle 27"/>
          <p:cNvSpPr>
            <a:spLocks noChangeAspect="1"/>
          </p:cNvSpPr>
          <p:nvPr/>
        </p:nvSpPr>
        <p:spPr>
          <a:xfrm>
            <a:off x="2362200" y="1598395"/>
            <a:ext cx="1828800" cy="1828800"/>
          </a:xfrm>
          <a:prstGeom prst="roundRect">
            <a:avLst/>
          </a:prstGeom>
          <a:solidFill>
            <a:srgbClr val="FFFFFF"/>
          </a:solidFill>
          <a:ln w="25400" cap="rnd" cmpd="sng">
            <a:solidFill>
              <a:srgbClr val="F1BB46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Robert\Documents\KWIKlogo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7594" y="1979395"/>
            <a:ext cx="1687206" cy="1089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Rounded Rectangle 29"/>
          <p:cNvSpPr>
            <a:spLocks noChangeAspect="1"/>
          </p:cNvSpPr>
          <p:nvPr/>
        </p:nvSpPr>
        <p:spPr>
          <a:xfrm>
            <a:off x="6740676" y="3810000"/>
            <a:ext cx="1828800" cy="1828800"/>
          </a:xfrm>
          <a:prstGeom prst="roundRect">
            <a:avLst/>
          </a:prstGeom>
          <a:solidFill>
            <a:srgbClr val="FFFFFF"/>
          </a:solidFill>
          <a:ln w="25400" cap="rnd" cmpd="sng">
            <a:solidFill>
              <a:srgbClr val="F1BB46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 descr="Goldmark Realty2_b.eps"/>
          <p:cNvPicPr>
            <a:picLocks noChangeAspect="1"/>
          </p:cNvPicPr>
          <p:nvPr/>
        </p:nvPicPr>
        <mc:AlternateContent xmlns:mc="http://schemas.openxmlformats.org/markup-compatibility/2006">
          <mc:Choice xmlns="" xmlns:mv="urn:schemas-microsoft-com:mac:vml" xmlns:ma="http://schemas.microsoft.com/office/mac/drawingml/2008/main" Requires="ma">
            <p:blipFill>
              <a:blip r:embed="rId7"/>
              <a:srcRect l="19161" t="28688" r="22587" b="41823"/>
              <a:stretch>
                <a:fillRect/>
              </a:stretch>
            </p:blipFill>
          </mc:Choice>
          <mc:Fallback>
            <p:blipFill>
              <a:blip r:embed="rId8"/>
              <a:srcRect l="19161" t="28688" r="22587" b="41823"/>
              <a:stretch>
                <a:fillRect/>
              </a:stretch>
            </p:blipFill>
          </mc:Fallback>
        </mc:AlternateContent>
        <p:spPr>
          <a:xfrm>
            <a:off x="6781800" y="4114801"/>
            <a:ext cx="1744695" cy="1143000"/>
          </a:xfrm>
          <a:prstGeom prst="rect">
            <a:avLst/>
          </a:prstGeom>
        </p:spPr>
      </p:pic>
      <p:sp>
        <p:nvSpPr>
          <p:cNvPr id="31" name="Rounded Rectangle 30"/>
          <p:cNvSpPr>
            <a:spLocks noChangeAspect="1"/>
          </p:cNvSpPr>
          <p:nvPr/>
        </p:nvSpPr>
        <p:spPr>
          <a:xfrm>
            <a:off x="6740676" y="1602005"/>
            <a:ext cx="1828800" cy="1828800"/>
          </a:xfrm>
          <a:prstGeom prst="roundRect">
            <a:avLst/>
          </a:prstGeom>
          <a:solidFill>
            <a:srgbClr val="FFFFFF"/>
          </a:solidFill>
          <a:ln w="25400" cap="rnd" cmpd="sng">
            <a:solidFill>
              <a:srgbClr val="F1BB46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 descr="Carpenter1Logo.ai"/>
          <p:cNvPicPr>
            <a:picLocks noChangeAspect="1"/>
          </p:cNvPicPr>
          <p:nvPr/>
        </p:nvPicPr>
        <mc:AlternateContent xmlns:mc="http://schemas.openxmlformats.org/markup-compatibility/2006">
          <mc:Choice xmlns="" xmlns:mv="urn:schemas-microsoft-com:mac:vml" xmlns:ma="http://schemas.microsoft.com/office/mac/drawingml/2008/main" Requires="ma">
            <p:blipFill>
              <a:blip r:embed="rId9"/>
              <a:stretch>
                <a:fillRect/>
              </a:stretch>
            </p:blipFill>
          </mc:Choice>
          <mc:Fallback>
            <p:blipFill>
              <a:blip r:embed="rId10"/>
              <a:stretch>
                <a:fillRect/>
              </a:stretch>
            </p:blipFill>
          </mc:Fallback>
        </mc:AlternateContent>
        <p:spPr>
          <a:xfrm>
            <a:off x="6858000" y="1828800"/>
            <a:ext cx="1629593" cy="1315820"/>
          </a:xfrm>
          <a:prstGeom prst="rect">
            <a:avLst/>
          </a:prstGeom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pt-b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 bwMode="auto">
          <a:xfrm>
            <a:off x="176845" y="0"/>
            <a:ext cx="7824155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4291" tIns="32146" rIns="64291" bIns="32146" numCol="1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ts val="37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4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12700" dist="12700" dir="13500000" algn="tl" rotWithShape="0">
                    <a:srgbClr val="000000"/>
                  </a:outerShdw>
                </a:effectLst>
                <a:uLnTx/>
                <a:uFillTx/>
                <a:latin typeface="Arial"/>
                <a:ea typeface="+mj-ea"/>
                <a:cs typeface="Arial"/>
              </a:rPr>
              <a:t>Proud</a:t>
            </a:r>
            <a:r>
              <a:rPr kumimoji="0" lang="en-US" altLang="en-US" sz="4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12700" dist="12700" dir="13500000" algn="tl" rotWithShape="0">
                    <a:srgbClr val="000000">
                      <a:alpha val="75000"/>
                    </a:srgbClr>
                  </a:outerShdw>
                </a:effectLst>
                <a:uLnTx/>
                <a:uFillTx/>
                <a:latin typeface="Arial"/>
                <a:ea typeface="+mj-ea"/>
                <a:cs typeface="Arial"/>
              </a:rPr>
              <a:t> </a:t>
            </a:r>
            <a:r>
              <a:rPr lang="en-US" altLang="en-US" sz="4400" b="1" cap="small" dirty="0" smtClean="0">
                <a:solidFill>
                  <a:srgbClr val="F1BB46"/>
                </a:solidFill>
                <a:effectLst>
                  <a:outerShdw blurRad="12700" dist="12700" dir="13500000" algn="tl" rotWithShape="0">
                    <a:srgbClr val="000000">
                      <a:alpha val="75000"/>
                    </a:srgbClr>
                  </a:outerShdw>
                </a:effectLst>
                <a:latin typeface="Arial"/>
                <a:ea typeface="+mj-ea"/>
                <a:cs typeface="Arial"/>
              </a:rPr>
              <a:t>Members</a:t>
            </a:r>
            <a:endParaRPr kumimoji="0" lang="en-US" altLang="en-US" sz="4400" b="1" i="0" u="none" strike="noStrike" kern="1200" cap="small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12700" dist="12700" dir="13500000" algn="tl" rotWithShape="0">
                  <a:srgbClr val="000000"/>
                </a:outerShdw>
              </a:effectLst>
              <a:uLnTx/>
              <a:uFillTx/>
              <a:latin typeface="Arial"/>
              <a:ea typeface="+mj-ea"/>
              <a:cs typeface="Arial"/>
            </a:endParaRPr>
          </a:p>
        </p:txBody>
      </p:sp>
      <p:pic>
        <p:nvPicPr>
          <p:cNvPr id="6" name="Picture 6" descr="http://bartowboardofrealtors.com/wp-content/uploads/2013/01/NAR-logo-head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0752" y="1219200"/>
            <a:ext cx="2460448" cy="1057222"/>
          </a:xfrm>
          <a:prstGeom prst="rect">
            <a:avLst/>
          </a:prstGeom>
          <a:noFill/>
          <a:ln>
            <a:noFill/>
          </a:ln>
          <a:effectLst>
            <a:outerShdw blurRad="127000" dist="38100" dir="2700000">
              <a:srgbClr val="000000">
                <a:alpha val="3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2" descr="http://blog.ebby.com/files/2011/12/metrotex-300x16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7721" y="3128216"/>
            <a:ext cx="1825626" cy="998008"/>
          </a:xfrm>
          <a:prstGeom prst="rect">
            <a:avLst/>
          </a:prstGeom>
          <a:noFill/>
          <a:ln>
            <a:noFill/>
          </a:ln>
          <a:effectLst>
            <a:outerShdw blurRad="127000" dist="38100" dir="2700000">
              <a:srgbClr val="000000">
                <a:alpha val="3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8" descr="http://www.friscofirst.com/wp-content/uploads/2011/04/ccrealtor-logo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5017277"/>
            <a:ext cx="2199436" cy="926323"/>
          </a:xfrm>
          <a:prstGeom prst="rect">
            <a:avLst/>
          </a:prstGeom>
          <a:noFill/>
          <a:ln>
            <a:noFill/>
          </a:ln>
          <a:effectLst>
            <a:outerShdw blurRad="127000" dist="38100" dir="2700000">
              <a:srgbClr val="000000">
                <a:alpha val="3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0" descr="http://themattesongroup.com/wp-content/uploads/2013/09/Texas-Association-of-Realtors-logo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0822" y="2983302"/>
            <a:ext cx="1585378" cy="1300011"/>
          </a:xfrm>
          <a:prstGeom prst="rect">
            <a:avLst/>
          </a:prstGeom>
          <a:noFill/>
          <a:ln>
            <a:noFill/>
          </a:ln>
          <a:effectLst>
            <a:outerShdw blurRad="127000" dist="38100" dir="2700000">
              <a:srgbClr val="000000">
                <a:alpha val="3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4" descr="http://bullformstexas.com/blog/wp-content/uploads/2012/08/TREC-form-real-estate.gi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2668924"/>
            <a:ext cx="1937829" cy="1937829"/>
          </a:xfrm>
          <a:prstGeom prst="rect">
            <a:avLst/>
          </a:prstGeom>
          <a:noFill/>
          <a:ln>
            <a:noFill/>
          </a:ln>
          <a:effectLst>
            <a:outerShdw blurRad="127000" dist="38100" dir="2700000">
              <a:srgbClr val="000000">
                <a:alpha val="3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itle 1"/>
          <p:cNvSpPr txBox="1">
            <a:spLocks/>
          </p:cNvSpPr>
          <p:nvPr/>
        </p:nvSpPr>
        <p:spPr bwMode="auto">
          <a:xfrm>
            <a:off x="176845" y="533400"/>
            <a:ext cx="7824155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4291" tIns="32146" rIns="64291" bIns="32146" numCol="1" anchor="ctr" anchorCtr="0" compatLnSpc="1">
            <a:prstTxWarp prst="textNoShape">
              <a:avLst/>
            </a:prstTxWarp>
            <a:noAutofit/>
          </a:bodyPr>
          <a:lstStyle/>
          <a:p>
            <a:pPr lvl="0">
              <a:lnSpc>
                <a:spcPts val="3700"/>
              </a:lnSpc>
              <a:spcBef>
                <a:spcPct val="0"/>
              </a:spcBef>
              <a:spcAft>
                <a:spcPts val="1200"/>
              </a:spcAft>
            </a:pPr>
            <a:r>
              <a:rPr lang="en-US" altLang="en-US" sz="2600" b="1" cap="small" dirty="0" smtClean="0">
                <a:solidFill>
                  <a:srgbClr val="F1BB46"/>
                </a:solidFill>
                <a:effectLst>
                  <a:outerShdw blurRad="12700" dist="12700" dir="13500000" algn="tl" rotWithShape="0">
                    <a:srgbClr val="000000">
                      <a:alpha val="75000"/>
                    </a:srgbClr>
                  </a:outerShdw>
                </a:effectLst>
                <a:latin typeface="Arial"/>
                <a:ea typeface="+mj-ea"/>
                <a:cs typeface="Arial"/>
              </a:rPr>
              <a:t>Industry </a:t>
            </a:r>
            <a:r>
              <a:rPr lang="en-US" altLang="en-US" sz="26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12700" dist="12700" dir="13500000" algn="tl" rotWithShape="0">
                    <a:srgbClr val="000000"/>
                  </a:outerShdw>
                </a:effectLst>
                <a:latin typeface="Arial"/>
                <a:ea typeface="+mj-ea"/>
                <a:cs typeface="Arial"/>
              </a:rPr>
              <a:t>Involvement</a:t>
            </a:r>
            <a:endParaRPr kumimoji="0" lang="en-US" altLang="en-US" sz="2600" b="1" i="0" u="none" strike="noStrike" kern="1200" cap="small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12700" dist="12700" dir="13500000" algn="tl" rotWithShape="0">
                  <a:srgbClr val="000000"/>
                </a:outerShdw>
              </a:effectLst>
              <a:uLnTx/>
              <a:uFillTx/>
              <a:latin typeface="Arial"/>
              <a:ea typeface="+mj-ea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pt-b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 bwMode="auto">
          <a:xfrm>
            <a:off x="176845" y="0"/>
            <a:ext cx="7824155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4291" tIns="32146" rIns="64291" bIns="32146" numCol="1" anchor="ctr" anchorCtr="0" compatLnSpc="1">
            <a:prstTxWarp prst="textNoShape">
              <a:avLst/>
            </a:prstTxWarp>
            <a:noAutofit/>
          </a:bodyPr>
          <a:lstStyle/>
          <a:p>
            <a:pPr lvl="0">
              <a:lnSpc>
                <a:spcPts val="3700"/>
              </a:lnSpc>
              <a:spcBef>
                <a:spcPct val="0"/>
              </a:spcBef>
              <a:spcAft>
                <a:spcPts val="1200"/>
              </a:spcAft>
            </a:pPr>
            <a:r>
              <a:rPr kumimoji="0" lang="en-US" altLang="en-US" sz="4400" b="1" i="0" u="none" strike="noStrike" kern="1200" cap="small" spc="0" normalizeH="0" baseline="0" noProof="0" dirty="0" err="1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12700" dist="12700" dir="13500000" algn="tl" rotWithShape="0">
                    <a:srgbClr val="000000"/>
                  </a:outerShdw>
                </a:effectLst>
                <a:uLnTx/>
                <a:uFillTx/>
                <a:latin typeface="Arial"/>
                <a:ea typeface="+mj-ea"/>
                <a:cs typeface="Arial"/>
              </a:rPr>
              <a:t>Goldmark</a:t>
            </a:r>
            <a:r>
              <a:rPr kumimoji="0" lang="en-US" altLang="en-US" sz="4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12700" dist="12700" dir="13500000" algn="tl" rotWithShape="0">
                    <a:srgbClr val="000000">
                      <a:alpha val="75000"/>
                    </a:srgbClr>
                  </a:outerShdw>
                </a:effectLst>
                <a:uLnTx/>
                <a:uFillTx/>
                <a:latin typeface="Arial"/>
                <a:ea typeface="+mj-ea"/>
                <a:cs typeface="Arial"/>
              </a:rPr>
              <a:t> </a:t>
            </a:r>
            <a:r>
              <a:rPr lang="en-US" altLang="en-US" sz="4400" b="1" cap="small" dirty="0" smtClean="0">
                <a:solidFill>
                  <a:srgbClr val="F1BB46"/>
                </a:solidFill>
                <a:effectLst>
                  <a:outerShdw blurRad="12700" dist="12700" dir="13500000" algn="tl" rotWithShape="0">
                    <a:srgbClr val="000000">
                      <a:alpha val="75000"/>
                    </a:srgbClr>
                  </a:outerShdw>
                </a:effectLst>
                <a:latin typeface="Arial"/>
                <a:ea typeface="+mj-ea"/>
                <a:cs typeface="Arial"/>
              </a:rPr>
              <a:t>Giving </a:t>
            </a:r>
            <a:r>
              <a:rPr lang="en-US" altLang="en-US" sz="4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12700" dist="12700" dir="13500000" algn="tl" rotWithShape="0">
                    <a:srgbClr val="000000"/>
                  </a:outerShdw>
                </a:effectLst>
                <a:latin typeface="Arial"/>
                <a:ea typeface="+mj-ea"/>
                <a:cs typeface="Arial"/>
              </a:rPr>
              <a:t>Program</a:t>
            </a:r>
            <a:endParaRPr kumimoji="0" lang="en-US" altLang="en-US" sz="4400" b="1" i="0" u="none" strike="noStrike" kern="1200" cap="small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12700" dist="12700" dir="13500000" algn="tl" rotWithShape="0">
                  <a:srgbClr val="000000"/>
                </a:outerShdw>
              </a:effectLst>
              <a:uLnTx/>
              <a:uFillTx/>
              <a:latin typeface="Arial"/>
              <a:ea typeface="+mj-ea"/>
              <a:cs typeface="Arial"/>
            </a:endParaRPr>
          </a:p>
        </p:txBody>
      </p:sp>
      <p:pic>
        <p:nvPicPr>
          <p:cNvPr id="11" name="Picture 10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02" r="17609"/>
          <a:stretch>
            <a:fillRect/>
          </a:stretch>
        </p:blipFill>
        <p:spPr>
          <a:xfrm>
            <a:off x="8305800" y="152400"/>
            <a:ext cx="631537" cy="666539"/>
          </a:xfrm>
          <a:prstGeom prst="rect">
            <a:avLst/>
          </a:prstGeom>
        </p:spPr>
      </p:pic>
      <p:sp>
        <p:nvSpPr>
          <p:cNvPr id="14" name="Content Placeholder 2"/>
          <p:cNvSpPr txBox="1">
            <a:spLocks/>
          </p:cNvSpPr>
          <p:nvPr/>
        </p:nvSpPr>
        <p:spPr bwMode="auto">
          <a:xfrm>
            <a:off x="0" y="1752600"/>
            <a:ext cx="9144000" cy="83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4291" tIns="32146" rIns="64291" bIns="3214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altLang="en-US" sz="4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7C859"/>
                </a:solidFill>
                <a:effectLst>
                  <a:outerShdw blurRad="12700" dist="38100" dir="2700000" algn="br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Arial"/>
                <a:ea typeface="+mn-ea"/>
                <a:cs typeface="Arial"/>
              </a:rPr>
              <a:t>10%</a:t>
            </a:r>
            <a:r>
              <a:rPr kumimoji="0" lang="en-US" altLang="en-US" sz="4200" b="1" i="0" u="none" strike="noStrike" kern="1200" cap="none" spc="0" normalizeH="0" noProof="0" dirty="0" smtClean="0">
                <a:ln>
                  <a:noFill/>
                </a:ln>
                <a:solidFill>
                  <a:srgbClr val="F7C859"/>
                </a:solidFill>
                <a:effectLst>
                  <a:outerShdw blurRad="12700" dist="38100" dir="2700000" algn="br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Arial"/>
                <a:ea typeface="+mn-ea"/>
                <a:cs typeface="Arial"/>
              </a:rPr>
              <a:t> Donated Every Year</a:t>
            </a:r>
            <a:endParaRPr kumimoji="0" lang="en-US" altLang="en-US" sz="4200" b="0" i="0" u="none" strike="noStrike" kern="1200" cap="none" spc="0" normalizeH="0" baseline="0" noProof="0" dirty="0" smtClean="0">
              <a:ln>
                <a:noFill/>
              </a:ln>
              <a:solidFill>
                <a:srgbClr val="F7C859"/>
              </a:solidFill>
              <a:effectLst>
                <a:outerShdw blurRad="12700" dist="38100" dir="2700000" algn="br">
                  <a:srgbClr val="000000">
                    <a:alpha val="70000"/>
                  </a:srgbClr>
                </a:outerShdw>
              </a:effectLst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0" y="4800600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404040"/>
                </a:solidFill>
                <a:latin typeface="Arial"/>
                <a:cs typeface="Arial"/>
              </a:rPr>
              <a:t>For more information, visit www.goldmarkrealty.com/giving.html</a:t>
            </a:r>
            <a:endParaRPr lang="en-US" sz="1600" b="1" dirty="0">
              <a:solidFill>
                <a:srgbClr val="404040"/>
              </a:solidFill>
              <a:latin typeface="Arial"/>
              <a:cs typeface="Arial"/>
            </a:endParaRPr>
          </a:p>
        </p:txBody>
      </p:sp>
      <p:sp>
        <p:nvSpPr>
          <p:cNvPr id="18" name="Title 1"/>
          <p:cNvSpPr txBox="1">
            <a:spLocks/>
          </p:cNvSpPr>
          <p:nvPr/>
        </p:nvSpPr>
        <p:spPr bwMode="auto">
          <a:xfrm>
            <a:off x="176845" y="533400"/>
            <a:ext cx="7824155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64291" tIns="32146" rIns="64291" bIns="32146" numCol="1" anchor="ctr" anchorCtr="0" compatLnSpc="1">
            <a:prstTxWarp prst="textNoShape">
              <a:avLst/>
            </a:prstTxWarp>
            <a:noAutofit/>
          </a:bodyPr>
          <a:lstStyle/>
          <a:p>
            <a:pPr>
              <a:lnSpc>
                <a:spcPts val="3700"/>
              </a:lnSpc>
              <a:spcBef>
                <a:spcPct val="0"/>
              </a:spcBef>
              <a:spcAft>
                <a:spcPts val="1200"/>
              </a:spcAft>
            </a:pPr>
            <a:r>
              <a:rPr lang="en-US" altLang="en-US" sz="26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12700" dist="12700" dir="13500000" algn="tl" rotWithShape="0">
                    <a:srgbClr val="000000"/>
                  </a:outerShdw>
                </a:effectLst>
                <a:latin typeface="Arial"/>
                <a:cs typeface="Arial"/>
              </a:rPr>
              <a:t>We </a:t>
            </a:r>
            <a:r>
              <a:rPr lang="en-US" altLang="en-US" sz="2600" b="1" cap="small" dirty="0" smtClean="0">
                <a:solidFill>
                  <a:srgbClr val="F1BB46"/>
                </a:solidFill>
                <a:effectLst>
                  <a:outerShdw blurRad="12700" dist="12700" dir="13500000" algn="tl" rotWithShape="0">
                    <a:srgbClr val="000000">
                      <a:alpha val="75000"/>
                    </a:srgbClr>
                  </a:outerShdw>
                </a:effectLst>
                <a:latin typeface="Arial"/>
                <a:ea typeface="+mj-ea"/>
                <a:cs typeface="Arial"/>
              </a:rPr>
              <a:t>Support </a:t>
            </a:r>
            <a:r>
              <a:rPr lang="en-US" altLang="en-US" sz="26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12700" dist="12700" dir="13500000" algn="tl" rotWithShape="0">
                    <a:srgbClr val="000000"/>
                  </a:outerShdw>
                </a:effectLst>
                <a:latin typeface="Arial"/>
                <a:ea typeface="+mj-ea"/>
                <a:cs typeface="Arial"/>
              </a:rPr>
              <a:t>Our Troops</a:t>
            </a:r>
            <a:endParaRPr kumimoji="0" lang="en-US" altLang="en-US" sz="2600" b="1" i="0" u="none" strike="noStrike" kern="1200" cap="small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12700" dist="12700" dir="13500000" algn="tl" rotWithShape="0">
                  <a:srgbClr val="000000"/>
                </a:outerShdw>
              </a:effectLst>
              <a:uLnTx/>
              <a:uFillTx/>
              <a:latin typeface="Arial"/>
              <a:ea typeface="+mj-ea"/>
              <a:cs typeface="Arial"/>
            </a:endParaRPr>
          </a:p>
        </p:txBody>
      </p:sp>
      <p:pic>
        <p:nvPicPr>
          <p:cNvPr id="19" name="Picture 18" descr="wounded-warriors-family-support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400" y="2743200"/>
            <a:ext cx="7315200" cy="1828800"/>
          </a:xfrm>
          <a:prstGeom prst="rect">
            <a:avLst/>
          </a:prstGeom>
          <a:ln w="34925" cap="flat" cmpd="sng" algn="ctr">
            <a:solidFill>
              <a:schemeClr val="tx1">
                <a:lumMod val="85000"/>
                <a:lumOff val="15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pt-b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2971800" y="2209800"/>
            <a:ext cx="3352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404040"/>
                </a:solidFill>
                <a:latin typeface="Arial"/>
                <a:cs typeface="Arial"/>
              </a:rPr>
              <a:t>Attention Flyer Creator …. I need to send you some text about the company but I do not have the written …. So just make up something for now and leave space for it later</a:t>
            </a:r>
            <a:endParaRPr lang="en-US" sz="1600" b="1" dirty="0">
              <a:solidFill>
                <a:srgbClr val="40404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2734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824</TotalTime>
  <Words>135</Words>
  <Application>Microsoft Office PowerPoint</Application>
  <PresentationFormat>On-screen Show (4:3)</PresentationFormat>
  <Paragraphs>20</Paragraphs>
  <Slides>5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Self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Billy Bob</dc:creator>
  <cp:lastModifiedBy>Robert</cp:lastModifiedBy>
  <cp:revision>233</cp:revision>
  <dcterms:created xsi:type="dcterms:W3CDTF">2014-02-12T16:48:16Z</dcterms:created>
  <dcterms:modified xsi:type="dcterms:W3CDTF">2014-02-15T15:52:09Z</dcterms:modified>
</cp:coreProperties>
</file>