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301" r:id="rId4"/>
    <p:sldId id="302" r:id="rId5"/>
    <p:sldId id="303" r:id="rId6"/>
    <p:sldId id="304" r:id="rId7"/>
    <p:sldId id="274" r:id="rId8"/>
    <p:sldId id="260" r:id="rId9"/>
    <p:sldId id="261" r:id="rId10"/>
    <p:sldId id="265" r:id="rId11"/>
    <p:sldId id="266" r:id="rId12"/>
    <p:sldId id="275" r:id="rId13"/>
    <p:sldId id="267" r:id="rId14"/>
    <p:sldId id="262" r:id="rId15"/>
    <p:sldId id="269" r:id="rId16"/>
    <p:sldId id="270" r:id="rId17"/>
    <p:sldId id="271" r:id="rId18"/>
    <p:sldId id="276" r:id="rId19"/>
    <p:sldId id="268" r:id="rId20"/>
    <p:sldId id="263" r:id="rId21"/>
    <p:sldId id="287" r:id="rId22"/>
    <p:sldId id="264" r:id="rId23"/>
    <p:sldId id="300" r:id="rId24"/>
    <p:sldId id="279" r:id="rId25"/>
    <p:sldId id="281" r:id="rId26"/>
    <p:sldId id="283" r:id="rId27"/>
    <p:sldId id="284" r:id="rId28"/>
    <p:sldId id="285" r:id="rId29"/>
    <p:sldId id="305" r:id="rId30"/>
    <p:sldId id="282" r:id="rId31"/>
    <p:sldId id="288" r:id="rId32"/>
    <p:sldId id="280" r:id="rId33"/>
    <p:sldId id="289" r:id="rId34"/>
    <p:sldId id="295" r:id="rId35"/>
    <p:sldId id="290" r:id="rId36"/>
    <p:sldId id="297" r:id="rId37"/>
    <p:sldId id="286" r:id="rId38"/>
    <p:sldId id="291" r:id="rId39"/>
    <p:sldId id="294" r:id="rId40"/>
    <p:sldId id="292" r:id="rId41"/>
    <p:sldId id="293"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09" autoAdjust="0"/>
    <p:restoredTop sz="94660"/>
  </p:normalViewPr>
  <p:slideViewPr>
    <p:cSldViewPr>
      <p:cViewPr>
        <p:scale>
          <a:sx n="110" d="100"/>
          <a:sy n="110" d="100"/>
        </p:scale>
        <p:origin x="-918"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7654020-8D01-43E7-A3CF-FA86C5CA165E}" type="datetimeFigureOut">
              <a:rPr lang="en-US" smtClean="0"/>
              <a:t>5/1/2012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79BC5A-9273-4EDE-B9AC-035A0373BE7E}" type="slidenum">
              <a:rPr lang="en-US" smtClean="0"/>
              <a:t>‹#›</a:t>
            </a:fld>
            <a:endParaRPr lang="en-US"/>
          </a:p>
        </p:txBody>
      </p:sp>
    </p:spTree>
    <p:extLst>
      <p:ext uri="{BB962C8B-B14F-4D97-AF65-F5344CB8AC3E}">
        <p14:creationId xmlns:p14="http://schemas.microsoft.com/office/powerpoint/2010/main" val="30668979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7654020-8D01-43E7-A3CF-FA86C5CA165E}" type="datetimeFigureOut">
              <a:rPr lang="en-US" smtClean="0"/>
              <a:t>5/1/2012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79BC5A-9273-4EDE-B9AC-035A0373BE7E}" type="slidenum">
              <a:rPr lang="en-US" smtClean="0"/>
              <a:t>‹#›</a:t>
            </a:fld>
            <a:endParaRPr lang="en-US"/>
          </a:p>
        </p:txBody>
      </p:sp>
    </p:spTree>
    <p:extLst>
      <p:ext uri="{BB962C8B-B14F-4D97-AF65-F5344CB8AC3E}">
        <p14:creationId xmlns:p14="http://schemas.microsoft.com/office/powerpoint/2010/main" val="6901329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7654020-8D01-43E7-A3CF-FA86C5CA165E}" type="datetimeFigureOut">
              <a:rPr lang="en-US" smtClean="0"/>
              <a:t>5/1/2012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79BC5A-9273-4EDE-B9AC-035A0373BE7E}" type="slidenum">
              <a:rPr lang="en-US" smtClean="0"/>
              <a:t>‹#›</a:t>
            </a:fld>
            <a:endParaRPr lang="en-US"/>
          </a:p>
        </p:txBody>
      </p:sp>
    </p:spTree>
    <p:extLst>
      <p:ext uri="{BB962C8B-B14F-4D97-AF65-F5344CB8AC3E}">
        <p14:creationId xmlns:p14="http://schemas.microsoft.com/office/powerpoint/2010/main" val="10758262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7654020-8D01-43E7-A3CF-FA86C5CA165E}" type="datetimeFigureOut">
              <a:rPr lang="en-US" smtClean="0"/>
              <a:t>5/1/2012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79BC5A-9273-4EDE-B9AC-035A0373BE7E}" type="slidenum">
              <a:rPr lang="en-US" smtClean="0"/>
              <a:t>‹#›</a:t>
            </a:fld>
            <a:endParaRPr lang="en-US"/>
          </a:p>
        </p:txBody>
      </p:sp>
    </p:spTree>
    <p:extLst>
      <p:ext uri="{BB962C8B-B14F-4D97-AF65-F5344CB8AC3E}">
        <p14:creationId xmlns:p14="http://schemas.microsoft.com/office/powerpoint/2010/main" val="5869488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7654020-8D01-43E7-A3CF-FA86C5CA165E}" type="datetimeFigureOut">
              <a:rPr lang="en-US" smtClean="0"/>
              <a:t>5/1/2012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79BC5A-9273-4EDE-B9AC-035A0373BE7E}" type="slidenum">
              <a:rPr lang="en-US" smtClean="0"/>
              <a:t>‹#›</a:t>
            </a:fld>
            <a:endParaRPr lang="en-US"/>
          </a:p>
        </p:txBody>
      </p:sp>
    </p:spTree>
    <p:extLst>
      <p:ext uri="{BB962C8B-B14F-4D97-AF65-F5344CB8AC3E}">
        <p14:creationId xmlns:p14="http://schemas.microsoft.com/office/powerpoint/2010/main" val="51274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7654020-8D01-43E7-A3CF-FA86C5CA165E}" type="datetimeFigureOut">
              <a:rPr lang="en-US" smtClean="0"/>
              <a:t>5/1/2012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79BC5A-9273-4EDE-B9AC-035A0373BE7E}" type="slidenum">
              <a:rPr lang="en-US" smtClean="0"/>
              <a:t>‹#›</a:t>
            </a:fld>
            <a:endParaRPr lang="en-US"/>
          </a:p>
        </p:txBody>
      </p:sp>
    </p:spTree>
    <p:extLst>
      <p:ext uri="{BB962C8B-B14F-4D97-AF65-F5344CB8AC3E}">
        <p14:creationId xmlns:p14="http://schemas.microsoft.com/office/powerpoint/2010/main" val="29844200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7654020-8D01-43E7-A3CF-FA86C5CA165E}" type="datetimeFigureOut">
              <a:rPr lang="en-US" smtClean="0"/>
              <a:t>5/1/2012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C79BC5A-9273-4EDE-B9AC-035A0373BE7E}" type="slidenum">
              <a:rPr lang="en-US" smtClean="0"/>
              <a:t>‹#›</a:t>
            </a:fld>
            <a:endParaRPr lang="en-US"/>
          </a:p>
        </p:txBody>
      </p:sp>
    </p:spTree>
    <p:extLst>
      <p:ext uri="{BB962C8B-B14F-4D97-AF65-F5344CB8AC3E}">
        <p14:creationId xmlns:p14="http://schemas.microsoft.com/office/powerpoint/2010/main" val="24757313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7654020-8D01-43E7-A3CF-FA86C5CA165E}" type="datetimeFigureOut">
              <a:rPr lang="en-US" smtClean="0"/>
              <a:t>5/1/2012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C79BC5A-9273-4EDE-B9AC-035A0373BE7E}" type="slidenum">
              <a:rPr lang="en-US" smtClean="0"/>
              <a:t>‹#›</a:t>
            </a:fld>
            <a:endParaRPr lang="en-US"/>
          </a:p>
        </p:txBody>
      </p:sp>
    </p:spTree>
    <p:extLst>
      <p:ext uri="{BB962C8B-B14F-4D97-AF65-F5344CB8AC3E}">
        <p14:creationId xmlns:p14="http://schemas.microsoft.com/office/powerpoint/2010/main" val="35591369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654020-8D01-43E7-A3CF-FA86C5CA165E}" type="datetimeFigureOut">
              <a:rPr lang="en-US" smtClean="0"/>
              <a:t>5/1/2012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C79BC5A-9273-4EDE-B9AC-035A0373BE7E}" type="slidenum">
              <a:rPr lang="en-US" smtClean="0"/>
              <a:t>‹#›</a:t>
            </a:fld>
            <a:endParaRPr lang="en-US"/>
          </a:p>
        </p:txBody>
      </p:sp>
    </p:spTree>
    <p:extLst>
      <p:ext uri="{BB962C8B-B14F-4D97-AF65-F5344CB8AC3E}">
        <p14:creationId xmlns:p14="http://schemas.microsoft.com/office/powerpoint/2010/main" val="36153795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7654020-8D01-43E7-A3CF-FA86C5CA165E}" type="datetimeFigureOut">
              <a:rPr lang="en-US" smtClean="0"/>
              <a:t>5/1/2012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79BC5A-9273-4EDE-B9AC-035A0373BE7E}" type="slidenum">
              <a:rPr lang="en-US" smtClean="0"/>
              <a:t>‹#›</a:t>
            </a:fld>
            <a:endParaRPr lang="en-US"/>
          </a:p>
        </p:txBody>
      </p:sp>
    </p:spTree>
    <p:extLst>
      <p:ext uri="{BB962C8B-B14F-4D97-AF65-F5344CB8AC3E}">
        <p14:creationId xmlns:p14="http://schemas.microsoft.com/office/powerpoint/2010/main" val="9355269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7654020-8D01-43E7-A3CF-FA86C5CA165E}" type="datetimeFigureOut">
              <a:rPr lang="en-US" smtClean="0"/>
              <a:t>5/1/2012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79BC5A-9273-4EDE-B9AC-035A0373BE7E}" type="slidenum">
              <a:rPr lang="en-US" smtClean="0"/>
              <a:t>‹#›</a:t>
            </a:fld>
            <a:endParaRPr lang="en-US"/>
          </a:p>
        </p:txBody>
      </p:sp>
    </p:spTree>
    <p:extLst>
      <p:ext uri="{BB962C8B-B14F-4D97-AF65-F5344CB8AC3E}">
        <p14:creationId xmlns:p14="http://schemas.microsoft.com/office/powerpoint/2010/main" val="1823619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654020-8D01-43E7-A3CF-FA86C5CA165E}" type="datetimeFigureOut">
              <a:rPr lang="en-US" smtClean="0"/>
              <a:t>5/1/2012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79BC5A-9273-4EDE-B9AC-035A0373BE7E}" type="slidenum">
              <a:rPr lang="en-US" smtClean="0"/>
              <a:t>‹#›</a:t>
            </a:fld>
            <a:endParaRPr lang="en-US"/>
          </a:p>
        </p:txBody>
      </p:sp>
    </p:spTree>
    <p:extLst>
      <p:ext uri="{BB962C8B-B14F-4D97-AF65-F5344CB8AC3E}">
        <p14:creationId xmlns:p14="http://schemas.microsoft.com/office/powerpoint/2010/main" val="14800824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hyperlink" Target="http://iconfactory.com/design/detail/deepgreen" TargetMode="External"/><Relationship Id="rId2" Type="http://schemas.openxmlformats.org/officeDocument/2006/relationships/hyperlink" Target="http://itunes.apple.com/us/app/boardbox-play-more-than-20/id438734974?mt=8" TargetMode="External"/><Relationship Id="rId1" Type="http://schemas.openxmlformats.org/officeDocument/2006/relationships/slideLayout" Target="../slideLayouts/slideLayout1.xml"/><Relationship Id="rId4" Type="http://schemas.openxmlformats.org/officeDocument/2006/relationships/hyperlink" Target="http://itunes.apple.com/us/app/deep-green-chess/id299471086?mt=8&amp;ign-mpt=uo=4"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35.png"/></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iconfactory.com/design/detail/deepgreen" TargetMode="External"/><Relationship Id="rId2" Type="http://schemas.openxmlformats.org/officeDocument/2006/relationships/hyperlink" Target="http://itunes.apple.com/us/app/boardbox-play-more-than-20/id438734974?mt=8" TargetMode="Externa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hyperlink" Target="http://itunes.apple.com/us/app/deep-green-chess/id299471086?mt=8&amp;ign-mpt=uo=4"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85437" y="198582"/>
            <a:ext cx="8543636" cy="338554"/>
          </a:xfrm>
          <a:prstGeom prst="rect">
            <a:avLst/>
          </a:prstGeom>
        </p:spPr>
        <p:txBody>
          <a:bodyPr wrap="square">
            <a:spAutoFit/>
          </a:bodyPr>
          <a:lstStyle/>
          <a:p>
            <a:r>
              <a:rPr lang="en-US" sz="1600" b="1" dirty="0" smtClean="0"/>
              <a:t>THE PROJECT</a:t>
            </a:r>
            <a:endParaRPr lang="en-US" sz="1600" b="1" dirty="0"/>
          </a:p>
        </p:txBody>
      </p:sp>
      <p:sp>
        <p:nvSpPr>
          <p:cNvPr id="13" name="TextBox 12"/>
          <p:cNvSpPr txBox="1"/>
          <p:nvPr/>
        </p:nvSpPr>
        <p:spPr>
          <a:xfrm>
            <a:off x="533399" y="1295400"/>
            <a:ext cx="8095673" cy="2031325"/>
          </a:xfrm>
          <a:prstGeom prst="rect">
            <a:avLst/>
          </a:prstGeom>
          <a:noFill/>
        </p:spPr>
        <p:txBody>
          <a:bodyPr wrap="square" rtlCol="0">
            <a:spAutoFit/>
          </a:bodyPr>
          <a:lstStyle/>
          <a:p>
            <a:r>
              <a:rPr lang="en-US" dirty="0" smtClean="0"/>
              <a:t>Design the board for a Backgammon game.</a:t>
            </a:r>
          </a:p>
          <a:p>
            <a:endParaRPr lang="en-US" dirty="0"/>
          </a:p>
          <a:p>
            <a:r>
              <a:rPr lang="en-US" dirty="0" smtClean="0"/>
              <a:t>The game will be used in Windows 8 (the new Microsoft operating system).</a:t>
            </a:r>
          </a:p>
          <a:p>
            <a:endParaRPr lang="en-US" dirty="0"/>
          </a:p>
          <a:p>
            <a:endParaRPr lang="en-US" dirty="0" smtClean="0"/>
          </a:p>
          <a:p>
            <a:r>
              <a:rPr lang="en-US" dirty="0" smtClean="0"/>
              <a:t>Bernardo Zamora</a:t>
            </a:r>
          </a:p>
          <a:p>
            <a:r>
              <a:rPr lang="en-US" dirty="0" smtClean="0"/>
              <a:t>berzamora@yahoo.com</a:t>
            </a:r>
            <a:endParaRPr lang="en-US" dirty="0"/>
          </a:p>
        </p:txBody>
      </p:sp>
    </p:spTree>
    <p:extLst>
      <p:ext uri="{BB962C8B-B14F-4D97-AF65-F5344CB8AC3E}">
        <p14:creationId xmlns:p14="http://schemas.microsoft.com/office/powerpoint/2010/main" val="12938586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762000" y="6477000"/>
            <a:ext cx="7620002"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85437" y="198582"/>
            <a:ext cx="8543636" cy="1077218"/>
          </a:xfrm>
          <a:prstGeom prst="rect">
            <a:avLst/>
          </a:prstGeom>
        </p:spPr>
        <p:txBody>
          <a:bodyPr wrap="square">
            <a:spAutoFit/>
          </a:bodyPr>
          <a:lstStyle/>
          <a:p>
            <a:r>
              <a:rPr lang="en-US" sz="1600" b="1" dirty="0" smtClean="0"/>
              <a:t>EXISTING APP</a:t>
            </a:r>
            <a:endParaRPr lang="en-US" sz="1600" dirty="0" smtClean="0"/>
          </a:p>
          <a:p>
            <a:endParaRPr lang="en-US" sz="1600" b="1" dirty="0"/>
          </a:p>
          <a:p>
            <a:r>
              <a:rPr lang="en-US" sz="1600" dirty="0" smtClean="0"/>
              <a:t>This is the existing game screen. Very simple colors, the color palette is easy on the eyes, and the player can play many hours. Note both the dark and light pieces are easily visible.</a:t>
            </a:r>
            <a:endParaRPr lang="en-US" sz="1600" dirty="0"/>
          </a:p>
        </p:txBody>
      </p:sp>
      <p:pic>
        <p:nvPicPr>
          <p:cNvPr id="2050" name="Picture 2" descr="C:\Users\bzamora\Desktop\WP7\BACKGAMMON\Images &amp; background to submit app\2.3\1.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rot="16200000">
            <a:off x="2286001" y="152400"/>
            <a:ext cx="4572000" cy="7620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799890" y="6287656"/>
            <a:ext cx="1114729" cy="369332"/>
          </a:xfrm>
          <a:prstGeom prst="rect">
            <a:avLst/>
          </a:prstGeom>
          <a:solidFill>
            <a:schemeClr val="bg1"/>
          </a:solidFill>
        </p:spPr>
        <p:txBody>
          <a:bodyPr wrap="none" rtlCol="0">
            <a:spAutoFit/>
          </a:bodyPr>
          <a:lstStyle/>
          <a:p>
            <a:r>
              <a:rPr lang="en-US" dirty="0" smtClean="0"/>
              <a:t>800 pixels</a:t>
            </a:r>
            <a:endParaRPr lang="en-US" dirty="0"/>
          </a:p>
        </p:txBody>
      </p:sp>
      <p:cxnSp>
        <p:nvCxnSpPr>
          <p:cNvPr id="7" name="Straight Connector 6"/>
          <p:cNvCxnSpPr/>
          <p:nvPr/>
        </p:nvCxnSpPr>
        <p:spPr>
          <a:xfrm flipV="1">
            <a:off x="392548" y="1676400"/>
            <a:ext cx="0" cy="4572000"/>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rot="16200000">
            <a:off x="-170248" y="3838643"/>
            <a:ext cx="1114729" cy="369332"/>
          </a:xfrm>
          <a:prstGeom prst="rect">
            <a:avLst/>
          </a:prstGeom>
          <a:solidFill>
            <a:schemeClr val="bg1"/>
          </a:solidFill>
        </p:spPr>
        <p:txBody>
          <a:bodyPr wrap="none" rtlCol="0">
            <a:spAutoFit/>
          </a:bodyPr>
          <a:lstStyle/>
          <a:p>
            <a:r>
              <a:rPr lang="en-US" dirty="0" smtClean="0"/>
              <a:t>480 pixels</a:t>
            </a:r>
            <a:endParaRPr lang="en-US" dirty="0"/>
          </a:p>
        </p:txBody>
      </p:sp>
    </p:spTree>
    <p:extLst>
      <p:ext uri="{BB962C8B-B14F-4D97-AF65-F5344CB8AC3E}">
        <p14:creationId xmlns:p14="http://schemas.microsoft.com/office/powerpoint/2010/main" val="39424160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85437" y="198582"/>
            <a:ext cx="8543636" cy="830997"/>
          </a:xfrm>
          <a:prstGeom prst="rect">
            <a:avLst/>
          </a:prstGeom>
        </p:spPr>
        <p:txBody>
          <a:bodyPr wrap="square">
            <a:spAutoFit/>
          </a:bodyPr>
          <a:lstStyle/>
          <a:p>
            <a:r>
              <a:rPr lang="en-US" sz="1600" b="1" dirty="0" smtClean="0"/>
              <a:t>EXISTING APP</a:t>
            </a:r>
          </a:p>
          <a:p>
            <a:endParaRPr lang="en-US" sz="1600" dirty="0" smtClean="0"/>
          </a:p>
          <a:p>
            <a:r>
              <a:rPr lang="en-US" sz="1600" dirty="0" smtClean="0"/>
              <a:t>There are many screens with information and options, and they all have a background with ‘dice’.</a:t>
            </a:r>
            <a:endParaRPr lang="en-US" sz="1600" dirty="0"/>
          </a:p>
        </p:txBody>
      </p:sp>
      <p:pic>
        <p:nvPicPr>
          <p:cNvPr id="4098" name="Picture 2" descr="C:\Users\bzamora\Desktop\WP7\BACKGAMMON\Images &amp; background to submit app\2.3\5.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rot="16200000">
            <a:off x="2362200" y="-76200"/>
            <a:ext cx="4572000" cy="76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16044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85437" y="198582"/>
            <a:ext cx="8543636" cy="830997"/>
          </a:xfrm>
          <a:prstGeom prst="rect">
            <a:avLst/>
          </a:prstGeom>
        </p:spPr>
        <p:txBody>
          <a:bodyPr wrap="square">
            <a:spAutoFit/>
          </a:bodyPr>
          <a:lstStyle/>
          <a:p>
            <a:r>
              <a:rPr lang="en-US" sz="1600" b="1" dirty="0" smtClean="0"/>
              <a:t>EXISTING APP</a:t>
            </a:r>
          </a:p>
          <a:p>
            <a:endParaRPr lang="en-US" sz="1600" b="1" dirty="0"/>
          </a:p>
          <a:p>
            <a:r>
              <a:rPr lang="en-US" sz="1600" dirty="0" smtClean="0"/>
              <a:t>And here is the ‘background image’ as seen during development.</a:t>
            </a:r>
            <a:endParaRPr lang="en-US" sz="16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04825" y="1204913"/>
            <a:ext cx="8134350" cy="444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3578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85437" y="198582"/>
            <a:ext cx="8543636" cy="830997"/>
          </a:xfrm>
          <a:prstGeom prst="rect">
            <a:avLst/>
          </a:prstGeom>
        </p:spPr>
        <p:txBody>
          <a:bodyPr wrap="square">
            <a:spAutoFit/>
          </a:bodyPr>
          <a:lstStyle/>
          <a:p>
            <a:r>
              <a:rPr lang="en-US" sz="1600" b="1" dirty="0" smtClean="0"/>
              <a:t>EXISTING APP</a:t>
            </a:r>
          </a:p>
          <a:p>
            <a:endParaRPr lang="en-US" sz="1600" dirty="0" smtClean="0"/>
          </a:p>
          <a:p>
            <a:r>
              <a:rPr lang="en-US" sz="1600" dirty="0" smtClean="0"/>
              <a:t>Another screen showing the background (and the buttons, on/off)</a:t>
            </a:r>
            <a:endParaRPr lang="en-US" sz="1600" dirty="0"/>
          </a:p>
        </p:txBody>
      </p:sp>
      <p:pic>
        <p:nvPicPr>
          <p:cNvPr id="3074" name="Picture 2" descr="C:\Users\bzamora\Desktop\WP7\BACKGAMMON\Images &amp; background to submit app\2.3\2.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rot="16200000">
            <a:off x="2209801" y="-152401"/>
            <a:ext cx="4572000" cy="7620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16044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85437" y="198582"/>
            <a:ext cx="8543636" cy="584775"/>
          </a:xfrm>
          <a:prstGeom prst="rect">
            <a:avLst/>
          </a:prstGeom>
        </p:spPr>
        <p:txBody>
          <a:bodyPr wrap="square">
            <a:spAutoFit/>
          </a:bodyPr>
          <a:lstStyle/>
          <a:p>
            <a:r>
              <a:rPr lang="en-US" sz="1600" b="1" dirty="0" smtClean="0"/>
              <a:t>EXISTING APP</a:t>
            </a:r>
            <a:endParaRPr lang="en-US" sz="1600" dirty="0" smtClean="0"/>
          </a:p>
          <a:p>
            <a:r>
              <a:rPr lang="en-US" sz="1600" dirty="0" smtClean="0"/>
              <a:t>Another example of a screen with the ‘dice’ background</a:t>
            </a:r>
            <a:endParaRPr lang="en-US" sz="1600" dirty="0"/>
          </a:p>
        </p:txBody>
      </p:sp>
      <p:pic>
        <p:nvPicPr>
          <p:cNvPr id="5122" name="Picture 2" descr="C:\Users\bzamora\Desktop\WP7\BACKGAMMON\Images &amp; background to submit app\2.3\8.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rot="16200000">
            <a:off x="2443038" y="-80966"/>
            <a:ext cx="4572000" cy="7620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34075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85437" y="198582"/>
            <a:ext cx="8543636" cy="584775"/>
          </a:xfrm>
          <a:prstGeom prst="rect">
            <a:avLst/>
          </a:prstGeom>
        </p:spPr>
        <p:txBody>
          <a:bodyPr wrap="square">
            <a:spAutoFit/>
          </a:bodyPr>
          <a:lstStyle/>
          <a:p>
            <a:r>
              <a:rPr lang="en-US" sz="1600" b="1" dirty="0" smtClean="0"/>
              <a:t>EXISTING APP</a:t>
            </a:r>
            <a:endParaRPr lang="en-US" sz="1600" dirty="0" smtClean="0"/>
          </a:p>
          <a:p>
            <a:r>
              <a:rPr lang="en-US" sz="1600" dirty="0" smtClean="0"/>
              <a:t>Now lets see all the elements that are in the main game screen</a:t>
            </a:r>
            <a:endParaRPr lang="en-US" sz="1600"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9600" y="1600200"/>
            <a:ext cx="76200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own Arrow 3"/>
          <p:cNvSpPr/>
          <p:nvPr/>
        </p:nvSpPr>
        <p:spPr>
          <a:xfrm rot="2649543">
            <a:off x="5897361" y="688274"/>
            <a:ext cx="228600" cy="1288549"/>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6459607" y="409873"/>
            <a:ext cx="2411802" cy="923330"/>
          </a:xfrm>
          <a:prstGeom prst="rect">
            <a:avLst/>
          </a:prstGeom>
          <a:noFill/>
        </p:spPr>
        <p:txBody>
          <a:bodyPr wrap="square" rtlCol="0">
            <a:spAutoFit/>
          </a:bodyPr>
          <a:lstStyle/>
          <a:p>
            <a:r>
              <a:rPr lang="en-US" dirty="0" smtClean="0"/>
              <a:t>This is an area that appears and disappears and has tutorials</a:t>
            </a:r>
            <a:endParaRPr lang="en-US" dirty="0"/>
          </a:p>
        </p:txBody>
      </p:sp>
      <p:sp>
        <p:nvSpPr>
          <p:cNvPr id="8" name="Down Arrow 7"/>
          <p:cNvSpPr/>
          <p:nvPr/>
        </p:nvSpPr>
        <p:spPr>
          <a:xfrm rot="19774889">
            <a:off x="998028" y="1166328"/>
            <a:ext cx="228600" cy="1991029"/>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181070" y="887702"/>
            <a:ext cx="2411802" cy="369332"/>
          </a:xfrm>
          <a:prstGeom prst="rect">
            <a:avLst/>
          </a:prstGeom>
          <a:noFill/>
        </p:spPr>
        <p:txBody>
          <a:bodyPr wrap="square" rtlCol="0">
            <a:spAutoFit/>
          </a:bodyPr>
          <a:lstStyle/>
          <a:p>
            <a:r>
              <a:rPr lang="en-US" dirty="0" smtClean="0"/>
              <a:t>This is the board</a:t>
            </a:r>
            <a:endParaRPr lang="en-US" dirty="0"/>
          </a:p>
        </p:txBody>
      </p:sp>
      <p:sp>
        <p:nvSpPr>
          <p:cNvPr id="10" name="Down Arrow 9"/>
          <p:cNvSpPr/>
          <p:nvPr/>
        </p:nvSpPr>
        <p:spPr>
          <a:xfrm rot="14400000">
            <a:off x="2097340" y="4840808"/>
            <a:ext cx="228600" cy="1991029"/>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719127" y="6248400"/>
            <a:ext cx="5292533" cy="369332"/>
          </a:xfrm>
          <a:prstGeom prst="rect">
            <a:avLst/>
          </a:prstGeom>
          <a:noFill/>
        </p:spPr>
        <p:txBody>
          <a:bodyPr wrap="square" rtlCol="0">
            <a:spAutoFit/>
          </a:bodyPr>
          <a:lstStyle/>
          <a:p>
            <a:r>
              <a:rPr lang="en-US" dirty="0" smtClean="0"/>
              <a:t>There are only two types of pieces, dark and light.</a:t>
            </a:r>
            <a:endParaRPr lang="en-US" dirty="0"/>
          </a:p>
        </p:txBody>
      </p:sp>
    </p:spTree>
    <p:extLst>
      <p:ext uri="{BB962C8B-B14F-4D97-AF65-F5344CB8AC3E}">
        <p14:creationId xmlns:p14="http://schemas.microsoft.com/office/powerpoint/2010/main" val="36336530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85437" y="198582"/>
            <a:ext cx="8543636" cy="584775"/>
          </a:xfrm>
          <a:prstGeom prst="rect">
            <a:avLst/>
          </a:prstGeom>
        </p:spPr>
        <p:txBody>
          <a:bodyPr wrap="square">
            <a:spAutoFit/>
          </a:bodyPr>
          <a:lstStyle/>
          <a:p>
            <a:r>
              <a:rPr lang="en-US" sz="1600" b="1" dirty="0" smtClean="0"/>
              <a:t>EXISTING APP</a:t>
            </a:r>
            <a:endParaRPr lang="en-US" sz="1600" dirty="0" smtClean="0"/>
          </a:p>
          <a:p>
            <a:r>
              <a:rPr lang="en-US" sz="1600" dirty="0" smtClean="0"/>
              <a:t>Now lets see all the elements that are in the main game screen</a:t>
            </a:r>
            <a:endParaRPr lang="en-US" sz="1600"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19593" y="1397000"/>
            <a:ext cx="76200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own Arrow 3"/>
          <p:cNvSpPr/>
          <p:nvPr/>
        </p:nvSpPr>
        <p:spPr>
          <a:xfrm rot="2531535">
            <a:off x="1422858" y="1142788"/>
            <a:ext cx="228600" cy="628218"/>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228600" y="883333"/>
            <a:ext cx="8400473" cy="369332"/>
          </a:xfrm>
          <a:prstGeom prst="rect">
            <a:avLst/>
          </a:prstGeom>
          <a:noFill/>
        </p:spPr>
        <p:txBody>
          <a:bodyPr wrap="square" rtlCol="0">
            <a:spAutoFit/>
          </a:bodyPr>
          <a:lstStyle/>
          <a:p>
            <a:r>
              <a:rPr lang="en-US" dirty="0" smtClean="0"/>
              <a:t>Button to go back. Available, but not in a location where it is easy to touch by mistake.</a:t>
            </a:r>
            <a:endParaRPr lang="en-US" dirty="0"/>
          </a:p>
        </p:txBody>
      </p:sp>
      <p:sp>
        <p:nvSpPr>
          <p:cNvPr id="6" name="Down Arrow 5"/>
          <p:cNvSpPr/>
          <p:nvPr/>
        </p:nvSpPr>
        <p:spPr>
          <a:xfrm rot="12676842">
            <a:off x="7461679" y="5576288"/>
            <a:ext cx="228600" cy="628218"/>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4800600" y="6096000"/>
            <a:ext cx="4114800" cy="830997"/>
          </a:xfrm>
          <a:prstGeom prst="rect">
            <a:avLst/>
          </a:prstGeom>
          <a:noFill/>
        </p:spPr>
        <p:txBody>
          <a:bodyPr wrap="square" rtlCol="0">
            <a:spAutoFit/>
          </a:bodyPr>
          <a:lstStyle/>
          <a:p>
            <a:r>
              <a:rPr lang="en-US" sz="1600" dirty="0" smtClean="0"/>
              <a:t>Information about the two player names, the ‘score’ and the number of matches won. You can see the dark or light piece.</a:t>
            </a:r>
            <a:endParaRPr lang="en-US" sz="1600" dirty="0"/>
          </a:p>
        </p:txBody>
      </p:sp>
      <p:sp>
        <p:nvSpPr>
          <p:cNvPr id="8" name="Down Arrow 7"/>
          <p:cNvSpPr/>
          <p:nvPr/>
        </p:nvSpPr>
        <p:spPr>
          <a:xfrm rot="12676842">
            <a:off x="960821" y="4178421"/>
            <a:ext cx="228600" cy="2003878"/>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85437" y="6096000"/>
            <a:ext cx="4114800" cy="584775"/>
          </a:xfrm>
          <a:prstGeom prst="rect">
            <a:avLst/>
          </a:prstGeom>
          <a:noFill/>
        </p:spPr>
        <p:txBody>
          <a:bodyPr wrap="square" rtlCol="0">
            <a:spAutoFit/>
          </a:bodyPr>
          <a:lstStyle/>
          <a:p>
            <a:r>
              <a:rPr lang="en-US" sz="1600" dirty="0" smtClean="0"/>
              <a:t>These numbers show the ‘triangle’ number and appear or disappear depending on a setting.</a:t>
            </a:r>
            <a:endParaRPr lang="en-US" sz="1600" dirty="0"/>
          </a:p>
        </p:txBody>
      </p:sp>
    </p:spTree>
    <p:extLst>
      <p:ext uri="{BB962C8B-B14F-4D97-AF65-F5344CB8AC3E}">
        <p14:creationId xmlns:p14="http://schemas.microsoft.com/office/powerpoint/2010/main" val="3719193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85437" y="198582"/>
            <a:ext cx="8543636" cy="584775"/>
          </a:xfrm>
          <a:prstGeom prst="rect">
            <a:avLst/>
          </a:prstGeom>
        </p:spPr>
        <p:txBody>
          <a:bodyPr wrap="square">
            <a:spAutoFit/>
          </a:bodyPr>
          <a:lstStyle/>
          <a:p>
            <a:r>
              <a:rPr lang="en-US" sz="1600" b="1" dirty="0" smtClean="0"/>
              <a:t>EXISTING APP</a:t>
            </a:r>
            <a:endParaRPr lang="en-US" sz="1600" dirty="0" smtClean="0"/>
          </a:p>
          <a:p>
            <a:r>
              <a:rPr lang="en-US" sz="1600" dirty="0" smtClean="0"/>
              <a:t>Now lets see all the elements that are in the main game screen</a:t>
            </a:r>
            <a:endParaRPr lang="en-US" sz="1600"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75855" y="1600200"/>
            <a:ext cx="76200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own Arrow 3"/>
          <p:cNvSpPr/>
          <p:nvPr/>
        </p:nvSpPr>
        <p:spPr>
          <a:xfrm rot="2531535">
            <a:off x="3457946" y="1138170"/>
            <a:ext cx="228600" cy="628218"/>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2209800" y="883333"/>
            <a:ext cx="5809673" cy="369332"/>
          </a:xfrm>
          <a:prstGeom prst="rect">
            <a:avLst/>
          </a:prstGeom>
          <a:noFill/>
        </p:spPr>
        <p:txBody>
          <a:bodyPr wrap="square" rtlCol="0">
            <a:spAutoFit/>
          </a:bodyPr>
          <a:lstStyle/>
          <a:p>
            <a:r>
              <a:rPr lang="en-US" dirty="0" smtClean="0"/>
              <a:t>The ads appear in a location that does not impact the game.</a:t>
            </a:r>
            <a:endParaRPr lang="en-US" dirty="0"/>
          </a:p>
        </p:txBody>
      </p:sp>
      <p:sp>
        <p:nvSpPr>
          <p:cNvPr id="7" name="TextBox 6"/>
          <p:cNvSpPr txBox="1"/>
          <p:nvPr/>
        </p:nvSpPr>
        <p:spPr>
          <a:xfrm>
            <a:off x="5144654" y="2667000"/>
            <a:ext cx="2334242" cy="830997"/>
          </a:xfrm>
          <a:prstGeom prst="rect">
            <a:avLst/>
          </a:prstGeom>
          <a:solidFill>
            <a:schemeClr val="bg1"/>
          </a:solidFill>
        </p:spPr>
        <p:txBody>
          <a:bodyPr wrap="square" rtlCol="0">
            <a:spAutoFit/>
          </a:bodyPr>
          <a:lstStyle/>
          <a:p>
            <a:r>
              <a:rPr lang="en-US" sz="1200" dirty="0" smtClean="0"/>
              <a:t>More buttons (to double the bet, to roll the dice, and undo – only available at certain moments of the game)</a:t>
            </a:r>
            <a:endParaRPr lang="en-US" sz="1200" dirty="0"/>
          </a:p>
        </p:txBody>
      </p:sp>
      <p:sp>
        <p:nvSpPr>
          <p:cNvPr id="8" name="Down Arrow 7"/>
          <p:cNvSpPr/>
          <p:nvPr/>
        </p:nvSpPr>
        <p:spPr>
          <a:xfrm rot="20827049">
            <a:off x="6307368" y="3359494"/>
            <a:ext cx="228600" cy="876161"/>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own Arrow 8"/>
          <p:cNvSpPr/>
          <p:nvPr/>
        </p:nvSpPr>
        <p:spPr>
          <a:xfrm rot="13546264">
            <a:off x="7395026" y="1916054"/>
            <a:ext cx="228600" cy="972311"/>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own Arrow 5"/>
          <p:cNvSpPr/>
          <p:nvPr/>
        </p:nvSpPr>
        <p:spPr>
          <a:xfrm rot="2531535">
            <a:off x="5000336" y="3292598"/>
            <a:ext cx="228600" cy="1057246"/>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19193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85437" y="198582"/>
            <a:ext cx="8543636" cy="338554"/>
          </a:xfrm>
          <a:prstGeom prst="rect">
            <a:avLst/>
          </a:prstGeom>
        </p:spPr>
        <p:txBody>
          <a:bodyPr wrap="square">
            <a:spAutoFit/>
          </a:bodyPr>
          <a:lstStyle/>
          <a:p>
            <a:r>
              <a:rPr lang="en-US" sz="1600" b="1" dirty="0" smtClean="0"/>
              <a:t>EXISTING APP</a:t>
            </a:r>
            <a:endParaRPr lang="en-US" sz="1600" b="1" dirty="0"/>
          </a:p>
        </p:txBody>
      </p:sp>
      <p:sp>
        <p:nvSpPr>
          <p:cNvPr id="5" name="TextBox 4"/>
          <p:cNvSpPr txBox="1"/>
          <p:nvPr/>
        </p:nvSpPr>
        <p:spPr>
          <a:xfrm>
            <a:off x="1219200" y="775720"/>
            <a:ext cx="7239000" cy="369332"/>
          </a:xfrm>
          <a:prstGeom prst="rect">
            <a:avLst/>
          </a:prstGeom>
          <a:noFill/>
        </p:spPr>
        <p:txBody>
          <a:bodyPr wrap="square" rtlCol="0">
            <a:spAutoFit/>
          </a:bodyPr>
          <a:lstStyle/>
          <a:p>
            <a:r>
              <a:rPr lang="en-US" dirty="0" smtClean="0"/>
              <a:t>When there are no ads or no messages, that is how the game header looks</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62000" y="1568779"/>
            <a:ext cx="76200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own Arrow 3"/>
          <p:cNvSpPr/>
          <p:nvPr/>
        </p:nvSpPr>
        <p:spPr>
          <a:xfrm rot="2531535">
            <a:off x="4544289" y="955193"/>
            <a:ext cx="228600" cy="972268"/>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930246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85437" y="198582"/>
            <a:ext cx="8543636" cy="338554"/>
          </a:xfrm>
          <a:prstGeom prst="rect">
            <a:avLst/>
          </a:prstGeom>
        </p:spPr>
        <p:txBody>
          <a:bodyPr wrap="square">
            <a:spAutoFit/>
          </a:bodyPr>
          <a:lstStyle/>
          <a:p>
            <a:r>
              <a:rPr lang="en-US" sz="1600" b="1" dirty="0" smtClean="0"/>
              <a:t>EXISTING APP</a:t>
            </a:r>
            <a:endParaRPr lang="en-US" sz="1600" b="1"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62000" y="1295400"/>
            <a:ext cx="76200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own Arrow 3"/>
          <p:cNvSpPr/>
          <p:nvPr/>
        </p:nvSpPr>
        <p:spPr>
          <a:xfrm rot="2531535">
            <a:off x="3457946" y="1138170"/>
            <a:ext cx="228600" cy="628218"/>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281542" y="609600"/>
            <a:ext cx="3833258" cy="646331"/>
          </a:xfrm>
          <a:prstGeom prst="rect">
            <a:avLst/>
          </a:prstGeom>
          <a:noFill/>
        </p:spPr>
        <p:txBody>
          <a:bodyPr wrap="square" rtlCol="0">
            <a:spAutoFit/>
          </a:bodyPr>
          <a:lstStyle/>
          <a:p>
            <a:pPr algn="r"/>
            <a:r>
              <a:rPr lang="en-US" dirty="0" smtClean="0"/>
              <a:t>This is an area where we show messages related to the game</a:t>
            </a:r>
            <a:endParaRPr lang="en-US" dirty="0"/>
          </a:p>
        </p:txBody>
      </p:sp>
      <p:sp>
        <p:nvSpPr>
          <p:cNvPr id="6" name="Down Arrow 5"/>
          <p:cNvSpPr/>
          <p:nvPr/>
        </p:nvSpPr>
        <p:spPr>
          <a:xfrm rot="2531535">
            <a:off x="5184306" y="641850"/>
            <a:ext cx="228600" cy="1471530"/>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5638800" y="262519"/>
            <a:ext cx="2990273" cy="646331"/>
          </a:xfrm>
          <a:prstGeom prst="rect">
            <a:avLst/>
          </a:prstGeom>
          <a:noFill/>
        </p:spPr>
        <p:txBody>
          <a:bodyPr wrap="square" rtlCol="0">
            <a:spAutoFit/>
          </a:bodyPr>
          <a:lstStyle/>
          <a:p>
            <a:r>
              <a:rPr lang="en-US" dirty="0" smtClean="0"/>
              <a:t>Here we show the type of game that is being played</a:t>
            </a:r>
            <a:endParaRPr lang="en-US" dirty="0"/>
          </a:p>
        </p:txBody>
      </p:sp>
      <p:sp>
        <p:nvSpPr>
          <p:cNvPr id="8" name="Down Arrow 7"/>
          <p:cNvSpPr/>
          <p:nvPr/>
        </p:nvSpPr>
        <p:spPr>
          <a:xfrm rot="9523941">
            <a:off x="5201126" y="3519148"/>
            <a:ext cx="228600" cy="2697057"/>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5105400" y="6096000"/>
            <a:ext cx="4038600" cy="738664"/>
          </a:xfrm>
          <a:prstGeom prst="rect">
            <a:avLst/>
          </a:prstGeom>
          <a:noFill/>
        </p:spPr>
        <p:txBody>
          <a:bodyPr wrap="square" rtlCol="0">
            <a:spAutoFit/>
          </a:bodyPr>
          <a:lstStyle/>
          <a:p>
            <a:r>
              <a:rPr lang="en-US" sz="1400" dirty="0" smtClean="0"/>
              <a:t>When there are more than 5 pieces in a column, only 5 are shown and a number is put to show the total number of pieces</a:t>
            </a:r>
            <a:endParaRPr lang="en-US" sz="1400" dirty="0"/>
          </a:p>
        </p:txBody>
      </p:sp>
    </p:spTree>
    <p:extLst>
      <p:ext uri="{BB962C8B-B14F-4D97-AF65-F5344CB8AC3E}">
        <p14:creationId xmlns:p14="http://schemas.microsoft.com/office/powerpoint/2010/main" val="3338177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85437" y="198582"/>
            <a:ext cx="8543636" cy="338554"/>
          </a:xfrm>
          <a:prstGeom prst="rect">
            <a:avLst/>
          </a:prstGeom>
        </p:spPr>
        <p:txBody>
          <a:bodyPr wrap="square">
            <a:spAutoFit/>
          </a:bodyPr>
          <a:lstStyle/>
          <a:p>
            <a:r>
              <a:rPr lang="en-US" sz="1600" b="1" dirty="0" smtClean="0"/>
              <a:t>THE PROJECT</a:t>
            </a:r>
            <a:endParaRPr lang="en-US" sz="1600" b="1" dirty="0"/>
          </a:p>
        </p:txBody>
      </p:sp>
      <p:sp>
        <p:nvSpPr>
          <p:cNvPr id="13" name="TextBox 12"/>
          <p:cNvSpPr txBox="1"/>
          <p:nvPr/>
        </p:nvSpPr>
        <p:spPr>
          <a:xfrm>
            <a:off x="438727" y="874722"/>
            <a:ext cx="8095673" cy="5678478"/>
          </a:xfrm>
          <a:prstGeom prst="rect">
            <a:avLst/>
          </a:prstGeom>
          <a:noFill/>
        </p:spPr>
        <p:txBody>
          <a:bodyPr wrap="square" rtlCol="0">
            <a:spAutoFit/>
          </a:bodyPr>
          <a:lstStyle/>
          <a:p>
            <a:r>
              <a:rPr lang="en-US" sz="1100" dirty="0"/>
              <a:t>The goal of the project is to design a stunningly beautiful, elegant, board design for a Windows 8 backgammon game</a:t>
            </a:r>
            <a:r>
              <a:rPr lang="en-US" sz="1100" dirty="0" smtClean="0"/>
              <a:t>.</a:t>
            </a:r>
          </a:p>
          <a:p>
            <a:endParaRPr lang="en-US" sz="1100" dirty="0"/>
          </a:p>
          <a:p>
            <a:r>
              <a:rPr lang="en-US" sz="1100" dirty="0" smtClean="0"/>
              <a:t>There </a:t>
            </a:r>
            <a:r>
              <a:rPr lang="en-US" sz="1100" dirty="0"/>
              <a:t>are six elements to create</a:t>
            </a:r>
            <a:r>
              <a:rPr lang="en-US" sz="1100" dirty="0" smtClean="0"/>
              <a:t>:</a:t>
            </a:r>
          </a:p>
          <a:p>
            <a:pPr marL="228600" indent="-228600">
              <a:buAutoNum type="arabicParenR"/>
            </a:pPr>
            <a:r>
              <a:rPr lang="en-US" sz="1100" dirty="0" smtClean="0"/>
              <a:t>The </a:t>
            </a:r>
            <a:r>
              <a:rPr lang="en-US" sz="1100" dirty="0"/>
              <a:t>board – this is the most important one, 80% of the effort should go to this. The design should also have a 'background' layer that I can use to fill the background that will show when showing the board in different screen sizes</a:t>
            </a:r>
            <a:r>
              <a:rPr lang="en-US" sz="1100" dirty="0" smtClean="0"/>
              <a:t>.</a:t>
            </a:r>
          </a:p>
          <a:p>
            <a:pPr marL="228600" indent="-228600">
              <a:buAutoNum type="arabicParenR"/>
            </a:pPr>
            <a:r>
              <a:rPr lang="en-US" sz="1100" dirty="0" smtClean="0"/>
              <a:t>The </a:t>
            </a:r>
            <a:r>
              <a:rPr lang="en-US" sz="1100" dirty="0"/>
              <a:t>pieces – 15% of the effort go to the </a:t>
            </a:r>
            <a:r>
              <a:rPr lang="en-US" sz="1100" dirty="0" smtClean="0"/>
              <a:t>pieces</a:t>
            </a:r>
          </a:p>
          <a:p>
            <a:pPr marL="228600" indent="-228600">
              <a:buAutoNum type="arabicParenR"/>
            </a:pPr>
            <a:r>
              <a:rPr lang="en-US" sz="1100" dirty="0" smtClean="0"/>
              <a:t>The </a:t>
            </a:r>
            <a:r>
              <a:rPr lang="en-US" sz="1100" dirty="0"/>
              <a:t>background image for all other screens except the ‘game board</a:t>
            </a:r>
            <a:r>
              <a:rPr lang="en-US" sz="1100" dirty="0" smtClean="0"/>
              <a:t>’</a:t>
            </a:r>
          </a:p>
          <a:p>
            <a:pPr marL="228600" indent="-228600">
              <a:buAutoNum type="arabicParenR"/>
            </a:pPr>
            <a:r>
              <a:rPr lang="en-US" sz="1100" dirty="0"/>
              <a:t>T</a:t>
            </a:r>
            <a:r>
              <a:rPr lang="en-US" sz="1100" dirty="0" smtClean="0"/>
              <a:t>he dice</a:t>
            </a:r>
          </a:p>
          <a:p>
            <a:pPr marL="228600" indent="-228600">
              <a:buAutoNum type="arabicParenR"/>
            </a:pPr>
            <a:r>
              <a:rPr lang="en-US" sz="1100" dirty="0" smtClean="0"/>
              <a:t>The </a:t>
            </a:r>
            <a:r>
              <a:rPr lang="en-US" sz="1100" dirty="0"/>
              <a:t>‘button’ and 'touch' elements (On and Off)6) other elements needed, e.g. the background for all the screens, some buttons, </a:t>
            </a:r>
            <a:r>
              <a:rPr lang="en-US" sz="1100" dirty="0" err="1" smtClean="0"/>
              <a:t>etc</a:t>
            </a:r>
            <a:endParaRPr lang="en-US" sz="1100" dirty="0" smtClean="0"/>
          </a:p>
          <a:p>
            <a:pPr marL="228600" indent="-228600">
              <a:buAutoNum type="arabicParenR"/>
            </a:pPr>
            <a:endParaRPr lang="en-US" sz="1100" dirty="0"/>
          </a:p>
          <a:p>
            <a:r>
              <a:rPr lang="en-US" sz="1100" dirty="0" smtClean="0"/>
              <a:t>The </a:t>
            </a:r>
            <a:r>
              <a:rPr lang="en-US" sz="1100" dirty="0"/>
              <a:t>game already exists in Windows Phone, and now I want to make a version for Windows 8 (which has much larger screen sizes, and can run in many different resolutions, some wide, some tall). I want to be able to have a new Windows 8 design that takes the good ideas from the existing game, but with a much more professional design that looks amazing in the larger Windows 8 screens</a:t>
            </a:r>
            <a:r>
              <a:rPr lang="en-US" sz="1100" dirty="0" smtClean="0"/>
              <a:t>.</a:t>
            </a:r>
          </a:p>
          <a:p>
            <a:endParaRPr lang="en-US" sz="1100" dirty="0" smtClean="0"/>
          </a:p>
          <a:p>
            <a:r>
              <a:rPr lang="en-US" sz="1100" dirty="0" smtClean="0"/>
              <a:t>Some </a:t>
            </a:r>
            <a:r>
              <a:rPr lang="en-US" sz="1100" dirty="0"/>
              <a:t>important </a:t>
            </a:r>
            <a:r>
              <a:rPr lang="en-US" sz="1100" dirty="0" smtClean="0"/>
              <a:t>notes:</a:t>
            </a:r>
          </a:p>
          <a:p>
            <a:pPr marL="171450" indent="-171450">
              <a:buFontTx/>
              <a:buChar char="-"/>
            </a:pPr>
            <a:r>
              <a:rPr lang="en-US" sz="1100" dirty="0"/>
              <a:t>T</a:t>
            </a:r>
            <a:r>
              <a:rPr lang="en-US" sz="1100" dirty="0" smtClean="0"/>
              <a:t>he </a:t>
            </a:r>
            <a:r>
              <a:rPr lang="en-US" sz="1100" dirty="0"/>
              <a:t>graphics have to be 'resizable' in the design program so I can save different sizes. This is key as the screen sizes for Windows 8 start at 1024x768 and could grow up to </a:t>
            </a:r>
            <a:r>
              <a:rPr lang="en-US" sz="1100" dirty="0" smtClean="0"/>
              <a:t>2600x1600</a:t>
            </a:r>
          </a:p>
          <a:p>
            <a:pPr marL="171450" indent="-171450">
              <a:buFontTx/>
              <a:buChar char="-"/>
            </a:pPr>
            <a:r>
              <a:rPr lang="en-US" sz="1100" dirty="0" smtClean="0"/>
              <a:t>The </a:t>
            </a:r>
            <a:r>
              <a:rPr lang="en-US" sz="1100" dirty="0"/>
              <a:t>graphic elements needed are the same as for the existing Windows 8 </a:t>
            </a:r>
            <a:r>
              <a:rPr lang="en-US" sz="1100" dirty="0" smtClean="0"/>
              <a:t>game</a:t>
            </a:r>
          </a:p>
          <a:p>
            <a:pPr marL="171450" indent="-171450">
              <a:buFontTx/>
              <a:buChar char="-"/>
            </a:pPr>
            <a:r>
              <a:rPr lang="en-US" sz="1100" dirty="0" smtClean="0"/>
              <a:t>the </a:t>
            </a:r>
            <a:r>
              <a:rPr lang="en-US" sz="1100" dirty="0"/>
              <a:t>color palette should clearly shows the dark/light pieces (some of the players don't have good eyesight), and colors have to be pleasing (some players play 10+ hours </a:t>
            </a:r>
            <a:r>
              <a:rPr lang="en-US" sz="1100" dirty="0" smtClean="0"/>
              <a:t>continuously)</a:t>
            </a:r>
          </a:p>
          <a:p>
            <a:pPr marL="171450" indent="-171450">
              <a:buFontTx/>
              <a:buChar char="-"/>
            </a:pPr>
            <a:r>
              <a:rPr lang="en-US" sz="1100" dirty="0" smtClean="0"/>
              <a:t>The </a:t>
            </a:r>
            <a:r>
              <a:rPr lang="en-US" sz="1100" dirty="0"/>
              <a:t>design should look 'realistic' as much as possible, when applicable</a:t>
            </a:r>
            <a:r>
              <a:rPr lang="en-US" sz="1100" dirty="0" smtClean="0"/>
              <a:t>.</a:t>
            </a:r>
          </a:p>
          <a:p>
            <a:pPr marL="171450" indent="-171450">
              <a:buFontTx/>
              <a:buChar char="-"/>
            </a:pPr>
            <a:r>
              <a:rPr lang="en-US" sz="1100" dirty="0" smtClean="0"/>
              <a:t>The </a:t>
            </a:r>
            <a:r>
              <a:rPr lang="en-US" sz="1100" dirty="0"/>
              <a:t>design has to be able to accommodate the all the information and options that exist in the current design (but of course can be modified, put in different places, etc</a:t>
            </a:r>
            <a:r>
              <a:rPr lang="en-US" sz="1100" dirty="0" smtClean="0"/>
              <a:t>.).</a:t>
            </a:r>
          </a:p>
          <a:p>
            <a:pPr marL="171450" indent="-171450">
              <a:buFontTx/>
              <a:buChar char="-"/>
            </a:pPr>
            <a:r>
              <a:rPr lang="en-US" sz="1100" dirty="0" smtClean="0"/>
              <a:t>I </a:t>
            </a:r>
            <a:r>
              <a:rPr lang="en-US" sz="1100" dirty="0"/>
              <a:t>will require going through several revisions of all the elements. The graphics are what will sell (or not sell!) the game.- please review the briefing doc that is included, as well as the existing graphics I have from my existing game (to take ideas on how the graphics are </a:t>
            </a:r>
            <a:r>
              <a:rPr lang="en-US" sz="1100" dirty="0" smtClean="0"/>
              <a:t>used)</a:t>
            </a:r>
          </a:p>
          <a:p>
            <a:endParaRPr lang="en-US" sz="1100" dirty="0"/>
          </a:p>
          <a:p>
            <a:r>
              <a:rPr lang="en-US" sz="1100" dirty="0" smtClean="0"/>
              <a:t>Thanks!</a:t>
            </a:r>
          </a:p>
          <a:p>
            <a:pPr marL="171450" indent="-171450">
              <a:buFontTx/>
              <a:buChar char="-"/>
            </a:pPr>
            <a:endParaRPr lang="en-US" sz="1100" dirty="0"/>
          </a:p>
          <a:p>
            <a:r>
              <a:rPr lang="en-US" sz="1100" dirty="0" smtClean="0"/>
              <a:t>FYI</a:t>
            </a:r>
            <a:r>
              <a:rPr lang="en-US" sz="1100" dirty="0"/>
              <a:t>, there are two designs I like, that could be used as models to follow</a:t>
            </a:r>
            <a:r>
              <a:rPr lang="en-US" sz="1100" dirty="0" smtClean="0"/>
              <a:t>:</a:t>
            </a:r>
          </a:p>
          <a:p>
            <a:r>
              <a:rPr lang="en-US" sz="1100" dirty="0" err="1" smtClean="0"/>
              <a:t>BoardBox</a:t>
            </a:r>
            <a:r>
              <a:rPr lang="en-US" sz="1100" dirty="0" smtClean="0"/>
              <a:t> </a:t>
            </a:r>
            <a:r>
              <a:rPr lang="en-US" sz="1100" dirty="0"/>
              <a:t>for the </a:t>
            </a:r>
            <a:r>
              <a:rPr lang="en-US" sz="1100" dirty="0" err="1"/>
              <a:t>iPad</a:t>
            </a:r>
            <a:r>
              <a:rPr lang="en-US" sz="1100" dirty="0"/>
              <a:t>: http://itunes.apple.com/us/app/boardbox-play-more-than-20/id438734974?mt=8  (the wood version</a:t>
            </a:r>
            <a:r>
              <a:rPr lang="en-US" sz="1100" dirty="0" smtClean="0"/>
              <a:t>)</a:t>
            </a:r>
          </a:p>
          <a:p>
            <a:r>
              <a:rPr lang="en-US" sz="1100" dirty="0" smtClean="0"/>
              <a:t>The </a:t>
            </a:r>
            <a:r>
              <a:rPr lang="en-US" sz="1100" dirty="0"/>
              <a:t>Deep Green board designs:  http://iconfactory.com/design/detail/deepgreen  and http://itunes.apple.com/us/app/deep-green-chess/id299471086?mt=8&amp;ign-mpt=uo%3D4 </a:t>
            </a:r>
            <a:endParaRPr lang="en-US" sz="1100" dirty="0" smtClean="0"/>
          </a:p>
        </p:txBody>
      </p:sp>
    </p:spTree>
    <p:extLst>
      <p:ext uri="{BB962C8B-B14F-4D97-AF65-F5344CB8AC3E}">
        <p14:creationId xmlns:p14="http://schemas.microsoft.com/office/powerpoint/2010/main" val="80828855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85437" y="198582"/>
            <a:ext cx="8543636" cy="338554"/>
          </a:xfrm>
          <a:prstGeom prst="rect">
            <a:avLst/>
          </a:prstGeom>
        </p:spPr>
        <p:txBody>
          <a:bodyPr wrap="square">
            <a:spAutoFit/>
          </a:bodyPr>
          <a:lstStyle/>
          <a:p>
            <a:r>
              <a:rPr lang="en-US" sz="1600" b="1" dirty="0" smtClean="0"/>
              <a:t>EXISTING APP</a:t>
            </a:r>
            <a:endParaRPr lang="en-US" sz="1600" b="1"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62000" y="1143000"/>
            <a:ext cx="76200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own Arrow 3"/>
          <p:cNvSpPr/>
          <p:nvPr/>
        </p:nvSpPr>
        <p:spPr>
          <a:xfrm rot="11700000">
            <a:off x="3693604" y="5261866"/>
            <a:ext cx="228600" cy="628218"/>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263069" y="5867400"/>
            <a:ext cx="3833258" cy="646331"/>
          </a:xfrm>
          <a:prstGeom prst="rect">
            <a:avLst/>
          </a:prstGeom>
          <a:noFill/>
        </p:spPr>
        <p:txBody>
          <a:bodyPr wrap="square" rtlCol="0">
            <a:spAutoFit/>
          </a:bodyPr>
          <a:lstStyle/>
          <a:p>
            <a:pPr algn="r"/>
            <a:r>
              <a:rPr lang="en-US" dirty="0" smtClean="0"/>
              <a:t>When I select a piece to move, the possible positions are highlighted</a:t>
            </a:r>
            <a:endParaRPr lang="en-US" dirty="0"/>
          </a:p>
        </p:txBody>
      </p:sp>
      <p:sp>
        <p:nvSpPr>
          <p:cNvPr id="6" name="Down Arrow 5"/>
          <p:cNvSpPr/>
          <p:nvPr/>
        </p:nvSpPr>
        <p:spPr>
          <a:xfrm rot="1800000">
            <a:off x="4557211" y="688681"/>
            <a:ext cx="228600" cy="1457989"/>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600200" y="192369"/>
            <a:ext cx="6781799" cy="738664"/>
          </a:xfrm>
          <a:prstGeom prst="rect">
            <a:avLst/>
          </a:prstGeom>
          <a:noFill/>
        </p:spPr>
        <p:txBody>
          <a:bodyPr wrap="square" rtlCol="0">
            <a:spAutoFit/>
          </a:bodyPr>
          <a:lstStyle/>
          <a:p>
            <a:pPr algn="r"/>
            <a:r>
              <a:rPr lang="en-US" sz="1400" dirty="0" smtClean="0"/>
              <a:t>The red doubling cube moves to three places depending if no one has it, or a player has it (I marked the possible locations with blue circles). In the future design we have to allow the cube to show a neutral place, and in the possession of each of the two players.</a:t>
            </a:r>
            <a:endParaRPr lang="en-US" sz="1400" dirty="0"/>
          </a:p>
        </p:txBody>
      </p:sp>
      <p:sp>
        <p:nvSpPr>
          <p:cNvPr id="2" name="Oval 1"/>
          <p:cNvSpPr/>
          <p:nvPr/>
        </p:nvSpPr>
        <p:spPr>
          <a:xfrm>
            <a:off x="4029627" y="1905000"/>
            <a:ext cx="572393" cy="572393"/>
          </a:xfrm>
          <a:prstGeom prst="ellipse">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038600" y="5142607"/>
            <a:ext cx="572393" cy="572393"/>
          </a:xfrm>
          <a:prstGeom prst="ellipse">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7809606" y="3505200"/>
            <a:ext cx="572393" cy="572393"/>
          </a:xfrm>
          <a:prstGeom prst="ellipse">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034075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62000" y="1600200"/>
            <a:ext cx="76200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10"/>
          <p:cNvSpPr/>
          <p:nvPr/>
        </p:nvSpPr>
        <p:spPr>
          <a:xfrm>
            <a:off x="85437" y="198582"/>
            <a:ext cx="8543636" cy="338554"/>
          </a:xfrm>
          <a:prstGeom prst="rect">
            <a:avLst/>
          </a:prstGeom>
        </p:spPr>
        <p:txBody>
          <a:bodyPr wrap="square">
            <a:spAutoFit/>
          </a:bodyPr>
          <a:lstStyle/>
          <a:p>
            <a:r>
              <a:rPr lang="en-US" sz="1600" b="1" dirty="0" smtClean="0"/>
              <a:t>EXISTING APP</a:t>
            </a:r>
            <a:endParaRPr lang="en-US" sz="1600" b="1" dirty="0"/>
          </a:p>
        </p:txBody>
      </p:sp>
      <p:sp>
        <p:nvSpPr>
          <p:cNvPr id="6" name="Down Arrow 5"/>
          <p:cNvSpPr/>
          <p:nvPr/>
        </p:nvSpPr>
        <p:spPr>
          <a:xfrm rot="1800000">
            <a:off x="6442153" y="606281"/>
            <a:ext cx="228600" cy="2969870"/>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861158" y="192369"/>
            <a:ext cx="5520841" cy="646331"/>
          </a:xfrm>
          <a:prstGeom prst="rect">
            <a:avLst/>
          </a:prstGeom>
          <a:noFill/>
        </p:spPr>
        <p:txBody>
          <a:bodyPr wrap="square" rtlCol="0">
            <a:spAutoFit/>
          </a:bodyPr>
          <a:lstStyle/>
          <a:p>
            <a:pPr algn="r"/>
            <a:r>
              <a:rPr lang="en-US" dirty="0" smtClean="0"/>
              <a:t>There are popups that show information. They change height depending on the amount of information.</a:t>
            </a:r>
            <a:endParaRPr lang="en-US" dirty="0"/>
          </a:p>
        </p:txBody>
      </p:sp>
    </p:spTree>
    <p:extLst>
      <p:ext uri="{BB962C8B-B14F-4D97-AF65-F5344CB8AC3E}">
        <p14:creationId xmlns:p14="http://schemas.microsoft.com/office/powerpoint/2010/main" val="6584164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85437" y="198582"/>
            <a:ext cx="8543636" cy="338554"/>
          </a:xfrm>
          <a:prstGeom prst="rect">
            <a:avLst/>
          </a:prstGeom>
        </p:spPr>
        <p:txBody>
          <a:bodyPr wrap="square">
            <a:spAutoFit/>
          </a:bodyPr>
          <a:lstStyle/>
          <a:p>
            <a:r>
              <a:rPr lang="en-US" sz="1600" b="1" dirty="0" smtClean="0"/>
              <a:t>EXISTING APP</a:t>
            </a:r>
            <a:endParaRPr lang="en-US" sz="1600" b="1"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3091" y="1371600"/>
            <a:ext cx="9401175" cy="509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own Arrow 3"/>
          <p:cNvSpPr/>
          <p:nvPr/>
        </p:nvSpPr>
        <p:spPr>
          <a:xfrm rot="19637468">
            <a:off x="6470161" y="885798"/>
            <a:ext cx="228600" cy="2906838"/>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3352800" y="198582"/>
            <a:ext cx="3833258" cy="923330"/>
          </a:xfrm>
          <a:prstGeom prst="rect">
            <a:avLst/>
          </a:prstGeom>
          <a:noFill/>
        </p:spPr>
        <p:txBody>
          <a:bodyPr wrap="square" rtlCol="0">
            <a:spAutoFit/>
          </a:bodyPr>
          <a:lstStyle/>
          <a:p>
            <a:pPr algn="r"/>
            <a:r>
              <a:rPr lang="en-US" dirty="0" smtClean="0"/>
              <a:t>This is the game screen showing all elements, including  the pieces that are taken off the board</a:t>
            </a:r>
            <a:endParaRPr lang="en-US" dirty="0"/>
          </a:p>
        </p:txBody>
      </p:sp>
      <p:sp>
        <p:nvSpPr>
          <p:cNvPr id="6" name="Down Arrow 5"/>
          <p:cNvSpPr/>
          <p:nvPr/>
        </p:nvSpPr>
        <p:spPr>
          <a:xfrm rot="19637468">
            <a:off x="3014021" y="778792"/>
            <a:ext cx="228600" cy="3334094"/>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22546" y="475581"/>
            <a:ext cx="1753709" cy="646331"/>
          </a:xfrm>
          <a:prstGeom prst="rect">
            <a:avLst/>
          </a:prstGeom>
          <a:noFill/>
        </p:spPr>
        <p:txBody>
          <a:bodyPr wrap="square" rtlCol="0">
            <a:spAutoFit/>
          </a:bodyPr>
          <a:lstStyle/>
          <a:p>
            <a:r>
              <a:rPr lang="en-US" dirty="0" smtClean="0"/>
              <a:t>Pieces that are eaten</a:t>
            </a:r>
            <a:endParaRPr lang="en-US" dirty="0"/>
          </a:p>
        </p:txBody>
      </p:sp>
      <p:sp>
        <p:nvSpPr>
          <p:cNvPr id="8" name="Down Arrow 7"/>
          <p:cNvSpPr/>
          <p:nvPr/>
        </p:nvSpPr>
        <p:spPr>
          <a:xfrm rot="13734121">
            <a:off x="3409474" y="5901017"/>
            <a:ext cx="228600" cy="751314"/>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180636" y="6467475"/>
            <a:ext cx="8810963" cy="369332"/>
          </a:xfrm>
          <a:prstGeom prst="rect">
            <a:avLst/>
          </a:prstGeom>
          <a:noFill/>
        </p:spPr>
        <p:txBody>
          <a:bodyPr wrap="square" rtlCol="0">
            <a:spAutoFit/>
          </a:bodyPr>
          <a:lstStyle/>
          <a:p>
            <a:r>
              <a:rPr lang="en-US" dirty="0" smtClean="0"/>
              <a:t>There are some popups that appear when there are certain situations in the game</a:t>
            </a:r>
            <a:endParaRPr lang="en-US" dirty="0"/>
          </a:p>
        </p:txBody>
      </p:sp>
      <p:sp>
        <p:nvSpPr>
          <p:cNvPr id="10" name="Down Arrow 9"/>
          <p:cNvSpPr/>
          <p:nvPr/>
        </p:nvSpPr>
        <p:spPr>
          <a:xfrm rot="20169916">
            <a:off x="719258" y="1062872"/>
            <a:ext cx="228600" cy="3334094"/>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180636" y="725269"/>
            <a:ext cx="1775691" cy="646331"/>
          </a:xfrm>
          <a:prstGeom prst="rect">
            <a:avLst/>
          </a:prstGeom>
          <a:noFill/>
        </p:spPr>
        <p:txBody>
          <a:bodyPr wrap="square" rtlCol="0">
            <a:spAutoFit/>
          </a:bodyPr>
          <a:lstStyle/>
          <a:p>
            <a:r>
              <a:rPr lang="en-US" sz="1200" dirty="0" smtClean="0"/>
              <a:t>Black or white arrow used by beginners to indicate how to move</a:t>
            </a:r>
            <a:endParaRPr lang="en-US" sz="1200" dirty="0"/>
          </a:p>
        </p:txBody>
      </p:sp>
    </p:spTree>
    <p:extLst>
      <p:ext uri="{BB962C8B-B14F-4D97-AF65-F5344CB8AC3E}">
        <p14:creationId xmlns:p14="http://schemas.microsoft.com/office/powerpoint/2010/main" val="18034075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3276600" y="2782063"/>
            <a:ext cx="3124200" cy="338554"/>
          </a:xfrm>
          <a:prstGeom prst="rect">
            <a:avLst/>
          </a:prstGeom>
        </p:spPr>
        <p:txBody>
          <a:bodyPr wrap="square">
            <a:spAutoFit/>
          </a:bodyPr>
          <a:lstStyle/>
          <a:p>
            <a:r>
              <a:rPr lang="en-US" sz="1600" b="1" u="sng" dirty="0" smtClean="0"/>
              <a:t>THE PROJECT - DETAILS</a:t>
            </a:r>
            <a:endParaRPr lang="en-US" sz="1600" b="1" u="sng" dirty="0"/>
          </a:p>
        </p:txBody>
      </p:sp>
    </p:spTree>
    <p:extLst>
      <p:ext uri="{BB962C8B-B14F-4D97-AF65-F5344CB8AC3E}">
        <p14:creationId xmlns:p14="http://schemas.microsoft.com/office/powerpoint/2010/main" val="10619310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85437" y="198582"/>
            <a:ext cx="8543636" cy="338554"/>
          </a:xfrm>
          <a:prstGeom prst="rect">
            <a:avLst/>
          </a:prstGeom>
        </p:spPr>
        <p:txBody>
          <a:bodyPr wrap="square">
            <a:spAutoFit/>
          </a:bodyPr>
          <a:lstStyle/>
          <a:p>
            <a:r>
              <a:rPr lang="en-US" sz="1600" b="1" dirty="0" smtClean="0"/>
              <a:t>THE PROJECT</a:t>
            </a:r>
            <a:endParaRPr lang="en-US" sz="1600" b="1" dirty="0"/>
          </a:p>
        </p:txBody>
      </p:sp>
      <p:sp>
        <p:nvSpPr>
          <p:cNvPr id="13" name="TextBox 12"/>
          <p:cNvSpPr txBox="1"/>
          <p:nvPr/>
        </p:nvSpPr>
        <p:spPr>
          <a:xfrm>
            <a:off x="595745" y="827544"/>
            <a:ext cx="8095673" cy="2893100"/>
          </a:xfrm>
          <a:prstGeom prst="rect">
            <a:avLst/>
          </a:prstGeom>
          <a:noFill/>
        </p:spPr>
        <p:txBody>
          <a:bodyPr wrap="square" rtlCol="0">
            <a:spAutoFit/>
          </a:bodyPr>
          <a:lstStyle/>
          <a:p>
            <a:r>
              <a:rPr lang="en-US" dirty="0" smtClean="0"/>
              <a:t>The project is to design a </a:t>
            </a:r>
            <a:r>
              <a:rPr lang="en-US" b="1" u="sng" dirty="0" smtClean="0"/>
              <a:t>new version of this board</a:t>
            </a:r>
            <a:r>
              <a:rPr lang="en-US" dirty="0" smtClean="0"/>
              <a:t>, but for Windows 8 metro. There are five main differences between the existing design and the expected new design:</a:t>
            </a:r>
          </a:p>
          <a:p>
            <a:endParaRPr lang="en-US" dirty="0"/>
          </a:p>
          <a:p>
            <a:pPr marL="285750" indent="-285750">
              <a:buFontTx/>
              <a:buChar char="-"/>
            </a:pPr>
            <a:r>
              <a:rPr lang="en-US" sz="1600" dirty="0" smtClean="0"/>
              <a:t>Designed by a professional designer, should look ‘stunning’ </a:t>
            </a:r>
            <a:r>
              <a:rPr lang="en-US" sz="1600" dirty="0" smtClean="0">
                <a:sym typeface="Wingdings" pitchFamily="2" charset="2"/>
              </a:rPr>
              <a:t></a:t>
            </a:r>
          </a:p>
          <a:p>
            <a:pPr marL="285750" indent="-285750">
              <a:buFontTx/>
              <a:buChar char="-"/>
            </a:pPr>
            <a:r>
              <a:rPr lang="en-US" sz="1600" dirty="0" smtClean="0">
                <a:sym typeface="Wingdings" pitchFamily="2" charset="2"/>
              </a:rPr>
              <a:t>The Windows 8 Metro screens have much larger resolution, so that much nicer designs can be created</a:t>
            </a:r>
          </a:p>
          <a:p>
            <a:pPr marL="285750" indent="-285750">
              <a:buFontTx/>
              <a:buChar char="-"/>
            </a:pPr>
            <a:r>
              <a:rPr lang="en-US" sz="1600" dirty="0" smtClean="0">
                <a:sym typeface="Wingdings" pitchFamily="2" charset="2"/>
              </a:rPr>
              <a:t>The Windows 8 Metro screens can have different resolutions, so we need a design that can be resized (e.g. created in Illustrator?)</a:t>
            </a:r>
          </a:p>
          <a:p>
            <a:pPr marL="285750" indent="-285750">
              <a:buFontTx/>
              <a:buChar char="-"/>
            </a:pPr>
            <a:r>
              <a:rPr lang="en-US" sz="1600" dirty="0" smtClean="0">
                <a:sym typeface="Wingdings" pitchFamily="2" charset="2"/>
              </a:rPr>
              <a:t>Elements can be placed in different places than in this original design</a:t>
            </a:r>
          </a:p>
          <a:p>
            <a:pPr marL="285750" indent="-285750">
              <a:buFontTx/>
              <a:buChar char="-"/>
            </a:pPr>
            <a:r>
              <a:rPr lang="en-US" sz="1600" dirty="0" smtClean="0">
                <a:sym typeface="Wingdings" pitchFamily="2" charset="2"/>
              </a:rPr>
              <a:t>The Ads are different sizes than in the Windows Phone, so this needs to be considered in the new design</a:t>
            </a:r>
          </a:p>
        </p:txBody>
      </p:sp>
      <p:sp>
        <p:nvSpPr>
          <p:cNvPr id="8" name="TextBox 7"/>
          <p:cNvSpPr txBox="1"/>
          <p:nvPr/>
        </p:nvSpPr>
        <p:spPr>
          <a:xfrm>
            <a:off x="618835" y="3922455"/>
            <a:ext cx="8095673" cy="2554545"/>
          </a:xfrm>
          <a:prstGeom prst="rect">
            <a:avLst/>
          </a:prstGeom>
          <a:noFill/>
        </p:spPr>
        <p:txBody>
          <a:bodyPr wrap="square" rtlCol="0">
            <a:spAutoFit/>
          </a:bodyPr>
          <a:lstStyle/>
          <a:p>
            <a:r>
              <a:rPr lang="en-US" sz="1600" dirty="0" smtClean="0"/>
              <a:t>I am open to any design as long as it is pleasing (e.g. some players can play 6+ hours at a time, so the design has to be ‘easy in the eyes), the light and dark pieces have to be clearly visible (some of the players are older and can’t see the pieces if they are not ‘clearly’ visible, very easy to distinguish from the background.</a:t>
            </a:r>
          </a:p>
          <a:p>
            <a:endParaRPr lang="en-US" sz="1600" dirty="0"/>
          </a:p>
          <a:p>
            <a:r>
              <a:rPr lang="en-US" sz="1600" b="1" u="sng" dirty="0" smtClean="0"/>
              <a:t>Two examples of designs that I like:</a:t>
            </a:r>
          </a:p>
          <a:p>
            <a:pPr marL="342900" indent="-342900">
              <a:buAutoNum type="alphaLcParenR"/>
            </a:pPr>
            <a:r>
              <a:rPr lang="en-US" sz="1600" dirty="0" err="1" smtClean="0"/>
              <a:t>BoardBox</a:t>
            </a:r>
            <a:r>
              <a:rPr lang="en-US" sz="1600" dirty="0" smtClean="0"/>
              <a:t> for the </a:t>
            </a:r>
            <a:r>
              <a:rPr lang="en-US" sz="1600" dirty="0" err="1" smtClean="0"/>
              <a:t>iPad</a:t>
            </a:r>
            <a:r>
              <a:rPr lang="en-US" sz="1600" dirty="0"/>
              <a:t>: </a:t>
            </a:r>
            <a:r>
              <a:rPr lang="en-US" sz="1600" dirty="0">
                <a:hlinkClick r:id="rId2"/>
              </a:rPr>
              <a:t>http://</a:t>
            </a:r>
            <a:r>
              <a:rPr lang="en-US" sz="1600" dirty="0" smtClean="0">
                <a:hlinkClick r:id="rId2"/>
              </a:rPr>
              <a:t>itunes.apple.com/us/app/boardbox-play-more-than-20/id438734974?mt=8</a:t>
            </a:r>
            <a:r>
              <a:rPr lang="en-US" sz="1600" dirty="0" smtClean="0"/>
              <a:t>  (the wood version)</a:t>
            </a:r>
          </a:p>
          <a:p>
            <a:pPr marL="342900" indent="-342900">
              <a:buFontTx/>
              <a:buAutoNum type="alphaLcParenR"/>
            </a:pPr>
            <a:r>
              <a:rPr lang="en-US" sz="1600" dirty="0" smtClean="0"/>
              <a:t>The Deep Green board designs:  </a:t>
            </a:r>
            <a:r>
              <a:rPr lang="en-US" sz="1600" dirty="0">
                <a:hlinkClick r:id="rId3"/>
              </a:rPr>
              <a:t>http://</a:t>
            </a:r>
            <a:r>
              <a:rPr lang="en-US" sz="1600" dirty="0" smtClean="0">
                <a:hlinkClick r:id="rId3"/>
              </a:rPr>
              <a:t>iconfactory.com/design/detail/deepgreen</a:t>
            </a:r>
            <a:r>
              <a:rPr lang="en-US" sz="1600" dirty="0" smtClean="0"/>
              <a:t>  and </a:t>
            </a:r>
            <a:r>
              <a:rPr lang="en-US" sz="1600" dirty="0">
                <a:hlinkClick r:id="rId4"/>
              </a:rPr>
              <a:t>http://</a:t>
            </a:r>
            <a:r>
              <a:rPr lang="en-US" sz="1600" dirty="0" smtClean="0">
                <a:hlinkClick r:id="rId4"/>
              </a:rPr>
              <a:t>itunes.apple.com/us/app/deep-green-chess/id299471086?mt=8&amp;ign-mpt=uo%3D4</a:t>
            </a:r>
            <a:r>
              <a:rPr lang="en-US" sz="1600" dirty="0" smtClean="0"/>
              <a:t> </a:t>
            </a:r>
            <a:endParaRPr lang="en-US" sz="1600" dirty="0"/>
          </a:p>
        </p:txBody>
      </p:sp>
    </p:spTree>
    <p:extLst>
      <p:ext uri="{BB962C8B-B14F-4D97-AF65-F5344CB8AC3E}">
        <p14:creationId xmlns:p14="http://schemas.microsoft.com/office/powerpoint/2010/main" val="2102078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85437" y="198582"/>
            <a:ext cx="8543636" cy="338554"/>
          </a:xfrm>
          <a:prstGeom prst="rect">
            <a:avLst/>
          </a:prstGeom>
        </p:spPr>
        <p:txBody>
          <a:bodyPr wrap="square">
            <a:spAutoFit/>
          </a:bodyPr>
          <a:lstStyle/>
          <a:p>
            <a:r>
              <a:rPr lang="en-US" sz="1600" b="1" dirty="0" smtClean="0"/>
              <a:t>SCREEN RESOLUTIONS</a:t>
            </a:r>
            <a:endParaRPr lang="en-US" sz="1600" b="1" dirty="0"/>
          </a:p>
        </p:txBody>
      </p:sp>
      <p:sp>
        <p:nvSpPr>
          <p:cNvPr id="13" name="TextBox 12"/>
          <p:cNvSpPr txBox="1"/>
          <p:nvPr/>
        </p:nvSpPr>
        <p:spPr>
          <a:xfrm>
            <a:off x="595745" y="838200"/>
            <a:ext cx="8095673" cy="5632311"/>
          </a:xfrm>
          <a:prstGeom prst="rect">
            <a:avLst/>
          </a:prstGeom>
          <a:noFill/>
        </p:spPr>
        <p:txBody>
          <a:bodyPr wrap="square" rtlCol="0">
            <a:spAutoFit/>
          </a:bodyPr>
          <a:lstStyle/>
          <a:p>
            <a:r>
              <a:rPr lang="en-US" dirty="0" smtClean="0"/>
              <a:t>There are different screen resolutions. Understanding this is KEY for this project.</a:t>
            </a:r>
          </a:p>
          <a:p>
            <a:r>
              <a:rPr lang="en-US" dirty="0"/>
              <a:t/>
            </a:r>
            <a:br>
              <a:rPr lang="en-US" dirty="0"/>
            </a:br>
            <a:r>
              <a:rPr lang="en-US" dirty="0" smtClean="0"/>
              <a:t>The windows phone has only one resolution, 800x480.</a:t>
            </a:r>
          </a:p>
          <a:p>
            <a:endParaRPr lang="en-US" dirty="0"/>
          </a:p>
          <a:p>
            <a:r>
              <a:rPr lang="en-US" dirty="0" smtClean="0"/>
              <a:t>The Windows 8 Metro screen can have at least these resolutions:</a:t>
            </a:r>
          </a:p>
          <a:p>
            <a:r>
              <a:rPr lang="en-US" dirty="0" smtClean="0"/>
              <a:t>1024 x 768 (minimum)</a:t>
            </a:r>
          </a:p>
          <a:p>
            <a:r>
              <a:rPr lang="en-US" dirty="0" smtClean="0"/>
              <a:t>1366 x 768 (typical)</a:t>
            </a:r>
          </a:p>
          <a:p>
            <a:r>
              <a:rPr lang="en-US" dirty="0" smtClean="0"/>
              <a:t>1920 x 1080</a:t>
            </a:r>
          </a:p>
          <a:p>
            <a:r>
              <a:rPr lang="en-US" dirty="0" smtClean="0"/>
              <a:t>2560 x 1440</a:t>
            </a:r>
          </a:p>
          <a:p>
            <a:r>
              <a:rPr lang="en-US" dirty="0" smtClean="0"/>
              <a:t>1920 x 1080</a:t>
            </a:r>
          </a:p>
          <a:p>
            <a:r>
              <a:rPr lang="en-US" dirty="0" smtClean="0"/>
              <a:t>2560 x 1440</a:t>
            </a:r>
          </a:p>
          <a:p>
            <a:endParaRPr lang="en-US" dirty="0" smtClean="0"/>
          </a:p>
          <a:p>
            <a:r>
              <a:rPr lang="en-US" dirty="0" smtClean="0"/>
              <a:t>The board and design elements have to </a:t>
            </a:r>
            <a:r>
              <a:rPr lang="en-US" b="1" dirty="0" smtClean="0"/>
              <a:t>scalable with no loss in resolution</a:t>
            </a:r>
            <a:r>
              <a:rPr lang="en-US" dirty="0" smtClean="0"/>
              <a:t>, and at least try the design in the first 3 resolutions in the list above (same aspect ratio only scaled up or down)</a:t>
            </a:r>
          </a:p>
          <a:p>
            <a:endParaRPr lang="en-US" dirty="0"/>
          </a:p>
          <a:p>
            <a:r>
              <a:rPr lang="en-US" dirty="0" smtClean="0"/>
              <a:t>I want to simplify the programming, so I would expect the </a:t>
            </a:r>
            <a:r>
              <a:rPr lang="en-US" b="1" u="sng" dirty="0" smtClean="0"/>
              <a:t>board to always have the same proportion (</a:t>
            </a:r>
            <a:r>
              <a:rPr lang="en-US" b="1" u="sng" dirty="0" err="1" smtClean="0"/>
              <a:t>x:y</a:t>
            </a:r>
            <a:r>
              <a:rPr lang="en-US" b="1" u="sng" dirty="0" smtClean="0"/>
              <a:t>), </a:t>
            </a:r>
            <a:r>
              <a:rPr lang="en-US" dirty="0" smtClean="0"/>
              <a:t>but resize it, and have some ‘outside’ background to use when the board does not fit (e.g. some green background, and the board has a shadow).</a:t>
            </a:r>
            <a:endParaRPr lang="en-US" dirty="0"/>
          </a:p>
        </p:txBody>
      </p:sp>
    </p:spTree>
    <p:extLst>
      <p:ext uri="{BB962C8B-B14F-4D97-AF65-F5344CB8AC3E}">
        <p14:creationId xmlns:p14="http://schemas.microsoft.com/office/powerpoint/2010/main" val="22141655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27616" y="457200"/>
            <a:ext cx="3736109" cy="2709948"/>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85437" y="198582"/>
            <a:ext cx="8543636" cy="338554"/>
          </a:xfrm>
          <a:prstGeom prst="rect">
            <a:avLst/>
          </a:prstGeom>
        </p:spPr>
        <p:txBody>
          <a:bodyPr wrap="square">
            <a:spAutoFit/>
          </a:bodyPr>
          <a:lstStyle/>
          <a:p>
            <a:r>
              <a:rPr lang="en-US" sz="1600" b="1" dirty="0" smtClean="0"/>
              <a:t>SCREEN RESOLUTIONS</a:t>
            </a:r>
            <a:endParaRPr lang="en-US" sz="1600" b="1" dirty="0"/>
          </a:p>
        </p:txBody>
      </p:sp>
      <p:sp>
        <p:nvSpPr>
          <p:cNvPr id="13" name="TextBox 12"/>
          <p:cNvSpPr txBox="1"/>
          <p:nvPr/>
        </p:nvSpPr>
        <p:spPr>
          <a:xfrm>
            <a:off x="258742" y="1408606"/>
            <a:ext cx="2865458" cy="1477328"/>
          </a:xfrm>
          <a:prstGeom prst="rect">
            <a:avLst/>
          </a:prstGeom>
          <a:noFill/>
        </p:spPr>
        <p:txBody>
          <a:bodyPr wrap="square" rtlCol="0">
            <a:spAutoFit/>
          </a:bodyPr>
          <a:lstStyle/>
          <a:p>
            <a:r>
              <a:rPr lang="en-US" dirty="0" smtClean="0"/>
              <a:t>For example, the board design for a 1024x768 screen </a:t>
            </a:r>
            <a:r>
              <a:rPr lang="en-US" i="1" dirty="0" smtClean="0"/>
              <a:t>could</a:t>
            </a:r>
            <a:r>
              <a:rPr lang="en-US" dirty="0" smtClean="0"/>
              <a:t> be 1024 x 614.</a:t>
            </a:r>
          </a:p>
          <a:p>
            <a:endParaRPr lang="en-US" dirty="0"/>
          </a:p>
          <a:p>
            <a:r>
              <a:rPr lang="en-US" dirty="0" smtClean="0"/>
              <a:t>(design is 1024:614, or 6:10)</a:t>
            </a:r>
          </a:p>
        </p:txBody>
      </p:sp>
      <p:pic>
        <p:nvPicPr>
          <p:cNvPr id="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327616" y="667327"/>
            <a:ext cx="3736109" cy="2256112"/>
          </a:xfrm>
          <a:prstGeom prst="rect">
            <a:avLst/>
          </a:prstGeom>
          <a:noFill/>
          <a:ln>
            <a:noFill/>
          </a:ln>
          <a:effectLst>
            <a:outerShdw blurRad="165100" dist="152400" dir="2700000" sx="106000" sy="106000" algn="ctr" rotWithShape="0">
              <a:schemeClr val="tx1">
                <a:alpha val="61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rot="16200000">
            <a:off x="5046735" y="-1648692"/>
            <a:ext cx="279402" cy="375458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4937008" y="76200"/>
            <a:ext cx="498855" cy="276999"/>
          </a:xfrm>
          <a:prstGeom prst="rect">
            <a:avLst/>
          </a:prstGeom>
          <a:noFill/>
        </p:spPr>
        <p:txBody>
          <a:bodyPr wrap="none" rtlCol="0">
            <a:spAutoFit/>
          </a:bodyPr>
          <a:lstStyle/>
          <a:p>
            <a:r>
              <a:rPr lang="en-US" sz="1200" dirty="0" smtClean="0"/>
              <a:t>1024</a:t>
            </a:r>
            <a:endParaRPr lang="en-US" sz="1200" dirty="0"/>
          </a:p>
        </p:txBody>
      </p:sp>
      <p:sp>
        <p:nvSpPr>
          <p:cNvPr id="16" name="Rectangle 15"/>
          <p:cNvSpPr/>
          <p:nvPr/>
        </p:nvSpPr>
        <p:spPr>
          <a:xfrm>
            <a:off x="3352800" y="4102102"/>
            <a:ext cx="4916270" cy="2709948"/>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p:cNvSpPr txBox="1"/>
          <p:nvPr/>
        </p:nvSpPr>
        <p:spPr>
          <a:xfrm>
            <a:off x="228600" y="4267200"/>
            <a:ext cx="2971799" cy="1477328"/>
          </a:xfrm>
          <a:prstGeom prst="rect">
            <a:avLst/>
          </a:prstGeom>
          <a:noFill/>
        </p:spPr>
        <p:txBody>
          <a:bodyPr wrap="square" rtlCol="0">
            <a:spAutoFit/>
          </a:bodyPr>
          <a:lstStyle/>
          <a:p>
            <a:r>
              <a:rPr lang="en-US" dirty="0" smtClean="0"/>
              <a:t>For example, the design for a  1366x768 screen </a:t>
            </a:r>
            <a:r>
              <a:rPr lang="en-US" i="1" dirty="0" smtClean="0"/>
              <a:t>could</a:t>
            </a:r>
            <a:r>
              <a:rPr lang="en-US" dirty="0" smtClean="0"/>
              <a:t> be 1280 x 768.</a:t>
            </a:r>
          </a:p>
          <a:p>
            <a:endParaRPr lang="en-US" dirty="0"/>
          </a:p>
          <a:p>
            <a:r>
              <a:rPr lang="en-US" dirty="0" smtClean="0"/>
              <a:t>(design is 1280:768, or 6:10)</a:t>
            </a:r>
            <a:endParaRPr lang="en-US" dirty="0"/>
          </a:p>
        </p:txBody>
      </p:sp>
      <p:pic>
        <p:nvPicPr>
          <p:cNvPr id="1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560616" y="4104411"/>
            <a:ext cx="4495800" cy="2714864"/>
          </a:xfrm>
          <a:prstGeom prst="rect">
            <a:avLst/>
          </a:prstGeom>
          <a:noFill/>
          <a:ln>
            <a:noFill/>
          </a:ln>
          <a:effectLst>
            <a:outerShdw blurRad="165100" dist="152400" dir="2700000" sx="106000" sy="106000" algn="ctr" rotWithShape="0">
              <a:schemeClr val="tx1">
                <a:alpha val="61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Rectangle 19"/>
          <p:cNvSpPr/>
          <p:nvPr/>
        </p:nvSpPr>
        <p:spPr>
          <a:xfrm rot="16200000">
            <a:off x="5668815" y="1625602"/>
            <a:ext cx="279402" cy="44958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5597145" y="3733800"/>
            <a:ext cx="498855" cy="276999"/>
          </a:xfrm>
          <a:prstGeom prst="rect">
            <a:avLst/>
          </a:prstGeom>
          <a:noFill/>
        </p:spPr>
        <p:txBody>
          <a:bodyPr wrap="none" rtlCol="0">
            <a:spAutoFit/>
          </a:bodyPr>
          <a:lstStyle/>
          <a:p>
            <a:r>
              <a:rPr lang="en-US" sz="1200" dirty="0" smtClean="0"/>
              <a:t>1280</a:t>
            </a:r>
            <a:endParaRPr lang="en-US" sz="1200" dirty="0"/>
          </a:p>
        </p:txBody>
      </p:sp>
      <p:sp>
        <p:nvSpPr>
          <p:cNvPr id="24" name="Rectangle 23"/>
          <p:cNvSpPr/>
          <p:nvPr/>
        </p:nvSpPr>
        <p:spPr>
          <a:xfrm rot="16200000">
            <a:off x="5671234" y="1110567"/>
            <a:ext cx="279402" cy="491627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5562600" y="3429000"/>
            <a:ext cx="498855" cy="276999"/>
          </a:xfrm>
          <a:prstGeom prst="rect">
            <a:avLst/>
          </a:prstGeom>
          <a:noFill/>
        </p:spPr>
        <p:txBody>
          <a:bodyPr wrap="none" rtlCol="0">
            <a:spAutoFit/>
          </a:bodyPr>
          <a:lstStyle/>
          <a:p>
            <a:r>
              <a:rPr lang="en-US" sz="1200" dirty="0" smtClean="0"/>
              <a:t>1366</a:t>
            </a:r>
            <a:endParaRPr lang="en-US" sz="1200" dirty="0"/>
          </a:p>
        </p:txBody>
      </p:sp>
      <p:sp>
        <p:nvSpPr>
          <p:cNvPr id="5" name="Rectangle 4"/>
          <p:cNvSpPr/>
          <p:nvPr/>
        </p:nvSpPr>
        <p:spPr>
          <a:xfrm>
            <a:off x="7126068" y="667327"/>
            <a:ext cx="279402" cy="215207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rot="5400000">
            <a:off x="7042746" y="1533100"/>
            <a:ext cx="420308" cy="276999"/>
          </a:xfrm>
          <a:prstGeom prst="rect">
            <a:avLst/>
          </a:prstGeom>
          <a:noFill/>
        </p:spPr>
        <p:txBody>
          <a:bodyPr wrap="none" rtlCol="0">
            <a:spAutoFit/>
          </a:bodyPr>
          <a:lstStyle/>
          <a:p>
            <a:r>
              <a:rPr lang="en-US" sz="1200" dirty="0" smtClean="0"/>
              <a:t>614</a:t>
            </a:r>
            <a:endParaRPr lang="en-US" sz="1200" dirty="0"/>
          </a:p>
        </p:txBody>
      </p:sp>
      <p:sp>
        <p:nvSpPr>
          <p:cNvPr id="10" name="Rectangle 9"/>
          <p:cNvSpPr/>
          <p:nvPr/>
        </p:nvSpPr>
        <p:spPr>
          <a:xfrm>
            <a:off x="7557870" y="457200"/>
            <a:ext cx="279402" cy="270994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rot="5400000">
            <a:off x="7499946" y="1593273"/>
            <a:ext cx="420308" cy="276999"/>
          </a:xfrm>
          <a:prstGeom prst="rect">
            <a:avLst/>
          </a:prstGeom>
          <a:noFill/>
        </p:spPr>
        <p:txBody>
          <a:bodyPr wrap="none" rtlCol="0">
            <a:spAutoFit/>
          </a:bodyPr>
          <a:lstStyle/>
          <a:p>
            <a:r>
              <a:rPr lang="en-US" sz="1200" dirty="0" smtClean="0"/>
              <a:t>768</a:t>
            </a:r>
            <a:endParaRPr lang="en-US" sz="1200" dirty="0"/>
          </a:p>
        </p:txBody>
      </p:sp>
      <p:sp>
        <p:nvSpPr>
          <p:cNvPr id="21" name="Rectangle 20"/>
          <p:cNvSpPr/>
          <p:nvPr/>
        </p:nvSpPr>
        <p:spPr>
          <a:xfrm>
            <a:off x="8382000" y="4102102"/>
            <a:ext cx="279402" cy="270994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rot="5400000">
            <a:off x="8324076" y="5238175"/>
            <a:ext cx="420308" cy="276999"/>
          </a:xfrm>
          <a:prstGeom prst="rect">
            <a:avLst/>
          </a:prstGeom>
          <a:noFill/>
        </p:spPr>
        <p:txBody>
          <a:bodyPr wrap="none" rtlCol="0">
            <a:spAutoFit/>
          </a:bodyPr>
          <a:lstStyle/>
          <a:p>
            <a:r>
              <a:rPr lang="en-US" sz="1200" dirty="0" smtClean="0"/>
              <a:t>768</a:t>
            </a:r>
            <a:endParaRPr lang="en-US" sz="1200" dirty="0"/>
          </a:p>
        </p:txBody>
      </p:sp>
    </p:spTree>
    <p:extLst>
      <p:ext uri="{BB962C8B-B14F-4D97-AF65-F5344CB8AC3E}">
        <p14:creationId xmlns:p14="http://schemas.microsoft.com/office/powerpoint/2010/main" val="53166518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331622" y="2437201"/>
            <a:ext cx="279402" cy="202507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533170" y="2100073"/>
            <a:ext cx="3736109" cy="2709948"/>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85437" y="198582"/>
            <a:ext cx="8543636" cy="338554"/>
          </a:xfrm>
          <a:prstGeom prst="rect">
            <a:avLst/>
          </a:prstGeom>
        </p:spPr>
        <p:txBody>
          <a:bodyPr wrap="square">
            <a:spAutoFit/>
          </a:bodyPr>
          <a:lstStyle/>
          <a:p>
            <a:r>
              <a:rPr lang="en-US" sz="1600" b="1" dirty="0" smtClean="0"/>
              <a:t>SCREEN RESOLUTIONS</a:t>
            </a:r>
            <a:endParaRPr lang="en-US" sz="1600" b="1" dirty="0"/>
          </a:p>
        </p:txBody>
      </p:sp>
      <p:pic>
        <p:nvPicPr>
          <p:cNvPr id="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723456" y="2431382"/>
            <a:ext cx="3363144" cy="2030891"/>
          </a:xfrm>
          <a:prstGeom prst="rect">
            <a:avLst/>
          </a:prstGeom>
          <a:noFill/>
          <a:ln>
            <a:noFill/>
          </a:ln>
          <a:effectLst>
            <a:outerShdw blurRad="165100" dist="152400" dir="2700000" sx="106000" sy="106000" algn="ctr" rotWithShape="0">
              <a:schemeClr val="tx1">
                <a:alpha val="61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rot="5400000">
            <a:off x="7248300" y="3175973"/>
            <a:ext cx="420308" cy="276999"/>
          </a:xfrm>
          <a:prstGeom prst="rect">
            <a:avLst/>
          </a:prstGeom>
          <a:noFill/>
        </p:spPr>
        <p:txBody>
          <a:bodyPr wrap="none" rtlCol="0">
            <a:spAutoFit/>
          </a:bodyPr>
          <a:lstStyle/>
          <a:p>
            <a:r>
              <a:rPr lang="en-US" sz="1200" dirty="0" smtClean="0"/>
              <a:t>960</a:t>
            </a:r>
            <a:endParaRPr lang="en-US" sz="1200" dirty="0"/>
          </a:p>
        </p:txBody>
      </p:sp>
      <p:sp>
        <p:nvSpPr>
          <p:cNvPr id="9" name="Rectangle 8"/>
          <p:cNvSpPr/>
          <p:nvPr/>
        </p:nvSpPr>
        <p:spPr>
          <a:xfrm rot="16200000">
            <a:off x="5252289" y="-442190"/>
            <a:ext cx="279402" cy="375458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7763424" y="2100073"/>
            <a:ext cx="279402" cy="270994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rot="5400000">
            <a:off x="7666227" y="3126509"/>
            <a:ext cx="498855" cy="276999"/>
          </a:xfrm>
          <a:prstGeom prst="rect">
            <a:avLst/>
          </a:prstGeom>
          <a:noFill/>
        </p:spPr>
        <p:txBody>
          <a:bodyPr wrap="none" rtlCol="0">
            <a:spAutoFit/>
          </a:bodyPr>
          <a:lstStyle/>
          <a:p>
            <a:r>
              <a:rPr lang="en-US" sz="1200" dirty="0" smtClean="0"/>
              <a:t>1080</a:t>
            </a:r>
            <a:endParaRPr lang="en-US" sz="1200" dirty="0"/>
          </a:p>
        </p:txBody>
      </p:sp>
      <p:sp>
        <p:nvSpPr>
          <p:cNvPr id="14" name="TextBox 13"/>
          <p:cNvSpPr txBox="1"/>
          <p:nvPr/>
        </p:nvSpPr>
        <p:spPr>
          <a:xfrm>
            <a:off x="5142562" y="1323201"/>
            <a:ext cx="498855" cy="276999"/>
          </a:xfrm>
          <a:prstGeom prst="rect">
            <a:avLst/>
          </a:prstGeom>
          <a:noFill/>
        </p:spPr>
        <p:txBody>
          <a:bodyPr wrap="none" rtlCol="0">
            <a:spAutoFit/>
          </a:bodyPr>
          <a:lstStyle/>
          <a:p>
            <a:r>
              <a:rPr lang="en-US" sz="1200" dirty="0" smtClean="0"/>
              <a:t>1920</a:t>
            </a:r>
            <a:endParaRPr lang="en-US" sz="1200" dirty="0"/>
          </a:p>
        </p:txBody>
      </p:sp>
      <p:sp>
        <p:nvSpPr>
          <p:cNvPr id="24" name="TextBox 23"/>
          <p:cNvSpPr txBox="1"/>
          <p:nvPr/>
        </p:nvSpPr>
        <p:spPr>
          <a:xfrm>
            <a:off x="284142" y="5437839"/>
            <a:ext cx="8448963" cy="923330"/>
          </a:xfrm>
          <a:prstGeom prst="rect">
            <a:avLst/>
          </a:prstGeom>
          <a:noFill/>
        </p:spPr>
        <p:txBody>
          <a:bodyPr wrap="square" rtlCol="0">
            <a:spAutoFit/>
          </a:bodyPr>
          <a:lstStyle/>
          <a:p>
            <a:r>
              <a:rPr lang="en-US" dirty="0" smtClean="0"/>
              <a:t>What is important is that the element identified in GREEN is background that should blend well with the actual board, and allows the board to be displayed in many different board sizes.</a:t>
            </a:r>
          </a:p>
        </p:txBody>
      </p:sp>
      <p:sp>
        <p:nvSpPr>
          <p:cNvPr id="15" name="TextBox 14"/>
          <p:cNvSpPr txBox="1"/>
          <p:nvPr/>
        </p:nvSpPr>
        <p:spPr>
          <a:xfrm>
            <a:off x="284142" y="1408606"/>
            <a:ext cx="2865458" cy="1477328"/>
          </a:xfrm>
          <a:prstGeom prst="rect">
            <a:avLst/>
          </a:prstGeom>
          <a:noFill/>
        </p:spPr>
        <p:txBody>
          <a:bodyPr wrap="square" rtlCol="0">
            <a:spAutoFit/>
          </a:bodyPr>
          <a:lstStyle/>
          <a:p>
            <a:r>
              <a:rPr lang="en-US" dirty="0" smtClean="0"/>
              <a:t>The third size to test would be for a screen 1920x1080. The board design </a:t>
            </a:r>
            <a:r>
              <a:rPr lang="en-US" i="1" dirty="0" smtClean="0"/>
              <a:t>could</a:t>
            </a:r>
            <a:r>
              <a:rPr lang="en-US" dirty="0" smtClean="0"/>
              <a:t> be x 1600 x 960 (also same ratio 6:10)</a:t>
            </a:r>
          </a:p>
        </p:txBody>
      </p:sp>
      <p:sp>
        <p:nvSpPr>
          <p:cNvPr id="16" name="Rectangle 15"/>
          <p:cNvSpPr/>
          <p:nvPr/>
        </p:nvSpPr>
        <p:spPr>
          <a:xfrm rot="16200000">
            <a:off x="5227228" y="172631"/>
            <a:ext cx="279402" cy="32869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5170008" y="1704201"/>
            <a:ext cx="498855" cy="276999"/>
          </a:xfrm>
          <a:prstGeom prst="rect">
            <a:avLst/>
          </a:prstGeom>
          <a:noFill/>
        </p:spPr>
        <p:txBody>
          <a:bodyPr wrap="none" rtlCol="0">
            <a:spAutoFit/>
          </a:bodyPr>
          <a:lstStyle/>
          <a:p>
            <a:r>
              <a:rPr lang="en-US" sz="1200" dirty="0" smtClean="0"/>
              <a:t>1600</a:t>
            </a:r>
            <a:endParaRPr lang="en-US" sz="1200" dirty="0"/>
          </a:p>
        </p:txBody>
      </p:sp>
    </p:spTree>
    <p:extLst>
      <p:ext uri="{BB962C8B-B14F-4D97-AF65-F5344CB8AC3E}">
        <p14:creationId xmlns:p14="http://schemas.microsoft.com/office/powerpoint/2010/main" val="376849119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85437" y="198582"/>
            <a:ext cx="1590963" cy="338554"/>
          </a:xfrm>
          <a:prstGeom prst="rect">
            <a:avLst/>
          </a:prstGeom>
        </p:spPr>
        <p:txBody>
          <a:bodyPr wrap="square">
            <a:spAutoFit/>
          </a:bodyPr>
          <a:lstStyle/>
          <a:p>
            <a:r>
              <a:rPr lang="en-US" sz="1600" b="1" dirty="0" smtClean="0"/>
              <a:t>ADS</a:t>
            </a:r>
            <a:endParaRPr lang="en-US" sz="1600"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75855" y="1600200"/>
            <a:ext cx="76200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880918" y="227162"/>
            <a:ext cx="5325920" cy="1200329"/>
          </a:xfrm>
          <a:prstGeom prst="rect">
            <a:avLst/>
          </a:prstGeom>
          <a:noFill/>
        </p:spPr>
        <p:txBody>
          <a:bodyPr wrap="square" rtlCol="0">
            <a:spAutoFit/>
          </a:bodyPr>
          <a:lstStyle/>
          <a:p>
            <a:r>
              <a:rPr lang="en-US" dirty="0" smtClean="0"/>
              <a:t>In Windows 8 Metro there are 4 ad sizes, so we’ll have to figure out a place to put the ad or ads. Let’s choose one or two sizes (e.g. we could even use the vertical one in larger screen sizes in the sides of the screen)</a:t>
            </a:r>
            <a:endParaRPr lang="en-US" dirty="0"/>
          </a:p>
        </p:txBody>
      </p:sp>
      <p:sp>
        <p:nvSpPr>
          <p:cNvPr id="10" name="Rectangle 9"/>
          <p:cNvSpPr/>
          <p:nvPr/>
        </p:nvSpPr>
        <p:spPr>
          <a:xfrm>
            <a:off x="6352144" y="46672"/>
            <a:ext cx="2487056" cy="1477328"/>
          </a:xfrm>
          <a:prstGeom prst="rect">
            <a:avLst/>
          </a:prstGeom>
        </p:spPr>
        <p:txBody>
          <a:bodyPr wrap="square">
            <a:spAutoFit/>
          </a:bodyPr>
          <a:lstStyle/>
          <a:p>
            <a:r>
              <a:rPr lang="en-US" u="sng" dirty="0" smtClean="0"/>
              <a:t>Possible Ad sizes:</a:t>
            </a:r>
          </a:p>
          <a:p>
            <a:r>
              <a:rPr lang="en-US" dirty="0" smtClean="0"/>
              <a:t>728x90</a:t>
            </a:r>
            <a:endParaRPr lang="en-US" dirty="0"/>
          </a:p>
          <a:p>
            <a:r>
              <a:rPr lang="en-US" dirty="0"/>
              <a:t>300x250</a:t>
            </a:r>
          </a:p>
          <a:p>
            <a:r>
              <a:rPr lang="en-US" dirty="0"/>
              <a:t>250x250</a:t>
            </a:r>
          </a:p>
          <a:p>
            <a:r>
              <a:rPr lang="en-US" dirty="0"/>
              <a:t>160x600</a:t>
            </a:r>
          </a:p>
        </p:txBody>
      </p:sp>
      <p:sp>
        <p:nvSpPr>
          <p:cNvPr id="4" name="Down Arrow 3"/>
          <p:cNvSpPr/>
          <p:nvPr/>
        </p:nvSpPr>
        <p:spPr>
          <a:xfrm rot="2531535">
            <a:off x="3284118" y="1011652"/>
            <a:ext cx="228600" cy="1018230"/>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6844381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1219200"/>
            <a:ext cx="7315200" cy="4220366"/>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879877" y="1557525"/>
            <a:ext cx="6726268" cy="35437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1366 x 768 screen</a:t>
            </a:r>
            <a:endParaRPr lang="en-US" dirty="0"/>
          </a:p>
        </p:txBody>
      </p:sp>
      <p:sp>
        <p:nvSpPr>
          <p:cNvPr id="11" name="Rectangle 10"/>
          <p:cNvSpPr/>
          <p:nvPr/>
        </p:nvSpPr>
        <p:spPr>
          <a:xfrm>
            <a:off x="85437" y="198582"/>
            <a:ext cx="8543636" cy="338554"/>
          </a:xfrm>
          <a:prstGeom prst="rect">
            <a:avLst/>
          </a:prstGeom>
        </p:spPr>
        <p:txBody>
          <a:bodyPr wrap="square">
            <a:spAutoFit/>
          </a:bodyPr>
          <a:lstStyle/>
          <a:p>
            <a:r>
              <a:rPr lang="en-US" sz="1600" b="1" dirty="0" smtClean="0"/>
              <a:t>Ad sizes that are available for Windows 8, see how they look in the 1366 x 768 screen</a:t>
            </a:r>
            <a:endParaRPr lang="en-US" sz="1600" b="1" dirty="0"/>
          </a:p>
        </p:txBody>
      </p:sp>
      <p:sp>
        <p:nvSpPr>
          <p:cNvPr id="51" name="Rectangle 50"/>
          <p:cNvSpPr/>
          <p:nvPr/>
        </p:nvSpPr>
        <p:spPr>
          <a:xfrm>
            <a:off x="6620902" y="5840304"/>
            <a:ext cx="2487056" cy="1015663"/>
          </a:xfrm>
          <a:prstGeom prst="rect">
            <a:avLst/>
          </a:prstGeom>
        </p:spPr>
        <p:txBody>
          <a:bodyPr wrap="square">
            <a:spAutoFit/>
          </a:bodyPr>
          <a:lstStyle/>
          <a:p>
            <a:r>
              <a:rPr lang="en-US" sz="1200" u="sng" dirty="0" smtClean="0"/>
              <a:t>Possible Ad sizes:</a:t>
            </a:r>
          </a:p>
          <a:p>
            <a:r>
              <a:rPr lang="en-US" sz="1200" dirty="0" smtClean="0"/>
              <a:t>728x90</a:t>
            </a:r>
            <a:endParaRPr lang="en-US" sz="1200" dirty="0"/>
          </a:p>
          <a:p>
            <a:r>
              <a:rPr lang="en-US" sz="1200" dirty="0"/>
              <a:t>300x250</a:t>
            </a:r>
          </a:p>
          <a:p>
            <a:r>
              <a:rPr lang="en-US" sz="1200" dirty="0"/>
              <a:t>250x250</a:t>
            </a:r>
          </a:p>
          <a:p>
            <a:r>
              <a:rPr lang="en-US" sz="1200" dirty="0"/>
              <a:t>160x600</a:t>
            </a:r>
          </a:p>
        </p:txBody>
      </p:sp>
      <p:sp>
        <p:nvSpPr>
          <p:cNvPr id="100" name="Rectangle 99"/>
          <p:cNvSpPr/>
          <p:nvPr/>
        </p:nvSpPr>
        <p:spPr>
          <a:xfrm>
            <a:off x="1411771" y="1852423"/>
            <a:ext cx="838200" cy="27657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160 x 600</a:t>
            </a:r>
            <a:endParaRPr lang="en-US" dirty="0"/>
          </a:p>
        </p:txBody>
      </p:sp>
      <p:sp>
        <p:nvSpPr>
          <p:cNvPr id="107" name="Rectangle 106"/>
          <p:cNvSpPr/>
          <p:nvPr/>
        </p:nvSpPr>
        <p:spPr>
          <a:xfrm>
            <a:off x="-789678" y="-30944"/>
            <a:ext cx="496673" cy="4590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2743200" y="1818644"/>
            <a:ext cx="3649516" cy="4471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728 x 90</a:t>
            </a:r>
            <a:endParaRPr lang="en-US" dirty="0"/>
          </a:p>
        </p:txBody>
      </p:sp>
      <p:sp>
        <p:nvSpPr>
          <p:cNvPr id="22" name="Rectangle 21"/>
          <p:cNvSpPr/>
          <p:nvPr/>
        </p:nvSpPr>
        <p:spPr>
          <a:xfrm>
            <a:off x="6000061" y="3048000"/>
            <a:ext cx="1241682" cy="11476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250 x 250</a:t>
            </a:r>
            <a:endParaRPr lang="en-US" dirty="0"/>
          </a:p>
        </p:txBody>
      </p:sp>
      <p:sp>
        <p:nvSpPr>
          <p:cNvPr id="23" name="Rectangle 22"/>
          <p:cNvSpPr/>
          <p:nvPr/>
        </p:nvSpPr>
        <p:spPr>
          <a:xfrm>
            <a:off x="2743200" y="3810000"/>
            <a:ext cx="1482454" cy="11548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300 x 250</a:t>
            </a:r>
            <a:endParaRPr lang="en-US" dirty="0"/>
          </a:p>
        </p:txBody>
      </p:sp>
    </p:spTree>
    <p:extLst>
      <p:ext uri="{BB962C8B-B14F-4D97-AF65-F5344CB8AC3E}">
        <p14:creationId xmlns:p14="http://schemas.microsoft.com/office/powerpoint/2010/main" val="27376344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3276600" y="2782063"/>
            <a:ext cx="3124200" cy="338554"/>
          </a:xfrm>
          <a:prstGeom prst="rect">
            <a:avLst/>
          </a:prstGeom>
        </p:spPr>
        <p:txBody>
          <a:bodyPr wrap="square">
            <a:spAutoFit/>
          </a:bodyPr>
          <a:lstStyle/>
          <a:p>
            <a:r>
              <a:rPr lang="en-US" sz="1600" b="1" u="sng" dirty="0" smtClean="0"/>
              <a:t>THE PROJECT - SUMMARY</a:t>
            </a:r>
            <a:endParaRPr lang="en-US" sz="1600" b="1" u="sng" dirty="0"/>
          </a:p>
        </p:txBody>
      </p:sp>
    </p:spTree>
    <p:extLst>
      <p:ext uri="{BB962C8B-B14F-4D97-AF65-F5344CB8AC3E}">
        <p14:creationId xmlns:p14="http://schemas.microsoft.com/office/powerpoint/2010/main" val="278517119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85437" y="198582"/>
            <a:ext cx="8543636" cy="338554"/>
          </a:xfrm>
          <a:prstGeom prst="rect">
            <a:avLst/>
          </a:prstGeom>
        </p:spPr>
        <p:txBody>
          <a:bodyPr wrap="square">
            <a:spAutoFit/>
          </a:bodyPr>
          <a:lstStyle/>
          <a:p>
            <a:r>
              <a:rPr lang="en-US" sz="1600" b="1" dirty="0" smtClean="0"/>
              <a:t>WHAT ARE THE DELIVERABLES?</a:t>
            </a:r>
            <a:endParaRPr lang="en-US" sz="1600" b="1" dirty="0"/>
          </a:p>
        </p:txBody>
      </p:sp>
      <p:sp>
        <p:nvSpPr>
          <p:cNvPr id="13" name="TextBox 12"/>
          <p:cNvSpPr txBox="1"/>
          <p:nvPr/>
        </p:nvSpPr>
        <p:spPr>
          <a:xfrm>
            <a:off x="362527" y="762000"/>
            <a:ext cx="8095673" cy="2308324"/>
          </a:xfrm>
          <a:prstGeom prst="rect">
            <a:avLst/>
          </a:prstGeom>
          <a:noFill/>
        </p:spPr>
        <p:txBody>
          <a:bodyPr wrap="square" rtlCol="0">
            <a:spAutoFit/>
          </a:bodyPr>
          <a:lstStyle/>
          <a:p>
            <a:r>
              <a:rPr lang="en-US" dirty="0"/>
              <a:t>There are </a:t>
            </a:r>
            <a:r>
              <a:rPr lang="en-US" dirty="0" smtClean="0"/>
              <a:t>five main </a:t>
            </a:r>
            <a:r>
              <a:rPr lang="en-US" dirty="0"/>
              <a:t>elements to create</a:t>
            </a:r>
            <a:r>
              <a:rPr lang="en-US" dirty="0" smtClean="0"/>
              <a:t>:</a:t>
            </a:r>
          </a:p>
          <a:p>
            <a:endParaRPr lang="en-US" dirty="0"/>
          </a:p>
          <a:p>
            <a:pPr marL="342900" indent="-342900">
              <a:buAutoNum type="arabicParenR"/>
            </a:pPr>
            <a:r>
              <a:rPr lang="en-US" b="1" dirty="0"/>
              <a:t>The board </a:t>
            </a:r>
            <a:r>
              <a:rPr lang="en-US" dirty="0"/>
              <a:t>– this is the most important one, 80% of the effort should go to this</a:t>
            </a:r>
          </a:p>
          <a:p>
            <a:pPr marL="342900" indent="-342900">
              <a:buAutoNum type="arabicParenR"/>
            </a:pPr>
            <a:r>
              <a:rPr lang="en-US" b="1" dirty="0"/>
              <a:t>The pieces </a:t>
            </a:r>
            <a:r>
              <a:rPr lang="en-US" dirty="0"/>
              <a:t>– 15% of the effort go to the pieces</a:t>
            </a:r>
          </a:p>
          <a:p>
            <a:pPr marL="342900" indent="-342900">
              <a:buAutoNum type="arabicParenR"/>
            </a:pPr>
            <a:r>
              <a:rPr lang="en-US" b="1" dirty="0"/>
              <a:t>The background image </a:t>
            </a:r>
            <a:r>
              <a:rPr lang="en-US" dirty="0"/>
              <a:t>for all other screens except the ‘game board’</a:t>
            </a:r>
          </a:p>
          <a:p>
            <a:pPr marL="342900" indent="-342900">
              <a:buAutoNum type="arabicParenR"/>
            </a:pPr>
            <a:r>
              <a:rPr lang="en-US" b="1" dirty="0"/>
              <a:t>The dice</a:t>
            </a:r>
          </a:p>
          <a:p>
            <a:pPr marL="342900" indent="-342900">
              <a:buAutoNum type="arabicParenR"/>
            </a:pPr>
            <a:r>
              <a:rPr lang="en-US" b="1" dirty="0"/>
              <a:t>The ‘button’ design (On and Off)</a:t>
            </a:r>
          </a:p>
          <a:p>
            <a:endParaRPr lang="en-US" dirty="0"/>
          </a:p>
        </p:txBody>
      </p:sp>
    </p:spTree>
    <p:extLst>
      <p:ext uri="{BB962C8B-B14F-4D97-AF65-F5344CB8AC3E}">
        <p14:creationId xmlns:p14="http://schemas.microsoft.com/office/powerpoint/2010/main" val="33383311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85437" y="198582"/>
            <a:ext cx="8543636" cy="338554"/>
          </a:xfrm>
          <a:prstGeom prst="rect">
            <a:avLst/>
          </a:prstGeom>
        </p:spPr>
        <p:txBody>
          <a:bodyPr wrap="square">
            <a:spAutoFit/>
          </a:bodyPr>
          <a:lstStyle/>
          <a:p>
            <a:r>
              <a:rPr lang="en-US" sz="1600" b="1" dirty="0" smtClean="0"/>
              <a:t>WHAT ARE THE DELIVERABLES?</a:t>
            </a:r>
            <a:endParaRPr lang="en-US" sz="1600" b="1" dirty="0"/>
          </a:p>
        </p:txBody>
      </p:sp>
      <p:sp>
        <p:nvSpPr>
          <p:cNvPr id="13" name="TextBox 12"/>
          <p:cNvSpPr txBox="1"/>
          <p:nvPr/>
        </p:nvSpPr>
        <p:spPr>
          <a:xfrm>
            <a:off x="362527" y="762000"/>
            <a:ext cx="8095673" cy="646331"/>
          </a:xfrm>
          <a:prstGeom prst="rect">
            <a:avLst/>
          </a:prstGeom>
          <a:noFill/>
        </p:spPr>
        <p:txBody>
          <a:bodyPr wrap="square" rtlCol="0">
            <a:spAutoFit/>
          </a:bodyPr>
          <a:lstStyle/>
          <a:p>
            <a:r>
              <a:rPr lang="en-US" dirty="0"/>
              <a:t>There are </a:t>
            </a:r>
            <a:r>
              <a:rPr lang="en-US" dirty="0" smtClean="0"/>
              <a:t>five main </a:t>
            </a:r>
            <a:r>
              <a:rPr lang="en-US" dirty="0"/>
              <a:t>elements to create:</a:t>
            </a:r>
          </a:p>
          <a:p>
            <a:pPr marL="342900" indent="-342900">
              <a:buAutoNum type="arabicParenR"/>
            </a:pPr>
            <a:r>
              <a:rPr lang="en-US" b="1" dirty="0"/>
              <a:t>The board </a:t>
            </a:r>
            <a:r>
              <a:rPr lang="en-US" dirty="0"/>
              <a:t>– this is the most important one, 80% of the effort should go to </a:t>
            </a:r>
            <a:r>
              <a:rPr lang="en-US" dirty="0" smtClean="0"/>
              <a:t>this</a:t>
            </a:r>
            <a:endParaRPr lang="en-US" dirty="0"/>
          </a:p>
        </p:txBody>
      </p:sp>
      <p:pic>
        <p:nvPicPr>
          <p:cNvPr id="4" name="Picture 2" descr="C:\Users\bzamora\Desktop\WP7\BACKGAMMON\Images &amp; background to submit app\2.3\1.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rot="16200000">
            <a:off x="1392382" y="703349"/>
            <a:ext cx="3103418" cy="517236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835073" y="1737821"/>
            <a:ext cx="2761673" cy="4247317"/>
          </a:xfrm>
          <a:prstGeom prst="rect">
            <a:avLst/>
          </a:prstGeom>
          <a:noFill/>
        </p:spPr>
        <p:txBody>
          <a:bodyPr wrap="square" rtlCol="0">
            <a:spAutoFit/>
          </a:bodyPr>
          <a:lstStyle/>
          <a:p>
            <a:r>
              <a:rPr lang="en-US" dirty="0" smtClean="0"/>
              <a:t>Design of the board, in 3 resolutions (without the dice, without the text, without the buttons).</a:t>
            </a:r>
          </a:p>
          <a:p>
            <a:endParaRPr lang="en-US" dirty="0"/>
          </a:p>
          <a:p>
            <a:r>
              <a:rPr lang="en-US" dirty="0" smtClean="0"/>
              <a:t>Also include the design of the ‘background’ that would surround the image.</a:t>
            </a:r>
          </a:p>
          <a:p>
            <a:endParaRPr lang="en-US" dirty="0"/>
          </a:p>
          <a:p>
            <a:r>
              <a:rPr lang="en-US" dirty="0" smtClean="0"/>
              <a:t>And include the ‘background’ and popup design for popup messages (the popups automatically resize depending on the amount of text shown)</a:t>
            </a:r>
            <a:endParaRPr lang="en-US" dirty="0"/>
          </a:p>
        </p:txBody>
      </p:sp>
      <p:pic>
        <p:nvPicPr>
          <p:cNvPr id="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14400" y="4783513"/>
            <a:ext cx="2949478" cy="1769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183128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74915" y="-228600"/>
            <a:ext cx="5250085" cy="2845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10"/>
          <p:cNvSpPr/>
          <p:nvPr/>
        </p:nvSpPr>
        <p:spPr>
          <a:xfrm>
            <a:off x="85437" y="198582"/>
            <a:ext cx="8543636" cy="338554"/>
          </a:xfrm>
          <a:prstGeom prst="rect">
            <a:avLst/>
          </a:prstGeom>
        </p:spPr>
        <p:txBody>
          <a:bodyPr wrap="square">
            <a:spAutoFit/>
          </a:bodyPr>
          <a:lstStyle/>
          <a:p>
            <a:r>
              <a:rPr lang="en-US" sz="1600" b="1" dirty="0" smtClean="0"/>
              <a:t>THE PROJECT</a:t>
            </a:r>
            <a:endParaRPr lang="en-US" sz="1600" b="1" dirty="0"/>
          </a:p>
        </p:txBody>
      </p:sp>
      <p:sp>
        <p:nvSpPr>
          <p:cNvPr id="13" name="TextBox 12"/>
          <p:cNvSpPr txBox="1"/>
          <p:nvPr/>
        </p:nvSpPr>
        <p:spPr>
          <a:xfrm>
            <a:off x="533399" y="720497"/>
            <a:ext cx="8095673" cy="369332"/>
          </a:xfrm>
          <a:prstGeom prst="rect">
            <a:avLst/>
          </a:prstGeom>
          <a:noFill/>
        </p:spPr>
        <p:txBody>
          <a:bodyPr wrap="square" rtlCol="0">
            <a:spAutoFit/>
          </a:bodyPr>
          <a:lstStyle/>
          <a:p>
            <a:r>
              <a:rPr lang="en-US" b="1" dirty="0" smtClean="0"/>
              <a:t>2) The pieces</a:t>
            </a:r>
          </a:p>
        </p:txBody>
      </p:sp>
      <p:pic>
        <p:nvPicPr>
          <p:cNvPr id="5"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3399" y="1676400"/>
            <a:ext cx="5943601" cy="3566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own Arrow 5"/>
          <p:cNvSpPr/>
          <p:nvPr/>
        </p:nvSpPr>
        <p:spPr>
          <a:xfrm rot="18924899">
            <a:off x="1762562" y="1125752"/>
            <a:ext cx="228600" cy="1655474"/>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p:cNvSpPr/>
          <p:nvPr/>
        </p:nvSpPr>
        <p:spPr>
          <a:xfrm rot="347917">
            <a:off x="921243" y="1291045"/>
            <a:ext cx="228600" cy="1655474"/>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rot="347917">
            <a:off x="6713233" y="575835"/>
            <a:ext cx="228600" cy="1655474"/>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07056" y="5334000"/>
            <a:ext cx="8063347" cy="1323439"/>
          </a:xfrm>
          <a:prstGeom prst="rect">
            <a:avLst/>
          </a:prstGeom>
          <a:noFill/>
        </p:spPr>
        <p:txBody>
          <a:bodyPr wrap="square" rtlCol="0">
            <a:spAutoFit/>
          </a:bodyPr>
          <a:lstStyle/>
          <a:p>
            <a:r>
              <a:rPr lang="en-US" sz="1600" dirty="0" smtClean="0"/>
              <a:t>There are two pieces, dark and light. The contrast with the background should make them very visible. Note that on top of some pieces I can put text (to indicate the number of pieces). Currently I use darker text on top of white pieces, and black text on top of white pieces.</a:t>
            </a:r>
            <a:endParaRPr lang="en-US" sz="1600" dirty="0"/>
          </a:p>
          <a:p>
            <a:r>
              <a:rPr lang="en-US" sz="1600" dirty="0" smtClean="0"/>
              <a:t>Note that I use also the pieces in different places</a:t>
            </a:r>
          </a:p>
          <a:p>
            <a:r>
              <a:rPr lang="en-US" sz="1600" dirty="0" smtClean="0"/>
              <a:t>The pieces can have </a:t>
            </a:r>
            <a:r>
              <a:rPr lang="en-US" sz="1600" b="1" dirty="0" smtClean="0"/>
              <a:t>shadows</a:t>
            </a:r>
            <a:r>
              <a:rPr lang="en-US" sz="1600" dirty="0" smtClean="0"/>
              <a:t> if they look better.</a:t>
            </a:r>
            <a:endParaRPr lang="en-US" sz="1600" dirty="0"/>
          </a:p>
        </p:txBody>
      </p:sp>
      <p:sp>
        <p:nvSpPr>
          <p:cNvPr id="12" name="Down Arrow 11"/>
          <p:cNvSpPr/>
          <p:nvPr/>
        </p:nvSpPr>
        <p:spPr>
          <a:xfrm rot="10282955">
            <a:off x="3704134" y="3485855"/>
            <a:ext cx="228600" cy="1655474"/>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3302129" y="3173283"/>
            <a:ext cx="572393" cy="572393"/>
          </a:xfrm>
          <a:prstGeom prst="ellipse">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5854747" y="2289066"/>
            <a:ext cx="572393" cy="572393"/>
          </a:xfrm>
          <a:prstGeom prst="ellipse">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5884469" y="4670168"/>
            <a:ext cx="572393" cy="572393"/>
          </a:xfrm>
          <a:prstGeom prst="ellipse">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8154189" y="1495944"/>
            <a:ext cx="572393" cy="572393"/>
          </a:xfrm>
          <a:prstGeom prst="ellipse">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8154189" y="753188"/>
            <a:ext cx="572393" cy="572393"/>
          </a:xfrm>
          <a:prstGeom prst="ellipse">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6255139" y="963255"/>
            <a:ext cx="572393" cy="818885"/>
          </a:xfrm>
          <a:prstGeom prst="ellipse">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5752629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85437" y="198582"/>
            <a:ext cx="8543636" cy="338554"/>
          </a:xfrm>
          <a:prstGeom prst="rect">
            <a:avLst/>
          </a:prstGeom>
        </p:spPr>
        <p:txBody>
          <a:bodyPr wrap="square">
            <a:spAutoFit/>
          </a:bodyPr>
          <a:lstStyle/>
          <a:p>
            <a:r>
              <a:rPr lang="en-US" sz="1600" b="1" dirty="0" smtClean="0"/>
              <a:t>THE PROJECT</a:t>
            </a:r>
            <a:endParaRPr lang="en-US" sz="1600" b="1" dirty="0"/>
          </a:p>
        </p:txBody>
      </p:sp>
      <p:sp>
        <p:nvSpPr>
          <p:cNvPr id="13" name="TextBox 12"/>
          <p:cNvSpPr txBox="1"/>
          <p:nvPr/>
        </p:nvSpPr>
        <p:spPr>
          <a:xfrm>
            <a:off x="228600" y="679087"/>
            <a:ext cx="8095673" cy="646331"/>
          </a:xfrm>
          <a:prstGeom prst="rect">
            <a:avLst/>
          </a:prstGeom>
          <a:noFill/>
        </p:spPr>
        <p:txBody>
          <a:bodyPr wrap="square" rtlCol="0">
            <a:spAutoFit/>
          </a:bodyPr>
          <a:lstStyle/>
          <a:p>
            <a:r>
              <a:rPr lang="en-US" dirty="0" smtClean="0"/>
              <a:t>3) T</a:t>
            </a:r>
            <a:r>
              <a:rPr lang="en-US" b="1" dirty="0" smtClean="0"/>
              <a:t>he background image </a:t>
            </a:r>
            <a:r>
              <a:rPr lang="en-US" dirty="0" smtClean="0"/>
              <a:t>for all other screens except the ‘game board’</a:t>
            </a:r>
          </a:p>
          <a:p>
            <a:endParaRPr lang="en-US" dirty="0"/>
          </a:p>
        </p:txBody>
      </p:sp>
      <p:pic>
        <p:nvPicPr>
          <p:cNvPr id="7" name="Picture 2" descr="C:\Users\bzamora\Desktop\WP7\BACKGAMMON\Images &amp; background to submit app\2.3\8.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rot="16200000">
            <a:off x="931160" y="745240"/>
            <a:ext cx="2107680" cy="35128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19548" y="2819400"/>
            <a:ext cx="3749912" cy="2050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descr="C:\Users\bzamora\Desktop\WP7\BACKGAMMON\Images &amp; background to submit app\2.3\2.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16200000">
            <a:off x="5960361" y="3793240"/>
            <a:ext cx="2107681" cy="3512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622214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85437" y="198582"/>
            <a:ext cx="8543636" cy="338554"/>
          </a:xfrm>
          <a:prstGeom prst="rect">
            <a:avLst/>
          </a:prstGeom>
        </p:spPr>
        <p:txBody>
          <a:bodyPr wrap="square">
            <a:spAutoFit/>
          </a:bodyPr>
          <a:lstStyle/>
          <a:p>
            <a:r>
              <a:rPr lang="en-US" sz="1600" b="1" dirty="0" smtClean="0"/>
              <a:t>THE PROJECT</a:t>
            </a:r>
            <a:endParaRPr lang="en-US" sz="1600" b="1" dirty="0"/>
          </a:p>
        </p:txBody>
      </p:sp>
      <p:sp>
        <p:nvSpPr>
          <p:cNvPr id="13" name="TextBox 12"/>
          <p:cNvSpPr txBox="1"/>
          <p:nvPr/>
        </p:nvSpPr>
        <p:spPr>
          <a:xfrm>
            <a:off x="302490" y="741402"/>
            <a:ext cx="8095673" cy="369332"/>
          </a:xfrm>
          <a:prstGeom prst="rect">
            <a:avLst/>
          </a:prstGeom>
          <a:noFill/>
        </p:spPr>
        <p:txBody>
          <a:bodyPr wrap="square" rtlCol="0">
            <a:spAutoFit/>
          </a:bodyPr>
          <a:lstStyle/>
          <a:p>
            <a:r>
              <a:rPr lang="en-US" dirty="0" smtClean="0"/>
              <a:t>4) t</a:t>
            </a:r>
            <a:r>
              <a:rPr lang="en-US" b="1" dirty="0" smtClean="0"/>
              <a:t>he dice</a:t>
            </a:r>
          </a:p>
        </p:txBody>
      </p:sp>
      <p:sp>
        <p:nvSpPr>
          <p:cNvPr id="5" name="TextBox 4"/>
          <p:cNvSpPr txBox="1"/>
          <p:nvPr/>
        </p:nvSpPr>
        <p:spPr>
          <a:xfrm>
            <a:off x="4338781" y="4800600"/>
            <a:ext cx="4666673" cy="1754326"/>
          </a:xfrm>
          <a:prstGeom prst="rect">
            <a:avLst/>
          </a:prstGeom>
          <a:noFill/>
        </p:spPr>
        <p:txBody>
          <a:bodyPr wrap="square" rtlCol="0">
            <a:spAutoFit/>
          </a:bodyPr>
          <a:lstStyle/>
          <a:p>
            <a:r>
              <a:rPr lang="en-US" dirty="0" smtClean="0"/>
              <a:t>There are dark and light dice, showing in different parts of the board. There can be 2 dice or 4 dice shown (when throwing doubles), and there is a doubling cube (typically red)</a:t>
            </a:r>
          </a:p>
          <a:p>
            <a:endParaRPr lang="en-US" dirty="0"/>
          </a:p>
          <a:p>
            <a:r>
              <a:rPr lang="en-US" dirty="0" smtClean="0"/>
              <a:t>The dice rotate around its axis.</a:t>
            </a:r>
            <a:endParaRPr lang="en-US" dirty="0"/>
          </a:p>
        </p:txBody>
      </p:sp>
      <p:pic>
        <p:nvPicPr>
          <p:cNvPr id="614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9418" y="1600200"/>
            <a:ext cx="3237345" cy="1942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 y="4458393"/>
            <a:ext cx="3237345" cy="1942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953000" y="1570182"/>
            <a:ext cx="3237345" cy="1942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4953000" y="886798"/>
            <a:ext cx="3244273" cy="646331"/>
          </a:xfrm>
          <a:prstGeom prst="rect">
            <a:avLst/>
          </a:prstGeom>
          <a:noFill/>
        </p:spPr>
        <p:txBody>
          <a:bodyPr wrap="square" rtlCol="0">
            <a:spAutoFit/>
          </a:bodyPr>
          <a:lstStyle/>
          <a:p>
            <a:r>
              <a:rPr lang="en-US" dirty="0" smtClean="0"/>
              <a:t>The doubling cube (showing a number always, from 2 to 64)</a:t>
            </a:r>
            <a:endParaRPr lang="en-US" dirty="0"/>
          </a:p>
        </p:txBody>
      </p:sp>
      <p:sp>
        <p:nvSpPr>
          <p:cNvPr id="10" name="TextBox 9"/>
          <p:cNvSpPr txBox="1"/>
          <p:nvPr/>
        </p:nvSpPr>
        <p:spPr>
          <a:xfrm>
            <a:off x="240385" y="3847249"/>
            <a:ext cx="3244273" cy="646331"/>
          </a:xfrm>
          <a:prstGeom prst="rect">
            <a:avLst/>
          </a:prstGeom>
          <a:noFill/>
        </p:spPr>
        <p:txBody>
          <a:bodyPr wrap="square" rtlCol="0">
            <a:spAutoFit/>
          </a:bodyPr>
          <a:lstStyle/>
          <a:p>
            <a:r>
              <a:rPr lang="en-US" dirty="0" smtClean="0"/>
              <a:t>Light colored dice, four (two have been chosen)</a:t>
            </a:r>
            <a:endParaRPr lang="en-US" dirty="0"/>
          </a:p>
        </p:txBody>
      </p:sp>
      <p:sp>
        <p:nvSpPr>
          <p:cNvPr id="12" name="TextBox 11"/>
          <p:cNvSpPr txBox="1"/>
          <p:nvPr/>
        </p:nvSpPr>
        <p:spPr>
          <a:xfrm>
            <a:off x="293254" y="1244723"/>
            <a:ext cx="3244273" cy="369332"/>
          </a:xfrm>
          <a:prstGeom prst="rect">
            <a:avLst/>
          </a:prstGeom>
          <a:noFill/>
        </p:spPr>
        <p:txBody>
          <a:bodyPr wrap="square" rtlCol="0">
            <a:spAutoFit/>
          </a:bodyPr>
          <a:lstStyle/>
          <a:p>
            <a:r>
              <a:rPr lang="en-US" dirty="0" smtClean="0"/>
              <a:t>Dark dice, rotating</a:t>
            </a:r>
            <a:endParaRPr lang="en-US" dirty="0"/>
          </a:p>
        </p:txBody>
      </p:sp>
    </p:spTree>
    <p:extLst>
      <p:ext uri="{BB962C8B-B14F-4D97-AF65-F5344CB8AC3E}">
        <p14:creationId xmlns:p14="http://schemas.microsoft.com/office/powerpoint/2010/main" val="134109226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85437" y="198582"/>
            <a:ext cx="8543636" cy="338554"/>
          </a:xfrm>
          <a:prstGeom prst="rect">
            <a:avLst/>
          </a:prstGeom>
        </p:spPr>
        <p:txBody>
          <a:bodyPr wrap="square">
            <a:spAutoFit/>
          </a:bodyPr>
          <a:lstStyle/>
          <a:p>
            <a:r>
              <a:rPr lang="en-US" sz="1600" b="1" dirty="0" smtClean="0"/>
              <a:t>THE PROJECT</a:t>
            </a:r>
            <a:endParaRPr lang="en-US" sz="1600" b="1" dirty="0"/>
          </a:p>
        </p:txBody>
      </p:sp>
      <p:sp>
        <p:nvSpPr>
          <p:cNvPr id="13" name="TextBox 12"/>
          <p:cNvSpPr txBox="1"/>
          <p:nvPr/>
        </p:nvSpPr>
        <p:spPr>
          <a:xfrm>
            <a:off x="533399" y="1295400"/>
            <a:ext cx="8095673" cy="1477328"/>
          </a:xfrm>
          <a:prstGeom prst="rect">
            <a:avLst/>
          </a:prstGeom>
          <a:noFill/>
        </p:spPr>
        <p:txBody>
          <a:bodyPr wrap="square" rtlCol="0">
            <a:spAutoFit/>
          </a:bodyPr>
          <a:lstStyle/>
          <a:p>
            <a:r>
              <a:rPr lang="en-US" b="1" dirty="0" smtClean="0"/>
              <a:t>5) The ‘button’ design (On and Off versions). </a:t>
            </a:r>
            <a:r>
              <a:rPr lang="en-US" dirty="0" smtClean="0"/>
              <a:t>A single button design, that can be resized, that would be used in all the different screens</a:t>
            </a:r>
          </a:p>
          <a:p>
            <a:endParaRPr lang="en-US" dirty="0"/>
          </a:p>
          <a:p>
            <a:r>
              <a:rPr lang="en-US" dirty="0" smtClean="0"/>
              <a:t>Note that in the SETTINGS screen, some buttons are on/off, but also some buttons have many options (e.g. match length, or level)</a:t>
            </a:r>
          </a:p>
        </p:txBody>
      </p:sp>
      <p:pic>
        <p:nvPicPr>
          <p:cNvPr id="5"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6200" y="3121890"/>
            <a:ext cx="4448850" cy="2669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59686" y="3105727"/>
            <a:ext cx="4475786" cy="2685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262799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85437" y="198582"/>
            <a:ext cx="8543636" cy="338554"/>
          </a:xfrm>
          <a:prstGeom prst="rect">
            <a:avLst/>
          </a:prstGeom>
        </p:spPr>
        <p:txBody>
          <a:bodyPr wrap="square">
            <a:spAutoFit/>
          </a:bodyPr>
          <a:lstStyle/>
          <a:p>
            <a:r>
              <a:rPr lang="en-US" sz="1600" b="1" dirty="0" smtClean="0"/>
              <a:t>THE PROJECT</a:t>
            </a:r>
            <a:endParaRPr lang="en-US" sz="1600" b="1" dirty="0"/>
          </a:p>
        </p:txBody>
      </p:sp>
      <p:sp>
        <p:nvSpPr>
          <p:cNvPr id="13" name="TextBox 12"/>
          <p:cNvSpPr txBox="1"/>
          <p:nvPr/>
        </p:nvSpPr>
        <p:spPr>
          <a:xfrm>
            <a:off x="533399" y="1295400"/>
            <a:ext cx="7162801" cy="1754326"/>
          </a:xfrm>
          <a:prstGeom prst="rect">
            <a:avLst/>
          </a:prstGeom>
          <a:noFill/>
        </p:spPr>
        <p:txBody>
          <a:bodyPr wrap="square" rtlCol="0">
            <a:spAutoFit/>
          </a:bodyPr>
          <a:lstStyle/>
          <a:p>
            <a:r>
              <a:rPr lang="en-US" b="1" dirty="0" smtClean="0"/>
              <a:t>6) Any other elements that would be required, including for example:</a:t>
            </a:r>
          </a:p>
          <a:p>
            <a:endParaRPr lang="en-US" b="1" dirty="0"/>
          </a:p>
          <a:p>
            <a:pPr marL="285750" indent="-285750">
              <a:buFontTx/>
              <a:buChar char="-"/>
            </a:pPr>
            <a:r>
              <a:rPr lang="en-US" dirty="0" smtClean="0"/>
              <a:t>Defining which font to use</a:t>
            </a:r>
          </a:p>
          <a:p>
            <a:pPr marL="285750" indent="-285750">
              <a:buFontTx/>
              <a:buChar char="-"/>
            </a:pPr>
            <a:r>
              <a:rPr lang="en-US" dirty="0" smtClean="0"/>
              <a:t>Defining font colors</a:t>
            </a:r>
          </a:p>
          <a:p>
            <a:pPr marL="285750" indent="-285750">
              <a:buFontTx/>
              <a:buChar char="-"/>
            </a:pPr>
            <a:r>
              <a:rPr lang="en-US" dirty="0" smtClean="0"/>
              <a:t>If any of the other screens require critical fixes (e.g. high scores, etc.), lets change them</a:t>
            </a:r>
          </a:p>
        </p:txBody>
      </p:sp>
    </p:spTree>
    <p:extLst>
      <p:ext uri="{BB962C8B-B14F-4D97-AF65-F5344CB8AC3E}">
        <p14:creationId xmlns:p14="http://schemas.microsoft.com/office/powerpoint/2010/main" val="224071500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85437" y="198582"/>
            <a:ext cx="8543636" cy="338554"/>
          </a:xfrm>
          <a:prstGeom prst="rect">
            <a:avLst/>
          </a:prstGeom>
        </p:spPr>
        <p:txBody>
          <a:bodyPr wrap="square">
            <a:spAutoFit/>
          </a:bodyPr>
          <a:lstStyle/>
          <a:p>
            <a:r>
              <a:rPr lang="en-US" sz="1600" b="1" dirty="0" smtClean="0"/>
              <a:t>WHAT FORMATS</a:t>
            </a:r>
            <a:endParaRPr lang="en-US" sz="1600" b="1" dirty="0"/>
          </a:p>
        </p:txBody>
      </p:sp>
      <p:sp>
        <p:nvSpPr>
          <p:cNvPr id="13" name="TextBox 12"/>
          <p:cNvSpPr txBox="1"/>
          <p:nvPr/>
        </p:nvSpPr>
        <p:spPr>
          <a:xfrm>
            <a:off x="533400" y="1524000"/>
            <a:ext cx="8095673" cy="2031325"/>
          </a:xfrm>
          <a:prstGeom prst="rect">
            <a:avLst/>
          </a:prstGeom>
          <a:noFill/>
        </p:spPr>
        <p:txBody>
          <a:bodyPr wrap="square" rtlCol="0">
            <a:spAutoFit/>
          </a:bodyPr>
          <a:lstStyle/>
          <a:p>
            <a:r>
              <a:rPr lang="en-US" dirty="0" smtClean="0"/>
              <a:t>I would need the original files (illustrator, </a:t>
            </a:r>
            <a:r>
              <a:rPr lang="en-US" dirty="0" err="1" smtClean="0"/>
              <a:t>photoshop</a:t>
            </a:r>
            <a:r>
              <a:rPr lang="en-US" dirty="0" smtClean="0"/>
              <a:t>), as well as the PNGs for all the elements (in the versions needed for the 3 sizes).</a:t>
            </a:r>
            <a:endParaRPr lang="en-US" dirty="0"/>
          </a:p>
          <a:p>
            <a:endParaRPr lang="en-US" dirty="0" smtClean="0"/>
          </a:p>
          <a:p>
            <a:r>
              <a:rPr lang="en-US" dirty="0" smtClean="0"/>
              <a:t>I will share all the existing design elements that I have for the current game.</a:t>
            </a:r>
          </a:p>
          <a:p>
            <a:endParaRPr lang="en-US" dirty="0"/>
          </a:p>
          <a:p>
            <a:r>
              <a:rPr lang="en-US" dirty="0" smtClean="0"/>
              <a:t>Ideally the elements should be multiples of 5 pixels (if they are not, then they can be padded with transparent color).</a:t>
            </a:r>
          </a:p>
        </p:txBody>
      </p:sp>
    </p:spTree>
    <p:extLst>
      <p:ext uri="{BB962C8B-B14F-4D97-AF65-F5344CB8AC3E}">
        <p14:creationId xmlns:p14="http://schemas.microsoft.com/office/powerpoint/2010/main" val="105687503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437" y="3048000"/>
            <a:ext cx="8543636" cy="338554"/>
          </a:xfrm>
          <a:prstGeom prst="rect">
            <a:avLst/>
          </a:prstGeom>
        </p:spPr>
        <p:txBody>
          <a:bodyPr wrap="square">
            <a:spAutoFit/>
          </a:bodyPr>
          <a:lstStyle/>
          <a:p>
            <a:pPr algn="ctr"/>
            <a:r>
              <a:rPr lang="en-US" sz="1600" b="1" dirty="0" smtClean="0"/>
              <a:t>OTHER SCREENSHOTS OF THE EXISTING</a:t>
            </a:r>
            <a:endParaRPr lang="en-US" sz="1600" dirty="0"/>
          </a:p>
        </p:txBody>
      </p:sp>
    </p:spTree>
    <p:extLst>
      <p:ext uri="{BB962C8B-B14F-4D97-AF65-F5344CB8AC3E}">
        <p14:creationId xmlns:p14="http://schemas.microsoft.com/office/powerpoint/2010/main" val="218100404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362200" y="1981200"/>
            <a:ext cx="4475786" cy="2685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47149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Straight Connector 46"/>
          <p:cNvCxnSpPr/>
          <p:nvPr/>
        </p:nvCxnSpPr>
        <p:spPr>
          <a:xfrm>
            <a:off x="1025530" y="4547003"/>
            <a:ext cx="400367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1066800" y="1735921"/>
            <a:ext cx="3962400" cy="2709948"/>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85437" y="198582"/>
            <a:ext cx="8543636" cy="338554"/>
          </a:xfrm>
          <a:prstGeom prst="rect">
            <a:avLst/>
          </a:prstGeom>
        </p:spPr>
        <p:txBody>
          <a:bodyPr wrap="square">
            <a:spAutoFit/>
          </a:bodyPr>
          <a:lstStyle/>
          <a:p>
            <a:r>
              <a:rPr lang="en-US" sz="1600" b="1" dirty="0" smtClean="0"/>
              <a:t>THE PROJECT, SUMMARY IN 3 slides [SLIDE 1]</a:t>
            </a:r>
            <a:endParaRPr lang="en-US" sz="1600" b="1" dirty="0"/>
          </a:p>
        </p:txBody>
      </p:sp>
      <p:sp>
        <p:nvSpPr>
          <p:cNvPr id="28" name="TextBox 27"/>
          <p:cNvSpPr txBox="1"/>
          <p:nvPr/>
        </p:nvSpPr>
        <p:spPr>
          <a:xfrm>
            <a:off x="5673617" y="762000"/>
            <a:ext cx="3435568" cy="646331"/>
          </a:xfrm>
          <a:prstGeom prst="rect">
            <a:avLst/>
          </a:prstGeom>
          <a:noFill/>
        </p:spPr>
        <p:txBody>
          <a:bodyPr wrap="square" rtlCol="0">
            <a:spAutoFit/>
          </a:bodyPr>
          <a:lstStyle/>
          <a:p>
            <a:r>
              <a:rPr lang="en-US" sz="1200" dirty="0" smtClean="0"/>
              <a:t>Create a board design that looks GREAT in a screen </a:t>
            </a:r>
            <a:r>
              <a:rPr lang="en-US" sz="1200" u="sng" dirty="0" smtClean="0"/>
              <a:t>1366x768</a:t>
            </a:r>
            <a:r>
              <a:rPr lang="en-US" sz="1200" dirty="0" smtClean="0"/>
              <a:t>, AND that I can resize (to larger or smaller screens) with </a:t>
            </a:r>
            <a:r>
              <a:rPr lang="en-US" sz="1200" u="sng" dirty="0" smtClean="0"/>
              <a:t>no loss in or compression artifacts.</a:t>
            </a:r>
            <a:endParaRPr lang="en-US" sz="1100" u="sng" dirty="0" smtClean="0">
              <a:sym typeface="Wingdings" pitchFamily="2" charset="2"/>
            </a:endParaRPr>
          </a:p>
        </p:txBody>
      </p:sp>
      <p:sp>
        <p:nvSpPr>
          <p:cNvPr id="8" name="Rectangle 7"/>
          <p:cNvSpPr/>
          <p:nvPr/>
        </p:nvSpPr>
        <p:spPr>
          <a:xfrm>
            <a:off x="6019800" y="4171910"/>
            <a:ext cx="3048000" cy="1200329"/>
          </a:xfrm>
          <a:prstGeom prst="rect">
            <a:avLst/>
          </a:prstGeom>
        </p:spPr>
        <p:txBody>
          <a:bodyPr wrap="square">
            <a:spAutoFit/>
          </a:bodyPr>
          <a:lstStyle/>
          <a:p>
            <a:r>
              <a:rPr lang="en-US" sz="1200" dirty="0" smtClean="0"/>
              <a:t>Design a </a:t>
            </a:r>
            <a:r>
              <a:rPr lang="en-US" sz="1200" u="sng" dirty="0" smtClean="0"/>
              <a:t>background</a:t>
            </a:r>
            <a:r>
              <a:rPr lang="en-US" sz="1200" dirty="0" smtClean="0"/>
              <a:t> that I can use as background for the board. This is needed as the Windows 8 screen sizes can be taller or wider, so I need to have a ‘background’ element. It can be green, or wood, or whatever you see works well</a:t>
            </a:r>
            <a:endParaRPr lang="en-US" sz="1200" dirty="0"/>
          </a:p>
        </p:txBody>
      </p:sp>
      <p:sp>
        <p:nvSpPr>
          <p:cNvPr id="30" name="Rectangle 29"/>
          <p:cNvSpPr/>
          <p:nvPr/>
        </p:nvSpPr>
        <p:spPr>
          <a:xfrm>
            <a:off x="2833255" y="4687289"/>
            <a:ext cx="3048000" cy="600164"/>
          </a:xfrm>
          <a:prstGeom prst="rect">
            <a:avLst/>
          </a:prstGeom>
        </p:spPr>
        <p:txBody>
          <a:bodyPr wrap="square">
            <a:spAutoFit/>
          </a:bodyPr>
          <a:lstStyle/>
          <a:p>
            <a:r>
              <a:rPr lang="en-US" sz="1100" dirty="0" smtClean="0"/>
              <a:t>Design </a:t>
            </a:r>
            <a:r>
              <a:rPr lang="en-US" sz="1100" u="sng" dirty="0" smtClean="0"/>
              <a:t>Dark and Light pieces</a:t>
            </a:r>
            <a:r>
              <a:rPr lang="en-US" sz="1100" dirty="0" smtClean="0"/>
              <a:t>. Pieces touch each other vertically, up to 5 per column. They pieces inside can have a number.</a:t>
            </a:r>
            <a:endParaRPr lang="en-US" sz="1100" dirty="0"/>
          </a:p>
        </p:txBody>
      </p:sp>
      <p:pic>
        <p:nvPicPr>
          <p:cNvPr id="32"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63861" y="1962839"/>
            <a:ext cx="3760185" cy="2256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Down Arrow 25"/>
          <p:cNvSpPr/>
          <p:nvPr/>
        </p:nvSpPr>
        <p:spPr>
          <a:xfrm rot="2812571">
            <a:off x="4764808" y="1044392"/>
            <a:ext cx="228600" cy="1836894"/>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Down Arrow 26"/>
          <p:cNvSpPr/>
          <p:nvPr/>
        </p:nvSpPr>
        <p:spPr>
          <a:xfrm rot="5400000">
            <a:off x="5181405" y="2560194"/>
            <a:ext cx="228600" cy="942813"/>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Down Arrow 28"/>
          <p:cNvSpPr/>
          <p:nvPr/>
        </p:nvSpPr>
        <p:spPr>
          <a:xfrm rot="8100000">
            <a:off x="3335246" y="3898758"/>
            <a:ext cx="228600" cy="942813"/>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161680" y="623500"/>
            <a:ext cx="4442150" cy="276999"/>
          </a:xfrm>
          <a:prstGeom prst="rect">
            <a:avLst/>
          </a:prstGeom>
        </p:spPr>
        <p:txBody>
          <a:bodyPr wrap="square">
            <a:spAutoFit/>
          </a:bodyPr>
          <a:lstStyle/>
          <a:p>
            <a:r>
              <a:rPr lang="en-US" sz="1200" dirty="0" smtClean="0"/>
              <a:t>Two </a:t>
            </a:r>
            <a:r>
              <a:rPr lang="en-US" sz="1200" u="sng" dirty="0" smtClean="0"/>
              <a:t>design elements </a:t>
            </a:r>
            <a:r>
              <a:rPr lang="en-US" sz="1200" dirty="0"/>
              <a:t> </a:t>
            </a:r>
            <a:r>
              <a:rPr lang="en-US" sz="1200" dirty="0" smtClean="0"/>
              <a:t>to represent BACK (OR ‘HOME’) AND UNDO</a:t>
            </a:r>
          </a:p>
        </p:txBody>
      </p:sp>
      <p:sp>
        <p:nvSpPr>
          <p:cNvPr id="34" name="Down Arrow 33"/>
          <p:cNvSpPr/>
          <p:nvPr/>
        </p:nvSpPr>
        <p:spPr>
          <a:xfrm rot="19314225">
            <a:off x="911230" y="784293"/>
            <a:ext cx="228600" cy="1391224"/>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151551" y="5000326"/>
            <a:ext cx="1905849" cy="830997"/>
          </a:xfrm>
          <a:prstGeom prst="rect">
            <a:avLst/>
          </a:prstGeom>
        </p:spPr>
        <p:txBody>
          <a:bodyPr wrap="square">
            <a:spAutoFit/>
          </a:bodyPr>
          <a:lstStyle/>
          <a:p>
            <a:r>
              <a:rPr lang="en-US" sz="1200" dirty="0" smtClean="0"/>
              <a:t>Design </a:t>
            </a:r>
            <a:r>
              <a:rPr lang="en-US" sz="1200" u="sng" dirty="0" smtClean="0"/>
              <a:t>dark and light colored dice </a:t>
            </a:r>
            <a:r>
              <a:rPr lang="en-US" sz="1200" dirty="0" smtClean="0"/>
              <a:t>(with numbers 1 to 6 and also the ‘?’ character)</a:t>
            </a:r>
            <a:endParaRPr lang="en-US" sz="1200" dirty="0"/>
          </a:p>
        </p:txBody>
      </p:sp>
      <p:sp>
        <p:nvSpPr>
          <p:cNvPr id="36" name="Down Arrow 35"/>
          <p:cNvSpPr/>
          <p:nvPr/>
        </p:nvSpPr>
        <p:spPr>
          <a:xfrm rot="12329950">
            <a:off x="1176839" y="3421546"/>
            <a:ext cx="228600" cy="1594808"/>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Down Arrow 36"/>
          <p:cNvSpPr/>
          <p:nvPr/>
        </p:nvSpPr>
        <p:spPr>
          <a:xfrm rot="19666958">
            <a:off x="2234540" y="1530049"/>
            <a:ext cx="228600" cy="667216"/>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1455401" y="1210071"/>
            <a:ext cx="1786878" cy="276999"/>
          </a:xfrm>
          <a:prstGeom prst="rect">
            <a:avLst/>
          </a:prstGeom>
        </p:spPr>
        <p:txBody>
          <a:bodyPr wrap="square">
            <a:spAutoFit/>
          </a:bodyPr>
          <a:lstStyle/>
          <a:p>
            <a:r>
              <a:rPr lang="en-US" sz="1200" dirty="0" smtClean="0"/>
              <a:t>Define which </a:t>
            </a:r>
            <a:r>
              <a:rPr lang="en-US" sz="1200" u="sng" dirty="0" smtClean="0"/>
              <a:t>font</a:t>
            </a:r>
            <a:r>
              <a:rPr lang="en-US" sz="1200" dirty="0" smtClean="0"/>
              <a:t> to use</a:t>
            </a:r>
            <a:endParaRPr lang="en-US" sz="1200" dirty="0"/>
          </a:p>
        </p:txBody>
      </p:sp>
      <p:sp>
        <p:nvSpPr>
          <p:cNvPr id="18" name="Rectangle 17"/>
          <p:cNvSpPr/>
          <p:nvPr/>
        </p:nvSpPr>
        <p:spPr>
          <a:xfrm>
            <a:off x="69627" y="1925141"/>
            <a:ext cx="905163" cy="2246769"/>
          </a:xfrm>
          <a:prstGeom prst="rect">
            <a:avLst/>
          </a:prstGeom>
        </p:spPr>
        <p:txBody>
          <a:bodyPr wrap="square">
            <a:spAutoFit/>
          </a:bodyPr>
          <a:lstStyle/>
          <a:p>
            <a:r>
              <a:rPr lang="en-US" sz="1000" dirty="0" smtClean="0"/>
              <a:t>Space for ‘buttons’ to appear here. I show many different buttons, including ‘PASS’, ‘PLAY AGAIN’, “REPLAY’, ‘DOUBLE’, ‘INCREASE BET’, ‘START’, ‘WAIT’…</a:t>
            </a:r>
          </a:p>
        </p:txBody>
      </p:sp>
      <p:sp>
        <p:nvSpPr>
          <p:cNvPr id="19" name="Down Arrow 18"/>
          <p:cNvSpPr/>
          <p:nvPr/>
        </p:nvSpPr>
        <p:spPr>
          <a:xfrm rot="16200000">
            <a:off x="1049561" y="2760385"/>
            <a:ext cx="228600" cy="942813"/>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628982" y="3013499"/>
            <a:ext cx="2728273" cy="491701"/>
          </a:xfrm>
          <a:prstGeom prst="rect">
            <a:avLst/>
          </a:prstGeom>
          <a:solidFill>
            <a:srgbClr val="FFFFFF">
              <a:alpha val="32157"/>
            </a:srgbClr>
          </a:solidFill>
          <a:ln w="5715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Down Arrow 20"/>
          <p:cNvSpPr/>
          <p:nvPr/>
        </p:nvSpPr>
        <p:spPr>
          <a:xfrm rot="6166878">
            <a:off x="5334128" y="3823677"/>
            <a:ext cx="228600" cy="1197431"/>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5832045" y="2874999"/>
            <a:ext cx="3048000" cy="276999"/>
          </a:xfrm>
          <a:prstGeom prst="rect">
            <a:avLst/>
          </a:prstGeom>
        </p:spPr>
        <p:txBody>
          <a:bodyPr wrap="square">
            <a:spAutoFit/>
          </a:bodyPr>
          <a:lstStyle/>
          <a:p>
            <a:r>
              <a:rPr lang="en-US" sz="1200" dirty="0" smtClean="0"/>
              <a:t>Place to put all the pieces</a:t>
            </a:r>
            <a:endParaRPr lang="en-US" sz="1200" dirty="0"/>
          </a:p>
        </p:txBody>
      </p:sp>
      <p:sp>
        <p:nvSpPr>
          <p:cNvPr id="23" name="Down Arrow 22"/>
          <p:cNvSpPr/>
          <p:nvPr/>
        </p:nvSpPr>
        <p:spPr>
          <a:xfrm rot="4366157">
            <a:off x="5248916" y="1875259"/>
            <a:ext cx="228600" cy="942813"/>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5767112" y="2093180"/>
            <a:ext cx="3048000" cy="646331"/>
          </a:xfrm>
          <a:prstGeom prst="rect">
            <a:avLst/>
          </a:prstGeom>
        </p:spPr>
        <p:txBody>
          <a:bodyPr wrap="square">
            <a:spAutoFit/>
          </a:bodyPr>
          <a:lstStyle/>
          <a:p>
            <a:r>
              <a:rPr lang="en-US" sz="1200" dirty="0" smtClean="0"/>
              <a:t>Two areas where I will put the name of the player, the “PIP” (or point count) and the number of points per match</a:t>
            </a:r>
            <a:endParaRPr lang="en-US" sz="1200" dirty="0"/>
          </a:p>
        </p:txBody>
      </p:sp>
      <p:sp>
        <p:nvSpPr>
          <p:cNvPr id="25" name="Down Arrow 24"/>
          <p:cNvSpPr/>
          <p:nvPr/>
        </p:nvSpPr>
        <p:spPr>
          <a:xfrm rot="5400000">
            <a:off x="5196367" y="2808792"/>
            <a:ext cx="228600" cy="942813"/>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5847007" y="3123597"/>
            <a:ext cx="3048000" cy="461665"/>
          </a:xfrm>
          <a:prstGeom prst="rect">
            <a:avLst/>
          </a:prstGeom>
        </p:spPr>
        <p:txBody>
          <a:bodyPr wrap="square">
            <a:spAutoFit/>
          </a:bodyPr>
          <a:lstStyle/>
          <a:p>
            <a:r>
              <a:rPr lang="en-US" sz="1200" dirty="0" smtClean="0"/>
              <a:t>Here goes the Red Doubling Cube when not being used</a:t>
            </a:r>
            <a:endParaRPr lang="en-US" sz="1200" dirty="0"/>
          </a:p>
        </p:txBody>
      </p:sp>
      <p:sp>
        <p:nvSpPr>
          <p:cNvPr id="39" name="Down Arrow 38"/>
          <p:cNvSpPr/>
          <p:nvPr/>
        </p:nvSpPr>
        <p:spPr>
          <a:xfrm rot="12046115">
            <a:off x="2503146" y="4103165"/>
            <a:ext cx="228600" cy="1605541"/>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2243058" y="5562600"/>
            <a:ext cx="3492341" cy="938719"/>
          </a:xfrm>
          <a:prstGeom prst="rect">
            <a:avLst/>
          </a:prstGeom>
        </p:spPr>
        <p:txBody>
          <a:bodyPr wrap="square">
            <a:spAutoFit/>
          </a:bodyPr>
          <a:lstStyle/>
          <a:p>
            <a:r>
              <a:rPr lang="en-US" sz="1100" dirty="0" smtClean="0"/>
              <a:t>A place to put the ‘red doubling cube’ when it is being used, either ‘owned’ by the black player, or on top if used by the white player. The red doubling cube has 3 locations: not used, ‘owned’ by black, or ‘owned by white’. These locations can be anywhere in the board.</a:t>
            </a:r>
            <a:endParaRPr lang="en-US" sz="1100" dirty="0"/>
          </a:p>
        </p:txBody>
      </p:sp>
      <p:sp>
        <p:nvSpPr>
          <p:cNvPr id="41" name="Down Arrow 40"/>
          <p:cNvSpPr/>
          <p:nvPr/>
        </p:nvSpPr>
        <p:spPr>
          <a:xfrm rot="2349342">
            <a:off x="3717038" y="1653604"/>
            <a:ext cx="228600" cy="667216"/>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p:cNvSpPr txBox="1"/>
          <p:nvPr/>
        </p:nvSpPr>
        <p:spPr>
          <a:xfrm>
            <a:off x="3338362" y="904924"/>
            <a:ext cx="1548442" cy="830997"/>
          </a:xfrm>
          <a:prstGeom prst="rect">
            <a:avLst/>
          </a:prstGeom>
          <a:noFill/>
        </p:spPr>
        <p:txBody>
          <a:bodyPr wrap="square" rtlCol="0">
            <a:spAutoFit/>
          </a:bodyPr>
          <a:lstStyle/>
          <a:p>
            <a:r>
              <a:rPr lang="en-US" sz="1200" dirty="0" smtClean="0"/>
              <a:t>An area to describe the game being played (‘Basic Level 1-point match’)…</a:t>
            </a:r>
            <a:endParaRPr lang="en-US" sz="1100" u="sng" dirty="0" smtClean="0">
              <a:sym typeface="Wingdings" pitchFamily="2" charset="2"/>
            </a:endParaRPr>
          </a:p>
        </p:txBody>
      </p:sp>
      <p:sp>
        <p:nvSpPr>
          <p:cNvPr id="44" name="TextBox 43"/>
          <p:cNvSpPr txBox="1"/>
          <p:nvPr/>
        </p:nvSpPr>
        <p:spPr>
          <a:xfrm>
            <a:off x="1488224" y="4455476"/>
            <a:ext cx="657552" cy="215444"/>
          </a:xfrm>
          <a:prstGeom prst="rect">
            <a:avLst/>
          </a:prstGeom>
          <a:solidFill>
            <a:schemeClr val="bg1"/>
          </a:solidFill>
        </p:spPr>
        <p:txBody>
          <a:bodyPr wrap="none" rtlCol="0">
            <a:spAutoFit/>
          </a:bodyPr>
          <a:lstStyle/>
          <a:p>
            <a:r>
              <a:rPr lang="en-US" sz="800" b="1" dirty="0" smtClean="0"/>
              <a:t>1366 pixels</a:t>
            </a:r>
            <a:endParaRPr lang="en-US" sz="800" b="1" dirty="0"/>
          </a:p>
        </p:txBody>
      </p:sp>
      <p:cxnSp>
        <p:nvCxnSpPr>
          <p:cNvPr id="45" name="Straight Connector 44"/>
          <p:cNvCxnSpPr/>
          <p:nvPr/>
        </p:nvCxnSpPr>
        <p:spPr>
          <a:xfrm flipH="1" flipV="1">
            <a:off x="948912" y="1735921"/>
            <a:ext cx="26016" cy="270994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rot="16200000">
            <a:off x="642795" y="2179950"/>
            <a:ext cx="606256" cy="215444"/>
          </a:xfrm>
          <a:prstGeom prst="rect">
            <a:avLst/>
          </a:prstGeom>
          <a:solidFill>
            <a:schemeClr val="bg1"/>
          </a:solidFill>
        </p:spPr>
        <p:txBody>
          <a:bodyPr wrap="none" rtlCol="0">
            <a:spAutoFit/>
          </a:bodyPr>
          <a:lstStyle/>
          <a:p>
            <a:r>
              <a:rPr lang="en-US" sz="800" b="1" dirty="0" smtClean="0"/>
              <a:t>768 pixels</a:t>
            </a:r>
            <a:endParaRPr lang="en-US" sz="800" b="1" dirty="0"/>
          </a:p>
        </p:txBody>
      </p:sp>
    </p:spTree>
    <p:extLst>
      <p:ext uri="{BB962C8B-B14F-4D97-AF65-F5344CB8AC3E}">
        <p14:creationId xmlns:p14="http://schemas.microsoft.com/office/powerpoint/2010/main" val="83081704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7" name="Picture 7"/>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568923" y="3394365"/>
            <a:ext cx="4475786" cy="2685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8" name="Picture 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109" y="3410528"/>
            <a:ext cx="4475786" cy="2685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9" name="Picture 9"/>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92014" y="399474"/>
            <a:ext cx="4475786" cy="2685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30" name="Picture 10"/>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7728" y="399474"/>
            <a:ext cx="4475786" cy="2685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2235019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608944" y="3048000"/>
            <a:ext cx="4475786" cy="2685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200" y="3048000"/>
            <a:ext cx="4475786" cy="2685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94323" y="228600"/>
            <a:ext cx="4475786" cy="2685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6200" y="228600"/>
            <a:ext cx="4475786" cy="2685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76212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85437" y="198582"/>
            <a:ext cx="8543636" cy="338554"/>
          </a:xfrm>
          <a:prstGeom prst="rect">
            <a:avLst/>
          </a:prstGeom>
        </p:spPr>
        <p:txBody>
          <a:bodyPr wrap="square">
            <a:spAutoFit/>
          </a:bodyPr>
          <a:lstStyle/>
          <a:p>
            <a:r>
              <a:rPr lang="en-US" sz="1600" b="1" dirty="0" smtClean="0"/>
              <a:t>THE PROJECT, SUMMARY IN 3 slides [SLIDE 2] – THE ADS, AND OTHER NOTES</a:t>
            </a:r>
            <a:endParaRPr lang="en-US" sz="1600" b="1" dirty="0"/>
          </a:p>
        </p:txBody>
      </p:sp>
      <p:sp>
        <p:nvSpPr>
          <p:cNvPr id="33" name="Rectangle 32"/>
          <p:cNvSpPr/>
          <p:nvPr/>
        </p:nvSpPr>
        <p:spPr>
          <a:xfrm>
            <a:off x="180109" y="609600"/>
            <a:ext cx="8977746" cy="276999"/>
          </a:xfrm>
          <a:prstGeom prst="rect">
            <a:avLst/>
          </a:prstGeom>
        </p:spPr>
        <p:txBody>
          <a:bodyPr wrap="square">
            <a:spAutoFit/>
          </a:bodyPr>
          <a:lstStyle/>
          <a:p>
            <a:r>
              <a:rPr lang="en-US" sz="1200" dirty="0" smtClean="0"/>
              <a:t>Let’s keep the elements in the same location as in the game today (probably the aspect ratio will require changing some of the elements)</a:t>
            </a:r>
            <a:endParaRPr lang="en-US" sz="1200" dirty="0"/>
          </a:p>
        </p:txBody>
      </p:sp>
      <p:sp>
        <p:nvSpPr>
          <p:cNvPr id="107" name="Rectangle 106"/>
          <p:cNvSpPr/>
          <p:nvPr/>
        </p:nvSpPr>
        <p:spPr>
          <a:xfrm>
            <a:off x="-789678" y="-30944"/>
            <a:ext cx="496673" cy="4590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4" name="Picture 2"/>
          <p:cNvPicPr>
            <a:picLocks noChangeAspect="1" noChangeArrowheads="1"/>
          </p:cNvPicPr>
          <p:nvPr/>
        </p:nvPicPr>
        <p:blipFill rotWithShape="1">
          <a:blip r:embed="rId2">
            <a:extLst>
              <a:ext uri="{28A0092B-C50C-407E-A947-70E740481C1C}">
                <a14:useLocalDpi xmlns:a14="http://schemas.microsoft.com/office/drawing/2010/main"/>
              </a:ext>
            </a:extLst>
          </a:blip>
          <a:srcRect l="9454" t="9958" r="17529" b="9664"/>
          <a:stretch/>
        </p:blipFill>
        <p:spPr bwMode="auto">
          <a:xfrm>
            <a:off x="1641876" y="1600200"/>
            <a:ext cx="7273524" cy="4285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0" name="Rectangle 109"/>
          <p:cNvSpPr/>
          <p:nvPr/>
        </p:nvSpPr>
        <p:spPr>
          <a:xfrm>
            <a:off x="3453880" y="1668470"/>
            <a:ext cx="3649516" cy="447128"/>
          </a:xfrm>
          <a:prstGeom prst="rect">
            <a:avLst/>
          </a:prstGeom>
          <a:solidFill>
            <a:schemeClr val="accent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728 x 90</a:t>
            </a:r>
            <a:endParaRPr lang="en-US" dirty="0"/>
          </a:p>
        </p:txBody>
      </p:sp>
      <p:sp>
        <p:nvSpPr>
          <p:cNvPr id="116" name="Rectangle 115"/>
          <p:cNvSpPr/>
          <p:nvPr/>
        </p:nvSpPr>
        <p:spPr>
          <a:xfrm>
            <a:off x="207426" y="1125411"/>
            <a:ext cx="8631774" cy="276999"/>
          </a:xfrm>
          <a:prstGeom prst="rect">
            <a:avLst/>
          </a:prstGeom>
        </p:spPr>
        <p:txBody>
          <a:bodyPr wrap="square">
            <a:spAutoFit/>
          </a:bodyPr>
          <a:lstStyle/>
          <a:p>
            <a:r>
              <a:rPr lang="en-US" sz="1200" dirty="0" smtClean="0"/>
              <a:t>Please leave a space to put the 727x90 pixel Ad (blue </a:t>
            </a:r>
            <a:r>
              <a:rPr lang="en-US" sz="1200" dirty="0" err="1" smtClean="0"/>
              <a:t>boxe</a:t>
            </a:r>
            <a:r>
              <a:rPr lang="en-US" sz="1200" dirty="0" smtClean="0"/>
              <a:t>). These ads should look ‘nice’ and look like they are part of the board design</a:t>
            </a:r>
            <a:endParaRPr lang="en-US" sz="1200" dirty="0"/>
          </a:p>
        </p:txBody>
      </p:sp>
      <p:sp>
        <p:nvSpPr>
          <p:cNvPr id="117" name="Down Arrow 116"/>
          <p:cNvSpPr/>
          <p:nvPr/>
        </p:nvSpPr>
        <p:spPr>
          <a:xfrm rot="18016978">
            <a:off x="1527576" y="4643573"/>
            <a:ext cx="228600" cy="892840"/>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Rectangle 117"/>
          <p:cNvSpPr/>
          <p:nvPr/>
        </p:nvSpPr>
        <p:spPr>
          <a:xfrm>
            <a:off x="129556" y="4155942"/>
            <a:ext cx="1242044" cy="1754326"/>
          </a:xfrm>
          <a:prstGeom prst="rect">
            <a:avLst/>
          </a:prstGeom>
        </p:spPr>
        <p:txBody>
          <a:bodyPr wrap="square">
            <a:spAutoFit/>
          </a:bodyPr>
          <a:lstStyle/>
          <a:p>
            <a:r>
              <a:rPr lang="en-US" sz="1200" dirty="0" smtClean="0"/>
              <a:t>Each triangle should fit 5 pieces (and still leave space for the dice in each side, or the buttons or options in the middle)</a:t>
            </a:r>
            <a:endParaRPr lang="en-US" sz="1200" dirty="0"/>
          </a:p>
        </p:txBody>
      </p:sp>
      <p:sp>
        <p:nvSpPr>
          <p:cNvPr id="119" name="Down Arrow 118"/>
          <p:cNvSpPr/>
          <p:nvPr/>
        </p:nvSpPr>
        <p:spPr>
          <a:xfrm rot="16874277">
            <a:off x="2776181" y="2032451"/>
            <a:ext cx="228600" cy="3284081"/>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Rectangle 119"/>
          <p:cNvSpPr/>
          <p:nvPr/>
        </p:nvSpPr>
        <p:spPr>
          <a:xfrm>
            <a:off x="4047960" y="6172200"/>
            <a:ext cx="2352840" cy="461665"/>
          </a:xfrm>
          <a:prstGeom prst="rect">
            <a:avLst/>
          </a:prstGeom>
        </p:spPr>
        <p:txBody>
          <a:bodyPr wrap="square">
            <a:spAutoFit/>
          </a:bodyPr>
          <a:lstStyle/>
          <a:p>
            <a:r>
              <a:rPr lang="en-US" sz="1200" dirty="0" smtClean="0"/>
              <a:t>When pieces are eaten, they are put in the ‘bar’ or middle</a:t>
            </a:r>
            <a:endParaRPr lang="en-US" sz="1200" dirty="0"/>
          </a:p>
        </p:txBody>
      </p:sp>
      <p:sp>
        <p:nvSpPr>
          <p:cNvPr id="121" name="Down Arrow 120"/>
          <p:cNvSpPr/>
          <p:nvPr/>
        </p:nvSpPr>
        <p:spPr>
          <a:xfrm rot="9811412">
            <a:off x="5203622" y="4469332"/>
            <a:ext cx="228600" cy="1760087"/>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Rectangle 121"/>
          <p:cNvSpPr/>
          <p:nvPr/>
        </p:nvSpPr>
        <p:spPr>
          <a:xfrm>
            <a:off x="135307" y="1892034"/>
            <a:ext cx="1242044" cy="1754326"/>
          </a:xfrm>
          <a:prstGeom prst="rect">
            <a:avLst/>
          </a:prstGeom>
        </p:spPr>
        <p:txBody>
          <a:bodyPr wrap="square">
            <a:spAutoFit/>
          </a:bodyPr>
          <a:lstStyle/>
          <a:p>
            <a:r>
              <a:rPr lang="en-US" sz="1200" dirty="0" smtClean="0"/>
              <a:t>These buttons could be somewhere else (I need 2 spaces for buttons , somewhere easy to touch when holding a large ‘</a:t>
            </a:r>
            <a:r>
              <a:rPr lang="en-US" sz="1200" dirty="0" err="1" smtClean="0"/>
              <a:t>ipad</a:t>
            </a:r>
            <a:r>
              <a:rPr lang="en-US" sz="1200" dirty="0" smtClean="0"/>
              <a:t> size’ tablet)</a:t>
            </a:r>
            <a:endParaRPr lang="en-US" sz="1200" dirty="0"/>
          </a:p>
        </p:txBody>
      </p:sp>
    </p:spTree>
    <p:extLst>
      <p:ext uri="{BB962C8B-B14F-4D97-AF65-F5344CB8AC3E}">
        <p14:creationId xmlns:p14="http://schemas.microsoft.com/office/powerpoint/2010/main" val="313745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47928" y="1728976"/>
            <a:ext cx="3389151" cy="209638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85437" y="198582"/>
            <a:ext cx="8543636" cy="338554"/>
          </a:xfrm>
          <a:prstGeom prst="rect">
            <a:avLst/>
          </a:prstGeom>
        </p:spPr>
        <p:txBody>
          <a:bodyPr wrap="square">
            <a:spAutoFit/>
          </a:bodyPr>
          <a:lstStyle/>
          <a:p>
            <a:r>
              <a:rPr lang="en-US" sz="1600" b="1" dirty="0" smtClean="0"/>
              <a:t>OTHER ELEMENTS THAT ARE NEEDED [SLIDE 3]</a:t>
            </a:r>
            <a:endParaRPr lang="en-US" sz="1600" b="1" dirty="0"/>
          </a:p>
        </p:txBody>
      </p:sp>
      <p:sp>
        <p:nvSpPr>
          <p:cNvPr id="3" name="Rectangle 2"/>
          <p:cNvSpPr/>
          <p:nvPr/>
        </p:nvSpPr>
        <p:spPr>
          <a:xfrm>
            <a:off x="115174" y="5257800"/>
            <a:ext cx="8877300" cy="1323439"/>
          </a:xfrm>
          <a:prstGeom prst="rect">
            <a:avLst/>
          </a:prstGeom>
        </p:spPr>
        <p:txBody>
          <a:bodyPr wrap="square">
            <a:spAutoFit/>
          </a:bodyPr>
          <a:lstStyle/>
          <a:p>
            <a:r>
              <a:rPr lang="en-US" sz="1600" b="1" u="sng" dirty="0" smtClean="0"/>
              <a:t>Two </a:t>
            </a:r>
            <a:r>
              <a:rPr lang="en-US" sz="1600" b="1" u="sng" dirty="0"/>
              <a:t>examples of designs that I </a:t>
            </a:r>
            <a:r>
              <a:rPr lang="en-US" sz="1600" b="1" u="sng" dirty="0" smtClean="0"/>
              <a:t>like a lot:</a:t>
            </a:r>
            <a:endParaRPr lang="en-US" sz="1600" b="1" u="sng" dirty="0"/>
          </a:p>
          <a:p>
            <a:pPr marL="342900" indent="-342900">
              <a:buAutoNum type="alphaLcParenR"/>
            </a:pPr>
            <a:r>
              <a:rPr lang="en-US" sz="1600" dirty="0" err="1"/>
              <a:t>BoardBox</a:t>
            </a:r>
            <a:r>
              <a:rPr lang="en-US" sz="1600" dirty="0"/>
              <a:t> for the </a:t>
            </a:r>
            <a:r>
              <a:rPr lang="en-US" sz="1600" dirty="0" err="1"/>
              <a:t>iPad</a:t>
            </a:r>
            <a:r>
              <a:rPr lang="en-US" sz="1600" dirty="0"/>
              <a:t>: </a:t>
            </a:r>
            <a:r>
              <a:rPr lang="en-US" sz="1600" dirty="0">
                <a:hlinkClick r:id="rId2"/>
              </a:rPr>
              <a:t>http://itunes.apple.com/us/app/boardbox-play-more-than-20/id438734974?mt=8</a:t>
            </a:r>
            <a:r>
              <a:rPr lang="en-US" sz="1600" dirty="0"/>
              <a:t>  (the wood version)</a:t>
            </a:r>
          </a:p>
          <a:p>
            <a:pPr marL="342900" indent="-342900">
              <a:buFontTx/>
              <a:buAutoNum type="alphaLcParenR"/>
            </a:pPr>
            <a:r>
              <a:rPr lang="en-US" sz="1600" dirty="0"/>
              <a:t>The Deep Green board designs:  </a:t>
            </a:r>
            <a:r>
              <a:rPr lang="en-US" sz="1600" dirty="0">
                <a:hlinkClick r:id="rId3"/>
              </a:rPr>
              <a:t>http://iconfactory.com/design/detail/deepgreen</a:t>
            </a:r>
            <a:r>
              <a:rPr lang="en-US" sz="1600" dirty="0"/>
              <a:t>  and </a:t>
            </a:r>
            <a:r>
              <a:rPr lang="en-US" sz="1600" dirty="0">
                <a:hlinkClick r:id="rId4"/>
              </a:rPr>
              <a:t>http://itunes.apple.com/us/app/deep-green-chess/id299471086?mt=8&amp;ign-mpt=uo%3D4</a:t>
            </a:r>
            <a:r>
              <a:rPr lang="en-US" sz="1600" dirty="0"/>
              <a:t> </a:t>
            </a:r>
          </a:p>
        </p:txBody>
      </p:sp>
      <p:pic>
        <p:nvPicPr>
          <p:cNvPr id="18" name="Picture 2" descr="C:\Users\bzamora\Desktop\WP7\BACKGAMMON\Images &amp; background to submit app\2.3\8.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rot="16200000">
            <a:off x="5934765" y="1365945"/>
            <a:ext cx="1802293" cy="3003823"/>
          </a:xfrm>
          <a:prstGeom prst="rect">
            <a:avLst/>
          </a:prstGeom>
          <a:noFill/>
          <a:extLst>
            <a:ext uri="{909E8E84-426E-40DD-AFC4-6F175D3DCCD1}">
              <a14:hiddenFill xmlns:a14="http://schemas.microsoft.com/office/drawing/2010/main">
                <a:solidFill>
                  <a:srgbClr val="FFFFFF"/>
                </a:solidFill>
              </a14:hiddenFill>
            </a:ext>
          </a:extLst>
        </p:spPr>
      </p:pic>
      <p:sp>
        <p:nvSpPr>
          <p:cNvPr id="33" name="Rectangle 32"/>
          <p:cNvSpPr/>
          <p:nvPr/>
        </p:nvSpPr>
        <p:spPr>
          <a:xfrm>
            <a:off x="172109" y="762000"/>
            <a:ext cx="8456964" cy="830997"/>
          </a:xfrm>
          <a:prstGeom prst="rect">
            <a:avLst/>
          </a:prstGeom>
        </p:spPr>
        <p:txBody>
          <a:bodyPr wrap="square">
            <a:spAutoFit/>
          </a:bodyPr>
          <a:lstStyle/>
          <a:p>
            <a:r>
              <a:rPr lang="en-US" sz="1600" dirty="0" smtClean="0"/>
              <a:t>Design the background to be used  in all the other ‘screens’ that are not the board game. Could be green, wood, or something that blends with the background, or whatever you want. See the usage examples later. On top of this background I will put the achievements, settings, main screen, etc.</a:t>
            </a:r>
            <a:endParaRPr lang="en-US" sz="1600" dirty="0"/>
          </a:p>
        </p:txBody>
      </p:sp>
      <p:sp>
        <p:nvSpPr>
          <p:cNvPr id="34" name="Down Arrow 33"/>
          <p:cNvSpPr/>
          <p:nvPr/>
        </p:nvSpPr>
        <p:spPr>
          <a:xfrm rot="19314225">
            <a:off x="5847058" y="1620205"/>
            <a:ext cx="256262" cy="650582"/>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72409" y="2667000"/>
            <a:ext cx="4145472" cy="2487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ectangle 20"/>
          <p:cNvSpPr/>
          <p:nvPr/>
        </p:nvSpPr>
        <p:spPr>
          <a:xfrm>
            <a:off x="5105400" y="4183234"/>
            <a:ext cx="3887074" cy="1077218"/>
          </a:xfrm>
          <a:prstGeom prst="rect">
            <a:avLst/>
          </a:prstGeom>
        </p:spPr>
        <p:txBody>
          <a:bodyPr wrap="square">
            <a:spAutoFit/>
          </a:bodyPr>
          <a:lstStyle/>
          <a:p>
            <a:r>
              <a:rPr lang="en-US" sz="1600" dirty="0" smtClean="0"/>
              <a:t>Design the look and feel for the ‘popup’ that shows with messages (and the ‘ok’ button/touch element). This popup changes size depending on the content being shown.</a:t>
            </a:r>
            <a:endParaRPr lang="en-US" sz="1600" dirty="0"/>
          </a:p>
        </p:txBody>
      </p:sp>
      <p:sp>
        <p:nvSpPr>
          <p:cNvPr id="22" name="Down Arrow 21"/>
          <p:cNvSpPr/>
          <p:nvPr/>
        </p:nvSpPr>
        <p:spPr>
          <a:xfrm rot="6146550">
            <a:off x="4301203" y="3595212"/>
            <a:ext cx="256262" cy="1459382"/>
          </a:xfrm>
          <a:prstGeom prst="downArrow">
            <a:avLst>
              <a:gd name="adj1" fmla="val 32608"/>
              <a:gd name="adj2" fmla="val 84364"/>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10352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057400" y="2819400"/>
            <a:ext cx="4819073" cy="584775"/>
          </a:xfrm>
          <a:prstGeom prst="rect">
            <a:avLst/>
          </a:prstGeom>
        </p:spPr>
        <p:txBody>
          <a:bodyPr wrap="square">
            <a:spAutoFit/>
          </a:bodyPr>
          <a:lstStyle/>
          <a:p>
            <a:pPr algn="ctr"/>
            <a:r>
              <a:rPr lang="en-US" sz="1600" b="1" u="sng" dirty="0" smtClean="0"/>
              <a:t>EXISTING APP, for information so you see how all the elements work together</a:t>
            </a:r>
          </a:p>
        </p:txBody>
      </p:sp>
    </p:spTree>
    <p:extLst>
      <p:ext uri="{BB962C8B-B14F-4D97-AF65-F5344CB8AC3E}">
        <p14:creationId xmlns:p14="http://schemas.microsoft.com/office/powerpoint/2010/main" val="23905984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85437" y="198582"/>
            <a:ext cx="8543636" cy="338554"/>
          </a:xfrm>
          <a:prstGeom prst="rect">
            <a:avLst/>
          </a:prstGeom>
        </p:spPr>
        <p:txBody>
          <a:bodyPr wrap="square">
            <a:spAutoFit/>
          </a:bodyPr>
          <a:lstStyle/>
          <a:p>
            <a:r>
              <a:rPr lang="en-US" sz="1600" b="1" u="sng" dirty="0" smtClean="0"/>
              <a:t>EXISTING APP</a:t>
            </a:r>
            <a:endParaRPr lang="en-US" sz="1600" b="1" u="sng" dirty="0"/>
          </a:p>
        </p:txBody>
      </p:sp>
      <p:sp>
        <p:nvSpPr>
          <p:cNvPr id="13" name="TextBox 12"/>
          <p:cNvSpPr txBox="1"/>
          <p:nvPr/>
        </p:nvSpPr>
        <p:spPr>
          <a:xfrm>
            <a:off x="533399" y="1295400"/>
            <a:ext cx="8095673" cy="1477328"/>
          </a:xfrm>
          <a:prstGeom prst="rect">
            <a:avLst/>
          </a:prstGeom>
          <a:noFill/>
        </p:spPr>
        <p:txBody>
          <a:bodyPr wrap="square" rtlCol="0">
            <a:spAutoFit/>
          </a:bodyPr>
          <a:lstStyle/>
          <a:p>
            <a:r>
              <a:rPr lang="en-US" dirty="0" smtClean="0"/>
              <a:t>Here you’ll see many screens of the application that currently exists for the windows phone. This shows the different elements that will be needed for the future Windows 8 game design.</a:t>
            </a:r>
          </a:p>
          <a:p>
            <a:endParaRPr lang="en-US" dirty="0"/>
          </a:p>
          <a:p>
            <a:r>
              <a:rPr lang="en-US" dirty="0" smtClean="0"/>
              <a:t>Note that the windows phone has a resolution of 800x480.</a:t>
            </a:r>
            <a:endParaRPr lang="en-US" dirty="0"/>
          </a:p>
        </p:txBody>
      </p:sp>
    </p:spTree>
    <p:extLst>
      <p:ext uri="{BB962C8B-B14F-4D97-AF65-F5344CB8AC3E}">
        <p14:creationId xmlns:p14="http://schemas.microsoft.com/office/powerpoint/2010/main" val="10055624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85437" y="198582"/>
            <a:ext cx="8543636" cy="1569660"/>
          </a:xfrm>
          <a:prstGeom prst="rect">
            <a:avLst/>
          </a:prstGeom>
        </p:spPr>
        <p:txBody>
          <a:bodyPr wrap="square">
            <a:spAutoFit/>
          </a:bodyPr>
          <a:lstStyle/>
          <a:p>
            <a:r>
              <a:rPr lang="en-US" sz="1600" b="1" dirty="0" smtClean="0"/>
              <a:t>EXISTING APP</a:t>
            </a:r>
          </a:p>
          <a:p>
            <a:endParaRPr lang="en-US" sz="1600" b="1" dirty="0"/>
          </a:p>
          <a:p>
            <a:r>
              <a:rPr lang="en-US" sz="1600" dirty="0" smtClean="0"/>
              <a:t>This is the icon to launch the app,</a:t>
            </a:r>
          </a:p>
          <a:p>
            <a:r>
              <a:rPr lang="en-US" sz="1600" dirty="0" smtClean="0"/>
              <a:t>for your information only.</a:t>
            </a:r>
          </a:p>
          <a:p>
            <a:endParaRPr lang="en-US" sz="1600" dirty="0"/>
          </a:p>
          <a:p>
            <a:r>
              <a:rPr lang="en-US" sz="1600" dirty="0" smtClean="0"/>
              <a:t>No icon design is needed for this new app.</a:t>
            </a:r>
          </a:p>
        </p:txBody>
      </p:sp>
      <p:pic>
        <p:nvPicPr>
          <p:cNvPr id="102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234726" y="762000"/>
            <a:ext cx="3419747" cy="588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006719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1137</TotalTime>
  <Words>2697</Words>
  <Application>Microsoft Office PowerPoint</Application>
  <PresentationFormat>On-screen Show (4:3)</PresentationFormat>
  <Paragraphs>234</Paragraphs>
  <Slides>41</Slides>
  <Notes>0</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Bernardo Zamora</dc:creator>
  <cp:lastModifiedBy>Bernardo Zamora</cp:lastModifiedBy>
  <cp:revision>11</cp:revision>
  <dcterms:created xsi:type="dcterms:W3CDTF">2012-04-27T01:16:35Z</dcterms:created>
  <dcterms:modified xsi:type="dcterms:W3CDTF">2012-05-01T19:59:29Z</dcterms:modified>
</cp:coreProperties>
</file>