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9" r:id="rId3"/>
    <p:sldId id="270" r:id="rId4"/>
    <p:sldId id="271" r:id="rId5"/>
    <p:sldId id="272" r:id="rId6"/>
    <p:sldId id="273" r:id="rId7"/>
    <p:sldId id="274" r:id="rId8"/>
    <p:sldId id="27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DC36"/>
    <a:srgbClr val="EBD8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1993"/>
  </p:normalViewPr>
  <p:slideViewPr>
    <p:cSldViewPr snapToGrid="0" snapToObjects="1">
      <p:cViewPr varScale="1">
        <p:scale>
          <a:sx n="105" d="100"/>
          <a:sy n="105" d="100"/>
        </p:scale>
        <p:origin x="66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3C056-4DF8-984A-BF84-984ADEF113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6356494-7705-4F4F-949D-A3567E8123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32ED12A-AD90-ED42-A901-E4D458921604}"/>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5" name="Footer Placeholder 4">
            <a:extLst>
              <a:ext uri="{FF2B5EF4-FFF2-40B4-BE49-F238E27FC236}">
                <a16:creationId xmlns:a16="http://schemas.microsoft.com/office/drawing/2014/main" id="{E20CE9DC-7789-4941-A5CD-1FE01B33BC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0AD40D-4298-FD42-B6DD-1FC2FAB699C3}"/>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4125591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1B604-B080-BE4B-8512-2E138DCC18E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174134-9A76-C94D-B0B7-EBB1C5AF408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61EAD1-9A90-BB42-94A4-7FD1AB435CB1}"/>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5" name="Footer Placeholder 4">
            <a:extLst>
              <a:ext uri="{FF2B5EF4-FFF2-40B4-BE49-F238E27FC236}">
                <a16:creationId xmlns:a16="http://schemas.microsoft.com/office/drawing/2014/main" id="{F6858142-031A-554F-B262-5F88F523E1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0C4C6F8-36FC-6A43-9944-2E69634574EE}"/>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2874728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FC91E5-3D33-CE47-9EC9-3429DBAB6C3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C8B21A-8C5A-4247-9E18-3EC2CF6F97E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35657F-089E-6E43-97E8-F64289C9040D}"/>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5" name="Footer Placeholder 4">
            <a:extLst>
              <a:ext uri="{FF2B5EF4-FFF2-40B4-BE49-F238E27FC236}">
                <a16:creationId xmlns:a16="http://schemas.microsoft.com/office/drawing/2014/main" id="{6BAEF4BA-F670-244E-8DF1-578122C29E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2EE69A-EC96-9747-8F18-C34105B0834C}"/>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1937412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E0479-48F5-134F-BC0D-E6C919717E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BF5ADF-35B3-DF4E-B394-8201720E37E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4896CB-E223-5648-8409-EB9200248207}"/>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5" name="Footer Placeholder 4">
            <a:extLst>
              <a:ext uri="{FF2B5EF4-FFF2-40B4-BE49-F238E27FC236}">
                <a16:creationId xmlns:a16="http://schemas.microsoft.com/office/drawing/2014/main" id="{B554B764-B268-8F4E-A088-8ED60CB01D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620CA8-4D27-A348-ABC7-BC8ED2534380}"/>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900436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8349C-03C6-2641-BC37-F23B336E3B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36D2EB4-0298-4044-A2CC-360EE6B2F3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61C913-8219-A84A-9617-8A96ED309F1C}"/>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5" name="Footer Placeholder 4">
            <a:extLst>
              <a:ext uri="{FF2B5EF4-FFF2-40B4-BE49-F238E27FC236}">
                <a16:creationId xmlns:a16="http://schemas.microsoft.com/office/drawing/2014/main" id="{4F3CAFDF-7767-624E-91A0-7E11BB2D9F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62B23B-4467-064D-B126-C97F4BE27D85}"/>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316949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79322-53AF-A04B-B1C7-67722B7B5E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4AFB613-E856-4E48-BF7C-CED0D133B54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9B9529C-5182-BB4E-86BE-216EBD4B29E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F79DAB-BA4F-044A-B892-705216D40430}"/>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6" name="Footer Placeholder 5">
            <a:extLst>
              <a:ext uri="{FF2B5EF4-FFF2-40B4-BE49-F238E27FC236}">
                <a16:creationId xmlns:a16="http://schemas.microsoft.com/office/drawing/2014/main" id="{7AFB9492-4EF7-254F-9743-54B3D9AC8C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4CC142-7CB2-224B-986E-ED696B590CC5}"/>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1149601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ACC57-EB3E-2944-AEBA-A475904CAF9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356DCC5-DE47-5C4F-9A86-8D25DC680A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B2DC28D-719F-C048-9FE0-2D70FBBAB01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2030BF-DBB5-4B41-8C4E-A103BF16E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1327BA5-D870-8E4B-8DDF-347310F8BE5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1C67CFC-DA8E-9E44-8835-2AEFE238AE59}"/>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8" name="Footer Placeholder 7">
            <a:extLst>
              <a:ext uri="{FF2B5EF4-FFF2-40B4-BE49-F238E27FC236}">
                <a16:creationId xmlns:a16="http://schemas.microsoft.com/office/drawing/2014/main" id="{20A9726A-0113-9043-B8F4-EE53F046119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FBB15DC-9B26-5647-B646-6DF6C846BDBE}"/>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3531360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E2674-0D4E-6849-9FE8-8C2EA9D577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7FBED85-97ED-3349-ADDF-83080C7E62E3}"/>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4" name="Footer Placeholder 3">
            <a:extLst>
              <a:ext uri="{FF2B5EF4-FFF2-40B4-BE49-F238E27FC236}">
                <a16:creationId xmlns:a16="http://schemas.microsoft.com/office/drawing/2014/main" id="{C19502C2-5F26-E246-BF86-8851662B73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3AA016B-CAFE-E747-8CFE-DCADBB2406BC}"/>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3677915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A8E7608-8D60-9643-93E6-6603C938F095}"/>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3" name="Footer Placeholder 2">
            <a:extLst>
              <a:ext uri="{FF2B5EF4-FFF2-40B4-BE49-F238E27FC236}">
                <a16:creationId xmlns:a16="http://schemas.microsoft.com/office/drawing/2014/main" id="{15383A58-FAC5-5449-A680-BC36E68587E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57E9594-E66D-5041-84BE-4BCC84186E4A}"/>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2269364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CCC61-FBF5-1148-ABD0-1B925A311F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859F0D-4429-DB49-8D84-88371921195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127D03F-925D-5249-85BB-5DB2F123E3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0019317-ADBF-7B4D-9C3C-7433DCBA2093}"/>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6" name="Footer Placeholder 5">
            <a:extLst>
              <a:ext uri="{FF2B5EF4-FFF2-40B4-BE49-F238E27FC236}">
                <a16:creationId xmlns:a16="http://schemas.microsoft.com/office/drawing/2014/main" id="{B8FD79D9-3283-DF4A-BEB9-F1F2275CF6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79CF86-8D93-4042-B92B-61420144DB97}"/>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1864768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6C534-0E1F-5E4A-869B-CAB1E0AD1A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44A1A6E-187E-F14D-A166-C5C9A0B67C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FA48581-92D6-B546-9022-B628D8E4C6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EC7A6A0-B506-E24A-ADEE-F79D894D22CC}"/>
              </a:ext>
            </a:extLst>
          </p:cNvPr>
          <p:cNvSpPr>
            <a:spLocks noGrp="1"/>
          </p:cNvSpPr>
          <p:nvPr>
            <p:ph type="dt" sz="half" idx="10"/>
          </p:nvPr>
        </p:nvSpPr>
        <p:spPr/>
        <p:txBody>
          <a:bodyPr/>
          <a:lstStyle/>
          <a:p>
            <a:fld id="{2A2D5BC8-C16C-2947-9E80-13542860FC19}" type="datetimeFigureOut">
              <a:rPr lang="en-US" smtClean="0"/>
              <a:t>9/6/2020</a:t>
            </a:fld>
            <a:endParaRPr lang="en-US"/>
          </a:p>
        </p:txBody>
      </p:sp>
      <p:sp>
        <p:nvSpPr>
          <p:cNvPr id="6" name="Footer Placeholder 5">
            <a:extLst>
              <a:ext uri="{FF2B5EF4-FFF2-40B4-BE49-F238E27FC236}">
                <a16:creationId xmlns:a16="http://schemas.microsoft.com/office/drawing/2014/main" id="{2493EB32-DFA3-4B4E-AEFC-D5E9815A35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461711-6C07-DA4D-8650-80E568A76EBC}"/>
              </a:ext>
            </a:extLst>
          </p:cNvPr>
          <p:cNvSpPr>
            <a:spLocks noGrp="1"/>
          </p:cNvSpPr>
          <p:nvPr>
            <p:ph type="sldNum" sz="quarter" idx="12"/>
          </p:nvPr>
        </p:nvSpPr>
        <p:spPr/>
        <p:txBody>
          <a:bodyPr/>
          <a:lstStyle/>
          <a:p>
            <a:fld id="{3E4DEFBB-033B-E94E-A8F4-C07622D65E70}" type="slidenum">
              <a:rPr lang="en-US" smtClean="0"/>
              <a:t>‹#›</a:t>
            </a:fld>
            <a:endParaRPr lang="en-US"/>
          </a:p>
        </p:txBody>
      </p:sp>
    </p:spTree>
    <p:extLst>
      <p:ext uri="{BB962C8B-B14F-4D97-AF65-F5344CB8AC3E}">
        <p14:creationId xmlns:p14="http://schemas.microsoft.com/office/powerpoint/2010/main" val="3606759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1E3323-B24A-AC43-81C7-394C42D09C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85025D-AC9F-B44D-A40F-B82E6FB00C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BEFECB-BF6F-4D4F-9A5E-71D6987E59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2D5BC8-C16C-2947-9E80-13542860FC19}" type="datetimeFigureOut">
              <a:rPr lang="en-US" smtClean="0"/>
              <a:t>9/6/2020</a:t>
            </a:fld>
            <a:endParaRPr lang="en-US"/>
          </a:p>
        </p:txBody>
      </p:sp>
      <p:sp>
        <p:nvSpPr>
          <p:cNvPr id="5" name="Footer Placeholder 4">
            <a:extLst>
              <a:ext uri="{FF2B5EF4-FFF2-40B4-BE49-F238E27FC236}">
                <a16:creationId xmlns:a16="http://schemas.microsoft.com/office/drawing/2014/main" id="{EA720A9B-F36B-5349-B419-1717DDDEFF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C71149-02AF-154F-B37B-64F8E2808D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4DEFBB-033B-E94E-A8F4-C07622D65E70}" type="slidenum">
              <a:rPr lang="en-US" smtClean="0"/>
              <a:t>‹#›</a:t>
            </a:fld>
            <a:endParaRPr lang="en-US"/>
          </a:p>
        </p:txBody>
      </p:sp>
    </p:spTree>
    <p:extLst>
      <p:ext uri="{BB962C8B-B14F-4D97-AF65-F5344CB8AC3E}">
        <p14:creationId xmlns:p14="http://schemas.microsoft.com/office/powerpoint/2010/main" val="35993981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5.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17.png"/><Relationship Id="rId4" Type="http://schemas.openxmlformats.org/officeDocument/2006/relationships/image" Target="../media/image14.png"/><Relationship Id="rId9"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193782D-5562-494E-AC84-CABDE0E7D52D}"/>
              </a:ext>
            </a:extLst>
          </p:cNvPr>
          <p:cNvSpPr/>
          <p:nvPr/>
        </p:nvSpPr>
        <p:spPr>
          <a:xfrm>
            <a:off x="8469085" y="5952996"/>
            <a:ext cx="3722915" cy="74458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33D8AF2-7A94-2B4C-BA86-512B4AC51DAB}"/>
              </a:ext>
            </a:extLst>
          </p:cNvPr>
          <p:cNvPicPr>
            <a:picLocks noChangeAspect="1"/>
          </p:cNvPicPr>
          <p:nvPr/>
        </p:nvPicPr>
        <p:blipFill>
          <a:blip r:embed="rId3"/>
          <a:stretch>
            <a:fillRect/>
          </a:stretch>
        </p:blipFill>
        <p:spPr>
          <a:xfrm>
            <a:off x="8469084" y="5952996"/>
            <a:ext cx="3722915" cy="744583"/>
          </a:xfrm>
          <a:prstGeom prst="rect">
            <a:avLst/>
          </a:prstGeom>
        </p:spPr>
      </p:pic>
      <p:pic>
        <p:nvPicPr>
          <p:cNvPr id="7" name="Picture 6">
            <a:extLst>
              <a:ext uri="{FF2B5EF4-FFF2-40B4-BE49-F238E27FC236}">
                <a16:creationId xmlns:a16="http://schemas.microsoft.com/office/drawing/2014/main" id="{90CE82A8-A171-724B-A797-771BCB5B46C1}"/>
              </a:ext>
            </a:extLst>
          </p:cNvPr>
          <p:cNvPicPr>
            <a:picLocks noChangeAspect="1"/>
          </p:cNvPicPr>
          <p:nvPr/>
        </p:nvPicPr>
        <p:blipFill>
          <a:blip r:embed="rId4"/>
          <a:stretch>
            <a:fillRect/>
          </a:stretch>
        </p:blipFill>
        <p:spPr>
          <a:xfrm>
            <a:off x="230581" y="186111"/>
            <a:ext cx="3566522" cy="1605868"/>
          </a:xfrm>
          <a:prstGeom prst="rect">
            <a:avLst/>
          </a:prstGeom>
        </p:spPr>
      </p:pic>
      <p:sp>
        <p:nvSpPr>
          <p:cNvPr id="6" name="Rectangle 5">
            <a:extLst>
              <a:ext uri="{FF2B5EF4-FFF2-40B4-BE49-F238E27FC236}">
                <a16:creationId xmlns:a16="http://schemas.microsoft.com/office/drawing/2014/main" id="{B567571D-6ED3-0F45-9B49-ABE236D40193}"/>
              </a:ext>
            </a:extLst>
          </p:cNvPr>
          <p:cNvSpPr/>
          <p:nvPr/>
        </p:nvSpPr>
        <p:spPr>
          <a:xfrm>
            <a:off x="6897189" y="4986345"/>
            <a:ext cx="5294811" cy="966651"/>
          </a:xfrm>
          <a:prstGeom prst="rect">
            <a:avLst/>
          </a:prstGeom>
          <a:solidFill>
            <a:srgbClr val="EBD845">
              <a:alpha val="7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dirty="0">
                <a:solidFill>
                  <a:schemeClr val="tx1">
                    <a:lumMod val="95000"/>
                    <a:lumOff val="5000"/>
                  </a:schemeClr>
                </a:solidFill>
              </a:rPr>
              <a:t>BUY KUWAITI. BUY QUALITY.</a:t>
            </a:r>
          </a:p>
        </p:txBody>
      </p:sp>
    </p:spTree>
    <p:extLst>
      <p:ext uri="{BB962C8B-B14F-4D97-AF65-F5344CB8AC3E}">
        <p14:creationId xmlns:p14="http://schemas.microsoft.com/office/powerpoint/2010/main" val="1284742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3000"/>
            <a:lum/>
          </a:blip>
          <a:srcRect/>
          <a:stretch>
            <a:fillRect t="-86000" b="-86000"/>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4CFEB3CD-9C3C-4340-96EB-FC136F3B8E8D}"/>
              </a:ext>
            </a:extLst>
          </p:cNvPr>
          <p:cNvPicPr>
            <a:picLocks noChangeAspect="1"/>
          </p:cNvPicPr>
          <p:nvPr/>
        </p:nvPicPr>
        <p:blipFill>
          <a:blip r:embed="rId3"/>
          <a:stretch>
            <a:fillRect/>
          </a:stretch>
        </p:blipFill>
        <p:spPr>
          <a:xfrm>
            <a:off x="2228477" y="275071"/>
            <a:ext cx="7735047" cy="918729"/>
          </a:xfrm>
          <a:prstGeom prst="rect">
            <a:avLst/>
          </a:prstGeom>
          <a:solidFill>
            <a:schemeClr val="bg1"/>
          </a:solidFill>
          <a:effectLst/>
          <a:scene3d>
            <a:camera prst="orthographicFront"/>
            <a:lightRig rig="threePt" dir="t"/>
          </a:scene3d>
          <a:sp3d contourW="12700">
            <a:contourClr>
              <a:schemeClr val="bg1"/>
            </a:contourClr>
          </a:sp3d>
        </p:spPr>
      </p:pic>
      <p:sp>
        <p:nvSpPr>
          <p:cNvPr id="11" name="Rectangle 10">
            <a:extLst>
              <a:ext uri="{FF2B5EF4-FFF2-40B4-BE49-F238E27FC236}">
                <a16:creationId xmlns:a16="http://schemas.microsoft.com/office/drawing/2014/main" id="{0E354FA6-44B5-3B43-ADA6-1C1090E30777}"/>
              </a:ext>
            </a:extLst>
          </p:cNvPr>
          <p:cNvSpPr/>
          <p:nvPr/>
        </p:nvSpPr>
        <p:spPr>
          <a:xfrm>
            <a:off x="841248" y="1563092"/>
            <a:ext cx="8101584" cy="4016484"/>
          </a:xfrm>
          <a:prstGeom prst="rect">
            <a:avLst/>
          </a:prstGeom>
        </p:spPr>
        <p:txBody>
          <a:bodyPr wrap="square">
            <a:spAutoFit/>
          </a:bodyPr>
          <a:lstStyle/>
          <a:p>
            <a:pPr lvl="0" algn="ctr">
              <a:spcBef>
                <a:spcPts val="600"/>
              </a:spcBef>
              <a:spcAft>
                <a:spcPts val="600"/>
              </a:spcAft>
            </a:pPr>
            <a:r>
              <a:rPr lang="en-US" sz="2200" b="1" dirty="0"/>
              <a:t>INTRODUCTION</a:t>
            </a:r>
          </a:p>
          <a:p>
            <a:pPr marL="342900" lvl="0" indent="-342900">
              <a:spcBef>
                <a:spcPts val="600"/>
              </a:spcBef>
              <a:spcAft>
                <a:spcPts val="600"/>
              </a:spcAft>
              <a:buFont typeface="Wingdings" pitchFamily="2" charset="2"/>
              <a:buChar char="§"/>
            </a:pPr>
            <a:r>
              <a:rPr lang="en-US" sz="1400" b="1" dirty="0"/>
              <a:t>Al-</a:t>
            </a:r>
            <a:r>
              <a:rPr lang="en-US" sz="1400" b="1" dirty="0" err="1"/>
              <a:t>Marzouq</a:t>
            </a:r>
            <a:r>
              <a:rPr lang="en-US" sz="1400" b="1" dirty="0"/>
              <a:t> Lube Oil Company (MLOC) was first established in 1996. It was then sold to KFH in 2008 and renamed to Kuwait Dana Lubes company. It was then acquired by IDS &amp; WJ Towell in 2017. There has been a completely new young and competent management restructuring the whole company since. </a:t>
            </a:r>
          </a:p>
          <a:p>
            <a:pPr marL="342900" lvl="0" indent="-342900">
              <a:spcBef>
                <a:spcPts val="600"/>
              </a:spcBef>
              <a:spcAft>
                <a:spcPts val="600"/>
              </a:spcAft>
              <a:buFont typeface="Wingdings" pitchFamily="2" charset="2"/>
              <a:buChar char="§"/>
            </a:pPr>
            <a:r>
              <a:rPr lang="en-US" sz="1400" b="1" dirty="0"/>
              <a:t>KDL owns many brand names, three of which are Shield, </a:t>
            </a:r>
            <a:r>
              <a:rPr lang="en-US" sz="1400" b="1" dirty="0" err="1"/>
              <a:t>Bahrah</a:t>
            </a:r>
            <a:r>
              <a:rPr lang="en-US" sz="1400" b="1" dirty="0"/>
              <a:t> and Habarah.</a:t>
            </a:r>
          </a:p>
          <a:p>
            <a:pPr marL="342900" lvl="0" indent="-342900">
              <a:spcBef>
                <a:spcPts val="600"/>
              </a:spcBef>
              <a:spcAft>
                <a:spcPts val="600"/>
              </a:spcAft>
              <a:buFont typeface="Wingdings" pitchFamily="2" charset="2"/>
              <a:buChar char="§"/>
            </a:pPr>
            <a:r>
              <a:rPr lang="en-US" sz="1400" b="1" dirty="0"/>
              <a:t>Shield uses 100% virgin base oils and additives from the globally approved suppliers. Shield’s quality exceeds most (if not all) of the global brands available in the Middle East.</a:t>
            </a:r>
          </a:p>
          <a:p>
            <a:pPr marL="342900" lvl="0" indent="-342900">
              <a:spcBef>
                <a:spcPts val="600"/>
              </a:spcBef>
              <a:spcAft>
                <a:spcPts val="600"/>
              </a:spcAft>
              <a:buFont typeface="Wingdings" pitchFamily="2" charset="2"/>
              <a:buChar char="§"/>
            </a:pPr>
            <a:r>
              <a:rPr lang="en-US" sz="1400" b="1" dirty="0"/>
              <a:t>Shield has international OEM quality approvals from: SIEMENS, Daimler, Volvo, Caterpillar and MAN.</a:t>
            </a:r>
          </a:p>
          <a:p>
            <a:pPr marL="342900" lvl="0" indent="-342900">
              <a:spcBef>
                <a:spcPts val="600"/>
              </a:spcBef>
              <a:spcAft>
                <a:spcPts val="600"/>
              </a:spcAft>
              <a:buFont typeface="Wingdings" pitchFamily="2" charset="2"/>
              <a:buChar char="§"/>
            </a:pPr>
            <a:r>
              <a:rPr lang="en-US" sz="1400" b="1" dirty="0"/>
              <a:t>Shield is being supplied to all of the Kuwaiti ministries (for more than 10 years).</a:t>
            </a:r>
          </a:p>
          <a:p>
            <a:pPr marL="342900" lvl="0" indent="-342900">
              <a:spcBef>
                <a:spcPts val="600"/>
              </a:spcBef>
              <a:spcAft>
                <a:spcPts val="600"/>
              </a:spcAft>
              <a:buFont typeface="Wingdings" pitchFamily="2" charset="2"/>
              <a:buChar char="§"/>
            </a:pPr>
            <a:r>
              <a:rPr lang="en-US" sz="1400" b="1" dirty="0"/>
              <a:t>Shield has been exported to more than 20 countries.</a:t>
            </a:r>
          </a:p>
          <a:p>
            <a:pPr marL="342900" lvl="0" indent="-342900">
              <a:buFont typeface="Wingdings" pitchFamily="2" charset="2"/>
              <a:buChar char="§"/>
            </a:pPr>
            <a:r>
              <a:rPr lang="en-US" sz="1400" b="1" dirty="0"/>
              <a:t>KDL has it’s own laboratory and invests highly in R&amp;D allowing us to consistently maintain our high quality in the global market.</a:t>
            </a:r>
          </a:p>
        </p:txBody>
      </p:sp>
      <p:pic>
        <p:nvPicPr>
          <p:cNvPr id="17" name="Picture 16">
            <a:extLst>
              <a:ext uri="{FF2B5EF4-FFF2-40B4-BE49-F238E27FC236}">
                <a16:creationId xmlns:a16="http://schemas.microsoft.com/office/drawing/2014/main" id="{73453B15-EB1B-4A4D-BC0C-A7C396D5B790}"/>
              </a:ext>
            </a:extLst>
          </p:cNvPr>
          <p:cNvPicPr>
            <a:picLocks noChangeAspect="1"/>
          </p:cNvPicPr>
          <p:nvPr/>
        </p:nvPicPr>
        <p:blipFill rotWithShape="1">
          <a:blip r:embed="rId4"/>
          <a:srcRect l="29059" t="25715" r="48859" b="19047"/>
          <a:stretch/>
        </p:blipFill>
        <p:spPr>
          <a:xfrm>
            <a:off x="9328951" y="2848100"/>
            <a:ext cx="2422945" cy="3788228"/>
          </a:xfrm>
          <a:prstGeom prst="rect">
            <a:avLst/>
          </a:prstGeom>
        </p:spPr>
      </p:pic>
    </p:spTree>
    <p:extLst>
      <p:ext uri="{BB962C8B-B14F-4D97-AF65-F5344CB8AC3E}">
        <p14:creationId xmlns:p14="http://schemas.microsoft.com/office/powerpoint/2010/main" val="2260155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3000"/>
            <a:lum/>
          </a:blip>
          <a:srcRect/>
          <a:stretch>
            <a:fillRect t="-86000" b="-86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E36E3E-CF61-874C-92F9-17CD628DA877}"/>
              </a:ext>
            </a:extLst>
          </p:cNvPr>
          <p:cNvPicPr>
            <a:picLocks noChangeAspect="1"/>
          </p:cNvPicPr>
          <p:nvPr/>
        </p:nvPicPr>
        <p:blipFill>
          <a:blip r:embed="rId3"/>
          <a:stretch>
            <a:fillRect/>
          </a:stretch>
        </p:blipFill>
        <p:spPr>
          <a:xfrm>
            <a:off x="1558191" y="265922"/>
            <a:ext cx="9221788" cy="825500"/>
          </a:xfrm>
          <a:prstGeom prst="rect">
            <a:avLst/>
          </a:prstGeom>
          <a:solidFill>
            <a:schemeClr val="bg1"/>
          </a:solidFill>
        </p:spPr>
      </p:pic>
      <p:sp>
        <p:nvSpPr>
          <p:cNvPr id="2" name="Rectangle 1">
            <a:extLst>
              <a:ext uri="{FF2B5EF4-FFF2-40B4-BE49-F238E27FC236}">
                <a16:creationId xmlns:a16="http://schemas.microsoft.com/office/drawing/2014/main" id="{6E2985F4-A370-AA44-BDF4-AAFB723C6B09}"/>
              </a:ext>
            </a:extLst>
          </p:cNvPr>
          <p:cNvSpPr/>
          <p:nvPr/>
        </p:nvSpPr>
        <p:spPr>
          <a:xfrm>
            <a:off x="886691" y="1430010"/>
            <a:ext cx="10268989" cy="3524042"/>
          </a:xfrm>
          <a:prstGeom prst="rect">
            <a:avLst/>
          </a:prstGeom>
        </p:spPr>
        <p:txBody>
          <a:bodyPr wrap="square">
            <a:spAutoFit/>
          </a:bodyPr>
          <a:lstStyle/>
          <a:p>
            <a:pPr lvl="0" algn="ctr"/>
            <a:r>
              <a:rPr lang="en-US" sz="2200" b="1" dirty="0"/>
              <a:t>SHIELD COLLABORATION - KUWAIT</a:t>
            </a:r>
          </a:p>
          <a:p>
            <a:pPr marL="285750" indent="-285750">
              <a:spcBef>
                <a:spcPts val="600"/>
              </a:spcBef>
              <a:spcAft>
                <a:spcPts val="600"/>
              </a:spcAft>
              <a:buFont typeface="Wingdings" pitchFamily="2" charset="2"/>
              <a:buChar char="§"/>
            </a:pPr>
            <a:r>
              <a:rPr lang="en-US" sz="1400" b="1" dirty="0"/>
              <a:t>Local Kuwaiti manufacturer </a:t>
            </a:r>
            <a:r>
              <a:rPr lang="en-US" sz="1400" b="1" dirty="0">
                <a:sym typeface="Wingdings" pitchFamily="2" charset="2"/>
              </a:rPr>
              <a:t></a:t>
            </a:r>
            <a:r>
              <a:rPr lang="en-US" sz="1400" b="1" dirty="0"/>
              <a:t> Products freshly manufactured and delivered within 72 hours.</a:t>
            </a:r>
          </a:p>
          <a:p>
            <a:pPr marL="285750" lvl="0" indent="-285750">
              <a:spcBef>
                <a:spcPts val="600"/>
              </a:spcBef>
              <a:spcAft>
                <a:spcPts val="600"/>
              </a:spcAft>
              <a:buFont typeface="Wingdings" pitchFamily="2" charset="2"/>
              <a:buChar char="§"/>
            </a:pPr>
            <a:r>
              <a:rPr lang="en-US" sz="1400" b="1" dirty="0"/>
              <a:t>Storage of your products at our inventory </a:t>
            </a:r>
            <a:r>
              <a:rPr lang="en-US" sz="1400" b="1" dirty="0">
                <a:sym typeface="Wingdings" pitchFamily="2" charset="2"/>
              </a:rPr>
              <a:t></a:t>
            </a:r>
            <a:r>
              <a:rPr lang="en-US" sz="1400" b="1" dirty="0"/>
              <a:t> Significantly decreases your fixed storage expenses for lubricants.</a:t>
            </a:r>
          </a:p>
          <a:p>
            <a:pPr marL="285750" lvl="0" indent="-285750">
              <a:spcBef>
                <a:spcPts val="600"/>
              </a:spcBef>
              <a:spcAft>
                <a:spcPts val="600"/>
              </a:spcAft>
              <a:buFont typeface="Wingdings" pitchFamily="2" charset="2"/>
              <a:buChar char="§"/>
            </a:pPr>
            <a:r>
              <a:rPr lang="en-US" sz="1400" b="1" dirty="0"/>
              <a:t>Superior quality </a:t>
            </a:r>
            <a:r>
              <a:rPr lang="en-US" sz="1400" b="1" dirty="0">
                <a:sym typeface="Wingdings" pitchFamily="2" charset="2"/>
              </a:rPr>
              <a:t></a:t>
            </a:r>
            <a:r>
              <a:rPr lang="en-US" sz="1400" b="1" dirty="0"/>
              <a:t> less manpower and maintenance expenses + vehicle’s life cycle extended, increasing the resale value of your assets.</a:t>
            </a:r>
          </a:p>
          <a:p>
            <a:pPr marL="285750" lvl="0" indent="-285750">
              <a:spcBef>
                <a:spcPts val="600"/>
              </a:spcBef>
              <a:spcAft>
                <a:spcPts val="600"/>
              </a:spcAft>
              <a:buFont typeface="Wingdings" pitchFamily="2" charset="2"/>
              <a:buChar char="§"/>
            </a:pPr>
            <a:r>
              <a:rPr lang="en-US" sz="1400" b="1" dirty="0"/>
              <a:t>Significantly lower logistics costs compared to imported oils.</a:t>
            </a:r>
          </a:p>
          <a:p>
            <a:pPr marL="285750" lvl="0" indent="-285750">
              <a:spcBef>
                <a:spcPts val="600"/>
              </a:spcBef>
              <a:spcAft>
                <a:spcPts val="600"/>
              </a:spcAft>
              <a:buFont typeface="Wingdings" pitchFamily="2" charset="2"/>
              <a:buChar char="§"/>
            </a:pPr>
            <a:r>
              <a:rPr lang="en-US" sz="1400" b="1" dirty="0"/>
              <a:t>Best value for the quality provided in the world.</a:t>
            </a:r>
          </a:p>
          <a:p>
            <a:pPr marL="285750" lvl="0" indent="-285750">
              <a:spcBef>
                <a:spcPts val="600"/>
              </a:spcBef>
              <a:spcAft>
                <a:spcPts val="600"/>
              </a:spcAft>
              <a:buFont typeface="Wingdings" pitchFamily="2" charset="2"/>
              <a:buChar char="§"/>
            </a:pPr>
            <a:r>
              <a:rPr lang="en-US" sz="1400" b="1" dirty="0"/>
              <a:t>Expand your product range in the automotive and industrial lubricants industry. </a:t>
            </a:r>
          </a:p>
          <a:p>
            <a:pPr marL="285750" lvl="0" indent="-285750">
              <a:spcBef>
                <a:spcPts val="600"/>
              </a:spcBef>
              <a:spcAft>
                <a:spcPts val="600"/>
              </a:spcAft>
              <a:buFont typeface="Wingdings" pitchFamily="2" charset="2"/>
              <a:buChar char="§"/>
            </a:pPr>
            <a:r>
              <a:rPr lang="en-US" sz="1400" b="1" dirty="0"/>
              <a:t>20% advantage for Kuwaiti products in tenders at Kuwaiti ministries. </a:t>
            </a:r>
          </a:p>
          <a:p>
            <a:pPr marL="285750" lvl="0" indent="-285750">
              <a:spcBef>
                <a:spcPts val="600"/>
              </a:spcBef>
              <a:spcAft>
                <a:spcPts val="600"/>
              </a:spcAft>
              <a:buFont typeface="Wingdings" pitchFamily="2" charset="2"/>
              <a:buChar char="§"/>
            </a:pPr>
            <a:r>
              <a:rPr lang="en-US" sz="1400" b="1" dirty="0"/>
              <a:t>Shield already has prestigious international OEM approvals.</a:t>
            </a:r>
          </a:p>
        </p:txBody>
      </p:sp>
      <p:pic>
        <p:nvPicPr>
          <p:cNvPr id="4" name="Picture 3">
            <a:extLst>
              <a:ext uri="{FF2B5EF4-FFF2-40B4-BE49-F238E27FC236}">
                <a16:creationId xmlns:a16="http://schemas.microsoft.com/office/drawing/2014/main" id="{7D7F4A5C-CF29-B545-BA36-1B16F838485E}"/>
              </a:ext>
            </a:extLst>
          </p:cNvPr>
          <p:cNvPicPr>
            <a:picLocks noChangeAspect="1"/>
          </p:cNvPicPr>
          <p:nvPr/>
        </p:nvPicPr>
        <p:blipFill rotWithShape="1">
          <a:blip r:embed="rId4"/>
          <a:srcRect l="29093" t="37895" r="48319" b="22377"/>
          <a:stretch/>
        </p:blipFill>
        <p:spPr>
          <a:xfrm>
            <a:off x="9088582" y="3777915"/>
            <a:ext cx="2478506" cy="2724563"/>
          </a:xfrm>
          <a:prstGeom prst="rect">
            <a:avLst/>
          </a:prstGeom>
        </p:spPr>
      </p:pic>
    </p:spTree>
    <p:extLst>
      <p:ext uri="{BB962C8B-B14F-4D97-AF65-F5344CB8AC3E}">
        <p14:creationId xmlns:p14="http://schemas.microsoft.com/office/powerpoint/2010/main" val="159614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3000"/>
            <a:lum/>
          </a:blip>
          <a:srcRect/>
          <a:stretch>
            <a:fillRect t="-86000" b="-86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ED9D515-82CF-DF49-B8D3-3612BB1E6BAF}"/>
              </a:ext>
            </a:extLst>
          </p:cNvPr>
          <p:cNvPicPr>
            <a:picLocks noChangeAspect="1"/>
          </p:cNvPicPr>
          <p:nvPr/>
        </p:nvPicPr>
        <p:blipFill>
          <a:blip r:embed="rId3"/>
          <a:stretch>
            <a:fillRect/>
          </a:stretch>
        </p:blipFill>
        <p:spPr>
          <a:xfrm>
            <a:off x="1558191" y="265922"/>
            <a:ext cx="9221788" cy="825500"/>
          </a:xfrm>
          <a:prstGeom prst="rect">
            <a:avLst/>
          </a:prstGeom>
          <a:solidFill>
            <a:schemeClr val="bg1"/>
          </a:solidFill>
        </p:spPr>
      </p:pic>
      <p:sp>
        <p:nvSpPr>
          <p:cNvPr id="3" name="Rectangle 2">
            <a:extLst>
              <a:ext uri="{FF2B5EF4-FFF2-40B4-BE49-F238E27FC236}">
                <a16:creationId xmlns:a16="http://schemas.microsoft.com/office/drawing/2014/main" id="{677CFB4A-3DC1-5448-8239-E35B2678C45D}"/>
              </a:ext>
            </a:extLst>
          </p:cNvPr>
          <p:cNvSpPr/>
          <p:nvPr/>
        </p:nvSpPr>
        <p:spPr>
          <a:xfrm>
            <a:off x="914400" y="1426464"/>
            <a:ext cx="10387584" cy="2846933"/>
          </a:xfrm>
          <a:prstGeom prst="rect">
            <a:avLst/>
          </a:prstGeom>
        </p:spPr>
        <p:txBody>
          <a:bodyPr wrap="square">
            <a:spAutoFit/>
          </a:bodyPr>
          <a:lstStyle/>
          <a:p>
            <a:pPr lvl="0" algn="ctr"/>
            <a:r>
              <a:rPr lang="en-US" sz="2200" b="1" dirty="0"/>
              <a:t>SHIELD AGENCY - IRAQ</a:t>
            </a:r>
          </a:p>
          <a:p>
            <a:pPr marL="285750" lvl="0" indent="-285750">
              <a:spcBef>
                <a:spcPts val="600"/>
              </a:spcBef>
              <a:spcAft>
                <a:spcPts val="600"/>
              </a:spcAft>
              <a:buFont typeface="Wingdings" pitchFamily="2" charset="2"/>
              <a:buChar char="§"/>
            </a:pPr>
            <a:r>
              <a:rPr lang="en-US" sz="1400" b="1" dirty="0"/>
              <a:t>Kuwaiti lubricants are highly sought after in the Middle East, especially in Iraq. They have blind faith in Kuwaiti products, similar to how Kuwaitis have blind faith in western brands.</a:t>
            </a:r>
          </a:p>
          <a:p>
            <a:pPr marL="285750" lvl="0" indent="-285750" algn="just">
              <a:spcBef>
                <a:spcPts val="600"/>
              </a:spcBef>
              <a:spcAft>
                <a:spcPts val="600"/>
              </a:spcAft>
              <a:buFont typeface="Wingdings" pitchFamily="2" charset="2"/>
              <a:buChar char="§"/>
            </a:pPr>
            <a:r>
              <a:rPr lang="en-US" sz="1400" b="1" dirty="0"/>
              <a:t>Shield has received many requests for the exclusive agency of Shield in Iraq over the last two years. </a:t>
            </a:r>
          </a:p>
          <a:p>
            <a:pPr marL="285750" lvl="0" indent="-285750" algn="just">
              <a:spcBef>
                <a:spcPts val="600"/>
              </a:spcBef>
              <a:spcAft>
                <a:spcPts val="600"/>
              </a:spcAft>
              <a:buFont typeface="Wingdings" pitchFamily="2" charset="2"/>
              <a:buChar char="§"/>
            </a:pPr>
            <a:r>
              <a:rPr lang="en-US" sz="1400" b="1" dirty="0"/>
              <a:t>Shield already had an exclusive agent in Iraq from 2012 that did very well. He disagreed with KFH in 2016 and never returned.</a:t>
            </a:r>
          </a:p>
          <a:p>
            <a:pPr marL="285750" lvl="0" indent="-285750" algn="just">
              <a:spcBef>
                <a:spcPts val="600"/>
              </a:spcBef>
              <a:spcAft>
                <a:spcPts val="600"/>
              </a:spcAft>
              <a:buFont typeface="Wingdings" pitchFamily="2" charset="2"/>
              <a:buChar char="§"/>
            </a:pPr>
            <a:r>
              <a:rPr lang="en-US" sz="1400" b="1" dirty="0"/>
              <a:t>Shield will not have strict terms on minimum order quantities in order to keep the agency. We will be willing to grow with you step by step.</a:t>
            </a:r>
          </a:p>
          <a:p>
            <a:pPr marL="285750" lvl="0" indent="-285750" algn="just">
              <a:spcBef>
                <a:spcPts val="600"/>
              </a:spcBef>
              <a:spcAft>
                <a:spcPts val="600"/>
              </a:spcAft>
              <a:buFont typeface="Wingdings" pitchFamily="2" charset="2"/>
              <a:buChar char="§"/>
            </a:pPr>
            <a:r>
              <a:rPr lang="en-US" sz="1400" b="1" dirty="0"/>
              <a:t>Shield Turbine Oils are approved internationally by SIEMENS. The potential of the Turbine Oil market is far greater than most of the other segments.</a:t>
            </a:r>
          </a:p>
        </p:txBody>
      </p:sp>
      <p:pic>
        <p:nvPicPr>
          <p:cNvPr id="7" name="Picture 6">
            <a:extLst>
              <a:ext uri="{FF2B5EF4-FFF2-40B4-BE49-F238E27FC236}">
                <a16:creationId xmlns:a16="http://schemas.microsoft.com/office/drawing/2014/main" id="{478C9D40-3CC9-FA4B-81C7-4B4C25C0D283}"/>
              </a:ext>
            </a:extLst>
          </p:cNvPr>
          <p:cNvPicPr>
            <a:picLocks noChangeAspect="1"/>
          </p:cNvPicPr>
          <p:nvPr/>
        </p:nvPicPr>
        <p:blipFill rotWithShape="1">
          <a:blip r:embed="rId4"/>
          <a:srcRect l="29093" t="42807" r="48319" b="29474"/>
          <a:stretch/>
        </p:blipFill>
        <p:spPr>
          <a:xfrm>
            <a:off x="3300984" y="4273397"/>
            <a:ext cx="5394959" cy="2366828"/>
          </a:xfrm>
          <a:prstGeom prst="rect">
            <a:avLst/>
          </a:prstGeom>
        </p:spPr>
      </p:pic>
    </p:spTree>
    <p:extLst>
      <p:ext uri="{BB962C8B-B14F-4D97-AF65-F5344CB8AC3E}">
        <p14:creationId xmlns:p14="http://schemas.microsoft.com/office/powerpoint/2010/main" val="2714631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3000"/>
            <a:lum/>
          </a:blip>
          <a:srcRect/>
          <a:stretch>
            <a:fillRect t="-86000" b="-86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77CFB4A-3DC1-5448-8239-E35B2678C45D}"/>
              </a:ext>
            </a:extLst>
          </p:cNvPr>
          <p:cNvSpPr/>
          <p:nvPr/>
        </p:nvSpPr>
        <p:spPr>
          <a:xfrm>
            <a:off x="914400" y="1549961"/>
            <a:ext cx="9865579" cy="3477875"/>
          </a:xfrm>
          <a:prstGeom prst="rect">
            <a:avLst/>
          </a:prstGeom>
        </p:spPr>
        <p:txBody>
          <a:bodyPr wrap="square">
            <a:spAutoFit/>
          </a:bodyPr>
          <a:lstStyle/>
          <a:p>
            <a:pPr lvl="0" algn="ctr"/>
            <a:r>
              <a:rPr lang="en-US" sz="2200" b="1" dirty="0"/>
              <a:t>SHIELD AGENCY - IRAQ</a:t>
            </a:r>
          </a:p>
          <a:p>
            <a:pPr marL="285750" lvl="0" indent="-285750" algn="just">
              <a:spcBef>
                <a:spcPts val="600"/>
              </a:spcBef>
              <a:spcAft>
                <a:spcPts val="600"/>
              </a:spcAft>
              <a:buFont typeface="Wingdings" pitchFamily="2" charset="2"/>
              <a:buChar char="§"/>
            </a:pPr>
            <a:r>
              <a:rPr lang="en-US" sz="1400" b="1" dirty="0"/>
              <a:t>Shield also manufactures Marine Oils, which is a category with very little competition in comparison to the other lubricant categories. There is a lot of potential in this market segment.</a:t>
            </a:r>
          </a:p>
          <a:p>
            <a:pPr marL="285750" lvl="0" indent="-285750" algn="just">
              <a:spcBef>
                <a:spcPts val="600"/>
              </a:spcBef>
              <a:spcAft>
                <a:spcPts val="600"/>
              </a:spcAft>
              <a:buFont typeface="Wingdings" pitchFamily="2" charset="2"/>
              <a:buChar char="§"/>
            </a:pPr>
            <a:r>
              <a:rPr lang="en-US" sz="1400" b="1" dirty="0"/>
              <a:t>Expanding your product range into industrial lubricants, particularly for governmental tenders, can probably triple the lubricant division’s gross profits.</a:t>
            </a:r>
          </a:p>
          <a:p>
            <a:pPr marL="285750" lvl="0" indent="-285750" algn="just">
              <a:spcBef>
                <a:spcPts val="600"/>
              </a:spcBef>
              <a:spcAft>
                <a:spcPts val="600"/>
              </a:spcAft>
              <a:buFont typeface="Wingdings" pitchFamily="2" charset="2"/>
              <a:buChar char="§"/>
            </a:pPr>
            <a:r>
              <a:rPr lang="en-US" sz="1400" b="1" dirty="0"/>
              <a:t>Shield has a 5% advantage in GCC countries for governmental tenders as it is a GCC manufactured product. The specific percentage and rules varies from country to country.</a:t>
            </a:r>
          </a:p>
          <a:p>
            <a:pPr marL="285750" lvl="0" indent="-285750" algn="just">
              <a:spcBef>
                <a:spcPts val="600"/>
              </a:spcBef>
              <a:spcAft>
                <a:spcPts val="600"/>
              </a:spcAft>
              <a:buFont typeface="Wingdings" pitchFamily="2" charset="2"/>
              <a:buChar char="§"/>
            </a:pPr>
            <a:r>
              <a:rPr lang="en-US" sz="1400" b="1" dirty="0"/>
              <a:t>With the factory being located in Kuwait, communication with Al-</a:t>
            </a:r>
            <a:r>
              <a:rPr lang="en-US" sz="1400" b="1" dirty="0" err="1"/>
              <a:t>Thekair</a:t>
            </a:r>
            <a:r>
              <a:rPr lang="en-US" sz="1400" b="1" dirty="0"/>
              <a:t> will be far easier. The management can visit the factory at any given time in order to discuss new opportunities or any issues that arise. </a:t>
            </a:r>
          </a:p>
          <a:p>
            <a:pPr marL="285750" lvl="0" indent="-285750" algn="just">
              <a:spcBef>
                <a:spcPts val="600"/>
              </a:spcBef>
              <a:spcAft>
                <a:spcPts val="600"/>
              </a:spcAft>
              <a:buFont typeface="Wingdings" pitchFamily="2" charset="2"/>
              <a:buChar char="§"/>
            </a:pPr>
            <a:r>
              <a:rPr lang="en-US" sz="1400" b="1" dirty="0"/>
              <a:t>Shield already has an existing brand with OEM approvals and 3-4 year presence in Iraq.</a:t>
            </a:r>
          </a:p>
          <a:p>
            <a:pPr lvl="0"/>
            <a:endParaRPr lang="en-US" sz="2000" b="1" dirty="0"/>
          </a:p>
        </p:txBody>
      </p:sp>
      <p:pic>
        <p:nvPicPr>
          <p:cNvPr id="5" name="Picture 4">
            <a:extLst>
              <a:ext uri="{FF2B5EF4-FFF2-40B4-BE49-F238E27FC236}">
                <a16:creationId xmlns:a16="http://schemas.microsoft.com/office/drawing/2014/main" id="{A5D023C8-874B-CF46-A7FA-5B6E84BAF920}"/>
              </a:ext>
            </a:extLst>
          </p:cNvPr>
          <p:cNvPicPr>
            <a:picLocks noChangeAspect="1"/>
          </p:cNvPicPr>
          <p:nvPr/>
        </p:nvPicPr>
        <p:blipFill>
          <a:blip r:embed="rId3"/>
          <a:stretch>
            <a:fillRect/>
          </a:stretch>
        </p:blipFill>
        <p:spPr>
          <a:xfrm>
            <a:off x="1558191" y="265922"/>
            <a:ext cx="9221788" cy="825500"/>
          </a:xfrm>
          <a:prstGeom prst="rect">
            <a:avLst/>
          </a:prstGeom>
          <a:solidFill>
            <a:schemeClr val="bg1"/>
          </a:solidFill>
          <a:effectLst>
            <a:outerShdw blurRad="50800" dist="50800" dir="5400000" algn="ctr" rotWithShape="0">
              <a:schemeClr val="bg1"/>
            </a:outerShdw>
          </a:effectLst>
        </p:spPr>
      </p:pic>
      <p:pic>
        <p:nvPicPr>
          <p:cNvPr id="6" name="Picture 5">
            <a:extLst>
              <a:ext uri="{FF2B5EF4-FFF2-40B4-BE49-F238E27FC236}">
                <a16:creationId xmlns:a16="http://schemas.microsoft.com/office/drawing/2014/main" id="{0573FC77-4D7E-DD4C-847D-16CD55DEE92C}"/>
              </a:ext>
            </a:extLst>
          </p:cNvPr>
          <p:cNvPicPr>
            <a:picLocks noChangeAspect="1"/>
          </p:cNvPicPr>
          <p:nvPr/>
        </p:nvPicPr>
        <p:blipFill rotWithShape="1">
          <a:blip r:embed="rId4"/>
          <a:srcRect l="23081" t="32970" r="55029" b="32450"/>
          <a:stretch/>
        </p:blipFill>
        <p:spPr>
          <a:xfrm>
            <a:off x="2878273" y="4572747"/>
            <a:ext cx="2220199" cy="2098145"/>
          </a:xfrm>
          <a:prstGeom prst="rect">
            <a:avLst/>
          </a:prstGeom>
        </p:spPr>
      </p:pic>
      <p:pic>
        <p:nvPicPr>
          <p:cNvPr id="7" name="Picture 6">
            <a:extLst>
              <a:ext uri="{FF2B5EF4-FFF2-40B4-BE49-F238E27FC236}">
                <a16:creationId xmlns:a16="http://schemas.microsoft.com/office/drawing/2014/main" id="{C0A2A270-6CDD-B147-B9E0-8C8EDAAC68A7}"/>
              </a:ext>
            </a:extLst>
          </p:cNvPr>
          <p:cNvPicPr>
            <a:picLocks noChangeAspect="1"/>
          </p:cNvPicPr>
          <p:nvPr/>
        </p:nvPicPr>
        <p:blipFill rotWithShape="1">
          <a:blip r:embed="rId5"/>
          <a:srcRect l="39142" t="43637" r="38318" b="20897"/>
          <a:stretch/>
        </p:blipFill>
        <p:spPr>
          <a:xfrm>
            <a:off x="5098472" y="4572747"/>
            <a:ext cx="2133601" cy="2098145"/>
          </a:xfrm>
          <a:prstGeom prst="rect">
            <a:avLst/>
          </a:prstGeom>
        </p:spPr>
      </p:pic>
      <p:pic>
        <p:nvPicPr>
          <p:cNvPr id="9" name="Picture 8">
            <a:extLst>
              <a:ext uri="{FF2B5EF4-FFF2-40B4-BE49-F238E27FC236}">
                <a16:creationId xmlns:a16="http://schemas.microsoft.com/office/drawing/2014/main" id="{F86FB3F8-A626-0D46-B549-CCE1F49995A8}"/>
              </a:ext>
            </a:extLst>
          </p:cNvPr>
          <p:cNvPicPr>
            <a:picLocks noChangeAspect="1"/>
          </p:cNvPicPr>
          <p:nvPr/>
        </p:nvPicPr>
        <p:blipFill rotWithShape="1">
          <a:blip r:embed="rId6"/>
          <a:srcRect l="73232" t="20658" r="4545" b="43434"/>
          <a:stretch/>
        </p:blipFill>
        <p:spPr>
          <a:xfrm>
            <a:off x="7232073" y="4572747"/>
            <a:ext cx="2438400" cy="2098145"/>
          </a:xfrm>
          <a:prstGeom prst="rect">
            <a:avLst/>
          </a:prstGeom>
        </p:spPr>
      </p:pic>
    </p:spTree>
    <p:extLst>
      <p:ext uri="{BB962C8B-B14F-4D97-AF65-F5344CB8AC3E}">
        <p14:creationId xmlns:p14="http://schemas.microsoft.com/office/powerpoint/2010/main" val="14706510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3000"/>
            <a:lum/>
          </a:blip>
          <a:srcRect/>
          <a:stretch>
            <a:fillRect t="-86000" b="-86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D023C8-874B-CF46-A7FA-5B6E84BAF920}"/>
              </a:ext>
            </a:extLst>
          </p:cNvPr>
          <p:cNvPicPr>
            <a:picLocks noChangeAspect="1"/>
          </p:cNvPicPr>
          <p:nvPr/>
        </p:nvPicPr>
        <p:blipFill>
          <a:blip r:embed="rId3"/>
          <a:stretch>
            <a:fillRect/>
          </a:stretch>
        </p:blipFill>
        <p:spPr>
          <a:xfrm>
            <a:off x="1558191" y="265922"/>
            <a:ext cx="9221788" cy="825500"/>
          </a:xfrm>
          <a:prstGeom prst="rect">
            <a:avLst/>
          </a:prstGeom>
          <a:solidFill>
            <a:schemeClr val="bg1"/>
          </a:solidFill>
          <a:effectLst>
            <a:outerShdw blurRad="50800" dist="50800" dir="5400000" algn="ctr" rotWithShape="0">
              <a:schemeClr val="bg1"/>
            </a:outerShdw>
          </a:effectLst>
        </p:spPr>
      </p:pic>
      <p:sp>
        <p:nvSpPr>
          <p:cNvPr id="2" name="Rectangle 1">
            <a:extLst>
              <a:ext uri="{FF2B5EF4-FFF2-40B4-BE49-F238E27FC236}">
                <a16:creationId xmlns:a16="http://schemas.microsoft.com/office/drawing/2014/main" id="{B3115BF8-ABB1-A242-A976-C225ACB907BD}"/>
              </a:ext>
            </a:extLst>
          </p:cNvPr>
          <p:cNvSpPr/>
          <p:nvPr/>
        </p:nvSpPr>
        <p:spPr>
          <a:xfrm>
            <a:off x="766916" y="1482313"/>
            <a:ext cx="8377084" cy="5124480"/>
          </a:xfrm>
          <a:prstGeom prst="rect">
            <a:avLst/>
          </a:prstGeom>
        </p:spPr>
        <p:txBody>
          <a:bodyPr wrap="square">
            <a:spAutoFit/>
          </a:bodyPr>
          <a:lstStyle/>
          <a:p>
            <a:pPr lvl="0" algn="ctr">
              <a:spcBef>
                <a:spcPts val="600"/>
              </a:spcBef>
              <a:spcAft>
                <a:spcPts val="600"/>
              </a:spcAft>
            </a:pPr>
            <a:r>
              <a:rPr lang="en-US" sz="2200" b="1" dirty="0"/>
              <a:t>AL-THEKAIR OILS</a:t>
            </a:r>
          </a:p>
          <a:p>
            <a:pPr lvl="0">
              <a:spcBef>
                <a:spcPts val="600"/>
              </a:spcBef>
              <a:spcAft>
                <a:spcPts val="600"/>
              </a:spcAft>
            </a:pPr>
            <a:r>
              <a:rPr lang="en-US" sz="1400" b="1" dirty="0"/>
              <a:t>Becoming a franchiser instead of a franchisee offers far less limitations and far greater potential. However, it also requires a complete building of a brand which requires a significant investment, a lot of time and experience. The name of Al </a:t>
            </a:r>
            <a:r>
              <a:rPr lang="en-US" sz="1400" b="1" dirty="0" err="1"/>
              <a:t>Thekair</a:t>
            </a:r>
            <a:r>
              <a:rPr lang="en-US" sz="1400" b="1" dirty="0"/>
              <a:t> Oils here is just used as an example. You can chose any name you like.</a:t>
            </a:r>
          </a:p>
          <a:p>
            <a:r>
              <a:rPr lang="en-US" sz="1400" b="1" dirty="0"/>
              <a:t> </a:t>
            </a:r>
          </a:p>
          <a:p>
            <a:pPr marL="285750" indent="-285750">
              <a:buFont typeface="Wingdings" pitchFamily="2" charset="2"/>
              <a:buChar char="§"/>
            </a:pPr>
            <a:r>
              <a:rPr lang="en-US" sz="1400" b="1" dirty="0"/>
              <a:t>Franchisee:</a:t>
            </a:r>
          </a:p>
          <a:p>
            <a:pPr marL="742950" lvl="1" indent="-285750">
              <a:buFont typeface="Arial" panose="020B0604020202020204" pitchFamily="34" charset="0"/>
              <a:buChar char="•"/>
            </a:pPr>
            <a:r>
              <a:rPr lang="en-US" sz="1400" b="1" dirty="0"/>
              <a:t>Limited to a specific market</a:t>
            </a:r>
          </a:p>
          <a:p>
            <a:pPr marL="742950" lvl="1" indent="-285750">
              <a:buFont typeface="Arial" panose="020B0604020202020204" pitchFamily="34" charset="0"/>
              <a:buChar char="•"/>
            </a:pPr>
            <a:r>
              <a:rPr lang="en-US" sz="1400" b="1" dirty="0"/>
              <a:t>Brand guidelines will be given to you from the principal that cannot be tinkered around with</a:t>
            </a:r>
          </a:p>
          <a:p>
            <a:pPr marL="742950" lvl="1" indent="-285750">
              <a:buFont typeface="Arial" panose="020B0604020202020204" pitchFamily="34" charset="0"/>
              <a:buChar char="•"/>
            </a:pPr>
            <a:r>
              <a:rPr lang="en-US" sz="1400" b="1" dirty="0"/>
              <a:t>No control over the development of the brand itself.</a:t>
            </a:r>
          </a:p>
          <a:p>
            <a:pPr marL="742950" lvl="1" indent="-285750">
              <a:buFont typeface="Arial" panose="020B0604020202020204" pitchFamily="34" charset="0"/>
              <a:buChar char="•"/>
            </a:pPr>
            <a:r>
              <a:rPr lang="en-US" sz="1400" b="1" dirty="0"/>
              <a:t>MOQ set by principal in order to keep the agency. Risk of losing the agency and years of </a:t>
            </a:r>
          </a:p>
          <a:p>
            <a:pPr marL="742950" lvl="1" indent="-285750">
              <a:buFont typeface="Arial" panose="020B0604020202020204" pitchFamily="34" charset="0"/>
              <a:buChar char="•"/>
            </a:pPr>
            <a:r>
              <a:rPr lang="en-US" sz="1400" b="1" dirty="0"/>
              <a:t>investments into the brand if they’re not met. </a:t>
            </a:r>
          </a:p>
          <a:p>
            <a:pPr marL="285750" lvl="0" indent="-285750">
              <a:spcBef>
                <a:spcPts val="600"/>
              </a:spcBef>
              <a:spcAft>
                <a:spcPts val="600"/>
              </a:spcAft>
              <a:buFont typeface="Wingdings" pitchFamily="2" charset="2"/>
              <a:buChar char="§"/>
            </a:pPr>
            <a:r>
              <a:rPr lang="en-US" sz="1400" b="1" dirty="0"/>
              <a:t>Franchiser:</a:t>
            </a:r>
          </a:p>
          <a:p>
            <a:pPr marL="742950" lvl="1" indent="-285750">
              <a:buFont typeface="Arial" panose="020B0604020202020204" pitchFamily="34" charset="0"/>
              <a:buChar char="•"/>
            </a:pPr>
            <a:r>
              <a:rPr lang="en-US" sz="1400" b="1" dirty="0"/>
              <a:t>Can export to any market in the world such as Egypt, KSA, Sudan, Algeria, Libya not to mention the gigantic African and East Asian markets.</a:t>
            </a:r>
          </a:p>
          <a:p>
            <a:pPr marL="742950" lvl="1" indent="-285750">
              <a:buFont typeface="Arial" panose="020B0604020202020204" pitchFamily="34" charset="0"/>
              <a:buChar char="•"/>
            </a:pPr>
            <a:r>
              <a:rPr lang="en-US" sz="1400" b="1" dirty="0"/>
              <a:t>You set all of the brand guidelines that are suitable for you and your franchisees.</a:t>
            </a:r>
          </a:p>
          <a:p>
            <a:pPr marL="742950" lvl="1" indent="-285750">
              <a:buFont typeface="Arial" panose="020B0604020202020204" pitchFamily="34" charset="0"/>
              <a:buChar char="•"/>
            </a:pPr>
            <a:r>
              <a:rPr lang="en-US" sz="1400" b="1" dirty="0"/>
              <a:t>You chose who you want to partner up with in each market.</a:t>
            </a:r>
          </a:p>
          <a:p>
            <a:pPr marL="742950" lvl="1" indent="-285750">
              <a:buFont typeface="Arial" panose="020B0604020202020204" pitchFamily="34" charset="0"/>
              <a:buChar char="•"/>
            </a:pPr>
            <a:r>
              <a:rPr lang="en-US" sz="1400" b="1" dirty="0"/>
              <a:t>You will set the MOQs on your franchisees depending on what you see fit.</a:t>
            </a:r>
          </a:p>
          <a:p>
            <a:pPr marL="742950" lvl="1" indent="-285750">
              <a:buFont typeface="Arial" panose="020B0604020202020204" pitchFamily="34" charset="0"/>
              <a:buChar char="•"/>
            </a:pPr>
            <a:r>
              <a:rPr lang="en-US" sz="1400" b="1" dirty="0"/>
              <a:t>Your brand and trademark would be registered under your name. No one will be able to take it from you.</a:t>
            </a:r>
          </a:p>
          <a:p>
            <a:pPr marL="742950" lvl="1" indent="-285750">
              <a:buFont typeface="Arial" panose="020B0604020202020204" pitchFamily="34" charset="0"/>
              <a:buChar char="•"/>
            </a:pPr>
            <a:endParaRPr lang="en-US" sz="1400" b="1" dirty="0"/>
          </a:p>
          <a:p>
            <a:pPr lvl="1"/>
            <a:endParaRPr lang="en-US" sz="1400" b="1" dirty="0">
              <a:solidFill>
                <a:schemeClr val="bg1"/>
              </a:solidFill>
            </a:endParaRPr>
          </a:p>
        </p:txBody>
      </p:sp>
      <p:pic>
        <p:nvPicPr>
          <p:cNvPr id="8" name="Picture 7">
            <a:extLst>
              <a:ext uri="{FF2B5EF4-FFF2-40B4-BE49-F238E27FC236}">
                <a16:creationId xmlns:a16="http://schemas.microsoft.com/office/drawing/2014/main" id="{B0F1D1F0-E345-964F-A4D6-77F4FE00B522}"/>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5900" r="53099"/>
                    </a14:imgEffect>
                  </a14:imgLayer>
                </a14:imgProps>
              </a:ext>
            </a:extLst>
          </a:blip>
          <a:srcRect l="-1" r="41001"/>
          <a:stretch/>
        </p:blipFill>
        <p:spPr>
          <a:xfrm>
            <a:off x="8547585" y="3347132"/>
            <a:ext cx="3431474" cy="4395749"/>
          </a:xfrm>
          <a:prstGeom prst="rect">
            <a:avLst/>
          </a:prstGeom>
        </p:spPr>
      </p:pic>
    </p:spTree>
    <p:extLst>
      <p:ext uri="{BB962C8B-B14F-4D97-AF65-F5344CB8AC3E}">
        <p14:creationId xmlns:p14="http://schemas.microsoft.com/office/powerpoint/2010/main" val="3445250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3000"/>
            <a:lum/>
          </a:blip>
          <a:srcRect/>
          <a:stretch>
            <a:fillRect t="-86000" b="-86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D023C8-874B-CF46-A7FA-5B6E84BAF920}"/>
              </a:ext>
            </a:extLst>
          </p:cNvPr>
          <p:cNvPicPr>
            <a:picLocks noChangeAspect="1"/>
          </p:cNvPicPr>
          <p:nvPr/>
        </p:nvPicPr>
        <p:blipFill>
          <a:blip r:embed="rId3"/>
          <a:stretch>
            <a:fillRect/>
          </a:stretch>
        </p:blipFill>
        <p:spPr>
          <a:xfrm>
            <a:off x="1558191" y="265922"/>
            <a:ext cx="9221788" cy="825500"/>
          </a:xfrm>
          <a:prstGeom prst="rect">
            <a:avLst/>
          </a:prstGeom>
          <a:solidFill>
            <a:schemeClr val="bg1"/>
          </a:solidFill>
          <a:effectLst>
            <a:outerShdw blurRad="50800" dist="50800" dir="5400000" algn="ctr" rotWithShape="0">
              <a:schemeClr val="bg1"/>
            </a:outerShdw>
          </a:effectLst>
        </p:spPr>
      </p:pic>
      <p:sp>
        <p:nvSpPr>
          <p:cNvPr id="3" name="Rectangle 2">
            <a:extLst>
              <a:ext uri="{FF2B5EF4-FFF2-40B4-BE49-F238E27FC236}">
                <a16:creationId xmlns:a16="http://schemas.microsoft.com/office/drawing/2014/main" id="{88BDC4F7-6AED-7F4E-AC48-439EFB92470B}"/>
              </a:ext>
            </a:extLst>
          </p:cNvPr>
          <p:cNvSpPr/>
          <p:nvPr/>
        </p:nvSpPr>
        <p:spPr>
          <a:xfrm>
            <a:off x="589935" y="1345137"/>
            <a:ext cx="11120283" cy="2662267"/>
          </a:xfrm>
          <a:prstGeom prst="rect">
            <a:avLst/>
          </a:prstGeom>
        </p:spPr>
        <p:txBody>
          <a:bodyPr wrap="square">
            <a:spAutoFit/>
          </a:bodyPr>
          <a:lstStyle/>
          <a:p>
            <a:pPr lvl="0" algn="ctr">
              <a:spcBef>
                <a:spcPts val="600"/>
              </a:spcBef>
              <a:spcAft>
                <a:spcPts val="600"/>
              </a:spcAft>
            </a:pPr>
            <a:r>
              <a:rPr lang="en-US" sz="2200" b="1" dirty="0"/>
              <a:t>Al-</a:t>
            </a:r>
            <a:r>
              <a:rPr lang="en-US" sz="2200" b="1" dirty="0" err="1"/>
              <a:t>Thekair</a:t>
            </a:r>
            <a:r>
              <a:rPr lang="en-US" sz="2200" b="1" dirty="0"/>
              <a:t> Oils</a:t>
            </a:r>
          </a:p>
          <a:p>
            <a:pPr lvl="1" algn="just"/>
            <a:endParaRPr lang="en-US" sz="1400" b="1" dirty="0"/>
          </a:p>
          <a:p>
            <a:pPr marL="285750" indent="-285750" algn="just">
              <a:buFont typeface="Wingdings" pitchFamily="2" charset="2"/>
              <a:buChar char="§"/>
            </a:pPr>
            <a:r>
              <a:rPr lang="en-US" sz="1400" b="1" dirty="0"/>
              <a:t>Mutawa Al </a:t>
            </a:r>
            <a:r>
              <a:rPr lang="en-US" sz="1400" b="1" dirty="0" err="1"/>
              <a:t>Kazi</a:t>
            </a:r>
            <a:r>
              <a:rPr lang="en-US" sz="1400" b="1" dirty="0"/>
              <a:t> have been blending their own brand – Delta Oils – at KDL for almost 2 years now. They use it for their other agencies in Kuwait (not KIA).</a:t>
            </a:r>
          </a:p>
          <a:p>
            <a:pPr marL="285750" indent="-285750" algn="just">
              <a:buFont typeface="Wingdings" pitchFamily="2" charset="2"/>
              <a:buChar char="§"/>
            </a:pPr>
            <a:endParaRPr lang="en-US" sz="1400" b="1" dirty="0"/>
          </a:p>
          <a:p>
            <a:pPr marL="285750" indent="-285750" algn="just">
              <a:buFont typeface="Wingdings" pitchFamily="2" charset="2"/>
              <a:buChar char="§"/>
            </a:pPr>
            <a:r>
              <a:rPr lang="en-US" sz="1400" b="1" dirty="0"/>
              <a:t> The biggest disadvantage here is that it will require a significant financial and time investment in order to get the approvals required for a new                                                     brand such as Al </a:t>
            </a:r>
            <a:r>
              <a:rPr lang="en-US" sz="1400" b="1" dirty="0" err="1"/>
              <a:t>Thekair</a:t>
            </a:r>
            <a:r>
              <a:rPr lang="en-US" sz="1400" b="1" dirty="0"/>
              <a:t> Oils. It may take up to 2-3 years and around $85,000 for the main approvals. These approval fees would be renewed &amp; due every 2-5 years.</a:t>
            </a:r>
          </a:p>
          <a:p>
            <a:pPr algn="just"/>
            <a:endParaRPr lang="en-US" sz="1400" b="1" dirty="0"/>
          </a:p>
          <a:p>
            <a:pPr marL="285750" indent="-285750" algn="just">
              <a:buFont typeface="Wingdings" pitchFamily="2" charset="2"/>
              <a:buChar char="§"/>
            </a:pPr>
            <a:r>
              <a:rPr lang="en-US" sz="1400" b="1" dirty="0"/>
              <a:t>The biggest advantage is that the distribution channels to their customers already exist. You can easily push your oil of choice until the brand is developed. </a:t>
            </a:r>
          </a:p>
        </p:txBody>
      </p:sp>
      <p:pic>
        <p:nvPicPr>
          <p:cNvPr id="6" name="Picture 5">
            <a:extLst>
              <a:ext uri="{FF2B5EF4-FFF2-40B4-BE49-F238E27FC236}">
                <a16:creationId xmlns:a16="http://schemas.microsoft.com/office/drawing/2014/main" id="{3F22FD9B-699F-244D-BB00-B732DCF06DC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25606" r="55609"/>
                    </a14:imgEffect>
                  </a14:imgLayer>
                </a14:imgProps>
              </a:ext>
            </a:extLst>
          </a:blip>
          <a:srcRect l="21855" r="40641"/>
          <a:stretch/>
        </p:blipFill>
        <p:spPr>
          <a:xfrm>
            <a:off x="1558191" y="4660491"/>
            <a:ext cx="1673522" cy="3019560"/>
          </a:xfrm>
          <a:prstGeom prst="rect">
            <a:avLst/>
          </a:prstGeom>
        </p:spPr>
      </p:pic>
      <p:pic>
        <p:nvPicPr>
          <p:cNvPr id="7" name="Picture 6">
            <a:extLst>
              <a:ext uri="{FF2B5EF4-FFF2-40B4-BE49-F238E27FC236}">
                <a16:creationId xmlns:a16="http://schemas.microsoft.com/office/drawing/2014/main" id="{D132E3DA-27A3-4B44-9D92-CA9726495836}"/>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Lst>
          </a:blip>
          <a:stretch>
            <a:fillRect/>
          </a:stretch>
        </p:blipFill>
        <p:spPr>
          <a:xfrm>
            <a:off x="2418735" y="4656378"/>
            <a:ext cx="4277033" cy="3023673"/>
          </a:xfrm>
          <a:prstGeom prst="rect">
            <a:avLst/>
          </a:prstGeom>
        </p:spPr>
      </p:pic>
      <p:pic>
        <p:nvPicPr>
          <p:cNvPr id="9" name="Picture 8">
            <a:extLst>
              <a:ext uri="{FF2B5EF4-FFF2-40B4-BE49-F238E27FC236}">
                <a16:creationId xmlns:a16="http://schemas.microsoft.com/office/drawing/2014/main" id="{1D05F688-663C-DB4D-8321-ADBDFE6F881D}"/>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10000" b="90000" l="5855" r="52693">
                        <a14:foregroundMark x1="30787" y1="33548" x2="43985" y2="21452"/>
                      </a14:backgroundRemoval>
                    </a14:imgEffect>
                  </a14:imgLayer>
                </a14:imgProps>
              </a:ext>
            </a:extLst>
          </a:blip>
          <a:srcRect r="41453"/>
          <a:stretch/>
        </p:blipFill>
        <p:spPr>
          <a:xfrm>
            <a:off x="6032088" y="4623812"/>
            <a:ext cx="2531035" cy="3056239"/>
          </a:xfrm>
          <a:prstGeom prst="rect">
            <a:avLst/>
          </a:prstGeom>
        </p:spPr>
      </p:pic>
      <p:pic>
        <p:nvPicPr>
          <p:cNvPr id="10" name="Picture 9">
            <a:extLst>
              <a:ext uri="{FF2B5EF4-FFF2-40B4-BE49-F238E27FC236}">
                <a16:creationId xmlns:a16="http://schemas.microsoft.com/office/drawing/2014/main" id="{E0D5964D-6543-0747-A250-9E4385583B88}"/>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10000" b="90000" l="10000" r="90000"/>
                    </a14:imgEffect>
                  </a14:imgLayer>
                </a14:imgProps>
              </a:ext>
            </a:extLst>
          </a:blip>
          <a:stretch>
            <a:fillRect/>
          </a:stretch>
        </p:blipFill>
        <p:spPr>
          <a:xfrm>
            <a:off x="7792450" y="4607996"/>
            <a:ext cx="4345471" cy="3072055"/>
          </a:xfrm>
          <a:prstGeom prst="rect">
            <a:avLst/>
          </a:prstGeom>
        </p:spPr>
      </p:pic>
    </p:spTree>
    <p:extLst>
      <p:ext uri="{BB962C8B-B14F-4D97-AF65-F5344CB8AC3E}">
        <p14:creationId xmlns:p14="http://schemas.microsoft.com/office/powerpoint/2010/main" val="1827152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3000"/>
            <a:lum/>
          </a:blip>
          <a:srcRect/>
          <a:stretch>
            <a:fillRect t="-86000" b="-86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D023C8-874B-CF46-A7FA-5B6E84BAF920}"/>
              </a:ext>
            </a:extLst>
          </p:cNvPr>
          <p:cNvPicPr>
            <a:picLocks noChangeAspect="1"/>
          </p:cNvPicPr>
          <p:nvPr/>
        </p:nvPicPr>
        <p:blipFill>
          <a:blip r:embed="rId3"/>
          <a:stretch>
            <a:fillRect/>
          </a:stretch>
        </p:blipFill>
        <p:spPr>
          <a:xfrm>
            <a:off x="1558191" y="265922"/>
            <a:ext cx="9221788" cy="825500"/>
          </a:xfrm>
          <a:prstGeom prst="rect">
            <a:avLst/>
          </a:prstGeom>
          <a:solidFill>
            <a:schemeClr val="bg1"/>
          </a:solidFill>
          <a:effectLst>
            <a:outerShdw blurRad="50800" dist="50800" dir="5400000" algn="ctr" rotWithShape="0">
              <a:schemeClr val="bg1"/>
            </a:outerShdw>
          </a:effectLst>
        </p:spPr>
      </p:pic>
      <p:sp>
        <p:nvSpPr>
          <p:cNvPr id="2" name="Rectangle 1">
            <a:extLst>
              <a:ext uri="{FF2B5EF4-FFF2-40B4-BE49-F238E27FC236}">
                <a16:creationId xmlns:a16="http://schemas.microsoft.com/office/drawing/2014/main" id="{79E08FDD-DD9B-0D41-BDE1-19D628CCD48C}"/>
              </a:ext>
            </a:extLst>
          </p:cNvPr>
          <p:cNvSpPr/>
          <p:nvPr/>
        </p:nvSpPr>
        <p:spPr>
          <a:xfrm>
            <a:off x="501444" y="1123988"/>
            <a:ext cx="11031795" cy="3631763"/>
          </a:xfrm>
          <a:prstGeom prst="rect">
            <a:avLst/>
          </a:prstGeom>
        </p:spPr>
        <p:txBody>
          <a:bodyPr wrap="square">
            <a:spAutoFit/>
          </a:bodyPr>
          <a:lstStyle/>
          <a:p>
            <a:pPr algn="ctr">
              <a:spcBef>
                <a:spcPts val="600"/>
              </a:spcBef>
              <a:spcAft>
                <a:spcPts val="600"/>
              </a:spcAft>
            </a:pPr>
            <a:r>
              <a:rPr lang="en-US" sz="2200" b="1" dirty="0"/>
              <a:t>KIA OILS</a:t>
            </a:r>
          </a:p>
          <a:p>
            <a:pPr algn="just">
              <a:spcBef>
                <a:spcPts val="600"/>
              </a:spcBef>
              <a:spcAft>
                <a:spcPts val="600"/>
              </a:spcAft>
            </a:pPr>
            <a:r>
              <a:rPr lang="en-US" sz="1400" b="1" dirty="0"/>
              <a:t>While toll blending Al </a:t>
            </a:r>
            <a:r>
              <a:rPr lang="en-US" sz="1400" b="1" dirty="0" err="1"/>
              <a:t>Thekair</a:t>
            </a:r>
            <a:r>
              <a:rPr lang="en-US" sz="1400" b="1" dirty="0"/>
              <a:t> oils sounds like a great but daunting idea, why not consider blending KIA Oils in Kuwait? </a:t>
            </a:r>
          </a:p>
          <a:p>
            <a:pPr marL="285750" lvl="0" indent="-285750" algn="just">
              <a:spcBef>
                <a:spcPts val="600"/>
              </a:spcBef>
              <a:spcAft>
                <a:spcPts val="600"/>
              </a:spcAft>
              <a:buFont typeface="Wingdings" pitchFamily="2" charset="2"/>
              <a:buChar char="§"/>
            </a:pPr>
            <a:r>
              <a:rPr lang="en-US" sz="1400" b="1" dirty="0"/>
              <a:t>KIA is a world famous brand name. It would be very easy to penetrate any market world-wide, not just the Middle East.</a:t>
            </a:r>
          </a:p>
          <a:p>
            <a:pPr marL="285750" lvl="0" indent="-285750" algn="just">
              <a:spcBef>
                <a:spcPts val="600"/>
              </a:spcBef>
              <a:spcAft>
                <a:spcPts val="600"/>
              </a:spcAft>
              <a:buFont typeface="Wingdings" pitchFamily="2" charset="2"/>
              <a:buChar char="§"/>
            </a:pPr>
            <a:r>
              <a:rPr lang="en-US" sz="1400" b="1" dirty="0"/>
              <a:t>Marketing budget for KIA Oils would be much more affordable. Marketing goals will be achieved significantly faster.</a:t>
            </a:r>
          </a:p>
          <a:p>
            <a:pPr marL="285750" lvl="0" indent="-285750" algn="just">
              <a:spcBef>
                <a:spcPts val="600"/>
              </a:spcBef>
              <a:spcAft>
                <a:spcPts val="600"/>
              </a:spcAft>
              <a:buFont typeface="Wingdings" pitchFamily="2" charset="2"/>
              <a:buChar char="§"/>
            </a:pPr>
            <a:r>
              <a:rPr lang="en-US" sz="1400" b="1" dirty="0"/>
              <a:t>KIA has an existing relationship with Total however they plenty of quality issues in the Middle East as they are a UAE product &amp; there are no export standards in the UAE. With a good relationship with KIA, we can ask them to toll-blend in Kuwait to support the Iraq market.</a:t>
            </a:r>
          </a:p>
          <a:p>
            <a:pPr marL="285750" lvl="0" indent="-285750" algn="just">
              <a:spcBef>
                <a:spcPts val="600"/>
              </a:spcBef>
              <a:spcAft>
                <a:spcPts val="600"/>
              </a:spcAft>
              <a:buFont typeface="Wingdings" pitchFamily="2" charset="2"/>
              <a:buChar char="§"/>
            </a:pPr>
            <a:r>
              <a:rPr lang="en-US" sz="1400" b="1" dirty="0"/>
              <a:t>Manufacturing KIA Oils in Kuwait and supplying it to all of the KIA dealerships in the Middle East (and maybe eventually Africa) is a mouth-watering idea. We can also offer KIA a minority stake in this in order to convince them to leave Total and be interested in this idea. This strategic partnership with them could convince them to take this brand globally.</a:t>
            </a:r>
          </a:p>
          <a:p>
            <a:pPr marL="285750" lvl="0" indent="-285750" algn="justLow">
              <a:spcBef>
                <a:spcPts val="600"/>
              </a:spcBef>
              <a:spcAft>
                <a:spcPts val="600"/>
              </a:spcAft>
              <a:buFont typeface="Wingdings" pitchFamily="2" charset="2"/>
              <a:buChar char="§"/>
            </a:pPr>
            <a:r>
              <a:rPr lang="en-US" sz="1400" b="1" dirty="0"/>
              <a:t>It is not impossible because both Hyundai and KIA toll blended their own oils at KDL from 2003-2007</a:t>
            </a:r>
            <a:r>
              <a:rPr lang="en-US" b="1" dirty="0">
                <a:solidFill>
                  <a:schemeClr val="bg1"/>
                </a:solidFill>
              </a:rPr>
              <a:t>.</a:t>
            </a:r>
            <a:br>
              <a:rPr lang="en-US" dirty="0"/>
            </a:br>
            <a:endParaRPr lang="en-US" dirty="0"/>
          </a:p>
        </p:txBody>
      </p:sp>
      <p:pic>
        <p:nvPicPr>
          <p:cNvPr id="11" name="Picture 10">
            <a:extLst>
              <a:ext uri="{FF2B5EF4-FFF2-40B4-BE49-F238E27FC236}">
                <a16:creationId xmlns:a16="http://schemas.microsoft.com/office/drawing/2014/main" id="{51F4562D-C16B-DE4B-83B5-850C0266DBB4}"/>
              </a:ext>
            </a:extLst>
          </p:cNvPr>
          <p:cNvPicPr>
            <a:picLocks noChangeAspect="1"/>
          </p:cNvPicPr>
          <p:nvPr/>
        </p:nvPicPr>
        <p:blipFill>
          <a:blip r:embed="rId4"/>
          <a:stretch>
            <a:fillRect/>
          </a:stretch>
        </p:blipFill>
        <p:spPr>
          <a:xfrm>
            <a:off x="622569" y="4685467"/>
            <a:ext cx="2950431" cy="1958074"/>
          </a:xfrm>
          <a:prstGeom prst="rect">
            <a:avLst/>
          </a:prstGeom>
        </p:spPr>
      </p:pic>
      <p:pic>
        <p:nvPicPr>
          <p:cNvPr id="13" name="Picture 12">
            <a:extLst>
              <a:ext uri="{FF2B5EF4-FFF2-40B4-BE49-F238E27FC236}">
                <a16:creationId xmlns:a16="http://schemas.microsoft.com/office/drawing/2014/main" id="{1910073A-F714-1B48-B506-9B0A10A93F5F}"/>
              </a:ext>
            </a:extLst>
          </p:cNvPr>
          <p:cNvPicPr>
            <a:picLocks noChangeAspect="1"/>
          </p:cNvPicPr>
          <p:nvPr/>
        </p:nvPicPr>
        <p:blipFill>
          <a:blip r:embed="rId5"/>
          <a:stretch>
            <a:fillRect/>
          </a:stretch>
        </p:blipFill>
        <p:spPr>
          <a:xfrm>
            <a:off x="4428555" y="4685468"/>
            <a:ext cx="3269131" cy="1958074"/>
          </a:xfrm>
          <a:prstGeom prst="rect">
            <a:avLst/>
          </a:prstGeom>
        </p:spPr>
      </p:pic>
      <p:pic>
        <p:nvPicPr>
          <p:cNvPr id="14" name="Picture 13">
            <a:extLst>
              <a:ext uri="{FF2B5EF4-FFF2-40B4-BE49-F238E27FC236}">
                <a16:creationId xmlns:a16="http://schemas.microsoft.com/office/drawing/2014/main" id="{0CE8A203-6E80-8141-BCBD-145EA52C031C}"/>
              </a:ext>
            </a:extLst>
          </p:cNvPr>
          <p:cNvPicPr>
            <a:picLocks noChangeAspect="1"/>
          </p:cNvPicPr>
          <p:nvPr/>
        </p:nvPicPr>
        <p:blipFill>
          <a:blip r:embed="rId6"/>
          <a:stretch>
            <a:fillRect/>
          </a:stretch>
        </p:blipFill>
        <p:spPr>
          <a:xfrm>
            <a:off x="8380124" y="4689623"/>
            <a:ext cx="3269131" cy="1953918"/>
          </a:xfrm>
          <a:prstGeom prst="rect">
            <a:avLst/>
          </a:prstGeom>
        </p:spPr>
      </p:pic>
    </p:spTree>
    <p:extLst>
      <p:ext uri="{BB962C8B-B14F-4D97-AF65-F5344CB8AC3E}">
        <p14:creationId xmlns:p14="http://schemas.microsoft.com/office/powerpoint/2010/main" val="19788005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9077</TotalTime>
  <Words>1132</Words>
  <Application>Microsoft Office PowerPoint</Application>
  <PresentationFormat>Widescreen</PresentationFormat>
  <Paragraphs>59</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JASSEM AL-MUDHI</dc:creator>
  <cp:lastModifiedBy>Sal Ref</cp:lastModifiedBy>
  <cp:revision>47</cp:revision>
  <dcterms:created xsi:type="dcterms:W3CDTF">2020-08-28T23:57:25Z</dcterms:created>
  <dcterms:modified xsi:type="dcterms:W3CDTF">2020-09-06T10:42:00Z</dcterms:modified>
</cp:coreProperties>
</file>