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66" r:id="rId2"/>
    <p:sldId id="267" r:id="rId3"/>
    <p:sldId id="265"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manda Blackwell" initials="AB" lastIdx="2" clrIdx="0">
    <p:extLst>
      <p:ext uri="{19B8F6BF-5375-455C-9EA6-DF929625EA0E}">
        <p15:presenceInfo xmlns:p15="http://schemas.microsoft.com/office/powerpoint/2012/main" userId="7c13e8b425f41a5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p:cViewPr varScale="1">
        <p:scale>
          <a:sx n="106" d="100"/>
          <a:sy n="106" d="100"/>
        </p:scale>
        <p:origin x="180" y="6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B0F165-06E6-4268-AD66-24F1C1883F5B}" type="datetimeFigureOut">
              <a:rPr lang="en-US" smtClean="0"/>
              <a:t>7/16/2020</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14315F-CF9D-499E-8959-770189187B2A}" type="slidenum">
              <a:rPr lang="en-US" smtClean="0"/>
              <a:t>‹#›</a:t>
            </a:fld>
            <a:endParaRPr lang="en-US" dirty="0"/>
          </a:p>
        </p:txBody>
      </p:sp>
    </p:spTree>
    <p:extLst>
      <p:ext uri="{BB962C8B-B14F-4D97-AF65-F5344CB8AC3E}">
        <p14:creationId xmlns:p14="http://schemas.microsoft.com/office/powerpoint/2010/main" val="21176632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BB02671-7720-4233-BF97-801E873AB800}" type="datetimeFigureOut">
              <a:rPr lang="en-US" smtClean="0"/>
              <a:t>7/16/2020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E75CD1-ABCE-4F27-8450-41CA1AE1745B}" type="slidenum">
              <a:rPr lang="en-US" smtClean="0"/>
              <a:t>‹#›</a:t>
            </a:fld>
            <a:endParaRPr lang="en-US" dirty="0"/>
          </a:p>
        </p:txBody>
      </p:sp>
    </p:spTree>
    <p:extLst>
      <p:ext uri="{BB962C8B-B14F-4D97-AF65-F5344CB8AC3E}">
        <p14:creationId xmlns:p14="http://schemas.microsoft.com/office/powerpoint/2010/main" val="853880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B02671-7720-4233-BF97-801E873AB800}" type="datetimeFigureOut">
              <a:rPr lang="en-US" smtClean="0"/>
              <a:t>7/16/2020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E75CD1-ABCE-4F27-8450-41CA1AE1745B}" type="slidenum">
              <a:rPr lang="en-US" smtClean="0"/>
              <a:t>‹#›</a:t>
            </a:fld>
            <a:endParaRPr lang="en-US" dirty="0"/>
          </a:p>
        </p:txBody>
      </p:sp>
    </p:spTree>
    <p:extLst>
      <p:ext uri="{BB962C8B-B14F-4D97-AF65-F5344CB8AC3E}">
        <p14:creationId xmlns:p14="http://schemas.microsoft.com/office/powerpoint/2010/main" val="4423228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B02671-7720-4233-BF97-801E873AB800}" type="datetimeFigureOut">
              <a:rPr lang="en-US" smtClean="0"/>
              <a:t>7/16/2020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E75CD1-ABCE-4F27-8450-41CA1AE1745B}" type="slidenum">
              <a:rPr lang="en-US" smtClean="0"/>
              <a:t>‹#›</a:t>
            </a:fld>
            <a:endParaRPr lang="en-US" dirty="0"/>
          </a:p>
        </p:txBody>
      </p:sp>
    </p:spTree>
    <p:extLst>
      <p:ext uri="{BB962C8B-B14F-4D97-AF65-F5344CB8AC3E}">
        <p14:creationId xmlns:p14="http://schemas.microsoft.com/office/powerpoint/2010/main" val="667640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BB02671-7720-4233-BF97-801E873AB800}" type="datetimeFigureOut">
              <a:rPr lang="en-US" smtClean="0"/>
              <a:t>7/16/2020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E75CD1-ABCE-4F27-8450-41CA1AE1745B}" type="slidenum">
              <a:rPr lang="en-US" smtClean="0"/>
              <a:t>‹#›</a:t>
            </a:fld>
            <a:endParaRPr lang="en-US" dirty="0"/>
          </a:p>
        </p:txBody>
      </p:sp>
    </p:spTree>
    <p:extLst>
      <p:ext uri="{BB962C8B-B14F-4D97-AF65-F5344CB8AC3E}">
        <p14:creationId xmlns:p14="http://schemas.microsoft.com/office/powerpoint/2010/main" val="8570304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BB02671-7720-4233-BF97-801E873AB800}" type="datetimeFigureOut">
              <a:rPr lang="en-US" smtClean="0"/>
              <a:t>7/16/2020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E75CD1-ABCE-4F27-8450-41CA1AE1745B}" type="slidenum">
              <a:rPr lang="en-US" smtClean="0"/>
              <a:t>‹#›</a:t>
            </a:fld>
            <a:endParaRPr lang="en-US" dirty="0"/>
          </a:p>
        </p:txBody>
      </p:sp>
    </p:spTree>
    <p:extLst>
      <p:ext uri="{BB962C8B-B14F-4D97-AF65-F5344CB8AC3E}">
        <p14:creationId xmlns:p14="http://schemas.microsoft.com/office/powerpoint/2010/main" val="126475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BB02671-7720-4233-BF97-801E873AB800}" type="datetimeFigureOut">
              <a:rPr lang="en-US" smtClean="0"/>
              <a:t>7/16/2020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2E75CD1-ABCE-4F27-8450-41CA1AE1745B}" type="slidenum">
              <a:rPr lang="en-US" smtClean="0"/>
              <a:t>‹#›</a:t>
            </a:fld>
            <a:endParaRPr lang="en-US" dirty="0"/>
          </a:p>
        </p:txBody>
      </p:sp>
    </p:spTree>
    <p:extLst>
      <p:ext uri="{BB962C8B-B14F-4D97-AF65-F5344CB8AC3E}">
        <p14:creationId xmlns:p14="http://schemas.microsoft.com/office/powerpoint/2010/main" val="10199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BB02671-7720-4233-BF97-801E873AB800}" type="datetimeFigureOut">
              <a:rPr lang="en-US" smtClean="0"/>
              <a:t>7/16/2020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2E75CD1-ABCE-4F27-8450-41CA1AE1745B}" type="slidenum">
              <a:rPr lang="en-US" smtClean="0"/>
              <a:t>‹#›</a:t>
            </a:fld>
            <a:endParaRPr lang="en-US" dirty="0"/>
          </a:p>
        </p:txBody>
      </p:sp>
    </p:spTree>
    <p:extLst>
      <p:ext uri="{BB962C8B-B14F-4D97-AF65-F5344CB8AC3E}">
        <p14:creationId xmlns:p14="http://schemas.microsoft.com/office/powerpoint/2010/main" val="2714826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B02671-7720-4233-BF97-801E873AB800}" type="datetimeFigureOut">
              <a:rPr lang="en-US" smtClean="0"/>
              <a:t>7/16/2020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2E75CD1-ABCE-4F27-8450-41CA1AE1745B}" type="slidenum">
              <a:rPr lang="en-US" smtClean="0"/>
              <a:t>‹#›</a:t>
            </a:fld>
            <a:endParaRPr lang="en-US" dirty="0"/>
          </a:p>
        </p:txBody>
      </p:sp>
    </p:spTree>
    <p:extLst>
      <p:ext uri="{BB962C8B-B14F-4D97-AF65-F5344CB8AC3E}">
        <p14:creationId xmlns:p14="http://schemas.microsoft.com/office/powerpoint/2010/main" val="3698535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B02671-7720-4233-BF97-801E873AB800}" type="datetimeFigureOut">
              <a:rPr lang="en-US" smtClean="0"/>
              <a:t>7/16/2020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2E75CD1-ABCE-4F27-8450-41CA1AE1745B}" type="slidenum">
              <a:rPr lang="en-US" smtClean="0"/>
              <a:t>‹#›</a:t>
            </a:fld>
            <a:endParaRPr lang="en-US" dirty="0"/>
          </a:p>
        </p:txBody>
      </p:sp>
    </p:spTree>
    <p:extLst>
      <p:ext uri="{BB962C8B-B14F-4D97-AF65-F5344CB8AC3E}">
        <p14:creationId xmlns:p14="http://schemas.microsoft.com/office/powerpoint/2010/main" val="24248657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BB02671-7720-4233-BF97-801E873AB800}" type="datetimeFigureOut">
              <a:rPr lang="en-US" smtClean="0"/>
              <a:t>7/16/2020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2E75CD1-ABCE-4F27-8450-41CA1AE1745B}" type="slidenum">
              <a:rPr lang="en-US" smtClean="0"/>
              <a:t>‹#›</a:t>
            </a:fld>
            <a:endParaRPr lang="en-US" dirty="0"/>
          </a:p>
        </p:txBody>
      </p:sp>
    </p:spTree>
    <p:extLst>
      <p:ext uri="{BB962C8B-B14F-4D97-AF65-F5344CB8AC3E}">
        <p14:creationId xmlns:p14="http://schemas.microsoft.com/office/powerpoint/2010/main" val="40327095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BB02671-7720-4233-BF97-801E873AB800}" type="datetimeFigureOut">
              <a:rPr lang="en-US" smtClean="0"/>
              <a:t>7/16/2020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2E75CD1-ABCE-4F27-8450-41CA1AE1745B}" type="slidenum">
              <a:rPr lang="en-US" smtClean="0"/>
              <a:t>‹#›</a:t>
            </a:fld>
            <a:endParaRPr lang="en-US" dirty="0"/>
          </a:p>
        </p:txBody>
      </p:sp>
    </p:spTree>
    <p:extLst>
      <p:ext uri="{BB962C8B-B14F-4D97-AF65-F5344CB8AC3E}">
        <p14:creationId xmlns:p14="http://schemas.microsoft.com/office/powerpoint/2010/main" val="5039656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B02671-7720-4233-BF97-801E873AB800}" type="datetimeFigureOut">
              <a:rPr lang="en-US" smtClean="0"/>
              <a:t>7/16/2020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E75CD1-ABCE-4F27-8450-41CA1AE1745B}" type="slidenum">
              <a:rPr lang="en-US" smtClean="0"/>
              <a:t>‹#›</a:t>
            </a:fld>
            <a:endParaRPr lang="en-US" dirty="0"/>
          </a:p>
        </p:txBody>
      </p:sp>
    </p:spTree>
    <p:extLst>
      <p:ext uri="{BB962C8B-B14F-4D97-AF65-F5344CB8AC3E}">
        <p14:creationId xmlns:p14="http://schemas.microsoft.com/office/powerpoint/2010/main" val="5374505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6200"/>
            <a:ext cx="7772400" cy="4648200"/>
          </a:xfrm>
        </p:spPr>
        <p:txBody>
          <a:bodyPr>
            <a:normAutofit fontScale="90000"/>
          </a:bodyPr>
          <a:lstStyle/>
          <a:p>
            <a:pPr algn="l"/>
            <a:br>
              <a:rPr lang="en-US" sz="1800" dirty="0">
                <a:latin typeface="Century Gothic" panose="020B0502020202020204" pitchFamily="34" charset="0"/>
              </a:rPr>
            </a:br>
            <a:br>
              <a:rPr lang="en-US" sz="1800" dirty="0">
                <a:latin typeface="Century Gothic" panose="020B0502020202020204" pitchFamily="34" charset="0"/>
              </a:rPr>
            </a:br>
            <a:r>
              <a:rPr lang="en-US" sz="1800" dirty="0">
                <a:latin typeface="Century Gothic" panose="020B0502020202020204" pitchFamily="34" charset="0"/>
              </a:rPr>
              <a:t>We’d like the slogan “READING IS YOUR GOLDEN TICKET TO ANYWHERE” to be the most prominent text  (if this is too wordy, we can discuss shortening) </a:t>
            </a:r>
            <a:br>
              <a:rPr lang="en-US" sz="1800" u="sng" dirty="0">
                <a:latin typeface="Century Gothic" panose="020B0502020202020204" pitchFamily="34" charset="0"/>
              </a:rPr>
            </a:br>
            <a:br>
              <a:rPr lang="en-US" sz="1800" u="sng" dirty="0">
                <a:latin typeface="Century Gothic" panose="020B0502020202020204" pitchFamily="34" charset="0"/>
              </a:rPr>
            </a:br>
            <a:r>
              <a:rPr lang="en-US" sz="1800" dirty="0">
                <a:latin typeface="Century Gothic" panose="020B0502020202020204" pitchFamily="34" charset="0"/>
              </a:rPr>
              <a:t>We’d like the top hat to be integrated into the overall logo design(see below image--we like how the text is integrated into the smoke and factory scape and hand-drawing)</a:t>
            </a:r>
            <a:br>
              <a:rPr lang="en-US" sz="1800" dirty="0">
                <a:latin typeface="Century Gothic" panose="020B0502020202020204" pitchFamily="34" charset="0"/>
              </a:rPr>
            </a:br>
            <a:br>
              <a:rPr lang="en-US" sz="1800" dirty="0">
                <a:latin typeface="Century Gothic" panose="020B0502020202020204" pitchFamily="34" charset="0"/>
              </a:rPr>
            </a:br>
            <a:r>
              <a:rPr lang="en-US" sz="1800" dirty="0">
                <a:latin typeface="Century Gothic" panose="020B0502020202020204" pitchFamily="34" charset="0"/>
              </a:rPr>
              <a:t>We’d like the AOS and BOOK FAIR 2020 text to be less prominent</a:t>
            </a:r>
            <a:br>
              <a:rPr lang="en-US" sz="1800" dirty="0">
                <a:latin typeface="Century Gothic" panose="020B0502020202020204" pitchFamily="34" charset="0"/>
              </a:rPr>
            </a:br>
            <a:br>
              <a:rPr lang="en-US" sz="1800" dirty="0">
                <a:latin typeface="Century Gothic" panose="020B0502020202020204" pitchFamily="34" charset="0"/>
              </a:rPr>
            </a:br>
            <a:r>
              <a:rPr lang="en-US" sz="1800" dirty="0">
                <a:latin typeface="Century Gothic" panose="020B0502020202020204" pitchFamily="34" charset="0"/>
              </a:rPr>
              <a:t>The next slide shows some of the t-shirts we’re considering, for your reference</a:t>
            </a:r>
            <a:br>
              <a:rPr lang="en-US" sz="1800" dirty="0">
                <a:latin typeface="Century Gothic" panose="020B0502020202020204" pitchFamily="34" charset="0"/>
              </a:rPr>
            </a:br>
            <a:br>
              <a:rPr lang="en-US" sz="1800" dirty="0">
                <a:latin typeface="Century Gothic" panose="020B0502020202020204" pitchFamily="34" charset="0"/>
              </a:rPr>
            </a:br>
            <a:r>
              <a:rPr lang="en-US" sz="1800" dirty="0">
                <a:latin typeface="Century Gothic" panose="020B0502020202020204" pitchFamily="34" charset="0"/>
              </a:rPr>
              <a:t>AOS Logo will go in the back center of the shirt in the below approved representation</a:t>
            </a:r>
            <a:br>
              <a:rPr lang="en-US" sz="1800" dirty="0">
                <a:latin typeface="Century Gothic" panose="020B0502020202020204" pitchFamily="34" charset="0"/>
              </a:rPr>
            </a:br>
            <a:br>
              <a:rPr lang="en-US" sz="2000" dirty="0">
                <a:latin typeface="Century Gothic" panose="020B0502020202020204" pitchFamily="34" charset="0"/>
              </a:rPr>
            </a:br>
            <a:br>
              <a:rPr lang="en-US" sz="2000" dirty="0">
                <a:latin typeface="Century Gothic" panose="020B0502020202020204" pitchFamily="34" charset="0"/>
              </a:rPr>
            </a:br>
            <a:br>
              <a:rPr lang="en-US" sz="2000" dirty="0">
                <a:latin typeface="Century Gothic" panose="020B0502020202020204" pitchFamily="34" charset="0"/>
              </a:rPr>
            </a:br>
            <a:br>
              <a:rPr lang="en-US" sz="2000" dirty="0">
                <a:latin typeface="Century Gothic" panose="020B0502020202020204" pitchFamily="34" charset="0"/>
              </a:rPr>
            </a:br>
            <a:br>
              <a:rPr lang="en-US" sz="2000" dirty="0">
                <a:latin typeface="Century Gothic" panose="020B0502020202020204" pitchFamily="34" charset="0"/>
              </a:rPr>
            </a:br>
            <a:endParaRPr lang="en-US" sz="2000" dirty="0">
              <a:latin typeface="Century Gothic" panose="020B0502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533590868"/>
              </p:ext>
            </p:extLst>
          </p:nvPr>
        </p:nvGraphicFramePr>
        <p:xfrm>
          <a:off x="457200" y="5867400"/>
          <a:ext cx="8229600" cy="43180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431800">
                <a:tc>
                  <a:txBody>
                    <a:bodyPr/>
                    <a:lstStyle/>
                    <a:p>
                      <a:pPr algn="ctr"/>
                      <a:r>
                        <a:rPr lang="en-US" sz="1400" b="1" dirty="0">
                          <a:solidFill>
                            <a:schemeClr val="accent1">
                              <a:lumMod val="50000"/>
                            </a:schemeClr>
                          </a:solidFill>
                          <a:latin typeface="Century Gothic" panose="020B0502020202020204" pitchFamily="34" charset="0"/>
                        </a:rPr>
                        <a:t>T-SHIRTS</a:t>
                      </a:r>
                    </a:p>
                  </a:txBody>
                  <a:tcPr anchor="ctr"/>
                </a:tc>
                <a:tc>
                  <a:txBody>
                    <a:bodyPr/>
                    <a:lstStyle/>
                    <a:p>
                      <a:pPr algn="ctr"/>
                      <a:r>
                        <a:rPr lang="en-US" sz="1400" dirty="0">
                          <a:latin typeface="Century Gothic" panose="020B0502020202020204" pitchFamily="34" charset="0"/>
                        </a:rPr>
                        <a:t>BOOK FAIR 2020</a:t>
                      </a:r>
                      <a:endParaRPr lang="en-US" sz="1400" baseline="0" dirty="0">
                        <a:latin typeface="Century Gothic" panose="020B0502020202020204" pitchFamily="34" charset="0"/>
                      </a:endParaRPr>
                    </a:p>
                  </a:txBody>
                  <a:tcPr anchor="ctr"/>
                </a:tc>
                <a:tc>
                  <a:txBody>
                    <a:bodyPr/>
                    <a:lstStyle/>
                    <a:p>
                      <a:pPr algn="ctr"/>
                      <a:r>
                        <a:rPr lang="en-US" sz="1400" dirty="0">
                          <a:latin typeface="Century Gothic" panose="020B0502020202020204" pitchFamily="34" charset="0"/>
                        </a:rPr>
                        <a:t>7/16/2020</a:t>
                      </a:r>
                    </a:p>
                  </a:txBody>
                  <a:tcPr anchor="ctr"/>
                </a:tc>
                <a:extLst>
                  <a:ext uri="{0D108BD9-81ED-4DB2-BD59-A6C34878D82A}">
                    <a16:rowId xmlns:a16="http://schemas.microsoft.com/office/drawing/2014/main" val="10000"/>
                  </a:ext>
                </a:extLst>
              </a:tr>
            </a:tbl>
          </a:graphicData>
        </a:graphic>
      </p:graphicFrame>
      <p:pic>
        <p:nvPicPr>
          <p:cNvPr id="21" name="Picture 20">
            <a:extLst>
              <a:ext uri="{FF2B5EF4-FFF2-40B4-BE49-F238E27FC236}">
                <a16:creationId xmlns:a16="http://schemas.microsoft.com/office/drawing/2014/main" id="{7938686D-5FC5-49B4-8330-DA2B20561E4D}"/>
              </a:ext>
            </a:extLst>
          </p:cNvPr>
          <p:cNvPicPr>
            <a:picLocks noChangeAspect="1"/>
          </p:cNvPicPr>
          <p:nvPr/>
        </p:nvPicPr>
        <p:blipFill>
          <a:blip r:embed="rId2"/>
          <a:stretch>
            <a:fillRect/>
          </a:stretch>
        </p:blipFill>
        <p:spPr>
          <a:xfrm>
            <a:off x="462675" y="3657600"/>
            <a:ext cx="2481281" cy="1771663"/>
          </a:xfrm>
          <a:prstGeom prst="rect">
            <a:avLst/>
          </a:prstGeom>
          <a:ln>
            <a:solidFill>
              <a:schemeClr val="accent1"/>
            </a:solidFill>
          </a:ln>
        </p:spPr>
      </p:pic>
      <p:pic>
        <p:nvPicPr>
          <p:cNvPr id="22" name="Picture 21">
            <a:extLst>
              <a:ext uri="{FF2B5EF4-FFF2-40B4-BE49-F238E27FC236}">
                <a16:creationId xmlns:a16="http://schemas.microsoft.com/office/drawing/2014/main" id="{79850D4D-B8DA-4AA7-B5CB-97ADADB576A0}"/>
              </a:ext>
            </a:extLst>
          </p:cNvPr>
          <p:cNvPicPr>
            <a:picLocks noChangeAspect="1"/>
          </p:cNvPicPr>
          <p:nvPr/>
        </p:nvPicPr>
        <p:blipFill>
          <a:blip r:embed="rId3"/>
          <a:stretch>
            <a:fillRect/>
          </a:stretch>
        </p:blipFill>
        <p:spPr>
          <a:xfrm>
            <a:off x="5939218" y="3200400"/>
            <a:ext cx="2505093" cy="2476518"/>
          </a:xfrm>
          <a:prstGeom prst="rect">
            <a:avLst/>
          </a:prstGeom>
          <a:ln>
            <a:solidFill>
              <a:schemeClr val="accent1"/>
            </a:solidFill>
          </a:ln>
        </p:spPr>
      </p:pic>
      <p:pic>
        <p:nvPicPr>
          <p:cNvPr id="24" name="Picture 23">
            <a:extLst>
              <a:ext uri="{FF2B5EF4-FFF2-40B4-BE49-F238E27FC236}">
                <a16:creationId xmlns:a16="http://schemas.microsoft.com/office/drawing/2014/main" id="{6AE5DC18-706D-44F4-9690-F1DAC14BA65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13215" y="3160710"/>
            <a:ext cx="2074082" cy="2765442"/>
          </a:xfrm>
          <a:prstGeom prst="rect">
            <a:avLst/>
          </a:prstGeom>
          <a:ln>
            <a:solidFill>
              <a:schemeClr val="accent1"/>
            </a:solidFill>
          </a:ln>
        </p:spPr>
      </p:pic>
    </p:spTree>
    <p:extLst>
      <p:ext uri="{BB962C8B-B14F-4D97-AF65-F5344CB8AC3E}">
        <p14:creationId xmlns:p14="http://schemas.microsoft.com/office/powerpoint/2010/main" val="42822931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6200"/>
            <a:ext cx="7772400" cy="1077218"/>
          </a:xfrm>
        </p:spPr>
        <p:txBody>
          <a:bodyPr>
            <a:normAutofit/>
          </a:bodyPr>
          <a:lstStyle/>
          <a:p>
            <a:pPr algn="l"/>
            <a:r>
              <a:rPr lang="en-US" sz="2000" dirty="0">
                <a:latin typeface="Century Gothic" panose="020B0502020202020204" pitchFamily="34" charset="0"/>
              </a:rPr>
              <a:t>T-SHIRT –Presume will be 3 color print job depending on the color of the shirt; is white considered a color?</a:t>
            </a:r>
          </a:p>
        </p:txBody>
      </p:sp>
      <p:graphicFrame>
        <p:nvGraphicFramePr>
          <p:cNvPr id="5" name="Table 4"/>
          <p:cNvGraphicFramePr>
            <a:graphicFrameLocks noGrp="1"/>
          </p:cNvGraphicFramePr>
          <p:nvPr/>
        </p:nvGraphicFramePr>
        <p:xfrm>
          <a:off x="457200" y="5867400"/>
          <a:ext cx="8229600" cy="43180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431800">
                <a:tc>
                  <a:txBody>
                    <a:bodyPr/>
                    <a:lstStyle/>
                    <a:p>
                      <a:pPr algn="ctr"/>
                      <a:r>
                        <a:rPr lang="en-US" sz="1400" b="1" dirty="0">
                          <a:solidFill>
                            <a:schemeClr val="accent1">
                              <a:lumMod val="50000"/>
                            </a:schemeClr>
                          </a:solidFill>
                          <a:latin typeface="Century Gothic" panose="020B0502020202020204" pitchFamily="34" charset="0"/>
                        </a:rPr>
                        <a:t>T-SHIRTS</a:t>
                      </a:r>
                    </a:p>
                  </a:txBody>
                  <a:tcPr anchor="ctr"/>
                </a:tc>
                <a:tc>
                  <a:txBody>
                    <a:bodyPr/>
                    <a:lstStyle/>
                    <a:p>
                      <a:pPr algn="ctr"/>
                      <a:r>
                        <a:rPr lang="en-US" sz="1400" dirty="0">
                          <a:latin typeface="Century Gothic" panose="020B0502020202020204" pitchFamily="34" charset="0"/>
                        </a:rPr>
                        <a:t>BOOK FAIR 2020</a:t>
                      </a:r>
                      <a:endParaRPr lang="en-US" sz="1400" baseline="0" dirty="0">
                        <a:latin typeface="Century Gothic" panose="020B0502020202020204" pitchFamily="34" charset="0"/>
                      </a:endParaRPr>
                    </a:p>
                  </a:txBody>
                  <a:tcPr anchor="ctr"/>
                </a:tc>
                <a:tc>
                  <a:txBody>
                    <a:bodyPr/>
                    <a:lstStyle/>
                    <a:p>
                      <a:pPr algn="ctr"/>
                      <a:r>
                        <a:rPr lang="en-US" sz="1400" dirty="0">
                          <a:latin typeface="Century Gothic" panose="020B0502020202020204" pitchFamily="34" charset="0"/>
                        </a:rPr>
                        <a:t>7/16/2020</a:t>
                      </a:r>
                    </a:p>
                  </a:txBody>
                  <a:tcPr anchor="ct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48D52B0C-943D-4E55-8A0C-2ACC3AD666A8}"/>
              </a:ext>
            </a:extLst>
          </p:cNvPr>
          <p:cNvPicPr>
            <a:picLocks noChangeAspect="1"/>
          </p:cNvPicPr>
          <p:nvPr/>
        </p:nvPicPr>
        <p:blipFill>
          <a:blip r:embed="rId2"/>
          <a:stretch>
            <a:fillRect/>
          </a:stretch>
        </p:blipFill>
        <p:spPr>
          <a:xfrm>
            <a:off x="935945" y="1153711"/>
            <a:ext cx="3452838" cy="3352825"/>
          </a:xfrm>
          <a:prstGeom prst="rect">
            <a:avLst/>
          </a:prstGeom>
          <a:ln>
            <a:solidFill>
              <a:schemeClr val="accent1"/>
            </a:solidFill>
          </a:ln>
        </p:spPr>
      </p:pic>
      <p:pic>
        <p:nvPicPr>
          <p:cNvPr id="6" name="Picture 5">
            <a:extLst>
              <a:ext uri="{FF2B5EF4-FFF2-40B4-BE49-F238E27FC236}">
                <a16:creationId xmlns:a16="http://schemas.microsoft.com/office/drawing/2014/main" id="{3830E1D1-5905-489B-9019-C8EFBA23E26D}"/>
              </a:ext>
            </a:extLst>
          </p:cNvPr>
          <p:cNvPicPr>
            <a:picLocks noChangeAspect="1"/>
          </p:cNvPicPr>
          <p:nvPr/>
        </p:nvPicPr>
        <p:blipFill>
          <a:blip r:embed="rId3"/>
          <a:stretch>
            <a:fillRect/>
          </a:stretch>
        </p:blipFill>
        <p:spPr>
          <a:xfrm>
            <a:off x="4936333" y="2640825"/>
            <a:ext cx="2952772" cy="1838338"/>
          </a:xfrm>
          <a:prstGeom prst="rect">
            <a:avLst/>
          </a:prstGeom>
          <a:ln>
            <a:solidFill>
              <a:schemeClr val="accent1"/>
            </a:solidFill>
          </a:ln>
        </p:spPr>
      </p:pic>
      <p:pic>
        <p:nvPicPr>
          <p:cNvPr id="4" name="Picture 3">
            <a:extLst>
              <a:ext uri="{FF2B5EF4-FFF2-40B4-BE49-F238E27FC236}">
                <a16:creationId xmlns:a16="http://schemas.microsoft.com/office/drawing/2014/main" id="{70B85B73-06E5-483C-ADC6-8FF432B98F8F}"/>
              </a:ext>
            </a:extLst>
          </p:cNvPr>
          <p:cNvPicPr>
            <a:picLocks noChangeAspect="1"/>
          </p:cNvPicPr>
          <p:nvPr/>
        </p:nvPicPr>
        <p:blipFill>
          <a:blip r:embed="rId4"/>
          <a:stretch>
            <a:fillRect/>
          </a:stretch>
        </p:blipFill>
        <p:spPr>
          <a:xfrm>
            <a:off x="4268843" y="4204400"/>
            <a:ext cx="1652736" cy="1519246"/>
          </a:xfrm>
          <a:prstGeom prst="rect">
            <a:avLst/>
          </a:prstGeom>
          <a:ln>
            <a:solidFill>
              <a:schemeClr val="accent1"/>
            </a:solidFill>
          </a:ln>
        </p:spPr>
      </p:pic>
      <p:sp>
        <p:nvSpPr>
          <p:cNvPr id="11" name="TextBox 10">
            <a:extLst>
              <a:ext uri="{FF2B5EF4-FFF2-40B4-BE49-F238E27FC236}">
                <a16:creationId xmlns:a16="http://schemas.microsoft.com/office/drawing/2014/main" id="{9C64B3A0-4500-41DC-97CA-5E80F9B26D01}"/>
              </a:ext>
            </a:extLst>
          </p:cNvPr>
          <p:cNvSpPr txBox="1"/>
          <p:nvPr/>
        </p:nvSpPr>
        <p:spPr>
          <a:xfrm>
            <a:off x="4800600" y="1717495"/>
            <a:ext cx="3224238" cy="923330"/>
          </a:xfrm>
          <a:prstGeom prst="rect">
            <a:avLst/>
          </a:prstGeom>
          <a:noFill/>
        </p:spPr>
        <p:txBody>
          <a:bodyPr wrap="square" rtlCol="0">
            <a:spAutoFit/>
          </a:bodyPr>
          <a:lstStyle/>
          <a:p>
            <a:pPr algn="ctr"/>
            <a:r>
              <a:rPr lang="en-US" dirty="0"/>
              <a:t>“READING </a:t>
            </a:r>
            <a:r>
              <a:rPr lang="en-US" sz="1200" dirty="0"/>
              <a:t>IS YOUR </a:t>
            </a:r>
            <a:r>
              <a:rPr lang="en-US" dirty="0"/>
              <a:t>GOLDEN TICKET </a:t>
            </a:r>
            <a:r>
              <a:rPr lang="en-US" sz="1200" dirty="0"/>
              <a:t>TO</a:t>
            </a:r>
            <a:r>
              <a:rPr lang="en-US" dirty="0"/>
              <a:t> ANYWHERE”</a:t>
            </a:r>
          </a:p>
          <a:p>
            <a:pPr algn="ctr"/>
            <a:r>
              <a:rPr lang="en-US" dirty="0"/>
              <a:t>(in groovy font shown below)</a:t>
            </a:r>
          </a:p>
        </p:txBody>
      </p:sp>
      <p:sp>
        <p:nvSpPr>
          <p:cNvPr id="13" name="TextBox 12">
            <a:extLst>
              <a:ext uri="{FF2B5EF4-FFF2-40B4-BE49-F238E27FC236}">
                <a16:creationId xmlns:a16="http://schemas.microsoft.com/office/drawing/2014/main" id="{9F109CD2-7105-46A1-A30E-6C3E335F2A1F}"/>
              </a:ext>
            </a:extLst>
          </p:cNvPr>
          <p:cNvSpPr txBox="1"/>
          <p:nvPr/>
        </p:nvSpPr>
        <p:spPr>
          <a:xfrm>
            <a:off x="1230305" y="4572025"/>
            <a:ext cx="3224238" cy="738664"/>
          </a:xfrm>
          <a:prstGeom prst="rect">
            <a:avLst/>
          </a:prstGeom>
          <a:noFill/>
        </p:spPr>
        <p:txBody>
          <a:bodyPr wrap="square" rtlCol="0">
            <a:spAutoFit/>
          </a:bodyPr>
          <a:lstStyle/>
          <a:p>
            <a:pPr algn="ctr"/>
            <a:r>
              <a:rPr lang="en-US" sz="1400" dirty="0"/>
              <a:t>AOS BOOK FAIR 2020</a:t>
            </a:r>
          </a:p>
          <a:p>
            <a:pPr algn="ctr"/>
            <a:r>
              <a:rPr lang="en-US" sz="1400" dirty="0"/>
              <a:t>(in the Golden Ticket font or maybe</a:t>
            </a:r>
          </a:p>
          <a:p>
            <a:pPr algn="ctr"/>
            <a:r>
              <a:rPr lang="en-US" sz="1400" dirty="0"/>
              <a:t> block font?)</a:t>
            </a:r>
          </a:p>
        </p:txBody>
      </p:sp>
      <p:sp>
        <p:nvSpPr>
          <p:cNvPr id="15" name="TextBox 14">
            <a:extLst>
              <a:ext uri="{FF2B5EF4-FFF2-40B4-BE49-F238E27FC236}">
                <a16:creationId xmlns:a16="http://schemas.microsoft.com/office/drawing/2014/main" id="{E71E1ECB-97D2-4713-823C-A1BF1FF92BC2}"/>
              </a:ext>
            </a:extLst>
          </p:cNvPr>
          <p:cNvSpPr txBox="1"/>
          <p:nvPr/>
        </p:nvSpPr>
        <p:spPr>
          <a:xfrm>
            <a:off x="5987339" y="4908619"/>
            <a:ext cx="2398597" cy="830997"/>
          </a:xfrm>
          <a:prstGeom prst="rect">
            <a:avLst/>
          </a:prstGeom>
          <a:noFill/>
        </p:spPr>
        <p:txBody>
          <a:bodyPr wrap="square" rtlCol="0">
            <a:spAutoFit/>
          </a:bodyPr>
          <a:lstStyle/>
          <a:p>
            <a:r>
              <a:rPr lang="en-US" sz="1600" dirty="0"/>
              <a:t>Like the Golden Ticket Peaking partially out of hat</a:t>
            </a:r>
          </a:p>
        </p:txBody>
      </p:sp>
      <p:sp>
        <p:nvSpPr>
          <p:cNvPr id="19" name="TextBox 18">
            <a:extLst>
              <a:ext uri="{FF2B5EF4-FFF2-40B4-BE49-F238E27FC236}">
                <a16:creationId xmlns:a16="http://schemas.microsoft.com/office/drawing/2014/main" id="{31790412-B492-4E9A-92D6-CDA9789D8AEC}"/>
              </a:ext>
            </a:extLst>
          </p:cNvPr>
          <p:cNvSpPr txBox="1"/>
          <p:nvPr/>
        </p:nvSpPr>
        <p:spPr>
          <a:xfrm>
            <a:off x="3886200" y="1130753"/>
            <a:ext cx="2819400" cy="369332"/>
          </a:xfrm>
          <a:prstGeom prst="rect">
            <a:avLst/>
          </a:prstGeom>
          <a:noFill/>
        </p:spPr>
        <p:txBody>
          <a:bodyPr wrap="square" rtlCol="0">
            <a:spAutoFit/>
          </a:bodyPr>
          <a:lstStyle/>
          <a:p>
            <a:r>
              <a:rPr lang="en-US" dirty="0"/>
              <a:t>Like the shape of this hat</a:t>
            </a:r>
          </a:p>
        </p:txBody>
      </p:sp>
    </p:spTree>
    <p:extLst>
      <p:ext uri="{BB962C8B-B14F-4D97-AF65-F5344CB8AC3E}">
        <p14:creationId xmlns:p14="http://schemas.microsoft.com/office/powerpoint/2010/main" val="8236376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6200"/>
            <a:ext cx="7772400" cy="1077218"/>
          </a:xfrm>
        </p:spPr>
        <p:txBody>
          <a:bodyPr>
            <a:normAutofit/>
          </a:bodyPr>
          <a:lstStyle/>
          <a:p>
            <a:pPr algn="l"/>
            <a:r>
              <a:rPr lang="en-US" sz="2000" dirty="0">
                <a:latin typeface="Century Gothic" panose="020B0502020202020204" pitchFamily="34" charset="0"/>
              </a:rPr>
              <a:t>T-SHIRT Options</a:t>
            </a:r>
          </a:p>
        </p:txBody>
      </p:sp>
      <p:graphicFrame>
        <p:nvGraphicFramePr>
          <p:cNvPr id="5" name="Table 4"/>
          <p:cNvGraphicFramePr>
            <a:graphicFrameLocks noGrp="1"/>
          </p:cNvGraphicFramePr>
          <p:nvPr>
            <p:extLst>
              <p:ext uri="{D42A27DB-BD31-4B8C-83A1-F6EECF244321}">
                <p14:modId xmlns:p14="http://schemas.microsoft.com/office/powerpoint/2010/main" val="1257980160"/>
              </p:ext>
            </p:extLst>
          </p:nvPr>
        </p:nvGraphicFramePr>
        <p:xfrm>
          <a:off x="457200" y="5867400"/>
          <a:ext cx="8229600" cy="431800"/>
        </p:xfrm>
        <a:graphic>
          <a:graphicData uri="http://schemas.openxmlformats.org/drawingml/2006/table">
            <a:tbl>
              <a:tblPr firstRow="1" bandRow="1">
                <a:tableStyleId>{5940675A-B579-460E-94D1-54222C63F5DA}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431800">
                <a:tc>
                  <a:txBody>
                    <a:bodyPr/>
                    <a:lstStyle/>
                    <a:p>
                      <a:pPr algn="ctr"/>
                      <a:r>
                        <a:rPr lang="en-US" sz="1400" b="1" dirty="0">
                          <a:solidFill>
                            <a:schemeClr val="accent1">
                              <a:lumMod val="50000"/>
                            </a:schemeClr>
                          </a:solidFill>
                          <a:latin typeface="Century Gothic" panose="020B0502020202020204" pitchFamily="34" charset="0"/>
                        </a:rPr>
                        <a:t>T-SHIRTS</a:t>
                      </a:r>
                    </a:p>
                  </a:txBody>
                  <a:tcPr anchor="ctr"/>
                </a:tc>
                <a:tc>
                  <a:txBody>
                    <a:bodyPr/>
                    <a:lstStyle/>
                    <a:p>
                      <a:pPr algn="ctr"/>
                      <a:r>
                        <a:rPr lang="en-US" sz="1400" dirty="0">
                          <a:latin typeface="Century Gothic" panose="020B0502020202020204" pitchFamily="34" charset="0"/>
                        </a:rPr>
                        <a:t>BOOK FAIR 2020</a:t>
                      </a:r>
                      <a:endParaRPr lang="en-US" sz="1400" baseline="0" dirty="0">
                        <a:latin typeface="Century Gothic" panose="020B0502020202020204" pitchFamily="34" charset="0"/>
                      </a:endParaRPr>
                    </a:p>
                  </a:txBody>
                  <a:tcPr anchor="ctr"/>
                </a:tc>
                <a:tc>
                  <a:txBody>
                    <a:bodyPr/>
                    <a:lstStyle/>
                    <a:p>
                      <a:pPr algn="ctr"/>
                      <a:r>
                        <a:rPr lang="en-US" sz="1400" dirty="0">
                          <a:latin typeface="Century Gothic" panose="020B0502020202020204" pitchFamily="34" charset="0"/>
                        </a:rPr>
                        <a:t>7/16/2020</a:t>
                      </a:r>
                    </a:p>
                  </a:txBody>
                  <a:tcPr anchor="ctr"/>
                </a:tc>
                <a:extLst>
                  <a:ext uri="{0D108BD9-81ED-4DB2-BD59-A6C34878D82A}">
                    <a16:rowId xmlns:a16="http://schemas.microsoft.com/office/drawing/2014/main" val="10000"/>
                  </a:ext>
                </a:extLst>
              </a:tr>
            </a:tbl>
          </a:graphicData>
        </a:graphic>
      </p:graphicFrame>
      <p:pic>
        <p:nvPicPr>
          <p:cNvPr id="7" name="Picture 6">
            <a:extLst>
              <a:ext uri="{FF2B5EF4-FFF2-40B4-BE49-F238E27FC236}">
                <a16:creationId xmlns:a16="http://schemas.microsoft.com/office/drawing/2014/main" id="{45A45733-E0C2-4C1D-A801-B52523A452F4}"/>
              </a:ext>
            </a:extLst>
          </p:cNvPr>
          <p:cNvPicPr>
            <a:picLocks noChangeAspect="1"/>
          </p:cNvPicPr>
          <p:nvPr/>
        </p:nvPicPr>
        <p:blipFill>
          <a:blip r:embed="rId2"/>
          <a:stretch>
            <a:fillRect/>
          </a:stretch>
        </p:blipFill>
        <p:spPr>
          <a:xfrm>
            <a:off x="685801" y="1120011"/>
            <a:ext cx="2069514" cy="2156590"/>
          </a:xfrm>
          <a:prstGeom prst="rect">
            <a:avLst/>
          </a:prstGeom>
        </p:spPr>
      </p:pic>
      <p:pic>
        <p:nvPicPr>
          <p:cNvPr id="8" name="Picture 7">
            <a:extLst>
              <a:ext uri="{FF2B5EF4-FFF2-40B4-BE49-F238E27FC236}">
                <a16:creationId xmlns:a16="http://schemas.microsoft.com/office/drawing/2014/main" id="{9FC59378-C6EF-49DC-8C25-FCF4DD82624C}"/>
              </a:ext>
            </a:extLst>
          </p:cNvPr>
          <p:cNvPicPr>
            <a:picLocks noChangeAspect="1"/>
          </p:cNvPicPr>
          <p:nvPr/>
        </p:nvPicPr>
        <p:blipFill>
          <a:blip r:embed="rId3"/>
          <a:stretch>
            <a:fillRect/>
          </a:stretch>
        </p:blipFill>
        <p:spPr>
          <a:xfrm>
            <a:off x="760700" y="3260651"/>
            <a:ext cx="1749365" cy="2013100"/>
          </a:xfrm>
          <a:prstGeom prst="rect">
            <a:avLst/>
          </a:prstGeom>
        </p:spPr>
      </p:pic>
      <p:pic>
        <p:nvPicPr>
          <p:cNvPr id="9" name="Picture 8">
            <a:extLst>
              <a:ext uri="{FF2B5EF4-FFF2-40B4-BE49-F238E27FC236}">
                <a16:creationId xmlns:a16="http://schemas.microsoft.com/office/drawing/2014/main" id="{12DF1F22-8560-46C1-A913-D64C4C614A4D}"/>
              </a:ext>
            </a:extLst>
          </p:cNvPr>
          <p:cNvPicPr>
            <a:picLocks noChangeAspect="1"/>
          </p:cNvPicPr>
          <p:nvPr/>
        </p:nvPicPr>
        <p:blipFill>
          <a:blip r:embed="rId4"/>
          <a:stretch>
            <a:fillRect/>
          </a:stretch>
        </p:blipFill>
        <p:spPr>
          <a:xfrm>
            <a:off x="3492606" y="210002"/>
            <a:ext cx="2084705" cy="2253899"/>
          </a:xfrm>
          <a:prstGeom prst="rect">
            <a:avLst/>
          </a:prstGeom>
        </p:spPr>
      </p:pic>
      <p:pic>
        <p:nvPicPr>
          <p:cNvPr id="10" name="Picture 9">
            <a:extLst>
              <a:ext uri="{FF2B5EF4-FFF2-40B4-BE49-F238E27FC236}">
                <a16:creationId xmlns:a16="http://schemas.microsoft.com/office/drawing/2014/main" id="{73A08B87-AD63-42C4-811A-A4FEB9515C56}"/>
              </a:ext>
            </a:extLst>
          </p:cNvPr>
          <p:cNvPicPr>
            <a:picLocks noChangeAspect="1"/>
          </p:cNvPicPr>
          <p:nvPr/>
        </p:nvPicPr>
        <p:blipFill>
          <a:blip r:embed="rId5"/>
          <a:stretch>
            <a:fillRect/>
          </a:stretch>
        </p:blipFill>
        <p:spPr>
          <a:xfrm>
            <a:off x="3402196" y="2637288"/>
            <a:ext cx="2105274" cy="2052223"/>
          </a:xfrm>
          <a:prstGeom prst="rect">
            <a:avLst/>
          </a:prstGeom>
        </p:spPr>
      </p:pic>
      <p:sp>
        <p:nvSpPr>
          <p:cNvPr id="12" name="TextBox 11">
            <a:extLst>
              <a:ext uri="{FF2B5EF4-FFF2-40B4-BE49-F238E27FC236}">
                <a16:creationId xmlns:a16="http://schemas.microsoft.com/office/drawing/2014/main" id="{F01788E2-1CB9-4365-9506-28547EF13687}"/>
              </a:ext>
            </a:extLst>
          </p:cNvPr>
          <p:cNvSpPr txBox="1"/>
          <p:nvPr/>
        </p:nvSpPr>
        <p:spPr>
          <a:xfrm>
            <a:off x="228600" y="1752600"/>
            <a:ext cx="966761" cy="338554"/>
          </a:xfrm>
          <a:prstGeom prst="rect">
            <a:avLst/>
          </a:prstGeom>
          <a:noFill/>
        </p:spPr>
        <p:txBody>
          <a:bodyPr wrap="square" rtlCol="0">
            <a:spAutoFit/>
          </a:bodyPr>
          <a:lstStyle/>
          <a:p>
            <a:r>
              <a:rPr lang="en-US" sz="1600" dirty="0">
                <a:latin typeface="Century Gothic" panose="020B0502020202020204" pitchFamily="34" charset="0"/>
              </a:rPr>
              <a:t>Purple</a:t>
            </a:r>
          </a:p>
        </p:txBody>
      </p:sp>
      <p:sp>
        <p:nvSpPr>
          <p:cNvPr id="14" name="TextBox 13">
            <a:extLst>
              <a:ext uri="{FF2B5EF4-FFF2-40B4-BE49-F238E27FC236}">
                <a16:creationId xmlns:a16="http://schemas.microsoft.com/office/drawing/2014/main" id="{D282C3FE-966B-4E96-AB4D-E1BE771D68F4}"/>
              </a:ext>
            </a:extLst>
          </p:cNvPr>
          <p:cNvSpPr txBox="1"/>
          <p:nvPr/>
        </p:nvSpPr>
        <p:spPr>
          <a:xfrm>
            <a:off x="2552928" y="2024819"/>
            <a:ext cx="1319175" cy="584775"/>
          </a:xfrm>
          <a:prstGeom prst="rect">
            <a:avLst/>
          </a:prstGeom>
          <a:noFill/>
        </p:spPr>
        <p:txBody>
          <a:bodyPr wrap="square" rtlCol="0">
            <a:spAutoFit/>
          </a:bodyPr>
          <a:lstStyle/>
          <a:p>
            <a:r>
              <a:rPr lang="en-US" sz="1600" dirty="0">
                <a:latin typeface="Century Gothic" panose="020B0502020202020204" pitchFamily="34" charset="0"/>
              </a:rPr>
              <a:t>Columbia Blue</a:t>
            </a:r>
          </a:p>
        </p:txBody>
      </p:sp>
      <p:sp>
        <p:nvSpPr>
          <p:cNvPr id="16" name="TextBox 15">
            <a:extLst>
              <a:ext uri="{FF2B5EF4-FFF2-40B4-BE49-F238E27FC236}">
                <a16:creationId xmlns:a16="http://schemas.microsoft.com/office/drawing/2014/main" id="{4AA680E9-3546-452E-A929-9F7C6C266BA0}"/>
              </a:ext>
            </a:extLst>
          </p:cNvPr>
          <p:cNvSpPr txBox="1"/>
          <p:nvPr/>
        </p:nvSpPr>
        <p:spPr>
          <a:xfrm>
            <a:off x="2588963" y="3295643"/>
            <a:ext cx="1456198" cy="338554"/>
          </a:xfrm>
          <a:prstGeom prst="rect">
            <a:avLst/>
          </a:prstGeom>
          <a:noFill/>
        </p:spPr>
        <p:txBody>
          <a:bodyPr wrap="square" rtlCol="0">
            <a:spAutoFit/>
          </a:bodyPr>
          <a:lstStyle/>
          <a:p>
            <a:r>
              <a:rPr lang="en-US" sz="1600" dirty="0">
                <a:latin typeface="Century Gothic" panose="020B0502020202020204" pitchFamily="34" charset="0"/>
              </a:rPr>
              <a:t>Turquoise</a:t>
            </a:r>
          </a:p>
        </p:txBody>
      </p:sp>
      <p:sp>
        <p:nvSpPr>
          <p:cNvPr id="18" name="TextBox 17">
            <a:extLst>
              <a:ext uri="{FF2B5EF4-FFF2-40B4-BE49-F238E27FC236}">
                <a16:creationId xmlns:a16="http://schemas.microsoft.com/office/drawing/2014/main" id="{C370D54F-DE87-4228-BC45-6F13042FE84D}"/>
              </a:ext>
            </a:extLst>
          </p:cNvPr>
          <p:cNvSpPr txBox="1"/>
          <p:nvPr/>
        </p:nvSpPr>
        <p:spPr>
          <a:xfrm>
            <a:off x="277319" y="4425905"/>
            <a:ext cx="966761" cy="338554"/>
          </a:xfrm>
          <a:prstGeom prst="rect">
            <a:avLst/>
          </a:prstGeom>
          <a:noFill/>
        </p:spPr>
        <p:txBody>
          <a:bodyPr wrap="square" rtlCol="0">
            <a:spAutoFit/>
          </a:bodyPr>
          <a:lstStyle/>
          <a:p>
            <a:r>
              <a:rPr lang="en-US" sz="1600" dirty="0">
                <a:latin typeface="Century Gothic" panose="020B0502020202020204" pitchFamily="34" charset="0"/>
              </a:rPr>
              <a:t>Purple</a:t>
            </a:r>
          </a:p>
        </p:txBody>
      </p:sp>
      <p:pic>
        <p:nvPicPr>
          <p:cNvPr id="19" name="Picture 18">
            <a:extLst>
              <a:ext uri="{FF2B5EF4-FFF2-40B4-BE49-F238E27FC236}">
                <a16:creationId xmlns:a16="http://schemas.microsoft.com/office/drawing/2014/main" id="{1C5B4F65-A44A-4F8C-B976-E34B89DDBCCD}"/>
              </a:ext>
            </a:extLst>
          </p:cNvPr>
          <p:cNvPicPr>
            <a:picLocks noChangeAspect="1"/>
          </p:cNvPicPr>
          <p:nvPr/>
        </p:nvPicPr>
        <p:blipFill>
          <a:blip r:embed="rId6"/>
          <a:stretch>
            <a:fillRect/>
          </a:stretch>
        </p:blipFill>
        <p:spPr>
          <a:xfrm>
            <a:off x="6567801" y="135297"/>
            <a:ext cx="2210616" cy="2434029"/>
          </a:xfrm>
          <a:prstGeom prst="rect">
            <a:avLst/>
          </a:prstGeom>
        </p:spPr>
      </p:pic>
      <p:sp>
        <p:nvSpPr>
          <p:cNvPr id="21" name="TextBox 20">
            <a:extLst>
              <a:ext uri="{FF2B5EF4-FFF2-40B4-BE49-F238E27FC236}">
                <a16:creationId xmlns:a16="http://schemas.microsoft.com/office/drawing/2014/main" id="{32205217-7BD5-4166-AC01-ECF399766E48}"/>
              </a:ext>
            </a:extLst>
          </p:cNvPr>
          <p:cNvSpPr txBox="1"/>
          <p:nvPr/>
        </p:nvSpPr>
        <p:spPr>
          <a:xfrm>
            <a:off x="5781202" y="2024818"/>
            <a:ext cx="1066800" cy="584775"/>
          </a:xfrm>
          <a:prstGeom prst="rect">
            <a:avLst/>
          </a:prstGeom>
          <a:noFill/>
        </p:spPr>
        <p:txBody>
          <a:bodyPr wrap="square" rtlCol="0">
            <a:spAutoFit/>
          </a:bodyPr>
          <a:lstStyle/>
          <a:p>
            <a:r>
              <a:rPr lang="en-US" sz="1600" dirty="0">
                <a:latin typeface="Century Gothic" panose="020B0502020202020204" pitchFamily="34" charset="0"/>
              </a:rPr>
              <a:t>Ocean Rainbow</a:t>
            </a:r>
          </a:p>
        </p:txBody>
      </p:sp>
      <p:pic>
        <p:nvPicPr>
          <p:cNvPr id="22" name="Picture 21">
            <a:extLst>
              <a:ext uri="{FF2B5EF4-FFF2-40B4-BE49-F238E27FC236}">
                <a16:creationId xmlns:a16="http://schemas.microsoft.com/office/drawing/2014/main" id="{5CF6E0C5-F419-41E9-8B72-0843C543C112}"/>
              </a:ext>
            </a:extLst>
          </p:cNvPr>
          <p:cNvPicPr>
            <a:picLocks noChangeAspect="1"/>
          </p:cNvPicPr>
          <p:nvPr/>
        </p:nvPicPr>
        <p:blipFill>
          <a:blip r:embed="rId7"/>
          <a:stretch>
            <a:fillRect/>
          </a:stretch>
        </p:blipFill>
        <p:spPr>
          <a:xfrm>
            <a:off x="6854599" y="2718105"/>
            <a:ext cx="1811131" cy="2052223"/>
          </a:xfrm>
          <a:prstGeom prst="rect">
            <a:avLst/>
          </a:prstGeom>
        </p:spPr>
      </p:pic>
      <p:sp>
        <p:nvSpPr>
          <p:cNvPr id="25" name="TextBox 24">
            <a:extLst>
              <a:ext uri="{FF2B5EF4-FFF2-40B4-BE49-F238E27FC236}">
                <a16:creationId xmlns:a16="http://schemas.microsoft.com/office/drawing/2014/main" id="{F275CAE9-907B-4024-BB6A-E724C4B430BE}"/>
              </a:ext>
            </a:extLst>
          </p:cNvPr>
          <p:cNvSpPr txBox="1"/>
          <p:nvPr/>
        </p:nvSpPr>
        <p:spPr>
          <a:xfrm>
            <a:off x="6399601" y="3091374"/>
            <a:ext cx="1066800" cy="338554"/>
          </a:xfrm>
          <a:prstGeom prst="rect">
            <a:avLst/>
          </a:prstGeom>
          <a:noFill/>
        </p:spPr>
        <p:txBody>
          <a:bodyPr wrap="square" rtlCol="0">
            <a:spAutoFit/>
          </a:bodyPr>
          <a:lstStyle/>
          <a:p>
            <a:r>
              <a:rPr lang="en-US" sz="1600" dirty="0">
                <a:latin typeface="Century Gothic" panose="020B0502020202020204" pitchFamily="34" charset="0"/>
              </a:rPr>
              <a:t>Kelly</a:t>
            </a:r>
          </a:p>
        </p:txBody>
      </p:sp>
      <p:pic>
        <p:nvPicPr>
          <p:cNvPr id="26" name="Picture 25">
            <a:extLst>
              <a:ext uri="{FF2B5EF4-FFF2-40B4-BE49-F238E27FC236}">
                <a16:creationId xmlns:a16="http://schemas.microsoft.com/office/drawing/2014/main" id="{04CBECE4-CACB-418A-BD8E-0066D9317613}"/>
              </a:ext>
            </a:extLst>
          </p:cNvPr>
          <p:cNvPicPr>
            <a:picLocks noChangeAspect="1"/>
          </p:cNvPicPr>
          <p:nvPr/>
        </p:nvPicPr>
        <p:blipFill>
          <a:blip r:embed="rId8"/>
          <a:stretch>
            <a:fillRect/>
          </a:stretch>
        </p:blipFill>
        <p:spPr>
          <a:xfrm>
            <a:off x="5257800" y="3660392"/>
            <a:ext cx="1941099" cy="2398850"/>
          </a:xfrm>
          <a:prstGeom prst="rect">
            <a:avLst/>
          </a:prstGeom>
        </p:spPr>
      </p:pic>
      <p:sp>
        <p:nvSpPr>
          <p:cNvPr id="28" name="TextBox 27">
            <a:extLst>
              <a:ext uri="{FF2B5EF4-FFF2-40B4-BE49-F238E27FC236}">
                <a16:creationId xmlns:a16="http://schemas.microsoft.com/office/drawing/2014/main" id="{6C880E45-F618-47F1-BB49-2420F86222FD}"/>
              </a:ext>
            </a:extLst>
          </p:cNvPr>
          <p:cNvSpPr txBox="1"/>
          <p:nvPr/>
        </p:nvSpPr>
        <p:spPr>
          <a:xfrm>
            <a:off x="4724400" y="5186571"/>
            <a:ext cx="1456198" cy="338554"/>
          </a:xfrm>
          <a:prstGeom prst="rect">
            <a:avLst/>
          </a:prstGeom>
          <a:noFill/>
        </p:spPr>
        <p:txBody>
          <a:bodyPr wrap="square" rtlCol="0">
            <a:spAutoFit/>
          </a:bodyPr>
          <a:lstStyle/>
          <a:p>
            <a:r>
              <a:rPr lang="en-US" sz="1600" dirty="0">
                <a:latin typeface="Century Gothic" panose="020B0502020202020204" pitchFamily="34" charset="0"/>
              </a:rPr>
              <a:t>Gold</a:t>
            </a:r>
          </a:p>
        </p:txBody>
      </p:sp>
    </p:spTree>
    <p:extLst>
      <p:ext uri="{BB962C8B-B14F-4D97-AF65-F5344CB8AC3E}">
        <p14:creationId xmlns:p14="http://schemas.microsoft.com/office/powerpoint/2010/main" val="35552777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254063</TotalTime>
  <Words>220</Words>
  <Application>Microsoft Office PowerPoint</Application>
  <PresentationFormat>On-screen Show (4:3)</PresentationFormat>
  <Paragraphs>26</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Century Gothic</vt:lpstr>
      <vt:lpstr>Office Theme</vt:lpstr>
      <vt:lpstr>  We’d like the slogan “READING IS YOUR GOLDEN TICKET TO ANYWHERE” to be the most prominent text  (if this is too wordy, we can discuss shortening)   We’d like the top hat to be integrated into the overall logo design(see below image--we like how the text is integrated into the smoke and factory scape and hand-drawing)  We’d like the AOS and BOOK FAIR 2020 text to be less prominent  The next slide shows some of the t-shirts we’re considering, for your reference  AOS Logo will go in the back center of the shirt in the below approved representation      </vt:lpstr>
      <vt:lpstr>T-SHIRT –Presume will be 3 color print job depending on the color of the shirt; is white considered a color?</vt:lpstr>
      <vt:lpstr>T-SHIRT Options</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Blackwell/Schaeffer Kitchen Remodel</dc:title>
  <dc:creator>Mandy Blackwell</dc:creator>
  <cp:lastModifiedBy>Amanda Blackwell</cp:lastModifiedBy>
  <cp:revision>512</cp:revision>
  <dcterms:created xsi:type="dcterms:W3CDTF">2019-03-01T16:28:47Z</dcterms:created>
  <dcterms:modified xsi:type="dcterms:W3CDTF">2020-07-24T15:43:54Z</dcterms:modified>
</cp:coreProperties>
</file>