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7"/>
  </p:notesMasterIdLst>
  <p:sldIdLst>
    <p:sldId id="394" r:id="rId2"/>
    <p:sldId id="325" r:id="rId3"/>
    <p:sldId id="324" r:id="rId4"/>
    <p:sldId id="361" r:id="rId5"/>
    <p:sldId id="385" r:id="rId6"/>
    <p:sldId id="332" r:id="rId7"/>
    <p:sldId id="333" r:id="rId8"/>
    <p:sldId id="334" r:id="rId9"/>
    <p:sldId id="337" r:id="rId10"/>
    <p:sldId id="338" r:id="rId11"/>
    <p:sldId id="339" r:id="rId12"/>
    <p:sldId id="340" r:id="rId13"/>
    <p:sldId id="341" r:id="rId14"/>
    <p:sldId id="342" r:id="rId15"/>
    <p:sldId id="395" r:id="rId16"/>
    <p:sldId id="354" r:id="rId17"/>
    <p:sldId id="386" r:id="rId18"/>
    <p:sldId id="387" r:id="rId19"/>
    <p:sldId id="388" r:id="rId20"/>
    <p:sldId id="392" r:id="rId21"/>
    <p:sldId id="358" r:id="rId22"/>
    <p:sldId id="317" r:id="rId23"/>
    <p:sldId id="357" r:id="rId24"/>
    <p:sldId id="360" r:id="rId25"/>
    <p:sldId id="391" r:id="rId26"/>
  </p:sldIdLst>
  <p:sldSz cx="12192000" cy="6858000"/>
  <p:notesSz cx="6858000" cy="9144000"/>
  <p:embeddedFontLst>
    <p:embeddedFont>
      <p:font typeface="Calibri" panose="020F050202020403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
      <p:font typeface="Lucida Sans" panose="020B0602030504020204" pitchFamily="34" charset="77"/>
      <p:regular r:id="rId36"/>
      <p:bold r:id="rId37"/>
      <p:italic r:id="rId38"/>
      <p:boldItalic r:id="rId39"/>
    </p:embeddedFont>
    <p:embeddedFont>
      <p:font typeface="Lucida Sans Unicode" panose="020B0602030504020204" pitchFamily="34" charset="0"/>
      <p:regular r:id="rId40"/>
    </p:embeddedFont>
    <p:embeddedFont>
      <p:font typeface="Montserrat" pitchFamily="2" charset="77"/>
      <p:regular r:id="rId41"/>
      <p:bold r:id="rId42"/>
      <p:italic r:id="rId43"/>
      <p:boldItalic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verview / Agenda - 1" id="{811AF1A1-1CAE-4E0C-A808-6ADA2CCDD8BE}">
          <p14:sldIdLst>
            <p14:sldId id="394"/>
            <p14:sldId id="325"/>
            <p14:sldId id="324"/>
            <p14:sldId id="361"/>
            <p14:sldId id="385"/>
            <p14:sldId id="332"/>
            <p14:sldId id="333"/>
            <p14:sldId id="334"/>
            <p14:sldId id="337"/>
            <p14:sldId id="338"/>
            <p14:sldId id="339"/>
            <p14:sldId id="340"/>
            <p14:sldId id="341"/>
            <p14:sldId id="342"/>
            <p14:sldId id="395"/>
            <p14:sldId id="354"/>
            <p14:sldId id="386"/>
            <p14:sldId id="387"/>
            <p14:sldId id="388"/>
            <p14:sldId id="392"/>
            <p14:sldId id="358"/>
            <p14:sldId id="317"/>
            <p14:sldId id="357"/>
            <p14:sldId id="360"/>
            <p14:sldId id="391"/>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vin McAllister" initials="KM" lastIdx="1" clrIdx="0">
    <p:extLst>
      <p:ext uri="{19B8F6BF-5375-455C-9EA6-DF929625EA0E}">
        <p15:presenceInfo xmlns:p15="http://schemas.microsoft.com/office/powerpoint/2012/main" userId="dfd459eb8837ccf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467B"/>
    <a:srgbClr val="4269B3"/>
    <a:srgbClr val="2E4879"/>
    <a:srgbClr val="7EB4E1"/>
    <a:srgbClr val="DAECF3"/>
    <a:srgbClr val="5EB6E4"/>
    <a:srgbClr val="2069B8"/>
    <a:srgbClr val="303841"/>
    <a:srgbClr val="FFFFFF"/>
    <a:srgbClr val="FFD9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97" autoAdjust="0"/>
    <p:restoredTop sz="79949" autoAdjust="0"/>
  </p:normalViewPr>
  <p:slideViewPr>
    <p:cSldViewPr snapToGrid="0">
      <p:cViewPr varScale="1">
        <p:scale>
          <a:sx n="65" d="100"/>
          <a:sy n="65" d="100"/>
        </p:scale>
        <p:origin x="216" y="1128"/>
      </p:cViewPr>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 Crowell" userId="62de799c1851568e" providerId="LiveId" clId="{762F78AC-2C04-45D0-B454-01254B877CB2}"/>
    <pc:docChg chg="undo custSel delSld modSld modSection">
      <pc:chgData name="Steve Crowell" userId="62de799c1851568e" providerId="LiveId" clId="{762F78AC-2C04-45D0-B454-01254B877CB2}" dt="2020-01-15T17:42:23.587" v="998" actId="6549"/>
      <pc:docMkLst>
        <pc:docMk/>
      </pc:docMkLst>
      <pc:sldChg chg="addSp modSp">
        <pc:chgData name="Steve Crowell" userId="62de799c1851568e" providerId="LiveId" clId="{762F78AC-2C04-45D0-B454-01254B877CB2}" dt="2020-01-15T17:34:29.923" v="794" actId="1036"/>
        <pc:sldMkLst>
          <pc:docMk/>
          <pc:sldMk cId="2604111392" sldId="317"/>
        </pc:sldMkLst>
        <pc:spChg chg="mod">
          <ac:chgData name="Steve Crowell" userId="62de799c1851568e" providerId="LiveId" clId="{762F78AC-2C04-45D0-B454-01254B877CB2}" dt="2020-01-15T17:34:24.776" v="781" actId="1036"/>
          <ac:spMkLst>
            <pc:docMk/>
            <pc:sldMk cId="2604111392" sldId="317"/>
            <ac:spMk id="7" creationId="{FD0B6854-FB4A-47B8-8A23-E034E615E143}"/>
          </ac:spMkLst>
        </pc:spChg>
        <pc:spChg chg="add mod">
          <ac:chgData name="Steve Crowell" userId="62de799c1851568e" providerId="LiveId" clId="{762F78AC-2C04-45D0-B454-01254B877CB2}" dt="2020-01-15T17:34:29.923" v="794" actId="1036"/>
          <ac:spMkLst>
            <pc:docMk/>
            <pc:sldMk cId="2604111392" sldId="317"/>
            <ac:spMk id="10" creationId="{6DC81735-9F55-4955-80EF-C602987E35DF}"/>
          </ac:spMkLst>
        </pc:spChg>
        <pc:spChg chg="mod">
          <ac:chgData name="Steve Crowell" userId="62de799c1851568e" providerId="LiveId" clId="{762F78AC-2C04-45D0-B454-01254B877CB2}" dt="2020-01-15T17:34:24.776" v="781" actId="1036"/>
          <ac:spMkLst>
            <pc:docMk/>
            <pc:sldMk cId="2604111392" sldId="317"/>
            <ac:spMk id="65" creationId="{617089B5-A349-48FE-8DEA-99741C01D9D0}"/>
          </ac:spMkLst>
        </pc:spChg>
        <pc:spChg chg="mod">
          <ac:chgData name="Steve Crowell" userId="62de799c1851568e" providerId="LiveId" clId="{762F78AC-2C04-45D0-B454-01254B877CB2}" dt="2020-01-15T17:34:24.776" v="781" actId="1036"/>
          <ac:spMkLst>
            <pc:docMk/>
            <pc:sldMk cId="2604111392" sldId="317"/>
            <ac:spMk id="66" creationId="{AD29F9A0-4387-4344-A0A0-86237F116C53}"/>
          </ac:spMkLst>
        </pc:spChg>
      </pc:sldChg>
      <pc:sldChg chg="del">
        <pc:chgData name="Steve Crowell" userId="62de799c1851568e" providerId="LiveId" clId="{762F78AC-2C04-45D0-B454-01254B877CB2}" dt="2020-01-15T17:37:33.647" v="863" actId="47"/>
        <pc:sldMkLst>
          <pc:docMk/>
          <pc:sldMk cId="4246703568" sldId="319"/>
        </pc:sldMkLst>
      </pc:sldChg>
      <pc:sldChg chg="del">
        <pc:chgData name="Steve Crowell" userId="62de799c1851568e" providerId="LiveId" clId="{762F78AC-2C04-45D0-B454-01254B877CB2}" dt="2020-01-15T17:22:02.713" v="51" actId="47"/>
        <pc:sldMkLst>
          <pc:docMk/>
          <pc:sldMk cId="3225591696" sldId="323"/>
        </pc:sldMkLst>
      </pc:sldChg>
      <pc:sldChg chg="modNotesTx">
        <pc:chgData name="Steve Crowell" userId="62de799c1851568e" providerId="LiveId" clId="{762F78AC-2C04-45D0-B454-01254B877CB2}" dt="2020-01-15T17:22:46.037" v="53" actId="20577"/>
        <pc:sldMkLst>
          <pc:docMk/>
          <pc:sldMk cId="3769480963" sldId="324"/>
        </pc:sldMkLst>
      </pc:sldChg>
      <pc:sldChg chg="modSp modNotesTx">
        <pc:chgData name="Steve Crowell" userId="62de799c1851568e" providerId="LiveId" clId="{762F78AC-2C04-45D0-B454-01254B877CB2}" dt="2020-01-15T17:21:39.615" v="50" actId="6549"/>
        <pc:sldMkLst>
          <pc:docMk/>
          <pc:sldMk cId="2393123139" sldId="325"/>
        </pc:sldMkLst>
        <pc:spChg chg="mod">
          <ac:chgData name="Steve Crowell" userId="62de799c1851568e" providerId="LiveId" clId="{762F78AC-2C04-45D0-B454-01254B877CB2}" dt="2020-01-15T17:21:30.938" v="42" actId="20577"/>
          <ac:spMkLst>
            <pc:docMk/>
            <pc:sldMk cId="2393123139" sldId="325"/>
            <ac:spMk id="2" creationId="{3963C1B8-929D-4E07-AED1-E0B0DA55CB4F}"/>
          </ac:spMkLst>
        </pc:spChg>
      </pc:sldChg>
      <pc:sldChg chg="modNotesTx">
        <pc:chgData name="Steve Crowell" userId="62de799c1851568e" providerId="LiveId" clId="{762F78AC-2C04-45D0-B454-01254B877CB2}" dt="2020-01-15T17:25:32.443" v="185" actId="20577"/>
        <pc:sldMkLst>
          <pc:docMk/>
          <pc:sldMk cId="2895341702" sldId="332"/>
        </pc:sldMkLst>
      </pc:sldChg>
      <pc:sldChg chg="modNotesTx">
        <pc:chgData name="Steve Crowell" userId="62de799c1851568e" providerId="LiveId" clId="{762F78AC-2C04-45D0-B454-01254B877CB2}" dt="2020-01-15T17:30:21.818" v="750" actId="20577"/>
        <pc:sldMkLst>
          <pc:docMk/>
          <pc:sldMk cId="667652348" sldId="338"/>
        </pc:sldMkLst>
      </pc:sldChg>
      <pc:sldChg chg="modNotesTx">
        <pc:chgData name="Steve Crowell" userId="62de799c1851568e" providerId="LiveId" clId="{762F78AC-2C04-45D0-B454-01254B877CB2}" dt="2020-01-15T17:30:15.679" v="747" actId="20577"/>
        <pc:sldMkLst>
          <pc:docMk/>
          <pc:sldMk cId="565175207" sldId="339"/>
        </pc:sldMkLst>
      </pc:sldChg>
      <pc:sldChg chg="modNotesTx">
        <pc:chgData name="Steve Crowell" userId="62de799c1851568e" providerId="LiveId" clId="{762F78AC-2C04-45D0-B454-01254B877CB2}" dt="2020-01-15T17:42:23.587" v="998" actId="6549"/>
        <pc:sldMkLst>
          <pc:docMk/>
          <pc:sldMk cId="545248078" sldId="353"/>
        </pc:sldMkLst>
      </pc:sldChg>
      <pc:sldChg chg="delSp modSp">
        <pc:chgData name="Steve Crowell" userId="62de799c1851568e" providerId="LiveId" clId="{762F78AC-2C04-45D0-B454-01254B877CB2}" dt="2020-01-15T17:36:02.383" v="855" actId="20577"/>
        <pc:sldMkLst>
          <pc:docMk/>
          <pc:sldMk cId="365024371" sldId="357"/>
        </pc:sldMkLst>
        <pc:spChg chg="mod">
          <ac:chgData name="Steve Crowell" userId="62de799c1851568e" providerId="LiveId" clId="{762F78AC-2C04-45D0-B454-01254B877CB2}" dt="2020-01-15T17:35:17.872" v="802" actId="1076"/>
          <ac:spMkLst>
            <pc:docMk/>
            <pc:sldMk cId="365024371" sldId="357"/>
            <ac:spMk id="85" creationId="{00112181-1524-48D0-956E-834D49E42DD9}"/>
          </ac:spMkLst>
        </pc:spChg>
        <pc:spChg chg="mod">
          <ac:chgData name="Steve Crowell" userId="62de799c1851568e" providerId="LiveId" clId="{762F78AC-2C04-45D0-B454-01254B877CB2}" dt="2020-01-15T17:35:46.561" v="829" actId="20577"/>
          <ac:spMkLst>
            <pc:docMk/>
            <pc:sldMk cId="365024371" sldId="357"/>
            <ac:spMk id="165" creationId="{8F2D526F-255F-4389-AB5C-D0CC3AA40618}"/>
          </ac:spMkLst>
        </pc:spChg>
        <pc:spChg chg="mod">
          <ac:chgData name="Steve Crowell" userId="62de799c1851568e" providerId="LiveId" clId="{762F78AC-2C04-45D0-B454-01254B877CB2}" dt="2020-01-15T17:36:02.383" v="855" actId="20577"/>
          <ac:spMkLst>
            <pc:docMk/>
            <pc:sldMk cId="365024371" sldId="357"/>
            <ac:spMk id="167" creationId="{1A3A584D-943C-4800-AF6F-E51AF6D60FB6}"/>
          </ac:spMkLst>
        </pc:spChg>
        <pc:graphicFrameChg chg="mod">
          <ac:chgData name="Steve Crowell" userId="62de799c1851568e" providerId="LiveId" clId="{762F78AC-2C04-45D0-B454-01254B877CB2}" dt="2020-01-15T17:35:09.121" v="801" actId="1076"/>
          <ac:graphicFrameMkLst>
            <pc:docMk/>
            <pc:sldMk cId="365024371" sldId="357"/>
            <ac:graphicFrameMk id="34" creationId="{5A61AD62-4900-4B22-BFA8-DDC9F1D301B1}"/>
          </ac:graphicFrameMkLst>
        </pc:graphicFrameChg>
        <pc:picChg chg="del">
          <ac:chgData name="Steve Crowell" userId="62de799c1851568e" providerId="LiveId" clId="{762F78AC-2C04-45D0-B454-01254B877CB2}" dt="2020-01-15T17:34:54.368" v="795" actId="478"/>
          <ac:picMkLst>
            <pc:docMk/>
            <pc:sldMk cId="365024371" sldId="357"/>
            <ac:picMk id="73" creationId="{DFE76208-3721-4E70-9341-BC7301C17581}"/>
          </ac:picMkLst>
        </pc:picChg>
      </pc:sldChg>
      <pc:sldChg chg="modSp">
        <pc:chgData name="Steve Crowell" userId="62de799c1851568e" providerId="LiveId" clId="{762F78AC-2C04-45D0-B454-01254B877CB2}" dt="2020-01-15T17:36:26.100" v="859" actId="20577"/>
        <pc:sldMkLst>
          <pc:docMk/>
          <pc:sldMk cId="2324329049" sldId="358"/>
        </pc:sldMkLst>
        <pc:spChg chg="mod">
          <ac:chgData name="Steve Crowell" userId="62de799c1851568e" providerId="LiveId" clId="{762F78AC-2C04-45D0-B454-01254B877CB2}" dt="2020-01-15T17:36:26.100" v="859" actId="20577"/>
          <ac:spMkLst>
            <pc:docMk/>
            <pc:sldMk cId="2324329049" sldId="358"/>
            <ac:spMk id="4" creationId="{B4B0BC7E-DB6B-48BE-A107-B92FFC3F4D51}"/>
          </ac:spMkLst>
        </pc:spChg>
      </pc:sldChg>
      <pc:sldChg chg="delSp">
        <pc:chgData name="Steve Crowell" userId="62de799c1851568e" providerId="LiveId" clId="{762F78AC-2C04-45D0-B454-01254B877CB2}" dt="2020-01-15T17:33:42.753" v="760" actId="478"/>
        <pc:sldMkLst>
          <pc:docMk/>
          <pc:sldMk cId="2914314237" sldId="360"/>
        </pc:sldMkLst>
        <pc:picChg chg="del">
          <ac:chgData name="Steve Crowell" userId="62de799c1851568e" providerId="LiveId" clId="{762F78AC-2C04-45D0-B454-01254B877CB2}" dt="2020-01-15T17:33:42.753" v="760" actId="478"/>
          <ac:picMkLst>
            <pc:docMk/>
            <pc:sldMk cId="2914314237" sldId="360"/>
            <ac:picMk id="54" creationId="{8C1314D0-F0FC-47D6-B4FA-DBC6C71E426F}"/>
          </ac:picMkLst>
        </pc:picChg>
      </pc:sldChg>
      <pc:sldChg chg="modNotesTx">
        <pc:chgData name="Steve Crowell" userId="62de799c1851568e" providerId="LiveId" clId="{762F78AC-2C04-45D0-B454-01254B877CB2}" dt="2020-01-15T17:41:19.935" v="939" actId="20577"/>
        <pc:sldMkLst>
          <pc:docMk/>
          <pc:sldMk cId="437481196" sldId="368"/>
        </pc:sldMkLst>
      </pc:sldChg>
      <pc:sldChg chg="modSp modNotesTx">
        <pc:chgData name="Steve Crowell" userId="62de799c1851568e" providerId="LiveId" clId="{762F78AC-2C04-45D0-B454-01254B877CB2}" dt="2020-01-15T17:38:23.468" v="892" actId="20577"/>
        <pc:sldMkLst>
          <pc:docMk/>
          <pc:sldMk cId="1349220922" sldId="386"/>
        </pc:sldMkLst>
        <pc:spChg chg="mod">
          <ac:chgData name="Steve Crowell" userId="62de799c1851568e" providerId="LiveId" clId="{762F78AC-2C04-45D0-B454-01254B877CB2}" dt="2020-01-15T17:37:59.194" v="885" actId="20577"/>
          <ac:spMkLst>
            <pc:docMk/>
            <pc:sldMk cId="1349220922" sldId="386"/>
            <ac:spMk id="58" creationId="{2B6C303C-D56D-48FC-977F-540CAA8F1FB0}"/>
          </ac:spMkLst>
        </pc:spChg>
        <pc:spChg chg="mod">
          <ac:chgData name="Steve Crowell" userId="62de799c1851568e" providerId="LiveId" clId="{762F78AC-2C04-45D0-B454-01254B877CB2}" dt="2020-01-15T17:38:09.211" v="891" actId="20577"/>
          <ac:spMkLst>
            <pc:docMk/>
            <pc:sldMk cId="1349220922" sldId="386"/>
            <ac:spMk id="64" creationId="{4A3B8139-391D-46C0-8FD6-8C3D7EBAA503}"/>
          </ac:spMkLst>
        </pc:spChg>
      </pc:sldChg>
      <pc:sldChg chg="modSp">
        <pc:chgData name="Steve Crowell" userId="62de799c1851568e" providerId="LiveId" clId="{762F78AC-2C04-45D0-B454-01254B877CB2}" dt="2020-01-15T17:38:35.830" v="898" actId="20577"/>
        <pc:sldMkLst>
          <pc:docMk/>
          <pc:sldMk cId="1600204395" sldId="387"/>
        </pc:sldMkLst>
        <pc:spChg chg="mod">
          <ac:chgData name="Steve Crowell" userId="62de799c1851568e" providerId="LiveId" clId="{762F78AC-2C04-45D0-B454-01254B877CB2}" dt="2020-01-15T17:38:35.830" v="898" actId="20577"/>
          <ac:spMkLst>
            <pc:docMk/>
            <pc:sldMk cId="1600204395" sldId="387"/>
            <ac:spMk id="85" creationId="{4129BDE1-367F-46C0-B1A2-C4B4FD098578}"/>
          </ac:spMkLst>
        </pc:spChg>
      </pc:sldChg>
      <pc:sldChg chg="modSp">
        <pc:chgData name="Steve Crowell" userId="62de799c1851568e" providerId="LiveId" clId="{762F78AC-2C04-45D0-B454-01254B877CB2}" dt="2020-01-15T17:39:17.674" v="915" actId="20577"/>
        <pc:sldMkLst>
          <pc:docMk/>
          <pc:sldMk cId="2616860132" sldId="388"/>
        </pc:sldMkLst>
        <pc:spChg chg="mod">
          <ac:chgData name="Steve Crowell" userId="62de799c1851568e" providerId="LiveId" clId="{762F78AC-2C04-45D0-B454-01254B877CB2}" dt="2020-01-15T17:39:17.674" v="915" actId="20577"/>
          <ac:spMkLst>
            <pc:docMk/>
            <pc:sldMk cId="2616860132" sldId="388"/>
            <ac:spMk id="40" creationId="{A1091B10-01F7-4C99-A72D-CE56B0C90165}"/>
          </ac:spMkLst>
        </pc:spChg>
        <pc:spChg chg="mod">
          <ac:chgData name="Steve Crowell" userId="62de799c1851568e" providerId="LiveId" clId="{762F78AC-2C04-45D0-B454-01254B877CB2}" dt="2020-01-15T17:39:06.886" v="908" actId="20577"/>
          <ac:spMkLst>
            <pc:docMk/>
            <pc:sldMk cId="2616860132" sldId="388"/>
            <ac:spMk id="55" creationId="{2FA5ABE9-3D32-4864-84A9-B7289AE0BE85}"/>
          </ac:spMkLst>
        </pc:spChg>
      </pc:sldChg>
      <pc:sldChg chg="modSp">
        <pc:chgData name="Steve Crowell" userId="62de799c1851568e" providerId="LiveId" clId="{762F78AC-2C04-45D0-B454-01254B877CB2}" dt="2020-01-15T17:37:22.191" v="862" actId="20577"/>
        <pc:sldMkLst>
          <pc:docMk/>
          <pc:sldMk cId="2612237437" sldId="391"/>
        </pc:sldMkLst>
        <pc:spChg chg="mod">
          <ac:chgData name="Steve Crowell" userId="62de799c1851568e" providerId="LiveId" clId="{762F78AC-2C04-45D0-B454-01254B877CB2}" dt="2020-01-15T17:37:22.191" v="862" actId="20577"/>
          <ac:spMkLst>
            <pc:docMk/>
            <pc:sldMk cId="2612237437" sldId="391"/>
            <ac:spMk id="4" creationId="{01A856B7-34CB-4A8C-83AA-78F487F3068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AA3AB8-6293-4E4C-9BA2-42753BF6B781}" type="datetimeFigureOut">
              <a:rPr lang="en-US" smtClean="0"/>
              <a:t>8/14/20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61C868-3A5C-46B2-8260-293E29A1FD73}" type="slidenum">
              <a:rPr lang="en-US" smtClean="0"/>
              <a:t>‹#›</a:t>
            </a:fld>
            <a:endParaRPr lang="en-US"/>
          </a:p>
        </p:txBody>
      </p:sp>
    </p:spTree>
    <p:extLst>
      <p:ext uri="{BB962C8B-B14F-4D97-AF65-F5344CB8AC3E}">
        <p14:creationId xmlns:p14="http://schemas.microsoft.com/office/powerpoint/2010/main" val="3898599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1</a:t>
            </a:fld>
            <a:endParaRPr lang="en-US"/>
          </a:p>
        </p:txBody>
      </p:sp>
    </p:spTree>
    <p:extLst>
      <p:ext uri="{BB962C8B-B14F-4D97-AF65-F5344CB8AC3E}">
        <p14:creationId xmlns:p14="http://schemas.microsoft.com/office/powerpoint/2010/main" val="760470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15</a:t>
            </a:fld>
            <a:endParaRPr lang="en-US"/>
          </a:p>
        </p:txBody>
      </p:sp>
    </p:spTree>
    <p:extLst>
      <p:ext uri="{BB962C8B-B14F-4D97-AF65-F5344CB8AC3E}">
        <p14:creationId xmlns:p14="http://schemas.microsoft.com/office/powerpoint/2010/main" val="2648329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16</a:t>
            </a:fld>
            <a:endParaRPr lang="en-US"/>
          </a:p>
        </p:txBody>
      </p:sp>
    </p:spTree>
    <p:extLst>
      <p:ext uri="{BB962C8B-B14F-4D97-AF65-F5344CB8AC3E}">
        <p14:creationId xmlns:p14="http://schemas.microsoft.com/office/powerpoint/2010/main" val="18643394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17</a:t>
            </a:fld>
            <a:endParaRPr lang="en-US"/>
          </a:p>
        </p:txBody>
      </p:sp>
    </p:spTree>
    <p:extLst>
      <p:ext uri="{BB962C8B-B14F-4D97-AF65-F5344CB8AC3E}">
        <p14:creationId xmlns:p14="http://schemas.microsoft.com/office/powerpoint/2010/main" val="1163533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18</a:t>
            </a:fld>
            <a:endParaRPr lang="en-US"/>
          </a:p>
        </p:txBody>
      </p:sp>
    </p:spTree>
    <p:extLst>
      <p:ext uri="{BB962C8B-B14F-4D97-AF65-F5344CB8AC3E}">
        <p14:creationId xmlns:p14="http://schemas.microsoft.com/office/powerpoint/2010/main" val="1450453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19</a:t>
            </a:fld>
            <a:endParaRPr lang="en-US"/>
          </a:p>
        </p:txBody>
      </p:sp>
    </p:spTree>
    <p:extLst>
      <p:ext uri="{BB962C8B-B14F-4D97-AF65-F5344CB8AC3E}">
        <p14:creationId xmlns:p14="http://schemas.microsoft.com/office/powerpoint/2010/main" val="535914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20</a:t>
            </a:fld>
            <a:endParaRPr lang="en-US"/>
          </a:p>
        </p:txBody>
      </p:sp>
    </p:spTree>
    <p:extLst>
      <p:ext uri="{BB962C8B-B14F-4D97-AF65-F5344CB8AC3E}">
        <p14:creationId xmlns:p14="http://schemas.microsoft.com/office/powerpoint/2010/main" val="108636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21</a:t>
            </a:fld>
            <a:endParaRPr lang="en-US"/>
          </a:p>
        </p:txBody>
      </p:sp>
    </p:spTree>
    <p:extLst>
      <p:ext uri="{BB962C8B-B14F-4D97-AF65-F5344CB8AC3E}">
        <p14:creationId xmlns:p14="http://schemas.microsoft.com/office/powerpoint/2010/main" val="2048451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22</a:t>
            </a:fld>
            <a:endParaRPr lang="en-US"/>
          </a:p>
        </p:txBody>
      </p:sp>
    </p:spTree>
    <p:extLst>
      <p:ext uri="{BB962C8B-B14F-4D97-AF65-F5344CB8AC3E}">
        <p14:creationId xmlns:p14="http://schemas.microsoft.com/office/powerpoint/2010/main" val="4176540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23</a:t>
            </a:fld>
            <a:endParaRPr lang="en-US"/>
          </a:p>
        </p:txBody>
      </p:sp>
    </p:spTree>
    <p:extLst>
      <p:ext uri="{BB962C8B-B14F-4D97-AF65-F5344CB8AC3E}">
        <p14:creationId xmlns:p14="http://schemas.microsoft.com/office/powerpoint/2010/main" val="4278297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24</a:t>
            </a:fld>
            <a:endParaRPr lang="en-US"/>
          </a:p>
        </p:txBody>
      </p:sp>
    </p:spTree>
    <p:extLst>
      <p:ext uri="{BB962C8B-B14F-4D97-AF65-F5344CB8AC3E}">
        <p14:creationId xmlns:p14="http://schemas.microsoft.com/office/powerpoint/2010/main" val="1053802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4261C868-3A5C-46B2-8260-293E29A1FD73}" type="slidenum">
              <a:rPr lang="en-US" smtClean="0"/>
              <a:t>2</a:t>
            </a:fld>
            <a:endParaRPr lang="en-US"/>
          </a:p>
        </p:txBody>
      </p:sp>
    </p:spTree>
    <p:extLst>
      <p:ext uri="{BB962C8B-B14F-4D97-AF65-F5344CB8AC3E}">
        <p14:creationId xmlns:p14="http://schemas.microsoft.com/office/powerpoint/2010/main" val="27785978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25</a:t>
            </a:fld>
            <a:endParaRPr lang="en-US"/>
          </a:p>
        </p:txBody>
      </p:sp>
    </p:spTree>
    <p:extLst>
      <p:ext uri="{BB962C8B-B14F-4D97-AF65-F5344CB8AC3E}">
        <p14:creationId xmlns:p14="http://schemas.microsoft.com/office/powerpoint/2010/main" val="1886079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dirty="0">
                <a:latin typeface="Century Gothic" panose="020B0502020202020204" pitchFamily="34" charset="0"/>
              </a:rPr>
              <a:t>A core test team for each platform/system IQS supports will enable focused development and expertise on systems and processes</a:t>
            </a:r>
          </a:p>
          <a:p>
            <a:pPr marL="171450" lvl="0" indent="-171450">
              <a:buFont typeface="Arial" panose="020B0604020202020204" pitchFamily="34" charset="0"/>
              <a:buChar char="•"/>
            </a:pPr>
            <a:r>
              <a:rPr lang="en-US" sz="1200" dirty="0">
                <a:latin typeface="Century Gothic" panose="020B0502020202020204" pitchFamily="34" charset="0"/>
              </a:rPr>
              <a:t>Capability to be deployed across business lines/systems </a:t>
            </a:r>
          </a:p>
          <a:p>
            <a:pPr marL="171450" lvl="0" indent="-171450">
              <a:buFont typeface="Arial" panose="020B0604020202020204" pitchFamily="34" charset="0"/>
              <a:buChar char="•"/>
            </a:pPr>
            <a:r>
              <a:rPr lang="en-US" sz="1200" dirty="0">
                <a:latin typeface="Century Gothic" panose="020B0502020202020204" pitchFamily="34" charset="0"/>
              </a:rPr>
              <a:t>Ability to improve the overall resource utilization</a:t>
            </a:r>
          </a:p>
          <a:p>
            <a:pPr marL="171450" lvl="0" indent="-171450">
              <a:buFont typeface="Arial" panose="020B0604020202020204" pitchFamily="34" charset="0"/>
              <a:buChar char="•"/>
            </a:pPr>
            <a:r>
              <a:rPr lang="en-US" sz="1200" dirty="0">
                <a:latin typeface="Century Gothic" panose="020B0502020202020204" pitchFamily="34" charset="0"/>
              </a:rPr>
              <a:t>Common process governance improving overall quality, efficiency and process</a:t>
            </a:r>
          </a:p>
          <a:p>
            <a:pPr marL="171450" lvl="0" indent="-171450">
              <a:buFont typeface="Arial" panose="020B0604020202020204" pitchFamily="34" charset="0"/>
              <a:buChar char="•"/>
            </a:pPr>
            <a:r>
              <a:rPr lang="en-US" sz="1200" dirty="0">
                <a:latin typeface="Century Gothic" panose="020B0502020202020204" pitchFamily="34" charset="0"/>
              </a:rPr>
              <a:t>Decreased operational overhead with a multi-year contract</a:t>
            </a:r>
          </a:p>
          <a:p>
            <a:pPr marL="171450" indent="-171450">
              <a:buFont typeface="Arial" panose="020B0604020202020204" pitchFamily="34" charset="0"/>
              <a:buChar char="•"/>
            </a:pPr>
            <a:r>
              <a:rPr lang="en-US" sz="1200" dirty="0">
                <a:latin typeface="Century Gothic" panose="020B0502020202020204" pitchFamily="34" charset="0"/>
              </a:rPr>
              <a:t>Single point of contact for all QA/Testing issues and concerns</a:t>
            </a:r>
          </a:p>
        </p:txBody>
      </p:sp>
      <p:sp>
        <p:nvSpPr>
          <p:cNvPr id="4" name="Slide Number Placeholder 3"/>
          <p:cNvSpPr>
            <a:spLocks noGrp="1"/>
          </p:cNvSpPr>
          <p:nvPr>
            <p:ph type="sldNum" sz="quarter" idx="5"/>
          </p:nvPr>
        </p:nvSpPr>
        <p:spPr/>
        <p:txBody>
          <a:bodyPr/>
          <a:lstStyle/>
          <a:p>
            <a:fld id="{4261C868-3A5C-46B2-8260-293E29A1FD73}" type="slidenum">
              <a:rPr lang="en-US" smtClean="0"/>
              <a:t>3</a:t>
            </a:fld>
            <a:endParaRPr lang="en-US"/>
          </a:p>
        </p:txBody>
      </p:sp>
    </p:spTree>
    <p:extLst>
      <p:ext uri="{BB962C8B-B14F-4D97-AF65-F5344CB8AC3E}">
        <p14:creationId xmlns:p14="http://schemas.microsoft.com/office/powerpoint/2010/main" val="1334828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4</a:t>
            </a:fld>
            <a:endParaRPr lang="en-US"/>
          </a:p>
        </p:txBody>
      </p:sp>
    </p:spTree>
    <p:extLst>
      <p:ext uri="{BB962C8B-B14F-4D97-AF65-F5344CB8AC3E}">
        <p14:creationId xmlns:p14="http://schemas.microsoft.com/office/powerpoint/2010/main" val="2578711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b="1" u="none" dirty="0"/>
          </a:p>
        </p:txBody>
      </p:sp>
      <p:sp>
        <p:nvSpPr>
          <p:cNvPr id="4" name="Slide Number Placeholder 3"/>
          <p:cNvSpPr>
            <a:spLocks noGrp="1"/>
          </p:cNvSpPr>
          <p:nvPr>
            <p:ph type="sldNum" sz="quarter" idx="5"/>
          </p:nvPr>
        </p:nvSpPr>
        <p:spPr/>
        <p:txBody>
          <a:bodyPr/>
          <a:lstStyle/>
          <a:p>
            <a:fld id="{4261C868-3A5C-46B2-8260-293E29A1FD73}" type="slidenum">
              <a:rPr lang="en-US" smtClean="0"/>
              <a:t>5</a:t>
            </a:fld>
            <a:endParaRPr lang="en-US"/>
          </a:p>
        </p:txBody>
      </p:sp>
    </p:spTree>
    <p:extLst>
      <p:ext uri="{BB962C8B-B14F-4D97-AF65-F5344CB8AC3E}">
        <p14:creationId xmlns:p14="http://schemas.microsoft.com/office/powerpoint/2010/main" val="97966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6</a:t>
            </a:fld>
            <a:endParaRPr lang="en-US"/>
          </a:p>
        </p:txBody>
      </p:sp>
    </p:spTree>
    <p:extLst>
      <p:ext uri="{BB962C8B-B14F-4D97-AF65-F5344CB8AC3E}">
        <p14:creationId xmlns:p14="http://schemas.microsoft.com/office/powerpoint/2010/main" val="677020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can/will train our Testers on Client specific systems prior to assigning them, at no cost to the client. Not to say that our OASIS Testers will experts on any specific system after introductory training, because they will not be. However we’ve found that putting our folks through introductory training prior to being put on a project enables them to ramp up much faster.</a:t>
            </a:r>
          </a:p>
        </p:txBody>
      </p:sp>
      <p:sp>
        <p:nvSpPr>
          <p:cNvPr id="4" name="Slide Number Placeholder 3"/>
          <p:cNvSpPr>
            <a:spLocks noGrp="1"/>
          </p:cNvSpPr>
          <p:nvPr>
            <p:ph type="sldNum" sz="quarter" idx="5"/>
          </p:nvPr>
        </p:nvSpPr>
        <p:spPr/>
        <p:txBody>
          <a:bodyPr/>
          <a:lstStyle/>
          <a:p>
            <a:fld id="{4261C868-3A5C-46B2-8260-293E29A1FD73}" type="slidenum">
              <a:rPr lang="en-US" smtClean="0"/>
              <a:t>10</a:t>
            </a:fld>
            <a:endParaRPr lang="en-US"/>
          </a:p>
        </p:txBody>
      </p:sp>
    </p:spTree>
    <p:extLst>
      <p:ext uri="{BB962C8B-B14F-4D97-AF65-F5344CB8AC3E}">
        <p14:creationId xmlns:p14="http://schemas.microsoft.com/office/powerpoint/2010/main" val="3837282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can/will train our Testers on Client Tools prior to assigning them, at no cost to the client. Not to say that our OASIS Testers will experts on any specific tool after introductory training, because they will not be. However we’ve found that putting our folks through introductory training prior to being put on a project enables them to ramp up much faster.</a:t>
            </a:r>
          </a:p>
          <a:p>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11</a:t>
            </a:fld>
            <a:endParaRPr lang="en-US"/>
          </a:p>
        </p:txBody>
      </p:sp>
    </p:spTree>
    <p:extLst>
      <p:ext uri="{BB962C8B-B14F-4D97-AF65-F5344CB8AC3E}">
        <p14:creationId xmlns:p14="http://schemas.microsoft.com/office/powerpoint/2010/main" val="234821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261C868-3A5C-46B2-8260-293E29A1FD73}" type="slidenum">
              <a:rPr lang="en-US" smtClean="0"/>
              <a:t>14</a:t>
            </a:fld>
            <a:endParaRPr lang="en-US"/>
          </a:p>
        </p:txBody>
      </p:sp>
    </p:spTree>
    <p:extLst>
      <p:ext uri="{BB962C8B-B14F-4D97-AF65-F5344CB8AC3E}">
        <p14:creationId xmlns:p14="http://schemas.microsoft.com/office/powerpoint/2010/main" val="3100102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7912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92DD1-EE94-4122-8E04-A9112373FCD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02958F-F5C9-4438-AA2E-37B7C0838578}"/>
              </a:ext>
            </a:extLst>
          </p:cNvPr>
          <p:cNvSpPr>
            <a:spLocks noGrp="1"/>
          </p:cNvSpPr>
          <p:nvPr>
            <p:ph type="dt" sz="half" idx="10"/>
          </p:nvPr>
        </p:nvSpPr>
        <p:spPr/>
        <p:txBody>
          <a:bodyPr/>
          <a:lstStyle/>
          <a:p>
            <a:fld id="{D9DA15A6-8353-4456-B785-9EE03183B616}" type="datetimeFigureOut">
              <a:rPr lang="en-US" smtClean="0"/>
              <a:t>8/14/20</a:t>
            </a:fld>
            <a:endParaRPr lang="en-US"/>
          </a:p>
        </p:txBody>
      </p:sp>
      <p:sp>
        <p:nvSpPr>
          <p:cNvPr id="4" name="Footer Placeholder 3">
            <a:extLst>
              <a:ext uri="{FF2B5EF4-FFF2-40B4-BE49-F238E27FC236}">
                <a16:creationId xmlns:a16="http://schemas.microsoft.com/office/drawing/2014/main" id="{8C2B6C78-5493-4B78-92B6-96CEB76D68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2FA3D9-33E4-4BBA-8CEF-EBB37B1320FE}"/>
              </a:ext>
            </a:extLst>
          </p:cNvPr>
          <p:cNvSpPr>
            <a:spLocks noGrp="1"/>
          </p:cNvSpPr>
          <p:nvPr>
            <p:ph type="sldNum" sz="quarter" idx="12"/>
          </p:nvPr>
        </p:nvSpPr>
        <p:spPr/>
        <p:txBody>
          <a:bodyPr/>
          <a:lstStyle/>
          <a:p>
            <a:fld id="{D0C7D110-7127-4299-B4E2-8C90128768E6}" type="slidenum">
              <a:rPr lang="en-US" smtClean="0"/>
              <a:t>‹#›</a:t>
            </a:fld>
            <a:endParaRPr lang="en-US"/>
          </a:p>
        </p:txBody>
      </p:sp>
    </p:spTree>
    <p:extLst>
      <p:ext uri="{BB962C8B-B14F-4D97-AF65-F5344CB8AC3E}">
        <p14:creationId xmlns:p14="http://schemas.microsoft.com/office/powerpoint/2010/main" val="1115299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E30C9-0A1A-4AA1-95B7-1602617CB6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368147-15E1-4D90-BE91-2393617584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D3B973-5884-491E-AA97-D3608DF979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972512-13F9-4D6A-8053-75A8DA806A36}"/>
              </a:ext>
            </a:extLst>
          </p:cNvPr>
          <p:cNvSpPr>
            <a:spLocks noGrp="1"/>
          </p:cNvSpPr>
          <p:nvPr>
            <p:ph type="dt" sz="half" idx="10"/>
          </p:nvPr>
        </p:nvSpPr>
        <p:spPr/>
        <p:txBody>
          <a:bodyPr/>
          <a:lstStyle/>
          <a:p>
            <a:fld id="{D9DA15A6-8353-4456-B785-9EE03183B616}" type="datetimeFigureOut">
              <a:rPr lang="en-US" smtClean="0"/>
              <a:t>8/14/20</a:t>
            </a:fld>
            <a:endParaRPr lang="en-US"/>
          </a:p>
        </p:txBody>
      </p:sp>
      <p:sp>
        <p:nvSpPr>
          <p:cNvPr id="6" name="Footer Placeholder 5">
            <a:extLst>
              <a:ext uri="{FF2B5EF4-FFF2-40B4-BE49-F238E27FC236}">
                <a16:creationId xmlns:a16="http://schemas.microsoft.com/office/drawing/2014/main" id="{2277C999-7073-4852-A9CC-75489DB875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C6D7E7-001F-4FE3-81B3-7F7A546F0050}"/>
              </a:ext>
            </a:extLst>
          </p:cNvPr>
          <p:cNvSpPr>
            <a:spLocks noGrp="1"/>
          </p:cNvSpPr>
          <p:nvPr>
            <p:ph type="sldNum" sz="quarter" idx="12"/>
          </p:nvPr>
        </p:nvSpPr>
        <p:spPr/>
        <p:txBody>
          <a:bodyPr/>
          <a:lstStyle/>
          <a:p>
            <a:fld id="{D0C7D110-7127-4299-B4E2-8C90128768E6}" type="slidenum">
              <a:rPr lang="en-US" smtClean="0"/>
              <a:t>‹#›</a:t>
            </a:fld>
            <a:endParaRPr lang="en-US"/>
          </a:p>
        </p:txBody>
      </p:sp>
    </p:spTree>
    <p:extLst>
      <p:ext uri="{BB962C8B-B14F-4D97-AF65-F5344CB8AC3E}">
        <p14:creationId xmlns:p14="http://schemas.microsoft.com/office/powerpoint/2010/main" val="33554277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AA91E-C86F-4606-B328-EBDFFCB7E7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637186F-A6AD-4A18-A1F1-7AF74283ED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6AA2B36-5004-46FF-A331-F21CC8AE63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2A6E78-25DB-41BD-A0EF-02E1BEBCE0D1}"/>
              </a:ext>
            </a:extLst>
          </p:cNvPr>
          <p:cNvSpPr>
            <a:spLocks noGrp="1"/>
          </p:cNvSpPr>
          <p:nvPr>
            <p:ph type="dt" sz="half" idx="10"/>
          </p:nvPr>
        </p:nvSpPr>
        <p:spPr/>
        <p:txBody>
          <a:bodyPr/>
          <a:lstStyle/>
          <a:p>
            <a:fld id="{D9DA15A6-8353-4456-B785-9EE03183B616}" type="datetimeFigureOut">
              <a:rPr lang="en-US" smtClean="0"/>
              <a:t>8/14/20</a:t>
            </a:fld>
            <a:endParaRPr lang="en-US"/>
          </a:p>
        </p:txBody>
      </p:sp>
      <p:sp>
        <p:nvSpPr>
          <p:cNvPr id="6" name="Footer Placeholder 5">
            <a:extLst>
              <a:ext uri="{FF2B5EF4-FFF2-40B4-BE49-F238E27FC236}">
                <a16:creationId xmlns:a16="http://schemas.microsoft.com/office/drawing/2014/main" id="{82B72F69-E444-4AE3-A679-5A086EF86F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D382BD-82FA-40B4-B18B-B35B029F3C1C}"/>
              </a:ext>
            </a:extLst>
          </p:cNvPr>
          <p:cNvSpPr>
            <a:spLocks noGrp="1"/>
          </p:cNvSpPr>
          <p:nvPr>
            <p:ph type="sldNum" sz="quarter" idx="12"/>
          </p:nvPr>
        </p:nvSpPr>
        <p:spPr/>
        <p:txBody>
          <a:bodyPr/>
          <a:lstStyle/>
          <a:p>
            <a:fld id="{D0C7D110-7127-4299-B4E2-8C90128768E6}" type="slidenum">
              <a:rPr lang="en-US" smtClean="0"/>
              <a:t>‹#›</a:t>
            </a:fld>
            <a:endParaRPr lang="en-US"/>
          </a:p>
        </p:txBody>
      </p:sp>
    </p:spTree>
    <p:extLst>
      <p:ext uri="{BB962C8B-B14F-4D97-AF65-F5344CB8AC3E}">
        <p14:creationId xmlns:p14="http://schemas.microsoft.com/office/powerpoint/2010/main" val="30982677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1F7DA-DF48-404E-BE91-B5449C29B53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840450-B2B2-41E4-ABBB-8B14AF7192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FC2874-891C-4CF9-BEF8-97D4CA03858A}"/>
              </a:ext>
            </a:extLst>
          </p:cNvPr>
          <p:cNvSpPr>
            <a:spLocks noGrp="1"/>
          </p:cNvSpPr>
          <p:nvPr>
            <p:ph type="dt" sz="half" idx="10"/>
          </p:nvPr>
        </p:nvSpPr>
        <p:spPr/>
        <p:txBody>
          <a:bodyPr/>
          <a:lstStyle/>
          <a:p>
            <a:fld id="{D9DA15A6-8353-4456-B785-9EE03183B616}" type="datetimeFigureOut">
              <a:rPr lang="en-US" smtClean="0"/>
              <a:t>8/14/20</a:t>
            </a:fld>
            <a:endParaRPr lang="en-US"/>
          </a:p>
        </p:txBody>
      </p:sp>
      <p:sp>
        <p:nvSpPr>
          <p:cNvPr id="5" name="Footer Placeholder 4">
            <a:extLst>
              <a:ext uri="{FF2B5EF4-FFF2-40B4-BE49-F238E27FC236}">
                <a16:creationId xmlns:a16="http://schemas.microsoft.com/office/drawing/2014/main" id="{802DC497-E840-453E-A343-1317C48DEA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825BF2-6FD2-4187-A418-0EA39DECA4AA}"/>
              </a:ext>
            </a:extLst>
          </p:cNvPr>
          <p:cNvSpPr>
            <a:spLocks noGrp="1"/>
          </p:cNvSpPr>
          <p:nvPr>
            <p:ph type="sldNum" sz="quarter" idx="12"/>
          </p:nvPr>
        </p:nvSpPr>
        <p:spPr/>
        <p:txBody>
          <a:bodyPr/>
          <a:lstStyle/>
          <a:p>
            <a:fld id="{D0C7D110-7127-4299-B4E2-8C90128768E6}" type="slidenum">
              <a:rPr lang="en-US" smtClean="0"/>
              <a:t>‹#›</a:t>
            </a:fld>
            <a:endParaRPr lang="en-US"/>
          </a:p>
        </p:txBody>
      </p:sp>
    </p:spTree>
    <p:extLst>
      <p:ext uri="{BB962C8B-B14F-4D97-AF65-F5344CB8AC3E}">
        <p14:creationId xmlns:p14="http://schemas.microsoft.com/office/powerpoint/2010/main" val="38665704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696C540-25D5-4047-86B1-1EF3A3ED0A6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B732232-9452-4F58-ADDD-759D87F258D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6B9E12-34D2-4902-A3BB-A6E073E56A2F}"/>
              </a:ext>
            </a:extLst>
          </p:cNvPr>
          <p:cNvSpPr>
            <a:spLocks noGrp="1"/>
          </p:cNvSpPr>
          <p:nvPr>
            <p:ph type="dt" sz="half" idx="10"/>
          </p:nvPr>
        </p:nvSpPr>
        <p:spPr/>
        <p:txBody>
          <a:bodyPr/>
          <a:lstStyle/>
          <a:p>
            <a:fld id="{D9DA15A6-8353-4456-B785-9EE03183B616}" type="datetimeFigureOut">
              <a:rPr lang="en-US" smtClean="0"/>
              <a:t>8/14/20</a:t>
            </a:fld>
            <a:endParaRPr lang="en-US"/>
          </a:p>
        </p:txBody>
      </p:sp>
      <p:sp>
        <p:nvSpPr>
          <p:cNvPr id="5" name="Footer Placeholder 4">
            <a:extLst>
              <a:ext uri="{FF2B5EF4-FFF2-40B4-BE49-F238E27FC236}">
                <a16:creationId xmlns:a16="http://schemas.microsoft.com/office/drawing/2014/main" id="{17F2B243-AA8A-4808-A5E9-2DC72E8624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22B26B-BC0E-442E-9CA9-55903821B8BB}"/>
              </a:ext>
            </a:extLst>
          </p:cNvPr>
          <p:cNvSpPr>
            <a:spLocks noGrp="1"/>
          </p:cNvSpPr>
          <p:nvPr>
            <p:ph type="sldNum" sz="quarter" idx="12"/>
          </p:nvPr>
        </p:nvSpPr>
        <p:spPr/>
        <p:txBody>
          <a:bodyPr/>
          <a:lstStyle/>
          <a:p>
            <a:fld id="{D0C7D110-7127-4299-B4E2-8C90128768E6}" type="slidenum">
              <a:rPr lang="en-US" smtClean="0"/>
              <a:t>‹#›</a:t>
            </a:fld>
            <a:endParaRPr lang="en-US"/>
          </a:p>
        </p:txBody>
      </p:sp>
    </p:spTree>
    <p:extLst>
      <p:ext uri="{BB962C8B-B14F-4D97-AF65-F5344CB8AC3E}">
        <p14:creationId xmlns:p14="http://schemas.microsoft.com/office/powerpoint/2010/main" val="3612531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11CD81F-C18F-4F5E-9224-0B85174D82D7}"/>
              </a:ext>
            </a:extLst>
          </p:cNvPr>
          <p:cNvSpPr>
            <a:spLocks noGrp="1"/>
          </p:cNvSpPr>
          <p:nvPr>
            <p:ph type="pic" sz="quarter" idx="10"/>
          </p:nvPr>
        </p:nvSpPr>
        <p:spPr>
          <a:xfrm>
            <a:off x="3105494" y="301408"/>
            <a:ext cx="6011494" cy="6274655"/>
          </a:xfrm>
          <a:custGeom>
            <a:avLst/>
            <a:gdLst>
              <a:gd name="connsiteX0" fmla="*/ 5994384 w 6011494"/>
              <a:gd name="connsiteY0" fmla="*/ 113 h 6274655"/>
              <a:gd name="connsiteX1" fmla="*/ 6010996 w 6011494"/>
              <a:gd name="connsiteY1" fmla="*/ 44948 h 6274655"/>
              <a:gd name="connsiteX2" fmla="*/ 5985948 w 6011494"/>
              <a:gd name="connsiteY2" fmla="*/ 1604155 h 6274655"/>
              <a:gd name="connsiteX3" fmla="*/ 5960139 w 6011494"/>
              <a:gd name="connsiteY3" fmla="*/ 3137807 h 6274655"/>
              <a:gd name="connsiteX4" fmla="*/ 5934412 w 6011494"/>
              <a:gd name="connsiteY4" fmla="*/ 4820287 h 6274655"/>
              <a:gd name="connsiteX5" fmla="*/ 5918722 w 6011494"/>
              <a:gd name="connsiteY5" fmla="*/ 5814457 h 6274655"/>
              <a:gd name="connsiteX6" fmla="*/ 5911323 w 6011494"/>
              <a:gd name="connsiteY6" fmla="*/ 6243549 h 6274655"/>
              <a:gd name="connsiteX7" fmla="*/ 5881726 w 6011494"/>
              <a:gd name="connsiteY7" fmla="*/ 6274547 h 6274655"/>
              <a:gd name="connsiteX8" fmla="*/ 5856213 w 6011494"/>
              <a:gd name="connsiteY8" fmla="*/ 6274591 h 6274655"/>
              <a:gd name="connsiteX9" fmla="*/ 52901 w 6011494"/>
              <a:gd name="connsiteY9" fmla="*/ 6274591 h 6274655"/>
              <a:gd name="connsiteX10" fmla="*/ 1193 w 6011494"/>
              <a:gd name="connsiteY10" fmla="*/ 6221396 h 6274655"/>
              <a:gd name="connsiteX11" fmla="*/ 40611 w 6011494"/>
              <a:gd name="connsiteY11" fmla="*/ 5649300 h 6274655"/>
              <a:gd name="connsiteX12" fmla="*/ 69101 w 6011494"/>
              <a:gd name="connsiteY12" fmla="*/ 5225480 h 6274655"/>
              <a:gd name="connsiteX13" fmla="*/ 108648 w 6011494"/>
              <a:gd name="connsiteY13" fmla="*/ 4653386 h 6274655"/>
              <a:gd name="connsiteX14" fmla="*/ 137179 w 6011494"/>
              <a:gd name="connsiteY14" fmla="*/ 4229524 h 6274655"/>
              <a:gd name="connsiteX15" fmla="*/ 176894 w 6011494"/>
              <a:gd name="connsiteY15" fmla="*/ 3670229 h 6274655"/>
              <a:gd name="connsiteX16" fmla="*/ 204748 w 6011494"/>
              <a:gd name="connsiteY16" fmla="*/ 3280427 h 6274655"/>
              <a:gd name="connsiteX17" fmla="*/ 244932 w 6011494"/>
              <a:gd name="connsiteY17" fmla="*/ 2729720 h 6274655"/>
              <a:gd name="connsiteX18" fmla="*/ 272783 w 6011494"/>
              <a:gd name="connsiteY18" fmla="*/ 2339919 h 6274655"/>
              <a:gd name="connsiteX19" fmla="*/ 312967 w 6011494"/>
              <a:gd name="connsiteY19" fmla="*/ 1789212 h 6274655"/>
              <a:gd name="connsiteX20" fmla="*/ 340862 w 6011494"/>
              <a:gd name="connsiteY20" fmla="*/ 1399411 h 6274655"/>
              <a:gd name="connsiteX21" fmla="*/ 381002 w 6011494"/>
              <a:gd name="connsiteY21" fmla="*/ 848704 h 6274655"/>
              <a:gd name="connsiteX22" fmla="*/ 408429 w 6011494"/>
              <a:gd name="connsiteY22" fmla="*/ 467407 h 6274655"/>
              <a:gd name="connsiteX23" fmla="*/ 424928 w 6011494"/>
              <a:gd name="connsiteY23" fmla="*/ 230132 h 6274655"/>
              <a:gd name="connsiteX24" fmla="*/ 455713 w 6011494"/>
              <a:gd name="connsiteY24" fmla="*/ 201388 h 6274655"/>
              <a:gd name="connsiteX25" fmla="*/ 719012 w 6011494"/>
              <a:gd name="connsiteY25" fmla="*/ 190460 h 6274655"/>
              <a:gd name="connsiteX26" fmla="*/ 1250030 w 6011494"/>
              <a:gd name="connsiteY26" fmla="*/ 170645 h 6274655"/>
              <a:gd name="connsiteX27" fmla="*/ 2256702 w 6011494"/>
              <a:gd name="connsiteY27" fmla="*/ 131141 h 6274655"/>
              <a:gd name="connsiteX28" fmla="*/ 2753703 w 6011494"/>
              <a:gd name="connsiteY28" fmla="*/ 112091 h 6274655"/>
              <a:gd name="connsiteX29" fmla="*/ 3577742 w 6011494"/>
              <a:gd name="connsiteY29" fmla="*/ 80158 h 6274655"/>
              <a:gd name="connsiteX30" fmla="*/ 4070491 w 6011494"/>
              <a:gd name="connsiteY30" fmla="*/ 61234 h 6274655"/>
              <a:gd name="connsiteX31" fmla="*/ 4890321 w 6011494"/>
              <a:gd name="connsiteY31" fmla="*/ 29981 h 6274655"/>
              <a:gd name="connsiteX32" fmla="*/ 5213278 w 6011494"/>
              <a:gd name="connsiteY32" fmla="*/ 20626 h 6274655"/>
              <a:gd name="connsiteX33" fmla="*/ 5965454 w 6011494"/>
              <a:gd name="connsiteY33" fmla="*/ 554 h 6274655"/>
              <a:gd name="connsiteX34" fmla="*/ 5994384 w 6011494"/>
              <a:gd name="connsiteY34" fmla="*/ 113 h 62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11494" h="6274655">
                <a:moveTo>
                  <a:pt x="5994384" y="113"/>
                </a:moveTo>
                <a:cubicBezTo>
                  <a:pt x="6014608" y="1066"/>
                  <a:pt x="6011571" y="8655"/>
                  <a:pt x="6010996" y="44948"/>
                </a:cubicBezTo>
                <a:cubicBezTo>
                  <a:pt x="6002704" y="564698"/>
                  <a:pt x="5994496" y="1084449"/>
                  <a:pt x="5985948" y="1604155"/>
                </a:cubicBezTo>
                <a:cubicBezTo>
                  <a:pt x="5977572" y="2115317"/>
                  <a:pt x="5968770" y="2626562"/>
                  <a:pt x="5960139" y="3137807"/>
                </a:cubicBezTo>
                <a:cubicBezTo>
                  <a:pt x="5951548" y="3698633"/>
                  <a:pt x="5943044" y="4259459"/>
                  <a:pt x="5934412" y="4820287"/>
                </a:cubicBezTo>
                <a:cubicBezTo>
                  <a:pt x="5929308" y="5151662"/>
                  <a:pt x="5924037" y="5483080"/>
                  <a:pt x="5918722" y="5814457"/>
                </a:cubicBezTo>
                <a:cubicBezTo>
                  <a:pt x="5916424" y="5957502"/>
                  <a:pt x="5913875" y="6100505"/>
                  <a:pt x="5911323" y="6243549"/>
                </a:cubicBezTo>
                <a:cubicBezTo>
                  <a:pt x="5910771" y="6273741"/>
                  <a:pt x="5910514" y="6273782"/>
                  <a:pt x="5881726" y="6274547"/>
                </a:cubicBezTo>
                <a:cubicBezTo>
                  <a:pt x="5873224" y="6274761"/>
                  <a:pt x="5864718" y="6274591"/>
                  <a:pt x="5856213" y="6274591"/>
                </a:cubicBezTo>
                <a:cubicBezTo>
                  <a:pt x="3921790" y="6274591"/>
                  <a:pt x="1987325" y="6274591"/>
                  <a:pt x="52901" y="6274591"/>
                </a:cubicBezTo>
                <a:cubicBezTo>
                  <a:pt x="-1400" y="6274591"/>
                  <a:pt x="-2336" y="6274506"/>
                  <a:pt x="1193" y="6221396"/>
                </a:cubicBezTo>
                <a:cubicBezTo>
                  <a:pt x="13949" y="6030683"/>
                  <a:pt x="27556" y="5840012"/>
                  <a:pt x="40611" y="5649300"/>
                </a:cubicBezTo>
                <a:cubicBezTo>
                  <a:pt x="50264" y="5508042"/>
                  <a:pt x="59448" y="5366740"/>
                  <a:pt x="69101" y="5225480"/>
                </a:cubicBezTo>
                <a:cubicBezTo>
                  <a:pt x="82155" y="5034768"/>
                  <a:pt x="95593" y="4844099"/>
                  <a:pt x="108648" y="4653386"/>
                </a:cubicBezTo>
                <a:cubicBezTo>
                  <a:pt x="118300" y="4512128"/>
                  <a:pt x="127356" y="4370784"/>
                  <a:pt x="137179" y="4229524"/>
                </a:cubicBezTo>
                <a:cubicBezTo>
                  <a:pt x="150149" y="4043063"/>
                  <a:pt x="163629" y="3856688"/>
                  <a:pt x="176894" y="3670229"/>
                </a:cubicBezTo>
                <a:cubicBezTo>
                  <a:pt x="186165" y="3540281"/>
                  <a:pt x="195350" y="3410375"/>
                  <a:pt x="204748" y="3280427"/>
                </a:cubicBezTo>
                <a:cubicBezTo>
                  <a:pt x="218057" y="3096858"/>
                  <a:pt x="231621" y="2913290"/>
                  <a:pt x="244932" y="2729720"/>
                </a:cubicBezTo>
                <a:cubicBezTo>
                  <a:pt x="254328" y="2599814"/>
                  <a:pt x="263344" y="2469867"/>
                  <a:pt x="272783" y="2339919"/>
                </a:cubicBezTo>
                <a:cubicBezTo>
                  <a:pt x="286092" y="2156351"/>
                  <a:pt x="299658" y="1972782"/>
                  <a:pt x="312967" y="1789212"/>
                </a:cubicBezTo>
                <a:cubicBezTo>
                  <a:pt x="322365" y="1659306"/>
                  <a:pt x="331420" y="1529360"/>
                  <a:pt x="340862" y="1399411"/>
                </a:cubicBezTo>
                <a:cubicBezTo>
                  <a:pt x="354171" y="1215843"/>
                  <a:pt x="367693" y="1032274"/>
                  <a:pt x="381002" y="848704"/>
                </a:cubicBezTo>
                <a:cubicBezTo>
                  <a:pt x="390230" y="721605"/>
                  <a:pt x="399287" y="594506"/>
                  <a:pt x="408429" y="467407"/>
                </a:cubicBezTo>
                <a:cubicBezTo>
                  <a:pt x="414128" y="388316"/>
                  <a:pt x="420888" y="309310"/>
                  <a:pt x="424928" y="230132"/>
                </a:cubicBezTo>
                <a:cubicBezTo>
                  <a:pt x="426119" y="207086"/>
                  <a:pt x="435176" y="202069"/>
                  <a:pt x="455713" y="201388"/>
                </a:cubicBezTo>
                <a:cubicBezTo>
                  <a:pt x="543522" y="198411"/>
                  <a:pt x="631247" y="193818"/>
                  <a:pt x="719012" y="190460"/>
                </a:cubicBezTo>
                <a:cubicBezTo>
                  <a:pt x="895991" y="183657"/>
                  <a:pt x="1073010" y="177490"/>
                  <a:pt x="1250030" y="170645"/>
                </a:cubicBezTo>
                <a:cubicBezTo>
                  <a:pt x="1585615" y="157632"/>
                  <a:pt x="1921160" y="144239"/>
                  <a:pt x="2256702" y="131141"/>
                </a:cubicBezTo>
                <a:cubicBezTo>
                  <a:pt x="2422369" y="124679"/>
                  <a:pt x="2588036" y="118469"/>
                  <a:pt x="2753703" y="112091"/>
                </a:cubicBezTo>
                <a:cubicBezTo>
                  <a:pt x="3028398" y="101460"/>
                  <a:pt x="3303090" y="90788"/>
                  <a:pt x="3577742" y="80158"/>
                </a:cubicBezTo>
                <a:cubicBezTo>
                  <a:pt x="3742007" y="73820"/>
                  <a:pt x="3906227" y="67528"/>
                  <a:pt x="4070491" y="61234"/>
                </a:cubicBezTo>
                <a:cubicBezTo>
                  <a:pt x="4343782" y="50774"/>
                  <a:pt x="4617029" y="40015"/>
                  <a:pt x="4890321" y="29981"/>
                </a:cubicBezTo>
                <a:cubicBezTo>
                  <a:pt x="4997945" y="26027"/>
                  <a:pt x="5105611" y="23559"/>
                  <a:pt x="5213278" y="20626"/>
                </a:cubicBezTo>
                <a:cubicBezTo>
                  <a:pt x="5463988" y="13822"/>
                  <a:pt x="5714742" y="7103"/>
                  <a:pt x="5965454" y="554"/>
                </a:cubicBezTo>
                <a:cubicBezTo>
                  <a:pt x="5978317" y="215"/>
                  <a:pt x="5987643" y="-205"/>
                  <a:pt x="5994384" y="113"/>
                </a:cubicBezTo>
                <a:close/>
              </a:path>
            </a:pathLst>
          </a:custGeom>
        </p:spPr>
        <p:txBody>
          <a:bodyPr wrap="square">
            <a:noAutofit/>
          </a:bodyPr>
          <a:lstStyle/>
          <a:p>
            <a:endParaRPr lang="en-US"/>
          </a:p>
        </p:txBody>
      </p:sp>
    </p:spTree>
    <p:extLst>
      <p:ext uri="{BB962C8B-B14F-4D97-AF65-F5344CB8AC3E}">
        <p14:creationId xmlns:p14="http://schemas.microsoft.com/office/powerpoint/2010/main" val="3230251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BC58BE6-65F6-419B-932D-3E6EB0C83B6E}"/>
              </a:ext>
            </a:extLst>
          </p:cNvPr>
          <p:cNvSpPr>
            <a:spLocks noGrp="1"/>
          </p:cNvSpPr>
          <p:nvPr>
            <p:ph type="pic" sz="quarter" idx="10"/>
          </p:nvPr>
        </p:nvSpPr>
        <p:spPr>
          <a:xfrm>
            <a:off x="2850495" y="205720"/>
            <a:ext cx="6548148" cy="6457936"/>
          </a:xfrm>
          <a:custGeom>
            <a:avLst/>
            <a:gdLst>
              <a:gd name="connsiteX0" fmla="*/ 5284052 w 6548148"/>
              <a:gd name="connsiteY0" fmla="*/ 2 h 6457936"/>
              <a:gd name="connsiteX1" fmla="*/ 5985981 w 6548148"/>
              <a:gd name="connsiteY1" fmla="*/ 346 h 6457936"/>
              <a:gd name="connsiteX2" fmla="*/ 6227727 w 6548148"/>
              <a:gd name="connsiteY2" fmla="*/ 475 h 6457936"/>
              <a:gd name="connsiteX3" fmla="*/ 6259415 w 6548148"/>
              <a:gd name="connsiteY3" fmla="*/ 31228 h 6457936"/>
              <a:gd name="connsiteX4" fmla="*/ 6276722 w 6548148"/>
              <a:gd name="connsiteY4" fmla="*/ 408038 h 6457936"/>
              <a:gd name="connsiteX5" fmla="*/ 6317996 w 6548148"/>
              <a:gd name="connsiteY5" fmla="*/ 1305625 h 6457936"/>
              <a:gd name="connsiteX6" fmla="*/ 6346884 w 6548148"/>
              <a:gd name="connsiteY6" fmla="*/ 1957693 h 6457936"/>
              <a:gd name="connsiteX7" fmla="*/ 6385612 w 6548148"/>
              <a:gd name="connsiteY7" fmla="*/ 2779011 h 6457936"/>
              <a:gd name="connsiteX8" fmla="*/ 6404320 w 6548148"/>
              <a:gd name="connsiteY8" fmla="*/ 3189713 h 6457936"/>
              <a:gd name="connsiteX9" fmla="*/ 6445127 w 6548148"/>
              <a:gd name="connsiteY9" fmla="*/ 4074577 h 6457936"/>
              <a:gd name="connsiteX10" fmla="*/ 6463495 w 6548148"/>
              <a:gd name="connsiteY10" fmla="*/ 4476795 h 6457936"/>
              <a:gd name="connsiteX11" fmla="*/ 6504599 w 6548148"/>
              <a:gd name="connsiteY11" fmla="*/ 5370140 h 6457936"/>
              <a:gd name="connsiteX12" fmla="*/ 6533231 w 6548148"/>
              <a:gd name="connsiteY12" fmla="*/ 6013767 h 6457936"/>
              <a:gd name="connsiteX13" fmla="*/ 6547611 w 6548148"/>
              <a:gd name="connsiteY13" fmla="*/ 6305864 h 6457936"/>
              <a:gd name="connsiteX14" fmla="*/ 6512149 w 6548148"/>
              <a:gd name="connsiteY14" fmla="*/ 6343447 h 6457936"/>
              <a:gd name="connsiteX15" fmla="*/ 5647095 w 6548148"/>
              <a:gd name="connsiteY15" fmla="*/ 6359185 h 6457936"/>
              <a:gd name="connsiteX16" fmla="*/ 3900021 w 6548148"/>
              <a:gd name="connsiteY16" fmla="*/ 6390787 h 6457936"/>
              <a:gd name="connsiteX17" fmla="*/ 3289356 w 6548148"/>
              <a:gd name="connsiteY17" fmla="*/ 6400883 h 6457936"/>
              <a:gd name="connsiteX18" fmla="*/ 3289399 w 6548148"/>
              <a:gd name="connsiteY18" fmla="*/ 6400672 h 6457936"/>
              <a:gd name="connsiteX19" fmla="*/ 1406627 w 6548148"/>
              <a:gd name="connsiteY19" fmla="*/ 6434436 h 6457936"/>
              <a:gd name="connsiteX20" fmla="*/ 100542 w 6548148"/>
              <a:gd name="connsiteY20" fmla="*/ 6457766 h 6457936"/>
              <a:gd name="connsiteX21" fmla="*/ 24824 w 6548148"/>
              <a:gd name="connsiteY21" fmla="*/ 6451999 h 6457936"/>
              <a:gd name="connsiteX22" fmla="*/ 50 w 6548148"/>
              <a:gd name="connsiteY22" fmla="*/ 6420015 h 6457936"/>
              <a:gd name="connsiteX23" fmla="*/ 2893 w 6548148"/>
              <a:gd name="connsiteY23" fmla="*/ 6263191 h 6457936"/>
              <a:gd name="connsiteX24" fmla="*/ 18037 w 6548148"/>
              <a:gd name="connsiteY24" fmla="*/ 5419772 h 6457936"/>
              <a:gd name="connsiteX25" fmla="*/ 53456 w 6548148"/>
              <a:gd name="connsiteY25" fmla="*/ 3440496 h 6457936"/>
              <a:gd name="connsiteX26" fmla="*/ 70169 w 6548148"/>
              <a:gd name="connsiteY26" fmla="*/ 2508080 h 6457936"/>
              <a:gd name="connsiteX27" fmla="*/ 94816 w 6548148"/>
              <a:gd name="connsiteY27" fmla="*/ 1134888 h 6457936"/>
              <a:gd name="connsiteX28" fmla="*/ 113181 w 6548148"/>
              <a:gd name="connsiteY28" fmla="*/ 126162 h 6457936"/>
              <a:gd name="connsiteX29" fmla="*/ 163363 w 6548148"/>
              <a:gd name="connsiteY29" fmla="*/ 75556 h 6457936"/>
              <a:gd name="connsiteX30" fmla="*/ 1897796 w 6548148"/>
              <a:gd name="connsiteY30" fmla="*/ 47389 h 6457936"/>
              <a:gd name="connsiteX31" fmla="*/ 2864656 w 6548148"/>
              <a:gd name="connsiteY31" fmla="*/ 31355 h 6457936"/>
              <a:gd name="connsiteX32" fmla="*/ 4582122 w 6548148"/>
              <a:gd name="connsiteY32" fmla="*/ 2934 h 6457936"/>
              <a:gd name="connsiteX33" fmla="*/ 5284052 w 6548148"/>
              <a:gd name="connsiteY33" fmla="*/ 2 h 645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548148" h="6457936">
                <a:moveTo>
                  <a:pt x="5284052" y="2"/>
                </a:moveTo>
                <a:cubicBezTo>
                  <a:pt x="5518036" y="39"/>
                  <a:pt x="5752019" y="622"/>
                  <a:pt x="5985981" y="346"/>
                </a:cubicBezTo>
                <a:cubicBezTo>
                  <a:pt x="6066577" y="262"/>
                  <a:pt x="6147175" y="92"/>
                  <a:pt x="6227727" y="475"/>
                </a:cubicBezTo>
                <a:cubicBezTo>
                  <a:pt x="6257421" y="602"/>
                  <a:pt x="6257973" y="1237"/>
                  <a:pt x="6259415" y="31228"/>
                </a:cubicBezTo>
                <a:cubicBezTo>
                  <a:pt x="6265397" y="156832"/>
                  <a:pt x="6270953" y="282435"/>
                  <a:pt x="6276722" y="408038"/>
                </a:cubicBezTo>
                <a:cubicBezTo>
                  <a:pt x="6290465" y="707218"/>
                  <a:pt x="6304423" y="1006401"/>
                  <a:pt x="6317996" y="1305625"/>
                </a:cubicBezTo>
                <a:cubicBezTo>
                  <a:pt x="6327838" y="1522981"/>
                  <a:pt x="6336915" y="1740380"/>
                  <a:pt x="6346884" y="1957693"/>
                </a:cubicBezTo>
                <a:cubicBezTo>
                  <a:pt x="6359483" y="2231465"/>
                  <a:pt x="6372759" y="2505239"/>
                  <a:pt x="6385612" y="2779011"/>
                </a:cubicBezTo>
                <a:cubicBezTo>
                  <a:pt x="6392018" y="2915898"/>
                  <a:pt x="6398000" y="3052826"/>
                  <a:pt x="6404320" y="3189713"/>
                </a:cubicBezTo>
                <a:cubicBezTo>
                  <a:pt x="6417893" y="3484653"/>
                  <a:pt x="6431553" y="3779635"/>
                  <a:pt x="6445127" y="4074577"/>
                </a:cubicBezTo>
                <a:cubicBezTo>
                  <a:pt x="6451319" y="4208662"/>
                  <a:pt x="6457343" y="4342750"/>
                  <a:pt x="6463495" y="4476795"/>
                </a:cubicBezTo>
                <a:cubicBezTo>
                  <a:pt x="6477195" y="4774576"/>
                  <a:pt x="6491065" y="5072358"/>
                  <a:pt x="6504599" y="5370140"/>
                </a:cubicBezTo>
                <a:cubicBezTo>
                  <a:pt x="6514355" y="5584654"/>
                  <a:pt x="6523474" y="5799210"/>
                  <a:pt x="6533231" y="6013767"/>
                </a:cubicBezTo>
                <a:cubicBezTo>
                  <a:pt x="6537641" y="6111160"/>
                  <a:pt x="6542945" y="6208471"/>
                  <a:pt x="6547611" y="6305864"/>
                </a:cubicBezTo>
                <a:cubicBezTo>
                  <a:pt x="6549349" y="6342429"/>
                  <a:pt x="6549009" y="6342769"/>
                  <a:pt x="6512149" y="6343447"/>
                </a:cubicBezTo>
                <a:cubicBezTo>
                  <a:pt x="6223783" y="6348749"/>
                  <a:pt x="5935461" y="6353967"/>
                  <a:pt x="5647095" y="6359185"/>
                </a:cubicBezTo>
                <a:cubicBezTo>
                  <a:pt x="5064724" y="6369747"/>
                  <a:pt x="4482394" y="6380353"/>
                  <a:pt x="3900021" y="6390787"/>
                </a:cubicBezTo>
                <a:cubicBezTo>
                  <a:pt x="3696495" y="6394434"/>
                  <a:pt x="3492925" y="6397533"/>
                  <a:pt x="3289356" y="6400883"/>
                </a:cubicBezTo>
                <a:cubicBezTo>
                  <a:pt x="3289399" y="6400797"/>
                  <a:pt x="3289399" y="6400713"/>
                  <a:pt x="3289399" y="6400672"/>
                </a:cubicBezTo>
                <a:cubicBezTo>
                  <a:pt x="2661807" y="6411911"/>
                  <a:pt x="2034216" y="6423195"/>
                  <a:pt x="1406627" y="6434436"/>
                </a:cubicBezTo>
                <a:cubicBezTo>
                  <a:pt x="971278" y="6442241"/>
                  <a:pt x="535888" y="6449921"/>
                  <a:pt x="100542" y="6457766"/>
                </a:cubicBezTo>
                <a:cubicBezTo>
                  <a:pt x="75090" y="6458233"/>
                  <a:pt x="50021" y="6458149"/>
                  <a:pt x="24824" y="6451999"/>
                </a:cubicBezTo>
                <a:cubicBezTo>
                  <a:pt x="6456" y="6447502"/>
                  <a:pt x="-671" y="6439314"/>
                  <a:pt x="50" y="6420015"/>
                </a:cubicBezTo>
                <a:cubicBezTo>
                  <a:pt x="2002" y="6367797"/>
                  <a:pt x="1959" y="6315493"/>
                  <a:pt x="2893" y="6263191"/>
                </a:cubicBezTo>
                <a:cubicBezTo>
                  <a:pt x="7898" y="5982036"/>
                  <a:pt x="12989" y="5700925"/>
                  <a:pt x="18037" y="5419772"/>
                </a:cubicBezTo>
                <a:cubicBezTo>
                  <a:pt x="29872" y="4760026"/>
                  <a:pt x="41664" y="4100239"/>
                  <a:pt x="53456" y="3440496"/>
                </a:cubicBezTo>
                <a:cubicBezTo>
                  <a:pt x="59014" y="3129691"/>
                  <a:pt x="64613" y="2818884"/>
                  <a:pt x="70169" y="2508080"/>
                </a:cubicBezTo>
                <a:cubicBezTo>
                  <a:pt x="78356" y="2050335"/>
                  <a:pt x="86544" y="1592592"/>
                  <a:pt x="94816" y="1134888"/>
                </a:cubicBezTo>
                <a:cubicBezTo>
                  <a:pt x="100881" y="798631"/>
                  <a:pt x="106904" y="462418"/>
                  <a:pt x="113181" y="126162"/>
                </a:cubicBezTo>
                <a:cubicBezTo>
                  <a:pt x="114285" y="66860"/>
                  <a:pt x="110978" y="76447"/>
                  <a:pt x="163363" y="75556"/>
                </a:cubicBezTo>
                <a:cubicBezTo>
                  <a:pt x="741495" y="66053"/>
                  <a:pt x="1319668" y="56807"/>
                  <a:pt x="1897796" y="47389"/>
                </a:cubicBezTo>
                <a:cubicBezTo>
                  <a:pt x="2220098" y="42130"/>
                  <a:pt x="2542356" y="36827"/>
                  <a:pt x="2864656" y="31355"/>
                </a:cubicBezTo>
                <a:cubicBezTo>
                  <a:pt x="3437144" y="21640"/>
                  <a:pt x="4009591" y="9000"/>
                  <a:pt x="4582122" y="2934"/>
                </a:cubicBezTo>
                <a:cubicBezTo>
                  <a:pt x="4816084" y="474"/>
                  <a:pt x="5050068" y="-35"/>
                  <a:pt x="5284052" y="2"/>
                </a:cubicBezTo>
                <a:close/>
              </a:path>
            </a:pathLst>
          </a:custGeom>
        </p:spPr>
        <p:txBody>
          <a:bodyPr wrap="square">
            <a:noAutofit/>
          </a:bodyPr>
          <a:lstStyle/>
          <a:p>
            <a:endParaRPr lang="en-US"/>
          </a:p>
        </p:txBody>
      </p:sp>
    </p:spTree>
    <p:extLst>
      <p:ext uri="{BB962C8B-B14F-4D97-AF65-F5344CB8AC3E}">
        <p14:creationId xmlns:p14="http://schemas.microsoft.com/office/powerpoint/2010/main" val="1924289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1A1D749-0CEA-41E6-852D-DD215A4BA145}"/>
              </a:ext>
            </a:extLst>
          </p:cNvPr>
          <p:cNvSpPr>
            <a:spLocks noGrp="1"/>
          </p:cNvSpPr>
          <p:nvPr>
            <p:ph type="pic" sz="quarter" idx="10"/>
          </p:nvPr>
        </p:nvSpPr>
        <p:spPr>
          <a:xfrm>
            <a:off x="3043541" y="304800"/>
            <a:ext cx="6146180" cy="6247980"/>
          </a:xfrm>
          <a:custGeom>
            <a:avLst/>
            <a:gdLst>
              <a:gd name="connsiteX0" fmla="*/ 32950 w 6146180"/>
              <a:gd name="connsiteY0" fmla="*/ 25 h 6247980"/>
              <a:gd name="connsiteX1" fmla="*/ 521503 w 6146180"/>
              <a:gd name="connsiteY1" fmla="*/ 3310 h 6247980"/>
              <a:gd name="connsiteX2" fmla="*/ 2652554 w 6146180"/>
              <a:gd name="connsiteY2" fmla="*/ 22560 h 6247980"/>
              <a:gd name="connsiteX3" fmla="*/ 4509803 w 6146180"/>
              <a:gd name="connsiteY3" fmla="*/ 39452 h 6247980"/>
              <a:gd name="connsiteX4" fmla="*/ 5520525 w 6146180"/>
              <a:gd name="connsiteY4" fmla="*/ 49521 h 6247980"/>
              <a:gd name="connsiteX5" fmla="*/ 5557383 w 6146180"/>
              <a:gd name="connsiteY5" fmla="*/ 49521 h 6247980"/>
              <a:gd name="connsiteX6" fmla="*/ 5565891 w 6146180"/>
              <a:gd name="connsiteY6" fmla="*/ 179641 h 6247980"/>
              <a:gd name="connsiteX7" fmla="*/ 5649675 w 6146180"/>
              <a:gd name="connsiteY7" fmla="*/ 1025280 h 6247980"/>
              <a:gd name="connsiteX8" fmla="*/ 5725329 w 6146180"/>
              <a:gd name="connsiteY8" fmla="*/ 1782963 h 6247980"/>
              <a:gd name="connsiteX9" fmla="*/ 5806209 w 6146180"/>
              <a:gd name="connsiteY9" fmla="*/ 2582394 h 6247980"/>
              <a:gd name="connsiteX10" fmla="*/ 5876977 w 6146180"/>
              <a:gd name="connsiteY10" fmla="*/ 3302502 h 6247980"/>
              <a:gd name="connsiteX11" fmla="*/ 5949304 w 6146180"/>
              <a:gd name="connsiteY11" fmla="*/ 4018230 h 6247980"/>
              <a:gd name="connsiteX12" fmla="*/ 6011648 w 6146180"/>
              <a:gd name="connsiteY12" fmla="*/ 4679999 h 6247980"/>
              <a:gd name="connsiteX13" fmla="*/ 6092694 w 6146180"/>
              <a:gd name="connsiteY13" fmla="*/ 5551291 h 6247980"/>
              <a:gd name="connsiteX14" fmla="*/ 6143369 w 6146180"/>
              <a:gd name="connsiteY14" fmla="*/ 6108550 h 6247980"/>
              <a:gd name="connsiteX15" fmla="*/ 6099098 w 6146180"/>
              <a:gd name="connsiteY15" fmla="*/ 6159308 h 6247980"/>
              <a:gd name="connsiteX16" fmla="*/ 4431409 w 6146180"/>
              <a:gd name="connsiteY16" fmla="*/ 6177548 h 6247980"/>
              <a:gd name="connsiteX17" fmla="*/ 2843756 w 6146180"/>
              <a:gd name="connsiteY17" fmla="*/ 6194735 h 6247980"/>
              <a:gd name="connsiteX18" fmla="*/ 1281378 w 6146180"/>
              <a:gd name="connsiteY18" fmla="*/ 6211626 h 6247980"/>
              <a:gd name="connsiteX19" fmla="*/ 346479 w 6146180"/>
              <a:gd name="connsiteY19" fmla="*/ 6222915 h 6247980"/>
              <a:gd name="connsiteX20" fmla="*/ 264758 w 6146180"/>
              <a:gd name="connsiteY20" fmla="*/ 6247980 h 6247980"/>
              <a:gd name="connsiteX21" fmla="*/ 258525 w 6146180"/>
              <a:gd name="connsiteY21" fmla="*/ 6157161 h 6247980"/>
              <a:gd name="connsiteX22" fmla="*/ 229753 w 6146180"/>
              <a:gd name="connsiteY22" fmla="*/ 5454869 h 6247980"/>
              <a:gd name="connsiteX23" fmla="*/ 191377 w 6146180"/>
              <a:gd name="connsiteY23" fmla="*/ 4571867 h 6247980"/>
              <a:gd name="connsiteX24" fmla="*/ 172928 w 6146180"/>
              <a:gd name="connsiteY24" fmla="*/ 4134536 h 6247980"/>
              <a:gd name="connsiteX25" fmla="*/ 132236 w 6146180"/>
              <a:gd name="connsiteY25" fmla="*/ 3175794 h 6247980"/>
              <a:gd name="connsiteX26" fmla="*/ 113492 w 6146180"/>
              <a:gd name="connsiteY26" fmla="*/ 2725824 h 6247980"/>
              <a:gd name="connsiteX27" fmla="*/ 73304 w 6146180"/>
              <a:gd name="connsiteY27" fmla="*/ 1783933 h 6247980"/>
              <a:gd name="connsiteX28" fmla="*/ 54812 w 6146180"/>
              <a:gd name="connsiteY28" fmla="*/ 1342389 h 6247980"/>
              <a:gd name="connsiteX29" fmla="*/ 14456 w 6146180"/>
              <a:gd name="connsiteY29" fmla="*/ 392073 h 6247980"/>
              <a:gd name="connsiteX30" fmla="*/ 430 w 6146180"/>
              <a:gd name="connsiteY30" fmla="*/ 34565 h 6247980"/>
              <a:gd name="connsiteX31" fmla="*/ 32950 w 6146180"/>
              <a:gd name="connsiteY31" fmla="*/ 25 h 624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146180" h="6247980">
                <a:moveTo>
                  <a:pt x="32950" y="25"/>
                </a:moveTo>
                <a:cubicBezTo>
                  <a:pt x="195801" y="993"/>
                  <a:pt x="358653" y="1878"/>
                  <a:pt x="521503" y="3310"/>
                </a:cubicBezTo>
                <a:cubicBezTo>
                  <a:pt x="1231840" y="9628"/>
                  <a:pt x="1942177" y="16116"/>
                  <a:pt x="2652554" y="22560"/>
                </a:cubicBezTo>
                <a:cubicBezTo>
                  <a:pt x="3271651" y="28163"/>
                  <a:pt x="3890704" y="33681"/>
                  <a:pt x="4509803" y="39452"/>
                </a:cubicBezTo>
                <a:cubicBezTo>
                  <a:pt x="4846711" y="42570"/>
                  <a:pt x="5183617" y="46151"/>
                  <a:pt x="5520525" y="49521"/>
                </a:cubicBezTo>
                <a:cubicBezTo>
                  <a:pt x="5531559" y="49604"/>
                  <a:pt x="5542681" y="49521"/>
                  <a:pt x="5557383" y="49521"/>
                </a:cubicBezTo>
                <a:cubicBezTo>
                  <a:pt x="5552579" y="96952"/>
                  <a:pt x="5561932" y="138191"/>
                  <a:pt x="5565891" y="179641"/>
                </a:cubicBezTo>
                <a:cubicBezTo>
                  <a:pt x="5592935" y="461620"/>
                  <a:pt x="5621537" y="743428"/>
                  <a:pt x="5649675" y="1025280"/>
                </a:cubicBezTo>
                <a:cubicBezTo>
                  <a:pt x="5674866" y="1277856"/>
                  <a:pt x="5699929" y="1530389"/>
                  <a:pt x="5725329" y="1782963"/>
                </a:cubicBezTo>
                <a:cubicBezTo>
                  <a:pt x="5752121" y="2049441"/>
                  <a:pt x="5779588" y="2315875"/>
                  <a:pt x="5806209" y="2582394"/>
                </a:cubicBezTo>
                <a:cubicBezTo>
                  <a:pt x="5830177" y="2822416"/>
                  <a:pt x="5853050" y="3062523"/>
                  <a:pt x="5876977" y="3302502"/>
                </a:cubicBezTo>
                <a:cubicBezTo>
                  <a:pt x="5900779" y="3541092"/>
                  <a:pt x="5925925" y="3779557"/>
                  <a:pt x="5949304" y="4018230"/>
                </a:cubicBezTo>
                <a:cubicBezTo>
                  <a:pt x="5970913" y="4238750"/>
                  <a:pt x="5991049" y="4459395"/>
                  <a:pt x="6011648" y="4679999"/>
                </a:cubicBezTo>
                <a:cubicBezTo>
                  <a:pt x="6038775" y="4970444"/>
                  <a:pt x="6065819" y="5260846"/>
                  <a:pt x="6092694" y="5551291"/>
                </a:cubicBezTo>
                <a:cubicBezTo>
                  <a:pt x="6109881" y="5737016"/>
                  <a:pt x="6127235" y="5922741"/>
                  <a:pt x="6143369" y="6108550"/>
                </a:cubicBezTo>
                <a:cubicBezTo>
                  <a:pt x="6148551" y="6168366"/>
                  <a:pt x="6152384" y="6158676"/>
                  <a:pt x="6099098" y="6159308"/>
                </a:cubicBezTo>
                <a:cubicBezTo>
                  <a:pt x="5543229" y="6165584"/>
                  <a:pt x="4987319" y="6171524"/>
                  <a:pt x="4431409" y="6177548"/>
                </a:cubicBezTo>
                <a:cubicBezTo>
                  <a:pt x="3902205" y="6183277"/>
                  <a:pt x="3372958" y="6189048"/>
                  <a:pt x="2843756" y="6194735"/>
                </a:cubicBezTo>
                <a:cubicBezTo>
                  <a:pt x="2322978" y="6200380"/>
                  <a:pt x="1802157" y="6205814"/>
                  <a:pt x="1281378" y="6211626"/>
                </a:cubicBezTo>
                <a:cubicBezTo>
                  <a:pt x="969745" y="6215122"/>
                  <a:pt x="658111" y="6219082"/>
                  <a:pt x="346479" y="6222915"/>
                </a:cubicBezTo>
                <a:cubicBezTo>
                  <a:pt x="317707" y="6223253"/>
                  <a:pt x="286451" y="6216218"/>
                  <a:pt x="264758" y="6247980"/>
                </a:cubicBezTo>
                <a:cubicBezTo>
                  <a:pt x="262653" y="6217693"/>
                  <a:pt x="259788" y="6187489"/>
                  <a:pt x="258525" y="6157161"/>
                </a:cubicBezTo>
                <a:cubicBezTo>
                  <a:pt x="248794" y="5923077"/>
                  <a:pt x="239693" y="5688952"/>
                  <a:pt x="229753" y="5454869"/>
                </a:cubicBezTo>
                <a:cubicBezTo>
                  <a:pt x="217285" y="5160507"/>
                  <a:pt x="204098" y="4866186"/>
                  <a:pt x="191377" y="4571867"/>
                </a:cubicBezTo>
                <a:cubicBezTo>
                  <a:pt x="185059" y="4426075"/>
                  <a:pt x="179078" y="4280326"/>
                  <a:pt x="172928" y="4134536"/>
                </a:cubicBezTo>
                <a:cubicBezTo>
                  <a:pt x="159365" y="3814941"/>
                  <a:pt x="145758" y="3495388"/>
                  <a:pt x="132236" y="3175794"/>
                </a:cubicBezTo>
                <a:cubicBezTo>
                  <a:pt x="125875" y="3025831"/>
                  <a:pt x="119851" y="2875828"/>
                  <a:pt x="113492" y="2725824"/>
                </a:cubicBezTo>
                <a:cubicBezTo>
                  <a:pt x="100139" y="2411833"/>
                  <a:pt x="86658" y="2097884"/>
                  <a:pt x="73304" y="1783933"/>
                </a:cubicBezTo>
                <a:cubicBezTo>
                  <a:pt x="67027" y="1636753"/>
                  <a:pt x="61046" y="1489570"/>
                  <a:pt x="54812" y="1342389"/>
                </a:cubicBezTo>
                <a:cubicBezTo>
                  <a:pt x="41374" y="1025618"/>
                  <a:pt x="27728" y="708845"/>
                  <a:pt x="14456" y="392073"/>
                </a:cubicBezTo>
                <a:cubicBezTo>
                  <a:pt x="9443" y="272903"/>
                  <a:pt x="5191" y="153734"/>
                  <a:pt x="430" y="34565"/>
                </a:cubicBezTo>
                <a:cubicBezTo>
                  <a:pt x="-918" y="192"/>
                  <a:pt x="-1171" y="-186"/>
                  <a:pt x="32950" y="25"/>
                </a:cubicBezTo>
                <a:close/>
              </a:path>
            </a:pathLst>
          </a:custGeom>
        </p:spPr>
        <p:txBody>
          <a:bodyPr wrap="square">
            <a:noAutofit/>
          </a:bodyPr>
          <a:lstStyle/>
          <a:p>
            <a:endParaRPr lang="en-US"/>
          </a:p>
        </p:txBody>
      </p:sp>
    </p:spTree>
    <p:extLst>
      <p:ext uri="{BB962C8B-B14F-4D97-AF65-F5344CB8AC3E}">
        <p14:creationId xmlns:p14="http://schemas.microsoft.com/office/powerpoint/2010/main" val="420432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22953-67B4-4F06-8909-3741CA228C3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4394EED-7247-4FC9-9A04-08B05761F8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C128FE1-E744-44F8-8F0A-F4B848B568C3}"/>
              </a:ext>
            </a:extLst>
          </p:cNvPr>
          <p:cNvSpPr>
            <a:spLocks noGrp="1"/>
          </p:cNvSpPr>
          <p:nvPr>
            <p:ph type="dt" sz="half" idx="10"/>
          </p:nvPr>
        </p:nvSpPr>
        <p:spPr/>
        <p:txBody>
          <a:bodyPr/>
          <a:lstStyle/>
          <a:p>
            <a:fld id="{D9DA15A6-8353-4456-B785-9EE03183B616}" type="datetimeFigureOut">
              <a:rPr lang="en-US" smtClean="0"/>
              <a:t>8/14/20</a:t>
            </a:fld>
            <a:endParaRPr lang="en-US"/>
          </a:p>
        </p:txBody>
      </p:sp>
      <p:sp>
        <p:nvSpPr>
          <p:cNvPr id="5" name="Footer Placeholder 4">
            <a:extLst>
              <a:ext uri="{FF2B5EF4-FFF2-40B4-BE49-F238E27FC236}">
                <a16:creationId xmlns:a16="http://schemas.microsoft.com/office/drawing/2014/main" id="{8874F6D0-758B-4966-8FCC-984D1F4567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71D3E7-1FCE-43F6-93F3-BE21C1A84F6C}"/>
              </a:ext>
            </a:extLst>
          </p:cNvPr>
          <p:cNvSpPr>
            <a:spLocks noGrp="1"/>
          </p:cNvSpPr>
          <p:nvPr>
            <p:ph type="sldNum" sz="quarter" idx="12"/>
          </p:nvPr>
        </p:nvSpPr>
        <p:spPr/>
        <p:txBody>
          <a:bodyPr/>
          <a:lstStyle/>
          <a:p>
            <a:fld id="{D0C7D110-7127-4299-B4E2-8C90128768E6}" type="slidenum">
              <a:rPr lang="en-US" smtClean="0"/>
              <a:t>‹#›</a:t>
            </a:fld>
            <a:endParaRPr lang="en-US"/>
          </a:p>
        </p:txBody>
      </p:sp>
    </p:spTree>
    <p:extLst>
      <p:ext uri="{BB962C8B-B14F-4D97-AF65-F5344CB8AC3E}">
        <p14:creationId xmlns:p14="http://schemas.microsoft.com/office/powerpoint/2010/main" val="1938195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481E5-BDB6-447E-AF53-A75B4916DB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1F6A3A-2F39-47BB-82CA-A8394FFE8BE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7F1C61-CB46-4ABD-B512-C6E503EAFB1A}"/>
              </a:ext>
            </a:extLst>
          </p:cNvPr>
          <p:cNvSpPr>
            <a:spLocks noGrp="1"/>
          </p:cNvSpPr>
          <p:nvPr>
            <p:ph type="dt" sz="half" idx="10"/>
          </p:nvPr>
        </p:nvSpPr>
        <p:spPr/>
        <p:txBody>
          <a:bodyPr/>
          <a:lstStyle/>
          <a:p>
            <a:fld id="{D9DA15A6-8353-4456-B785-9EE03183B616}" type="datetimeFigureOut">
              <a:rPr lang="en-US" smtClean="0"/>
              <a:t>8/14/20</a:t>
            </a:fld>
            <a:endParaRPr lang="en-US"/>
          </a:p>
        </p:txBody>
      </p:sp>
      <p:sp>
        <p:nvSpPr>
          <p:cNvPr id="5" name="Footer Placeholder 4">
            <a:extLst>
              <a:ext uri="{FF2B5EF4-FFF2-40B4-BE49-F238E27FC236}">
                <a16:creationId xmlns:a16="http://schemas.microsoft.com/office/drawing/2014/main" id="{799CDE29-A9AB-48D5-9FC9-5CCECDB6F1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A8E65-522E-413F-A090-0673B87EE91C}"/>
              </a:ext>
            </a:extLst>
          </p:cNvPr>
          <p:cNvSpPr>
            <a:spLocks noGrp="1"/>
          </p:cNvSpPr>
          <p:nvPr>
            <p:ph type="sldNum" sz="quarter" idx="12"/>
          </p:nvPr>
        </p:nvSpPr>
        <p:spPr/>
        <p:txBody>
          <a:bodyPr/>
          <a:lstStyle/>
          <a:p>
            <a:fld id="{D0C7D110-7127-4299-B4E2-8C90128768E6}" type="slidenum">
              <a:rPr lang="en-US" smtClean="0"/>
              <a:t>‹#›</a:t>
            </a:fld>
            <a:endParaRPr lang="en-US"/>
          </a:p>
        </p:txBody>
      </p:sp>
    </p:spTree>
    <p:extLst>
      <p:ext uri="{BB962C8B-B14F-4D97-AF65-F5344CB8AC3E}">
        <p14:creationId xmlns:p14="http://schemas.microsoft.com/office/powerpoint/2010/main" val="136320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4C5B7-4851-48A4-A660-71AB777AD2E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F12760-9594-46E3-B86E-3EB9EA0BB9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AEF30C-87F6-4DE0-99E3-5CFA6B0A89EB}"/>
              </a:ext>
            </a:extLst>
          </p:cNvPr>
          <p:cNvSpPr>
            <a:spLocks noGrp="1"/>
          </p:cNvSpPr>
          <p:nvPr>
            <p:ph type="dt" sz="half" idx="10"/>
          </p:nvPr>
        </p:nvSpPr>
        <p:spPr/>
        <p:txBody>
          <a:bodyPr/>
          <a:lstStyle/>
          <a:p>
            <a:fld id="{D9DA15A6-8353-4456-B785-9EE03183B616}" type="datetimeFigureOut">
              <a:rPr lang="en-US" smtClean="0"/>
              <a:t>8/14/20</a:t>
            </a:fld>
            <a:endParaRPr lang="en-US"/>
          </a:p>
        </p:txBody>
      </p:sp>
      <p:sp>
        <p:nvSpPr>
          <p:cNvPr id="5" name="Footer Placeholder 4">
            <a:extLst>
              <a:ext uri="{FF2B5EF4-FFF2-40B4-BE49-F238E27FC236}">
                <a16:creationId xmlns:a16="http://schemas.microsoft.com/office/drawing/2014/main" id="{42A75689-F8C3-4FCF-939A-9CEDA12BAE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E44D89-1A3D-4AA2-919F-C97288867098}"/>
              </a:ext>
            </a:extLst>
          </p:cNvPr>
          <p:cNvSpPr>
            <a:spLocks noGrp="1"/>
          </p:cNvSpPr>
          <p:nvPr>
            <p:ph type="sldNum" sz="quarter" idx="12"/>
          </p:nvPr>
        </p:nvSpPr>
        <p:spPr/>
        <p:txBody>
          <a:bodyPr/>
          <a:lstStyle/>
          <a:p>
            <a:fld id="{D0C7D110-7127-4299-B4E2-8C90128768E6}" type="slidenum">
              <a:rPr lang="en-US" smtClean="0"/>
              <a:t>‹#›</a:t>
            </a:fld>
            <a:endParaRPr lang="en-US"/>
          </a:p>
        </p:txBody>
      </p:sp>
    </p:spTree>
    <p:extLst>
      <p:ext uri="{BB962C8B-B14F-4D97-AF65-F5344CB8AC3E}">
        <p14:creationId xmlns:p14="http://schemas.microsoft.com/office/powerpoint/2010/main" val="1450636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90E12-43DF-4DD7-925B-12A756A35B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F9F416-368C-4F38-B131-D5DCE356400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7BC09E-0574-4D2C-8DF7-B80ED1B2520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D115544-8E1C-4CB8-ACFE-01CA834CB72F}"/>
              </a:ext>
            </a:extLst>
          </p:cNvPr>
          <p:cNvSpPr>
            <a:spLocks noGrp="1"/>
          </p:cNvSpPr>
          <p:nvPr>
            <p:ph type="dt" sz="half" idx="10"/>
          </p:nvPr>
        </p:nvSpPr>
        <p:spPr/>
        <p:txBody>
          <a:bodyPr/>
          <a:lstStyle/>
          <a:p>
            <a:fld id="{D9DA15A6-8353-4456-B785-9EE03183B616}" type="datetimeFigureOut">
              <a:rPr lang="en-US" smtClean="0"/>
              <a:t>8/14/20</a:t>
            </a:fld>
            <a:endParaRPr lang="en-US"/>
          </a:p>
        </p:txBody>
      </p:sp>
      <p:sp>
        <p:nvSpPr>
          <p:cNvPr id="6" name="Footer Placeholder 5">
            <a:extLst>
              <a:ext uri="{FF2B5EF4-FFF2-40B4-BE49-F238E27FC236}">
                <a16:creationId xmlns:a16="http://schemas.microsoft.com/office/drawing/2014/main" id="{45D79139-E17C-4C97-86B4-959FAB6569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E1BD68-55AE-44A9-A142-96FE574C7DAE}"/>
              </a:ext>
            </a:extLst>
          </p:cNvPr>
          <p:cNvSpPr>
            <a:spLocks noGrp="1"/>
          </p:cNvSpPr>
          <p:nvPr>
            <p:ph type="sldNum" sz="quarter" idx="12"/>
          </p:nvPr>
        </p:nvSpPr>
        <p:spPr/>
        <p:txBody>
          <a:bodyPr/>
          <a:lstStyle/>
          <a:p>
            <a:fld id="{D0C7D110-7127-4299-B4E2-8C90128768E6}" type="slidenum">
              <a:rPr lang="en-US" smtClean="0"/>
              <a:t>‹#›</a:t>
            </a:fld>
            <a:endParaRPr lang="en-US"/>
          </a:p>
        </p:txBody>
      </p:sp>
    </p:spTree>
    <p:extLst>
      <p:ext uri="{BB962C8B-B14F-4D97-AF65-F5344CB8AC3E}">
        <p14:creationId xmlns:p14="http://schemas.microsoft.com/office/powerpoint/2010/main" val="3484648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46A12-2663-4BF7-9A48-306CF077F3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C1B8B68-D14C-4286-B143-048A76D9F6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CF8618-6010-49FB-9C76-6C0F0D96A6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7346CA2-10EF-466C-843C-AD824DD3FA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CE11E0-4D2E-4BCB-BE93-CAFA4DC3D0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2D698C3-7DC8-4879-B6BC-AE854542C003}"/>
              </a:ext>
            </a:extLst>
          </p:cNvPr>
          <p:cNvSpPr>
            <a:spLocks noGrp="1"/>
          </p:cNvSpPr>
          <p:nvPr>
            <p:ph type="dt" sz="half" idx="10"/>
          </p:nvPr>
        </p:nvSpPr>
        <p:spPr/>
        <p:txBody>
          <a:bodyPr/>
          <a:lstStyle/>
          <a:p>
            <a:fld id="{D9DA15A6-8353-4456-B785-9EE03183B616}" type="datetimeFigureOut">
              <a:rPr lang="en-US" smtClean="0"/>
              <a:t>8/14/20</a:t>
            </a:fld>
            <a:endParaRPr lang="en-US"/>
          </a:p>
        </p:txBody>
      </p:sp>
      <p:sp>
        <p:nvSpPr>
          <p:cNvPr id="8" name="Footer Placeholder 7">
            <a:extLst>
              <a:ext uri="{FF2B5EF4-FFF2-40B4-BE49-F238E27FC236}">
                <a16:creationId xmlns:a16="http://schemas.microsoft.com/office/drawing/2014/main" id="{516C1B53-E383-425A-9BE5-52E4E21A60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1A4B5FB-DA98-428B-8B56-742CACB17C34}"/>
              </a:ext>
            </a:extLst>
          </p:cNvPr>
          <p:cNvSpPr>
            <a:spLocks noGrp="1"/>
          </p:cNvSpPr>
          <p:nvPr>
            <p:ph type="sldNum" sz="quarter" idx="12"/>
          </p:nvPr>
        </p:nvSpPr>
        <p:spPr/>
        <p:txBody>
          <a:bodyPr/>
          <a:lstStyle/>
          <a:p>
            <a:fld id="{D0C7D110-7127-4299-B4E2-8C90128768E6}" type="slidenum">
              <a:rPr lang="en-US" smtClean="0"/>
              <a:t>‹#›</a:t>
            </a:fld>
            <a:endParaRPr lang="en-US"/>
          </a:p>
        </p:txBody>
      </p:sp>
    </p:spTree>
    <p:extLst>
      <p:ext uri="{BB962C8B-B14F-4D97-AF65-F5344CB8AC3E}">
        <p14:creationId xmlns:p14="http://schemas.microsoft.com/office/powerpoint/2010/main" val="2589612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E0463D1-F37E-4697-8B0D-7B015E5023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4DA5FBB-CB7E-4ECA-90D6-DC8C786743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C5F994-BD32-4A25-8875-E2CCFA54FF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DA15A6-8353-4456-B785-9EE03183B616}" type="datetimeFigureOut">
              <a:rPr lang="en-US" smtClean="0"/>
              <a:t>8/14/20</a:t>
            </a:fld>
            <a:endParaRPr lang="en-US"/>
          </a:p>
        </p:txBody>
      </p:sp>
      <p:sp>
        <p:nvSpPr>
          <p:cNvPr id="5" name="Footer Placeholder 4">
            <a:extLst>
              <a:ext uri="{FF2B5EF4-FFF2-40B4-BE49-F238E27FC236}">
                <a16:creationId xmlns:a16="http://schemas.microsoft.com/office/drawing/2014/main" id="{BCAC343A-1346-43D1-859A-9A70D856B5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391BA0E-7353-45BB-B3D1-CB8D088E32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C7D110-7127-4299-B4E2-8C90128768E6}" type="slidenum">
              <a:rPr lang="en-US" smtClean="0"/>
              <a:t>‹#›</a:t>
            </a:fld>
            <a:endParaRPr lang="en-US"/>
          </a:p>
        </p:txBody>
      </p:sp>
    </p:spTree>
    <p:extLst>
      <p:ext uri="{BB962C8B-B14F-4D97-AF65-F5344CB8AC3E}">
        <p14:creationId xmlns:p14="http://schemas.microsoft.com/office/powerpoint/2010/main" val="3042967393"/>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61" r:id="rId3"/>
    <p:sldLayoutId id="2147483662" r:id="rId4"/>
    <p:sldLayoutId id="2147483649" r:id="rId5"/>
    <p:sldLayoutId id="2147483650" r:id="rId6"/>
    <p:sldLayoutId id="2147483651" r:id="rId7"/>
    <p:sldLayoutId id="2147483652" r:id="rId8"/>
    <p:sldLayoutId id="2147483653" r:id="rId9"/>
    <p:sldLayoutId id="2147483654"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19.png"/><Relationship Id="rId18" Type="http://schemas.openxmlformats.org/officeDocument/2006/relationships/image" Target="../media/image38.png"/><Relationship Id="rId3" Type="http://schemas.openxmlformats.org/officeDocument/2006/relationships/image" Target="../media/image16.png"/><Relationship Id="rId7" Type="http://schemas.openxmlformats.org/officeDocument/2006/relationships/image" Target="../media/image25.png"/><Relationship Id="rId12" Type="http://schemas.openxmlformats.org/officeDocument/2006/relationships/image" Target="../media/image37.png"/><Relationship Id="rId17" Type="http://schemas.openxmlformats.org/officeDocument/2006/relationships/image" Target="../media/image35.png"/><Relationship Id="rId2" Type="http://schemas.openxmlformats.org/officeDocument/2006/relationships/notesSlide" Target="../notesSlides/notesSlide7.xml"/><Relationship Id="rId16"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24.svg"/><Relationship Id="rId11" Type="http://schemas.openxmlformats.org/officeDocument/2006/relationships/image" Target="../media/image36.png"/><Relationship Id="rId5" Type="http://schemas.openxmlformats.org/officeDocument/2006/relationships/image" Target="../media/image23.png"/><Relationship Id="rId15" Type="http://schemas.openxmlformats.org/officeDocument/2006/relationships/image" Target="../media/image31.png"/><Relationship Id="rId10" Type="http://schemas.openxmlformats.org/officeDocument/2006/relationships/image" Target="../media/image28.svg"/><Relationship Id="rId19" Type="http://schemas.openxmlformats.org/officeDocument/2006/relationships/image" Target="../media/image39.png"/><Relationship Id="rId4" Type="http://schemas.openxmlformats.org/officeDocument/2006/relationships/image" Target="../media/image15.png"/><Relationship Id="rId9" Type="http://schemas.openxmlformats.org/officeDocument/2006/relationships/image" Target="../media/image27.png"/><Relationship Id="rId14" Type="http://schemas.openxmlformats.org/officeDocument/2006/relationships/image" Target="../media/image20.svg"/></Relationships>
</file>

<file path=ppt/slides/_rels/slide11.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21.png"/><Relationship Id="rId18" Type="http://schemas.openxmlformats.org/officeDocument/2006/relationships/image" Target="../media/image37.png"/><Relationship Id="rId3" Type="http://schemas.openxmlformats.org/officeDocument/2006/relationships/image" Target="../media/image15.png"/><Relationship Id="rId7" Type="http://schemas.openxmlformats.org/officeDocument/2006/relationships/image" Target="../media/image25.png"/><Relationship Id="rId12" Type="http://schemas.openxmlformats.org/officeDocument/2006/relationships/image" Target="../media/image39.png"/><Relationship Id="rId17" Type="http://schemas.openxmlformats.org/officeDocument/2006/relationships/image" Target="../media/image36.png"/><Relationship Id="rId2" Type="http://schemas.openxmlformats.org/officeDocument/2006/relationships/notesSlide" Target="../notesSlides/notesSlide8.xml"/><Relationship Id="rId16" Type="http://schemas.openxmlformats.org/officeDocument/2006/relationships/image" Target="../media/image28.svg"/><Relationship Id="rId1" Type="http://schemas.openxmlformats.org/officeDocument/2006/relationships/slideLayout" Target="../slideLayouts/slideLayout1.xml"/><Relationship Id="rId6" Type="http://schemas.openxmlformats.org/officeDocument/2006/relationships/image" Target="../media/image24.svg"/><Relationship Id="rId11" Type="http://schemas.openxmlformats.org/officeDocument/2006/relationships/image" Target="../media/image38.png"/><Relationship Id="rId5" Type="http://schemas.openxmlformats.org/officeDocument/2006/relationships/image" Target="../media/image23.png"/><Relationship Id="rId1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16.png"/><Relationship Id="rId9" Type="http://schemas.openxmlformats.org/officeDocument/2006/relationships/image" Target="../media/image31.png"/><Relationship Id="rId14" Type="http://schemas.openxmlformats.org/officeDocument/2006/relationships/image" Target="../media/image22.sv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0.svg"/><Relationship Id="rId3" Type="http://schemas.openxmlformats.org/officeDocument/2006/relationships/image" Target="../media/image15.png"/><Relationship Id="rId7" Type="http://schemas.openxmlformats.org/officeDocument/2006/relationships/image" Target="../media/image24.svg"/><Relationship Id="rId12" Type="http://schemas.openxmlformats.org/officeDocument/2006/relationships/image" Target="../media/image29.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6.svg"/><Relationship Id="rId5" Type="http://schemas.openxmlformats.org/officeDocument/2006/relationships/image" Target="../media/image22.svg"/><Relationship Id="rId15" Type="http://schemas.openxmlformats.org/officeDocument/2006/relationships/image" Target="../media/image39.png"/><Relationship Id="rId10" Type="http://schemas.openxmlformats.org/officeDocument/2006/relationships/image" Target="../media/image25.png"/><Relationship Id="rId4" Type="http://schemas.openxmlformats.org/officeDocument/2006/relationships/image" Target="../media/image21.png"/><Relationship Id="rId9" Type="http://schemas.openxmlformats.org/officeDocument/2006/relationships/image" Target="../media/image32.svg"/><Relationship Id="rId14" Type="http://schemas.openxmlformats.org/officeDocument/2006/relationships/image" Target="../media/image38.pn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6.png"/><Relationship Id="rId7" Type="http://schemas.openxmlformats.org/officeDocument/2006/relationships/image" Target="../media/image30.sv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24.svg"/><Relationship Id="rId5" Type="http://schemas.openxmlformats.org/officeDocument/2006/relationships/image" Target="../media/image22.svg"/><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32.svg"/></Relationships>
</file>

<file path=ppt/slides/_rels/slide14.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svg"/><Relationship Id="rId3" Type="http://schemas.openxmlformats.org/officeDocument/2006/relationships/image" Target="../media/image15.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notesSlide" Target="../notesSlides/notesSlide9.xml"/><Relationship Id="rId16" Type="http://schemas.openxmlformats.org/officeDocument/2006/relationships/image" Target="../media/image28.sv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svg"/><Relationship Id="rId22" Type="http://schemas.openxmlformats.org/officeDocument/2006/relationships/image" Target="../media/image34.sv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47.svg"/><Relationship Id="rId4" Type="http://schemas.openxmlformats.org/officeDocument/2006/relationships/image" Target="../media/image41.svg"/><Relationship Id="rId9" Type="http://schemas.openxmlformats.org/officeDocument/2006/relationships/image" Target="../media/image46.png"/></Relationships>
</file>

<file path=ppt/slides/_rels/slide17.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0.png"/><Relationship Id="rId7" Type="http://schemas.openxmlformats.org/officeDocument/2006/relationships/image" Target="../media/image50.png"/><Relationship Id="rId12" Type="http://schemas.openxmlformats.org/officeDocument/2006/relationships/image" Target="../media/image47.sv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9.svg"/><Relationship Id="rId11" Type="http://schemas.openxmlformats.org/officeDocument/2006/relationships/image" Target="../media/image46.png"/><Relationship Id="rId5" Type="http://schemas.openxmlformats.org/officeDocument/2006/relationships/image" Target="../media/image48.png"/><Relationship Id="rId10" Type="http://schemas.openxmlformats.org/officeDocument/2006/relationships/image" Target="../media/image45.svg"/><Relationship Id="rId4" Type="http://schemas.openxmlformats.org/officeDocument/2006/relationships/image" Target="../media/image41.svg"/><Relationship Id="rId9" Type="http://schemas.openxmlformats.org/officeDocument/2006/relationships/image" Target="../media/image44.png"/></Relationships>
</file>

<file path=ppt/slides/_rels/slide18.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48.png"/><Relationship Id="rId7"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1.svg"/><Relationship Id="rId5" Type="http://schemas.openxmlformats.org/officeDocument/2006/relationships/image" Target="../media/image50.png"/><Relationship Id="rId10" Type="http://schemas.openxmlformats.org/officeDocument/2006/relationships/image" Target="../media/image45.svg"/><Relationship Id="rId4" Type="http://schemas.openxmlformats.org/officeDocument/2006/relationships/image" Target="../media/image49.svg"/><Relationship Id="rId9" Type="http://schemas.openxmlformats.org/officeDocument/2006/relationships/image" Target="../media/image44.png"/></Relationships>
</file>

<file path=ppt/slides/_rels/slide19.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5.svg"/><Relationship Id="rId5" Type="http://schemas.openxmlformats.org/officeDocument/2006/relationships/image" Target="../media/image44.png"/><Relationship Id="rId10" Type="http://schemas.openxmlformats.org/officeDocument/2006/relationships/image" Target="../media/image47.svg"/><Relationship Id="rId4" Type="http://schemas.openxmlformats.org/officeDocument/2006/relationships/image" Target="../media/image49.sv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slide" Target="slide24.xml"/><Relationship Id="rId5" Type="http://schemas.openxmlformats.org/officeDocument/2006/relationships/image" Target="../media/image53.png"/><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24.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svg"/><Relationship Id="rId3" Type="http://schemas.openxmlformats.org/officeDocument/2006/relationships/image" Target="../media/image15.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notesSlide" Target="../notesSlides/notesSlide5.xml"/><Relationship Id="rId16" Type="http://schemas.openxmlformats.org/officeDocument/2006/relationships/image" Target="../media/image28.sv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svg"/><Relationship Id="rId22" Type="http://schemas.openxmlformats.org/officeDocument/2006/relationships/image" Target="../media/image34.svg"/></Relationships>
</file>

<file path=ppt/slides/_rels/slide6.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7.png"/><Relationship Id="rId18" Type="http://schemas.openxmlformats.org/officeDocument/2006/relationships/image" Target="../media/image32.svg"/><Relationship Id="rId3" Type="http://schemas.openxmlformats.org/officeDocument/2006/relationships/image" Target="../media/image15.png"/><Relationship Id="rId21"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svg"/><Relationship Id="rId17" Type="http://schemas.openxmlformats.org/officeDocument/2006/relationships/image" Target="../media/image31.png"/><Relationship Id="rId2" Type="http://schemas.openxmlformats.org/officeDocument/2006/relationships/notesSlide" Target="../notesSlides/notesSlide6.xml"/><Relationship Id="rId16" Type="http://schemas.openxmlformats.org/officeDocument/2006/relationships/image" Target="../media/image30.svg"/><Relationship Id="rId20" Type="http://schemas.openxmlformats.org/officeDocument/2006/relationships/image" Target="../media/image34.svg"/><Relationship Id="rId1" Type="http://schemas.openxmlformats.org/officeDocument/2006/relationships/slideLayout" Target="../slideLayouts/slideLayout1.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svg"/><Relationship Id="rId19" Type="http://schemas.openxmlformats.org/officeDocument/2006/relationships/image" Target="../media/image33.png"/><Relationship Id="rId4" Type="http://schemas.openxmlformats.org/officeDocument/2006/relationships/image" Target="../media/image16.png"/><Relationship Id="rId9" Type="http://schemas.openxmlformats.org/officeDocument/2006/relationships/image" Target="../media/image23.png"/><Relationship Id="rId14" Type="http://schemas.openxmlformats.org/officeDocument/2006/relationships/image" Target="../media/image28.svg"/><Relationship Id="rId22" Type="http://schemas.openxmlformats.org/officeDocument/2006/relationships/image" Target="../media/image18.sv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6.pn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9.png"/><Relationship Id="rId11" Type="http://schemas.openxmlformats.org/officeDocument/2006/relationships/image" Target="../media/image28.svg"/><Relationship Id="rId5" Type="http://schemas.openxmlformats.org/officeDocument/2006/relationships/image" Target="../media/image18.svg"/><Relationship Id="rId10" Type="http://schemas.openxmlformats.org/officeDocument/2006/relationships/image" Target="../media/image27.png"/><Relationship Id="rId4" Type="http://schemas.openxmlformats.org/officeDocument/2006/relationships/image" Target="../media/image17.png"/><Relationship Id="rId9" Type="http://schemas.openxmlformats.org/officeDocument/2006/relationships/image" Target="../media/image34.sv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4.svg"/><Relationship Id="rId3" Type="http://schemas.openxmlformats.org/officeDocument/2006/relationships/image" Target="../media/image15.png"/><Relationship Id="rId7" Type="http://schemas.openxmlformats.org/officeDocument/2006/relationships/image" Target="../media/image20.svg"/><Relationship Id="rId12" Type="http://schemas.openxmlformats.org/officeDocument/2006/relationships/image" Target="../media/image33.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9.png"/><Relationship Id="rId11" Type="http://schemas.openxmlformats.org/officeDocument/2006/relationships/image" Target="../media/image26.svg"/><Relationship Id="rId5" Type="http://schemas.openxmlformats.org/officeDocument/2006/relationships/image" Target="../media/image18.svg"/><Relationship Id="rId10" Type="http://schemas.openxmlformats.org/officeDocument/2006/relationships/image" Target="../media/image25.png"/><Relationship Id="rId4" Type="http://schemas.openxmlformats.org/officeDocument/2006/relationships/image" Target="../media/image17.png"/><Relationship Id="rId9" Type="http://schemas.openxmlformats.org/officeDocument/2006/relationships/image" Target="../media/image28.svg"/><Relationship Id="rId14"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17.png"/><Relationship Id="rId3" Type="http://schemas.openxmlformats.org/officeDocument/2006/relationships/image" Target="../media/image16.png"/><Relationship Id="rId7" Type="http://schemas.openxmlformats.org/officeDocument/2006/relationships/image" Target="../media/image26.svg"/><Relationship Id="rId12" Type="http://schemas.openxmlformats.org/officeDocument/2006/relationships/image" Target="../media/image24.svg"/><Relationship Id="rId2" Type="http://schemas.openxmlformats.org/officeDocument/2006/relationships/image" Target="../media/image15.png"/><Relationship Id="rId16"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23.png"/><Relationship Id="rId5" Type="http://schemas.openxmlformats.org/officeDocument/2006/relationships/image" Target="../media/image20.svg"/><Relationship Id="rId15" Type="http://schemas.openxmlformats.org/officeDocument/2006/relationships/image" Target="../media/image36.png"/><Relationship Id="rId10" Type="http://schemas.openxmlformats.org/officeDocument/2006/relationships/image" Target="../media/image35.png"/><Relationship Id="rId4" Type="http://schemas.openxmlformats.org/officeDocument/2006/relationships/image" Target="../media/image19.png"/><Relationship Id="rId9" Type="http://schemas.openxmlformats.org/officeDocument/2006/relationships/image" Target="../media/image28.svg"/><Relationship Id="rId1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4B6C0D4A-F5FE-4EF6-B2D1-60EFE1458611}"/>
              </a:ext>
            </a:extLst>
          </p:cNvPr>
          <p:cNvSpPr/>
          <p:nvPr/>
        </p:nvSpPr>
        <p:spPr>
          <a:xfrm>
            <a:off x="-58312" y="13504"/>
            <a:ext cx="1222514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05041DE1-32B2-4316-8FBE-865EB21E21D3}"/>
              </a:ext>
            </a:extLst>
          </p:cNvPr>
          <p:cNvSpPr txBox="1"/>
          <p:nvPr/>
        </p:nvSpPr>
        <p:spPr>
          <a:xfrm>
            <a:off x="2516117" y="2688342"/>
            <a:ext cx="7076287" cy="2554545"/>
          </a:xfrm>
          <a:prstGeom prst="rect">
            <a:avLst/>
          </a:prstGeom>
          <a:noFill/>
        </p:spPr>
        <p:txBody>
          <a:bodyPr wrap="square" rtlCol="0">
            <a:spAutoFit/>
          </a:bodyPr>
          <a:lstStyle/>
          <a:p>
            <a:pPr algn="ctr"/>
            <a:r>
              <a:rPr lang="en-US" sz="4000" b="1" dirty="0">
                <a:latin typeface="Lucida Sans Unicode" panose="020B0602030504020204" pitchFamily="34" charset="0"/>
                <a:cs typeface="Lucida Sans Unicode" panose="020B0602030504020204" pitchFamily="34" charset="0"/>
              </a:rPr>
              <a:t>Testing as a Managed Service (TaaMS) with Offshore Alternative, Smart In-Sourcing (OASIS)</a:t>
            </a:r>
          </a:p>
        </p:txBody>
      </p:sp>
      <p:pic>
        <p:nvPicPr>
          <p:cNvPr id="5" name="Picture 4">
            <a:extLst>
              <a:ext uri="{FF2B5EF4-FFF2-40B4-BE49-F238E27FC236}">
                <a16:creationId xmlns:a16="http://schemas.microsoft.com/office/drawing/2014/main" id="{5957E2EF-742D-CD49-AC09-ED22EC4AC4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048" y="-141479"/>
            <a:ext cx="3369033" cy="3369033"/>
          </a:xfrm>
          <a:prstGeom prst="rect">
            <a:avLst/>
          </a:prstGeom>
        </p:spPr>
      </p:pic>
      <p:sp>
        <p:nvSpPr>
          <p:cNvPr id="6" name="TextBox 5">
            <a:extLst>
              <a:ext uri="{FF2B5EF4-FFF2-40B4-BE49-F238E27FC236}">
                <a16:creationId xmlns:a16="http://schemas.microsoft.com/office/drawing/2014/main" id="{613ED3ED-5EBD-0E42-A3F3-D64AFBF795D1}"/>
              </a:ext>
            </a:extLst>
          </p:cNvPr>
          <p:cNvSpPr txBox="1"/>
          <p:nvPr/>
        </p:nvSpPr>
        <p:spPr>
          <a:xfrm>
            <a:off x="2456822" y="5533060"/>
            <a:ext cx="7194875" cy="369332"/>
          </a:xfrm>
          <a:prstGeom prst="rect">
            <a:avLst/>
          </a:prstGeom>
          <a:noFill/>
        </p:spPr>
        <p:txBody>
          <a:bodyPr wrap="square" rtlCol="0">
            <a:spAutoFit/>
          </a:bodyPr>
          <a:lstStyle/>
          <a:p>
            <a:r>
              <a:rPr lang="en-US" b="1" dirty="0"/>
              <a:t>Premier SQM IT &amp; Staffing Managed Services – Since 2005</a:t>
            </a:r>
          </a:p>
        </p:txBody>
      </p:sp>
    </p:spTree>
    <p:extLst>
      <p:ext uri="{BB962C8B-B14F-4D97-AF65-F5344CB8AC3E}">
        <p14:creationId xmlns:p14="http://schemas.microsoft.com/office/powerpoint/2010/main" val="25994143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uzzlePiece4">
            <a:extLst>
              <a:ext uri="{FF2B5EF4-FFF2-40B4-BE49-F238E27FC236}">
                <a16:creationId xmlns:a16="http://schemas.microsoft.com/office/drawing/2014/main" id="{24C4D59B-AB27-42D7-A21E-806A05CDB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1961" y="780155"/>
            <a:ext cx="9384722" cy="5323147"/>
          </a:xfrm>
          <a:prstGeom prst="rect">
            <a:avLst/>
          </a:prstGeom>
          <a:effectLst/>
        </p:spPr>
      </p:pic>
      <p:pic>
        <p:nvPicPr>
          <p:cNvPr id="9" name="!!PuzzlePiece5">
            <a:extLst>
              <a:ext uri="{FF2B5EF4-FFF2-40B4-BE49-F238E27FC236}">
                <a16:creationId xmlns:a16="http://schemas.microsoft.com/office/drawing/2014/main" id="{8D569965-00A3-460F-AD00-1CD57F7608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1029" y="-187833"/>
            <a:ext cx="7779499" cy="7284164"/>
          </a:xfrm>
          <a:prstGeom prst="rect">
            <a:avLst/>
          </a:prstGeom>
          <a:effectLst/>
        </p:spPr>
      </p:pic>
      <p:pic>
        <p:nvPicPr>
          <p:cNvPr id="11" name="!!PuzzlePiece6">
            <a:extLst>
              <a:ext uri="{FF2B5EF4-FFF2-40B4-BE49-F238E27FC236}">
                <a16:creationId xmlns:a16="http://schemas.microsoft.com/office/drawing/2014/main" id="{3D9A6311-A61A-4484-B606-C77D650A3F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2946" y="780155"/>
            <a:ext cx="9384722" cy="5323147"/>
          </a:xfrm>
          <a:prstGeom prst="rect">
            <a:avLst/>
          </a:prstGeom>
          <a:effectLst/>
        </p:spPr>
      </p:pic>
      <p:sp>
        <p:nvSpPr>
          <p:cNvPr id="31" name="!!PuzzleText5">
            <a:extLst>
              <a:ext uri="{FF2B5EF4-FFF2-40B4-BE49-F238E27FC236}">
                <a16:creationId xmlns:a16="http://schemas.microsoft.com/office/drawing/2014/main" id="{B28C7F51-6F97-4F6D-8A26-EDE125D29251}"/>
              </a:ext>
            </a:extLst>
          </p:cNvPr>
          <p:cNvSpPr txBox="1"/>
          <p:nvPr/>
        </p:nvSpPr>
        <p:spPr>
          <a:xfrm>
            <a:off x="2666904" y="1722853"/>
            <a:ext cx="6625636"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Platform Specific Training</a:t>
            </a:r>
          </a:p>
        </p:txBody>
      </p:sp>
      <p:sp>
        <p:nvSpPr>
          <p:cNvPr id="35" name="!!PuzzleText4">
            <a:extLst>
              <a:ext uri="{FF2B5EF4-FFF2-40B4-BE49-F238E27FC236}">
                <a16:creationId xmlns:a16="http://schemas.microsoft.com/office/drawing/2014/main" id="{A4A8B32B-428A-40E1-B6B3-6E602E51D147}"/>
              </a:ext>
            </a:extLst>
          </p:cNvPr>
          <p:cNvSpPr txBox="1"/>
          <p:nvPr/>
        </p:nvSpPr>
        <p:spPr>
          <a:xfrm>
            <a:off x="-3430963" y="2367749"/>
            <a:ext cx="57867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OASIS Testers are Certified</a:t>
            </a:r>
          </a:p>
        </p:txBody>
      </p:sp>
      <p:sp>
        <p:nvSpPr>
          <p:cNvPr id="36" name="!!PuzzleText6">
            <a:extLst>
              <a:ext uri="{FF2B5EF4-FFF2-40B4-BE49-F238E27FC236}">
                <a16:creationId xmlns:a16="http://schemas.microsoft.com/office/drawing/2014/main" id="{875C98CC-B36D-4C42-9B65-37117E1607DF}"/>
              </a:ext>
            </a:extLst>
          </p:cNvPr>
          <p:cNvSpPr txBox="1"/>
          <p:nvPr/>
        </p:nvSpPr>
        <p:spPr>
          <a:xfrm>
            <a:off x="9538520" y="2499687"/>
            <a:ext cx="5989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Tool Specific Training</a:t>
            </a:r>
          </a:p>
        </p:txBody>
      </p:sp>
      <p:pic>
        <p:nvPicPr>
          <p:cNvPr id="46" name="!!Icon6" descr="Hammer">
            <a:extLst>
              <a:ext uri="{FF2B5EF4-FFF2-40B4-BE49-F238E27FC236}">
                <a16:creationId xmlns:a16="http://schemas.microsoft.com/office/drawing/2014/main" id="{DA61AA22-CF82-41BD-932B-34C9C90FFBD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816265" y="3058018"/>
            <a:ext cx="1434392" cy="1434374"/>
          </a:xfrm>
          <a:prstGeom prst="rect">
            <a:avLst/>
          </a:prstGeom>
        </p:spPr>
      </p:pic>
      <p:pic>
        <p:nvPicPr>
          <p:cNvPr id="47" name="!!Icon5" descr="Teacher">
            <a:extLst>
              <a:ext uri="{FF2B5EF4-FFF2-40B4-BE49-F238E27FC236}">
                <a16:creationId xmlns:a16="http://schemas.microsoft.com/office/drawing/2014/main" id="{DD05885E-691F-49CC-A2C9-E3A9C285D45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18670" y="2126938"/>
            <a:ext cx="1817172" cy="1817150"/>
          </a:xfrm>
          <a:prstGeom prst="rect">
            <a:avLst/>
          </a:prstGeom>
        </p:spPr>
      </p:pic>
      <p:pic>
        <p:nvPicPr>
          <p:cNvPr id="48" name="!!Icon4">
            <a:extLst>
              <a:ext uri="{FF2B5EF4-FFF2-40B4-BE49-F238E27FC236}">
                <a16:creationId xmlns:a16="http://schemas.microsoft.com/office/drawing/2014/main" id="{D4F4B10B-3358-4BB1-84F3-4BA2F039C57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443524" y="3045400"/>
            <a:ext cx="1558024" cy="1245552"/>
          </a:xfrm>
          <a:prstGeom prst="rect">
            <a:avLst/>
          </a:prstGeom>
        </p:spPr>
      </p:pic>
      <p:grpSp>
        <p:nvGrpSpPr>
          <p:cNvPr id="2" name="!!5text">
            <a:extLst>
              <a:ext uri="{FF2B5EF4-FFF2-40B4-BE49-F238E27FC236}">
                <a16:creationId xmlns:a16="http://schemas.microsoft.com/office/drawing/2014/main" id="{A95A1D4F-87DA-4426-92A4-79A07519A63D}"/>
              </a:ext>
            </a:extLst>
          </p:cNvPr>
          <p:cNvGrpSpPr/>
          <p:nvPr/>
        </p:nvGrpSpPr>
        <p:grpSpPr>
          <a:xfrm>
            <a:off x="3435084" y="3882860"/>
            <a:ext cx="4940074" cy="1355049"/>
            <a:chOff x="3435084" y="3882860"/>
            <a:chExt cx="4940074" cy="1355049"/>
          </a:xfrm>
        </p:grpSpPr>
        <p:pic>
          <p:nvPicPr>
            <p:cNvPr id="52" name="Picture 51" descr="A close up of a sign&#10;&#10;Description automatically generated">
              <a:extLst>
                <a:ext uri="{FF2B5EF4-FFF2-40B4-BE49-F238E27FC236}">
                  <a16:creationId xmlns:a16="http://schemas.microsoft.com/office/drawing/2014/main" id="{9A2840C1-9D99-4343-A2FC-4845548A77C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48368" y="4306246"/>
              <a:ext cx="1826790" cy="931663"/>
            </a:xfrm>
            <a:prstGeom prst="rect">
              <a:avLst/>
            </a:prstGeom>
          </p:spPr>
        </p:pic>
        <p:pic>
          <p:nvPicPr>
            <p:cNvPr id="53" name="Picture 52" descr="A close up of a sign&#10;&#10;Description automatically generated">
              <a:extLst>
                <a:ext uri="{FF2B5EF4-FFF2-40B4-BE49-F238E27FC236}">
                  <a16:creationId xmlns:a16="http://schemas.microsoft.com/office/drawing/2014/main" id="{8C1F2892-E669-429A-8088-BC0878D2717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435084" y="4463149"/>
              <a:ext cx="2280320" cy="585480"/>
            </a:xfrm>
            <a:prstGeom prst="rect">
              <a:avLst/>
            </a:prstGeom>
          </p:spPr>
        </p:pic>
        <p:cxnSp>
          <p:nvCxnSpPr>
            <p:cNvPr id="54" name="Straight Connector 53">
              <a:extLst>
                <a:ext uri="{FF2B5EF4-FFF2-40B4-BE49-F238E27FC236}">
                  <a16:creationId xmlns:a16="http://schemas.microsoft.com/office/drawing/2014/main" id="{95BE702B-696F-44E9-8EEE-A4CCDE3D0791}"/>
                </a:ext>
              </a:extLst>
            </p:cNvPr>
            <p:cNvCxnSpPr>
              <a:cxnSpLocks/>
            </p:cNvCxnSpPr>
            <p:nvPr/>
          </p:nvCxnSpPr>
          <p:spPr>
            <a:xfrm>
              <a:off x="3940508" y="3882860"/>
              <a:ext cx="4100540" cy="0"/>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40" name="!!PuzzlePiece3">
            <a:extLst>
              <a:ext uri="{FF2B5EF4-FFF2-40B4-BE49-F238E27FC236}">
                <a16:creationId xmlns:a16="http://schemas.microsoft.com/office/drawing/2014/main" id="{67C4E1C4-9E92-47F7-A6CB-F1B8724DE9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32716" y="-185204"/>
            <a:ext cx="7779499" cy="7284164"/>
          </a:xfrm>
          <a:prstGeom prst="rect">
            <a:avLst/>
          </a:prstGeom>
          <a:effectLst/>
        </p:spPr>
      </p:pic>
      <p:pic>
        <p:nvPicPr>
          <p:cNvPr id="56" name="!!PuzzlePiece7">
            <a:extLst>
              <a:ext uri="{FF2B5EF4-FFF2-40B4-BE49-F238E27FC236}">
                <a16:creationId xmlns:a16="http://schemas.microsoft.com/office/drawing/2014/main" id="{3ABAC6A5-52D3-47BD-89C7-0F47535516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2123" y="-185203"/>
            <a:ext cx="7779499" cy="7284164"/>
          </a:xfrm>
          <a:prstGeom prst="rect">
            <a:avLst/>
          </a:prstGeom>
          <a:effectLst/>
        </p:spPr>
      </p:pic>
      <p:sp>
        <p:nvSpPr>
          <p:cNvPr id="60" name="!!PuzzleText3">
            <a:extLst>
              <a:ext uri="{FF2B5EF4-FFF2-40B4-BE49-F238E27FC236}">
                <a16:creationId xmlns:a16="http://schemas.microsoft.com/office/drawing/2014/main" id="{B3AEA19A-7683-4863-BA18-D78515CC6D71}"/>
              </a:ext>
            </a:extLst>
          </p:cNvPr>
          <p:cNvSpPr txBox="1"/>
          <p:nvPr/>
        </p:nvSpPr>
        <p:spPr>
          <a:xfrm>
            <a:off x="-10378335" y="1801682"/>
            <a:ext cx="6491920"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Defined &amp; Measurable Results</a:t>
            </a:r>
          </a:p>
        </p:txBody>
      </p:sp>
      <p:sp>
        <p:nvSpPr>
          <p:cNvPr id="62" name="!!PuzzleText7">
            <a:extLst>
              <a:ext uri="{FF2B5EF4-FFF2-40B4-BE49-F238E27FC236}">
                <a16:creationId xmlns:a16="http://schemas.microsoft.com/office/drawing/2014/main" id="{5A84AE51-87B0-483F-87AB-A52AC09231F0}"/>
              </a:ext>
            </a:extLst>
          </p:cNvPr>
          <p:cNvSpPr txBox="1"/>
          <p:nvPr/>
        </p:nvSpPr>
        <p:spPr>
          <a:xfrm>
            <a:off x="16121253" y="1694324"/>
            <a:ext cx="5902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Strong QA Presence</a:t>
            </a:r>
          </a:p>
        </p:txBody>
      </p:sp>
      <p:pic>
        <p:nvPicPr>
          <p:cNvPr id="67" name="!!Icon3" descr="Gauge">
            <a:extLst>
              <a:ext uri="{FF2B5EF4-FFF2-40B4-BE49-F238E27FC236}">
                <a16:creationId xmlns:a16="http://schemas.microsoft.com/office/drawing/2014/main" id="{F7ACBCFE-FB2B-44C4-A244-FDA68C904C8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977443" y="2079619"/>
            <a:ext cx="1723389" cy="1723383"/>
          </a:xfrm>
          <a:prstGeom prst="rect">
            <a:avLst/>
          </a:prstGeom>
        </p:spPr>
      </p:pic>
      <p:pic>
        <p:nvPicPr>
          <p:cNvPr id="73" name="!!Icon7">
            <a:extLst>
              <a:ext uri="{FF2B5EF4-FFF2-40B4-BE49-F238E27FC236}">
                <a16:creationId xmlns:a16="http://schemas.microsoft.com/office/drawing/2014/main" id="{37A2E036-D397-4548-B8F1-D760A96781F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8753790" y="2324903"/>
            <a:ext cx="756163" cy="1155787"/>
          </a:xfrm>
          <a:prstGeom prst="rect">
            <a:avLst/>
          </a:prstGeom>
        </p:spPr>
      </p:pic>
      <p:pic>
        <p:nvPicPr>
          <p:cNvPr id="77" name="!!4text">
            <a:extLst>
              <a:ext uri="{FF2B5EF4-FFF2-40B4-BE49-F238E27FC236}">
                <a16:creationId xmlns:a16="http://schemas.microsoft.com/office/drawing/2014/main" id="{D044B309-B0FA-4BA7-9EDA-A3F566D7458D}"/>
              </a:ext>
            </a:extLst>
          </p:cNvPr>
          <p:cNvPicPr>
            <a:picLocks noChangeAspect="1"/>
          </p:cNvPicPr>
          <p:nvPr/>
        </p:nvPicPr>
        <p:blipFill>
          <a:blip r:embed="rId17">
            <a:alphaModFix amt="0"/>
            <a:extLst>
              <a:ext uri="{28A0092B-C50C-407E-A947-70E740481C1C}">
                <a14:useLocalDpi xmlns:a14="http://schemas.microsoft.com/office/drawing/2010/main" val="0"/>
              </a:ext>
            </a:extLst>
          </a:blip>
          <a:srcRect/>
          <a:stretch/>
        </p:blipFill>
        <p:spPr>
          <a:xfrm>
            <a:off x="-1814344" y="3150618"/>
            <a:ext cx="2291052" cy="1248624"/>
          </a:xfrm>
          <a:prstGeom prst="rect">
            <a:avLst/>
          </a:prstGeom>
        </p:spPr>
      </p:pic>
      <p:grpSp>
        <p:nvGrpSpPr>
          <p:cNvPr id="78" name="!!6text">
            <a:extLst>
              <a:ext uri="{FF2B5EF4-FFF2-40B4-BE49-F238E27FC236}">
                <a16:creationId xmlns:a16="http://schemas.microsoft.com/office/drawing/2014/main" id="{2F2DF88A-AF37-45EC-A18C-744590BD8265}"/>
              </a:ext>
            </a:extLst>
          </p:cNvPr>
          <p:cNvGrpSpPr/>
          <p:nvPr/>
        </p:nvGrpSpPr>
        <p:grpSpPr>
          <a:xfrm>
            <a:off x="9901280" y="3433929"/>
            <a:ext cx="5140891" cy="908766"/>
            <a:chOff x="3510854" y="3433929"/>
            <a:chExt cx="5140891" cy="908766"/>
          </a:xfrm>
        </p:grpSpPr>
        <p:pic>
          <p:nvPicPr>
            <p:cNvPr id="79" name="Picture 78" descr="A picture containing object, clock, meter&#10;&#10;Description automatically generated">
              <a:extLst>
                <a:ext uri="{FF2B5EF4-FFF2-40B4-BE49-F238E27FC236}">
                  <a16:creationId xmlns:a16="http://schemas.microsoft.com/office/drawing/2014/main" id="{4989F593-15BA-401A-BF28-AF06E242F696}"/>
                </a:ext>
              </a:extLst>
            </p:cNvPr>
            <p:cNvPicPr>
              <a:picLocks noChangeAspect="1"/>
            </p:cNvPicPr>
            <p:nvPr/>
          </p:nvPicPr>
          <p:blipFill>
            <a:blip r:embed="rId18">
              <a:alphaModFix amt="0"/>
              <a:extLst>
                <a:ext uri="{28A0092B-C50C-407E-A947-70E740481C1C}">
                  <a14:useLocalDpi xmlns:a14="http://schemas.microsoft.com/office/drawing/2010/main" val="0"/>
                </a:ext>
              </a:extLst>
            </a:blip>
            <a:stretch>
              <a:fillRect/>
            </a:stretch>
          </p:blipFill>
          <p:spPr>
            <a:xfrm>
              <a:off x="3510854" y="3694221"/>
              <a:ext cx="2673940" cy="645166"/>
            </a:xfrm>
            <a:prstGeom prst="rect">
              <a:avLst/>
            </a:prstGeom>
          </p:spPr>
        </p:pic>
        <p:pic>
          <p:nvPicPr>
            <p:cNvPr id="80" name="Picture 79">
              <a:extLst>
                <a:ext uri="{FF2B5EF4-FFF2-40B4-BE49-F238E27FC236}">
                  <a16:creationId xmlns:a16="http://schemas.microsoft.com/office/drawing/2014/main" id="{A362EE80-082C-4B23-A7F6-A7F01EB4F307}"/>
                </a:ext>
              </a:extLst>
            </p:cNvPr>
            <p:cNvPicPr>
              <a:picLocks noChangeAspect="1"/>
            </p:cNvPicPr>
            <p:nvPr/>
          </p:nvPicPr>
          <p:blipFill>
            <a:blip r:embed="rId19">
              <a:alphaModFix amt="0"/>
              <a:extLst>
                <a:ext uri="{28A0092B-C50C-407E-A947-70E740481C1C}">
                  <a14:useLocalDpi xmlns:a14="http://schemas.microsoft.com/office/drawing/2010/main" val="0"/>
                </a:ext>
              </a:extLst>
            </a:blip>
            <a:srcRect/>
            <a:stretch/>
          </p:blipFill>
          <p:spPr>
            <a:xfrm>
              <a:off x="6747186" y="3595809"/>
              <a:ext cx="1904559" cy="746886"/>
            </a:xfrm>
            <a:prstGeom prst="rect">
              <a:avLst/>
            </a:prstGeom>
          </p:spPr>
        </p:pic>
        <p:cxnSp>
          <p:nvCxnSpPr>
            <p:cNvPr id="81" name="Straight Connector 80">
              <a:extLst>
                <a:ext uri="{FF2B5EF4-FFF2-40B4-BE49-F238E27FC236}">
                  <a16:creationId xmlns:a16="http://schemas.microsoft.com/office/drawing/2014/main" id="{887BB653-EBD1-42D2-88A5-9C722008127E}"/>
                </a:ext>
              </a:extLst>
            </p:cNvPr>
            <p:cNvCxnSpPr/>
            <p:nvPr/>
          </p:nvCxnSpPr>
          <p:spPr>
            <a:xfrm>
              <a:off x="3524185" y="3433929"/>
              <a:ext cx="5127560" cy="0"/>
            </a:xfrm>
            <a:prstGeom prst="line">
              <a:avLst/>
            </a:prstGeom>
            <a:ln>
              <a:solidFill>
                <a:schemeClr val="accent1">
                  <a:alpha val="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765234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uzzlePiece5">
            <a:extLst>
              <a:ext uri="{FF2B5EF4-FFF2-40B4-BE49-F238E27FC236}">
                <a16:creationId xmlns:a16="http://schemas.microsoft.com/office/drawing/2014/main" id="{8D569965-00A3-460F-AD00-1CD57F760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8278" y="-187833"/>
            <a:ext cx="7779499" cy="7284164"/>
          </a:xfrm>
          <a:prstGeom prst="rect">
            <a:avLst/>
          </a:prstGeom>
          <a:effectLst/>
        </p:spPr>
      </p:pic>
      <p:pic>
        <p:nvPicPr>
          <p:cNvPr id="11" name="!!PuzzlePiece6">
            <a:extLst>
              <a:ext uri="{FF2B5EF4-FFF2-40B4-BE49-F238E27FC236}">
                <a16:creationId xmlns:a16="http://schemas.microsoft.com/office/drawing/2014/main" id="{3D9A6311-A61A-4484-B606-C77D650A3F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3639" y="780155"/>
            <a:ext cx="9384722" cy="5323147"/>
          </a:xfrm>
          <a:prstGeom prst="rect">
            <a:avLst/>
          </a:prstGeom>
          <a:effectLst/>
        </p:spPr>
      </p:pic>
      <p:pic>
        <p:nvPicPr>
          <p:cNvPr id="12" name="!!PuzzlePiece7">
            <a:extLst>
              <a:ext uri="{FF2B5EF4-FFF2-40B4-BE49-F238E27FC236}">
                <a16:creationId xmlns:a16="http://schemas.microsoft.com/office/drawing/2014/main" id="{4D523219-A5A6-44A9-B98B-A39E38406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6629" y="-187833"/>
            <a:ext cx="7779499" cy="7284164"/>
          </a:xfrm>
          <a:prstGeom prst="rect">
            <a:avLst/>
          </a:prstGeom>
          <a:effectLst/>
        </p:spPr>
      </p:pic>
      <p:sp>
        <p:nvSpPr>
          <p:cNvPr id="31" name="!!PuzzleText5">
            <a:extLst>
              <a:ext uri="{FF2B5EF4-FFF2-40B4-BE49-F238E27FC236}">
                <a16:creationId xmlns:a16="http://schemas.microsoft.com/office/drawing/2014/main" id="{FCCBB8DC-0644-42D8-90DF-A3C82D8353AB}"/>
              </a:ext>
            </a:extLst>
          </p:cNvPr>
          <p:cNvSpPr txBox="1"/>
          <p:nvPr/>
        </p:nvSpPr>
        <p:spPr>
          <a:xfrm>
            <a:off x="-3800499" y="1615494"/>
            <a:ext cx="6625636"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Platform Specific Training</a:t>
            </a:r>
          </a:p>
        </p:txBody>
      </p:sp>
      <p:sp>
        <p:nvSpPr>
          <p:cNvPr id="32" name="!!PuzzleText7">
            <a:extLst>
              <a:ext uri="{FF2B5EF4-FFF2-40B4-BE49-F238E27FC236}">
                <a16:creationId xmlns:a16="http://schemas.microsoft.com/office/drawing/2014/main" id="{7C5091E4-25A1-4198-800D-9CE28AAC0EDD}"/>
              </a:ext>
            </a:extLst>
          </p:cNvPr>
          <p:cNvSpPr txBox="1"/>
          <p:nvPr/>
        </p:nvSpPr>
        <p:spPr>
          <a:xfrm>
            <a:off x="9616127" y="1615494"/>
            <a:ext cx="5902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Strong QA Presence</a:t>
            </a:r>
          </a:p>
        </p:txBody>
      </p:sp>
      <p:sp>
        <p:nvSpPr>
          <p:cNvPr id="36" name="!!PuzzleText6">
            <a:extLst>
              <a:ext uri="{FF2B5EF4-FFF2-40B4-BE49-F238E27FC236}">
                <a16:creationId xmlns:a16="http://schemas.microsoft.com/office/drawing/2014/main" id="{BF08DE63-E6D2-483E-830C-867527898790}"/>
              </a:ext>
            </a:extLst>
          </p:cNvPr>
          <p:cNvSpPr txBox="1"/>
          <p:nvPr/>
        </p:nvSpPr>
        <p:spPr>
          <a:xfrm>
            <a:off x="3071117" y="2712442"/>
            <a:ext cx="5989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Tool Specific Training</a:t>
            </a:r>
          </a:p>
        </p:txBody>
      </p:sp>
      <p:pic>
        <p:nvPicPr>
          <p:cNvPr id="46" name="!!Icon6" descr="Hammer">
            <a:extLst>
              <a:ext uri="{FF2B5EF4-FFF2-40B4-BE49-F238E27FC236}">
                <a16:creationId xmlns:a16="http://schemas.microsoft.com/office/drawing/2014/main" id="{19C5BD7C-B138-4C16-8772-E212E41D405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77903" y="1895487"/>
            <a:ext cx="746646" cy="746634"/>
          </a:xfrm>
          <a:prstGeom prst="rect">
            <a:avLst/>
          </a:prstGeom>
        </p:spPr>
      </p:pic>
      <p:pic>
        <p:nvPicPr>
          <p:cNvPr id="47" name="!!Icon5" descr="Teacher">
            <a:extLst>
              <a:ext uri="{FF2B5EF4-FFF2-40B4-BE49-F238E27FC236}">
                <a16:creationId xmlns:a16="http://schemas.microsoft.com/office/drawing/2014/main" id="{C5BEC3ED-ABB3-43CB-81FF-A3969362AA1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16814" y="1985825"/>
            <a:ext cx="1753334" cy="1753312"/>
          </a:xfrm>
          <a:prstGeom prst="rect">
            <a:avLst/>
          </a:prstGeom>
        </p:spPr>
      </p:pic>
      <p:pic>
        <p:nvPicPr>
          <p:cNvPr id="50" name="!!Icon7">
            <a:extLst>
              <a:ext uri="{FF2B5EF4-FFF2-40B4-BE49-F238E27FC236}">
                <a16:creationId xmlns:a16="http://schemas.microsoft.com/office/drawing/2014/main" id="{B23705B1-F63A-4708-9E35-756BBE34260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248664" y="2246073"/>
            <a:ext cx="756163" cy="1155787"/>
          </a:xfrm>
          <a:prstGeom prst="rect">
            <a:avLst/>
          </a:prstGeom>
        </p:spPr>
      </p:pic>
      <p:grpSp>
        <p:nvGrpSpPr>
          <p:cNvPr id="2" name="!!6text">
            <a:extLst>
              <a:ext uri="{FF2B5EF4-FFF2-40B4-BE49-F238E27FC236}">
                <a16:creationId xmlns:a16="http://schemas.microsoft.com/office/drawing/2014/main" id="{C084DB21-63C5-42F3-A131-F5C592DF0A1C}"/>
              </a:ext>
            </a:extLst>
          </p:cNvPr>
          <p:cNvGrpSpPr/>
          <p:nvPr/>
        </p:nvGrpSpPr>
        <p:grpSpPr>
          <a:xfrm>
            <a:off x="3510854" y="3433929"/>
            <a:ext cx="5140891" cy="908766"/>
            <a:chOff x="3510854" y="3433929"/>
            <a:chExt cx="5140891" cy="908766"/>
          </a:xfrm>
        </p:grpSpPr>
        <p:pic>
          <p:nvPicPr>
            <p:cNvPr id="6" name="Picture 5" descr="A picture containing object, clock, meter&#10;&#10;Description automatically generated">
              <a:extLst>
                <a:ext uri="{FF2B5EF4-FFF2-40B4-BE49-F238E27FC236}">
                  <a16:creationId xmlns:a16="http://schemas.microsoft.com/office/drawing/2014/main" id="{D8EBDCB4-4D91-44FF-B0FE-89AE4FC12A7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10854" y="3694221"/>
              <a:ext cx="2673940" cy="645166"/>
            </a:xfrm>
            <a:prstGeom prst="rect">
              <a:avLst/>
            </a:prstGeom>
          </p:spPr>
        </p:pic>
        <p:pic>
          <p:nvPicPr>
            <p:cNvPr id="10" name="Picture 9">
              <a:extLst>
                <a:ext uri="{FF2B5EF4-FFF2-40B4-BE49-F238E27FC236}">
                  <a16:creationId xmlns:a16="http://schemas.microsoft.com/office/drawing/2014/main" id="{0DD3091C-5B3A-4F11-A2D8-C8D71F2D7D47}"/>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6747186" y="3595809"/>
              <a:ext cx="1904559" cy="746886"/>
            </a:xfrm>
            <a:prstGeom prst="rect">
              <a:avLst/>
            </a:prstGeom>
          </p:spPr>
        </p:pic>
        <p:cxnSp>
          <p:nvCxnSpPr>
            <p:cNvPr id="53" name="Straight Connector 52">
              <a:extLst>
                <a:ext uri="{FF2B5EF4-FFF2-40B4-BE49-F238E27FC236}">
                  <a16:creationId xmlns:a16="http://schemas.microsoft.com/office/drawing/2014/main" id="{0ADEABBA-6CE3-4FC1-92FE-E3CBB31DE513}"/>
                </a:ext>
              </a:extLst>
            </p:cNvPr>
            <p:cNvCxnSpPr/>
            <p:nvPr/>
          </p:nvCxnSpPr>
          <p:spPr>
            <a:xfrm>
              <a:off x="3524185" y="3433929"/>
              <a:ext cx="5127560" cy="0"/>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41" name="!!PuzzlePiece4">
            <a:extLst>
              <a:ext uri="{FF2B5EF4-FFF2-40B4-BE49-F238E27FC236}">
                <a16:creationId xmlns:a16="http://schemas.microsoft.com/office/drawing/2014/main" id="{D01E2D61-DF80-4BAD-A46C-5C4230765B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44740" y="795395"/>
            <a:ext cx="9384722" cy="5323147"/>
          </a:xfrm>
          <a:prstGeom prst="rect">
            <a:avLst/>
          </a:prstGeom>
          <a:effectLst/>
        </p:spPr>
      </p:pic>
      <p:pic>
        <p:nvPicPr>
          <p:cNvPr id="55" name="!!PuzzlePiece8">
            <a:extLst>
              <a:ext uri="{FF2B5EF4-FFF2-40B4-BE49-F238E27FC236}">
                <a16:creationId xmlns:a16="http://schemas.microsoft.com/office/drawing/2014/main" id="{52B040F5-B468-4DBA-A104-3EB9107CAB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28572" y="795395"/>
            <a:ext cx="9384722" cy="5323147"/>
          </a:xfrm>
          <a:prstGeom prst="rect">
            <a:avLst/>
          </a:prstGeom>
          <a:effectLst/>
        </p:spPr>
      </p:pic>
      <p:sp>
        <p:nvSpPr>
          <p:cNvPr id="62" name="!!PuzzleText4">
            <a:extLst>
              <a:ext uri="{FF2B5EF4-FFF2-40B4-BE49-F238E27FC236}">
                <a16:creationId xmlns:a16="http://schemas.microsoft.com/office/drawing/2014/main" id="{72DD82B1-FA75-4F3F-B992-D751AE3036F4}"/>
              </a:ext>
            </a:extLst>
          </p:cNvPr>
          <p:cNvSpPr txBox="1"/>
          <p:nvPr/>
        </p:nvSpPr>
        <p:spPr>
          <a:xfrm>
            <a:off x="-9832206" y="2459189"/>
            <a:ext cx="57867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OASIS Testers are Certified</a:t>
            </a:r>
          </a:p>
        </p:txBody>
      </p:sp>
      <p:sp>
        <p:nvSpPr>
          <p:cNvPr id="64" name="!!PuzzleText8">
            <a:extLst>
              <a:ext uri="{FF2B5EF4-FFF2-40B4-BE49-F238E27FC236}">
                <a16:creationId xmlns:a16="http://schemas.microsoft.com/office/drawing/2014/main" id="{6741E09D-D9A2-496F-8483-4162759204E4}"/>
              </a:ext>
            </a:extLst>
          </p:cNvPr>
          <p:cNvSpPr txBox="1"/>
          <p:nvPr/>
        </p:nvSpPr>
        <p:spPr>
          <a:xfrm>
            <a:off x="16510304" y="2524836"/>
            <a:ext cx="5421258"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Scalable and Flexible</a:t>
            </a:r>
          </a:p>
        </p:txBody>
      </p:sp>
      <p:pic>
        <p:nvPicPr>
          <p:cNvPr id="66" name="!!Icon8" descr="Upward trend">
            <a:extLst>
              <a:ext uri="{FF2B5EF4-FFF2-40B4-BE49-F238E27FC236}">
                <a16:creationId xmlns:a16="http://schemas.microsoft.com/office/drawing/2014/main" id="{BAFCBC48-C6CB-4BB7-A316-E3B8D15A0CA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8477435" y="3032329"/>
            <a:ext cx="1486996" cy="1486996"/>
          </a:xfrm>
          <a:prstGeom prst="rect">
            <a:avLst/>
          </a:prstGeom>
        </p:spPr>
      </p:pic>
      <p:pic>
        <p:nvPicPr>
          <p:cNvPr id="69" name="!!Icon4">
            <a:extLst>
              <a:ext uri="{FF2B5EF4-FFF2-40B4-BE49-F238E27FC236}">
                <a16:creationId xmlns:a16="http://schemas.microsoft.com/office/drawing/2014/main" id="{E9C3BC69-3470-40E8-B51B-603441CD8A9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844767" y="3136840"/>
            <a:ext cx="1558024" cy="1245552"/>
          </a:xfrm>
          <a:prstGeom prst="rect">
            <a:avLst/>
          </a:prstGeom>
        </p:spPr>
      </p:pic>
      <p:grpSp>
        <p:nvGrpSpPr>
          <p:cNvPr id="75" name="!!5text">
            <a:extLst>
              <a:ext uri="{FF2B5EF4-FFF2-40B4-BE49-F238E27FC236}">
                <a16:creationId xmlns:a16="http://schemas.microsoft.com/office/drawing/2014/main" id="{185935BC-0013-4AE5-B3CB-5469DEC6EA43}"/>
              </a:ext>
            </a:extLst>
          </p:cNvPr>
          <p:cNvGrpSpPr/>
          <p:nvPr/>
        </p:nvGrpSpPr>
        <p:grpSpPr>
          <a:xfrm>
            <a:off x="-3082202" y="3882860"/>
            <a:ext cx="4940074" cy="1355049"/>
            <a:chOff x="3435084" y="3882860"/>
            <a:chExt cx="4940074" cy="1355049"/>
          </a:xfrm>
        </p:grpSpPr>
        <p:pic>
          <p:nvPicPr>
            <p:cNvPr id="76" name="Picture 75" descr="A close up of a sign&#10;&#10;Description automatically generated">
              <a:extLst>
                <a:ext uri="{FF2B5EF4-FFF2-40B4-BE49-F238E27FC236}">
                  <a16:creationId xmlns:a16="http://schemas.microsoft.com/office/drawing/2014/main" id="{8B8BB5C1-4A9F-4F96-A706-BE538C46045E}"/>
                </a:ext>
              </a:extLst>
            </p:cNvPr>
            <p:cNvPicPr>
              <a:picLocks noChangeAspect="1"/>
            </p:cNvPicPr>
            <p:nvPr/>
          </p:nvPicPr>
          <p:blipFill>
            <a:blip r:embed="rId17">
              <a:alphaModFix amt="0"/>
              <a:extLst>
                <a:ext uri="{28A0092B-C50C-407E-A947-70E740481C1C}">
                  <a14:useLocalDpi xmlns:a14="http://schemas.microsoft.com/office/drawing/2010/main" val="0"/>
                </a:ext>
              </a:extLst>
            </a:blip>
            <a:stretch>
              <a:fillRect/>
            </a:stretch>
          </p:blipFill>
          <p:spPr>
            <a:xfrm>
              <a:off x="6548368" y="4306246"/>
              <a:ext cx="1826790" cy="931663"/>
            </a:xfrm>
            <a:prstGeom prst="rect">
              <a:avLst/>
            </a:prstGeom>
          </p:spPr>
        </p:pic>
        <p:pic>
          <p:nvPicPr>
            <p:cNvPr id="77" name="Picture 76" descr="A close up of a sign&#10;&#10;Description automatically generated">
              <a:extLst>
                <a:ext uri="{FF2B5EF4-FFF2-40B4-BE49-F238E27FC236}">
                  <a16:creationId xmlns:a16="http://schemas.microsoft.com/office/drawing/2014/main" id="{B4B07C25-93A9-4172-A86D-8450BAD8A6A8}"/>
                </a:ext>
              </a:extLst>
            </p:cNvPr>
            <p:cNvPicPr>
              <a:picLocks noChangeAspect="1"/>
            </p:cNvPicPr>
            <p:nvPr/>
          </p:nvPicPr>
          <p:blipFill>
            <a:blip r:embed="rId18">
              <a:alphaModFix amt="0"/>
              <a:extLst>
                <a:ext uri="{28A0092B-C50C-407E-A947-70E740481C1C}">
                  <a14:useLocalDpi xmlns:a14="http://schemas.microsoft.com/office/drawing/2010/main" val="0"/>
                </a:ext>
              </a:extLst>
            </a:blip>
            <a:stretch>
              <a:fillRect/>
            </a:stretch>
          </p:blipFill>
          <p:spPr>
            <a:xfrm>
              <a:off x="3435084" y="4463149"/>
              <a:ext cx="2280320" cy="585480"/>
            </a:xfrm>
            <a:prstGeom prst="rect">
              <a:avLst/>
            </a:prstGeom>
          </p:spPr>
        </p:pic>
        <p:cxnSp>
          <p:nvCxnSpPr>
            <p:cNvPr id="78" name="Straight Connector 77">
              <a:extLst>
                <a:ext uri="{FF2B5EF4-FFF2-40B4-BE49-F238E27FC236}">
                  <a16:creationId xmlns:a16="http://schemas.microsoft.com/office/drawing/2014/main" id="{230B2EC7-11D1-4D12-82C4-07EA1616BD38}"/>
                </a:ext>
              </a:extLst>
            </p:cNvPr>
            <p:cNvCxnSpPr>
              <a:cxnSpLocks/>
            </p:cNvCxnSpPr>
            <p:nvPr/>
          </p:nvCxnSpPr>
          <p:spPr>
            <a:xfrm>
              <a:off x="3940508" y="3882860"/>
              <a:ext cx="4100540" cy="0"/>
            </a:xfrm>
            <a:prstGeom prst="line">
              <a:avLst/>
            </a:prstGeom>
            <a:ln>
              <a:solidFill>
                <a:schemeClr val="accent1">
                  <a:alpha val="0"/>
                </a:schemeClr>
              </a:solidFill>
            </a:ln>
          </p:spPr>
          <p:style>
            <a:lnRef idx="1">
              <a:schemeClr val="accent1"/>
            </a:lnRef>
            <a:fillRef idx="0">
              <a:schemeClr val="accent1"/>
            </a:fillRef>
            <a:effectRef idx="0">
              <a:schemeClr val="accent1"/>
            </a:effectRef>
            <a:fontRef idx="minor">
              <a:schemeClr val="tx1"/>
            </a:fontRef>
          </p:style>
        </p:cxnSp>
      </p:grpSp>
      <p:sp>
        <p:nvSpPr>
          <p:cNvPr id="79" name="!!7text">
            <a:extLst>
              <a:ext uri="{FF2B5EF4-FFF2-40B4-BE49-F238E27FC236}">
                <a16:creationId xmlns:a16="http://schemas.microsoft.com/office/drawing/2014/main" id="{9C4B0AB6-A308-4967-A5D7-35E0C8954B68}"/>
              </a:ext>
            </a:extLst>
          </p:cNvPr>
          <p:cNvSpPr/>
          <p:nvPr/>
        </p:nvSpPr>
        <p:spPr>
          <a:xfrm>
            <a:off x="9441875" y="4492128"/>
            <a:ext cx="6433184" cy="369332"/>
          </a:xfrm>
          <a:prstGeom prst="rect">
            <a:avLst/>
          </a:prstGeom>
        </p:spPr>
        <p:txBody>
          <a:bodyPr wrap="square">
            <a:spAutoFit/>
          </a:bodyPr>
          <a:lstStyle/>
          <a:p>
            <a:pPr algn="ctr"/>
            <a:r>
              <a:rPr lang="en-US" dirty="0">
                <a:solidFill>
                  <a:schemeClr val="bg1">
                    <a:alpha val="0"/>
                  </a:schemeClr>
                </a:solidFill>
              </a:rPr>
              <a:t>QA/QC is what we do.</a:t>
            </a:r>
          </a:p>
        </p:txBody>
      </p:sp>
    </p:spTree>
    <p:extLst>
      <p:ext uri="{BB962C8B-B14F-4D97-AF65-F5344CB8AC3E}">
        <p14:creationId xmlns:p14="http://schemas.microsoft.com/office/powerpoint/2010/main" val="56517520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uzzlePiece6">
            <a:extLst>
              <a:ext uri="{FF2B5EF4-FFF2-40B4-BE49-F238E27FC236}">
                <a16:creationId xmlns:a16="http://schemas.microsoft.com/office/drawing/2014/main" id="{3D9A6311-A61A-4484-B606-C77D650A3F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5761" y="780155"/>
            <a:ext cx="9384722" cy="5323147"/>
          </a:xfrm>
          <a:prstGeom prst="rect">
            <a:avLst/>
          </a:prstGeom>
          <a:effectLst/>
        </p:spPr>
      </p:pic>
      <p:pic>
        <p:nvPicPr>
          <p:cNvPr id="12" name="!!PuzzlePiece7">
            <a:extLst>
              <a:ext uri="{FF2B5EF4-FFF2-40B4-BE49-F238E27FC236}">
                <a16:creationId xmlns:a16="http://schemas.microsoft.com/office/drawing/2014/main" id="{4D523219-A5A6-44A9-B98B-A39E38406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229" y="-187833"/>
            <a:ext cx="7779499" cy="7284164"/>
          </a:xfrm>
          <a:prstGeom prst="rect">
            <a:avLst/>
          </a:prstGeom>
          <a:effectLst/>
        </p:spPr>
      </p:pic>
      <p:pic>
        <p:nvPicPr>
          <p:cNvPr id="13" name="!!PuzzlePiece8">
            <a:extLst>
              <a:ext uri="{FF2B5EF4-FFF2-40B4-BE49-F238E27FC236}">
                <a16:creationId xmlns:a16="http://schemas.microsoft.com/office/drawing/2014/main" id="{16109241-A405-4856-A5BF-F6509B8E3F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4782" y="780155"/>
            <a:ext cx="9384722" cy="5323147"/>
          </a:xfrm>
          <a:prstGeom prst="rect">
            <a:avLst/>
          </a:prstGeom>
          <a:effectLst/>
        </p:spPr>
      </p:pic>
      <p:sp>
        <p:nvSpPr>
          <p:cNvPr id="32" name="!!PuzzleText7">
            <a:extLst>
              <a:ext uri="{FF2B5EF4-FFF2-40B4-BE49-F238E27FC236}">
                <a16:creationId xmlns:a16="http://schemas.microsoft.com/office/drawing/2014/main" id="{CB1E5090-ABA3-4439-A70D-C40231626263}"/>
              </a:ext>
            </a:extLst>
          </p:cNvPr>
          <p:cNvSpPr txBox="1"/>
          <p:nvPr/>
        </p:nvSpPr>
        <p:spPr>
          <a:xfrm>
            <a:off x="3088823" y="1871214"/>
            <a:ext cx="5902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Strong QA Presence</a:t>
            </a:r>
          </a:p>
        </p:txBody>
      </p:sp>
      <p:sp>
        <p:nvSpPr>
          <p:cNvPr id="36" name="!!PuzzleText6">
            <a:extLst>
              <a:ext uri="{FF2B5EF4-FFF2-40B4-BE49-F238E27FC236}">
                <a16:creationId xmlns:a16="http://schemas.microsoft.com/office/drawing/2014/main" id="{07BC79E5-7FE2-485A-BC50-0C3D1D2FAAB4}"/>
              </a:ext>
            </a:extLst>
          </p:cNvPr>
          <p:cNvSpPr txBox="1"/>
          <p:nvPr/>
        </p:nvSpPr>
        <p:spPr>
          <a:xfrm>
            <a:off x="-3562662" y="2499687"/>
            <a:ext cx="5989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Tool Specific Training</a:t>
            </a:r>
          </a:p>
        </p:txBody>
      </p:sp>
      <p:sp>
        <p:nvSpPr>
          <p:cNvPr id="37" name="!!PuzzleText8">
            <a:extLst>
              <a:ext uri="{FF2B5EF4-FFF2-40B4-BE49-F238E27FC236}">
                <a16:creationId xmlns:a16="http://schemas.microsoft.com/office/drawing/2014/main" id="{635A2BE6-8547-4CA8-B23B-41D4D81ED482}"/>
              </a:ext>
            </a:extLst>
          </p:cNvPr>
          <p:cNvSpPr txBox="1"/>
          <p:nvPr/>
        </p:nvSpPr>
        <p:spPr>
          <a:xfrm>
            <a:off x="9822503" y="2433396"/>
            <a:ext cx="5421258"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Scalable and Flexible</a:t>
            </a:r>
          </a:p>
        </p:txBody>
      </p:sp>
      <p:pic>
        <p:nvPicPr>
          <p:cNvPr id="45" name="!!Icon8" descr="Upward trend">
            <a:extLst>
              <a:ext uri="{FF2B5EF4-FFF2-40B4-BE49-F238E27FC236}">
                <a16:creationId xmlns:a16="http://schemas.microsoft.com/office/drawing/2014/main" id="{AAB09F2B-E0A7-42F9-B546-DD752C07B85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789634" y="2940889"/>
            <a:ext cx="1486996" cy="1486996"/>
          </a:xfrm>
          <a:prstGeom prst="rect">
            <a:avLst/>
          </a:prstGeom>
        </p:spPr>
      </p:pic>
      <p:pic>
        <p:nvPicPr>
          <p:cNvPr id="46" name="!!Icon6" descr="Hammer">
            <a:extLst>
              <a:ext uri="{FF2B5EF4-FFF2-40B4-BE49-F238E27FC236}">
                <a16:creationId xmlns:a16="http://schemas.microsoft.com/office/drawing/2014/main" id="{BAD10551-D239-4A4A-A42D-DF2881F2989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84917" y="3058018"/>
            <a:ext cx="1434392" cy="1434374"/>
          </a:xfrm>
          <a:prstGeom prst="rect">
            <a:avLst/>
          </a:prstGeom>
        </p:spPr>
      </p:pic>
      <p:pic>
        <p:nvPicPr>
          <p:cNvPr id="50" name="!!Icon7">
            <a:extLst>
              <a:ext uri="{FF2B5EF4-FFF2-40B4-BE49-F238E27FC236}">
                <a16:creationId xmlns:a16="http://schemas.microsoft.com/office/drawing/2014/main" id="{2322C6E6-9E17-4075-84A8-1AB6F0ACA27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662183" y="2776432"/>
            <a:ext cx="756163" cy="1155787"/>
          </a:xfrm>
          <a:prstGeom prst="rect">
            <a:avLst/>
          </a:prstGeom>
        </p:spPr>
      </p:pic>
      <p:sp>
        <p:nvSpPr>
          <p:cNvPr id="52" name="!!7text">
            <a:extLst>
              <a:ext uri="{FF2B5EF4-FFF2-40B4-BE49-F238E27FC236}">
                <a16:creationId xmlns:a16="http://schemas.microsoft.com/office/drawing/2014/main" id="{ED886488-5700-405F-B0BF-FD4638E64F7A}"/>
              </a:ext>
            </a:extLst>
          </p:cNvPr>
          <p:cNvSpPr/>
          <p:nvPr/>
        </p:nvSpPr>
        <p:spPr>
          <a:xfrm>
            <a:off x="2823672" y="4492128"/>
            <a:ext cx="6433184" cy="369332"/>
          </a:xfrm>
          <a:prstGeom prst="rect">
            <a:avLst/>
          </a:prstGeom>
        </p:spPr>
        <p:txBody>
          <a:bodyPr wrap="square">
            <a:spAutoFit/>
          </a:bodyPr>
          <a:lstStyle/>
          <a:p>
            <a:pPr algn="ctr"/>
            <a:r>
              <a:rPr lang="en-US" dirty="0">
                <a:solidFill>
                  <a:schemeClr val="bg1"/>
                </a:solidFill>
              </a:rPr>
              <a:t>QA/QC is what we do.</a:t>
            </a:r>
          </a:p>
        </p:txBody>
      </p:sp>
      <p:pic>
        <p:nvPicPr>
          <p:cNvPr id="42" name="!!PuzzlePiece5">
            <a:extLst>
              <a:ext uri="{FF2B5EF4-FFF2-40B4-BE49-F238E27FC236}">
                <a16:creationId xmlns:a16="http://schemas.microsoft.com/office/drawing/2014/main" id="{06264233-043E-4A8E-A7D8-E461EC8DCF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4940" y="-193695"/>
            <a:ext cx="7779499" cy="7284164"/>
          </a:xfrm>
          <a:prstGeom prst="rect">
            <a:avLst/>
          </a:prstGeom>
          <a:effectLst/>
        </p:spPr>
      </p:pic>
      <p:pic>
        <p:nvPicPr>
          <p:cNvPr id="56" name="!!PuzzlePiece9">
            <a:extLst>
              <a:ext uri="{FF2B5EF4-FFF2-40B4-BE49-F238E27FC236}">
                <a16:creationId xmlns:a16="http://schemas.microsoft.com/office/drawing/2014/main" id="{A7DB8F9F-F260-4D2E-B10F-5017669427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13632" y="-185203"/>
            <a:ext cx="7779499" cy="7284164"/>
          </a:xfrm>
          <a:prstGeom prst="rect">
            <a:avLst/>
          </a:prstGeom>
          <a:effectLst/>
        </p:spPr>
      </p:pic>
      <p:sp>
        <p:nvSpPr>
          <p:cNvPr id="59" name="!!PuzzleText5">
            <a:extLst>
              <a:ext uri="{FF2B5EF4-FFF2-40B4-BE49-F238E27FC236}">
                <a16:creationId xmlns:a16="http://schemas.microsoft.com/office/drawing/2014/main" id="{1BA7CE25-11BD-40B5-89DB-A218FDBB671D}"/>
              </a:ext>
            </a:extLst>
          </p:cNvPr>
          <p:cNvSpPr txBox="1"/>
          <p:nvPr/>
        </p:nvSpPr>
        <p:spPr>
          <a:xfrm>
            <a:off x="-10367529" y="1685832"/>
            <a:ext cx="6625636"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Platform Specific Training</a:t>
            </a:r>
          </a:p>
        </p:txBody>
      </p:sp>
      <p:sp>
        <p:nvSpPr>
          <p:cNvPr id="61" name="!!PuzzleText9">
            <a:extLst>
              <a:ext uri="{FF2B5EF4-FFF2-40B4-BE49-F238E27FC236}">
                <a16:creationId xmlns:a16="http://schemas.microsoft.com/office/drawing/2014/main" id="{133A14EA-F455-4D3B-B639-1C70FBF07DCB}"/>
              </a:ext>
            </a:extLst>
          </p:cNvPr>
          <p:cNvSpPr txBox="1"/>
          <p:nvPr/>
        </p:nvSpPr>
        <p:spPr>
          <a:xfrm>
            <a:off x="16447887" y="1710011"/>
            <a:ext cx="5510988"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QA Leadership</a:t>
            </a:r>
          </a:p>
        </p:txBody>
      </p:sp>
      <p:pic>
        <p:nvPicPr>
          <p:cNvPr id="68" name="!!Icon5" descr="Teacher">
            <a:extLst>
              <a:ext uri="{FF2B5EF4-FFF2-40B4-BE49-F238E27FC236}">
                <a16:creationId xmlns:a16="http://schemas.microsoft.com/office/drawing/2014/main" id="{12DD8C93-D201-4337-98C5-9BBC7D20FA3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983844" y="2056163"/>
            <a:ext cx="1753334" cy="1753312"/>
          </a:xfrm>
          <a:prstGeom prst="rect">
            <a:avLst/>
          </a:prstGeom>
        </p:spPr>
      </p:pic>
      <p:pic>
        <p:nvPicPr>
          <p:cNvPr id="70" name="!!Icon9">
            <a:extLst>
              <a:ext uri="{FF2B5EF4-FFF2-40B4-BE49-F238E27FC236}">
                <a16:creationId xmlns:a16="http://schemas.microsoft.com/office/drawing/2014/main" id="{D2542711-395A-44DA-93F4-BCA5524C6AA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8472158" y="2347634"/>
            <a:ext cx="1460244" cy="1015256"/>
          </a:xfrm>
          <a:prstGeom prst="rect">
            <a:avLst/>
          </a:prstGeom>
        </p:spPr>
      </p:pic>
      <p:grpSp>
        <p:nvGrpSpPr>
          <p:cNvPr id="75" name="!!6text">
            <a:extLst>
              <a:ext uri="{FF2B5EF4-FFF2-40B4-BE49-F238E27FC236}">
                <a16:creationId xmlns:a16="http://schemas.microsoft.com/office/drawing/2014/main" id="{F93F9580-DBC2-4748-BE76-47936767B038}"/>
              </a:ext>
            </a:extLst>
          </p:cNvPr>
          <p:cNvGrpSpPr/>
          <p:nvPr/>
        </p:nvGrpSpPr>
        <p:grpSpPr>
          <a:xfrm>
            <a:off x="-2979428" y="3433929"/>
            <a:ext cx="5140891" cy="908766"/>
            <a:chOff x="3510854" y="3433929"/>
            <a:chExt cx="5140891" cy="908766"/>
          </a:xfrm>
        </p:grpSpPr>
        <p:pic>
          <p:nvPicPr>
            <p:cNvPr id="76" name="Picture 75" descr="A picture containing object, clock, meter&#10;&#10;Description automatically generated">
              <a:extLst>
                <a:ext uri="{FF2B5EF4-FFF2-40B4-BE49-F238E27FC236}">
                  <a16:creationId xmlns:a16="http://schemas.microsoft.com/office/drawing/2014/main" id="{9D65668D-301B-495F-9F27-251C1C3E2E05}"/>
                </a:ext>
              </a:extLst>
            </p:cNvPr>
            <p:cNvPicPr>
              <a:picLocks noChangeAspect="1"/>
            </p:cNvPicPr>
            <p:nvPr/>
          </p:nvPicPr>
          <p:blipFill>
            <a:blip r:embed="rId14">
              <a:alphaModFix amt="0"/>
              <a:extLst>
                <a:ext uri="{28A0092B-C50C-407E-A947-70E740481C1C}">
                  <a14:useLocalDpi xmlns:a14="http://schemas.microsoft.com/office/drawing/2010/main" val="0"/>
                </a:ext>
              </a:extLst>
            </a:blip>
            <a:stretch>
              <a:fillRect/>
            </a:stretch>
          </p:blipFill>
          <p:spPr>
            <a:xfrm>
              <a:off x="3510854" y="3694221"/>
              <a:ext cx="2673940" cy="645166"/>
            </a:xfrm>
            <a:prstGeom prst="rect">
              <a:avLst/>
            </a:prstGeom>
          </p:spPr>
        </p:pic>
        <p:pic>
          <p:nvPicPr>
            <p:cNvPr id="77" name="Picture 76">
              <a:extLst>
                <a:ext uri="{FF2B5EF4-FFF2-40B4-BE49-F238E27FC236}">
                  <a16:creationId xmlns:a16="http://schemas.microsoft.com/office/drawing/2014/main" id="{F25FC22F-8548-4984-8B90-55FAC449AD62}"/>
                </a:ext>
              </a:extLst>
            </p:cNvPr>
            <p:cNvPicPr>
              <a:picLocks noChangeAspect="1"/>
            </p:cNvPicPr>
            <p:nvPr/>
          </p:nvPicPr>
          <p:blipFill>
            <a:blip r:embed="rId15">
              <a:alphaModFix amt="0"/>
              <a:extLst>
                <a:ext uri="{28A0092B-C50C-407E-A947-70E740481C1C}">
                  <a14:useLocalDpi xmlns:a14="http://schemas.microsoft.com/office/drawing/2010/main" val="0"/>
                </a:ext>
              </a:extLst>
            </a:blip>
            <a:srcRect/>
            <a:stretch/>
          </p:blipFill>
          <p:spPr>
            <a:xfrm>
              <a:off x="6747186" y="3595809"/>
              <a:ext cx="1904559" cy="746886"/>
            </a:xfrm>
            <a:prstGeom prst="rect">
              <a:avLst/>
            </a:prstGeom>
          </p:spPr>
        </p:pic>
        <p:cxnSp>
          <p:nvCxnSpPr>
            <p:cNvPr id="78" name="Straight Connector 77">
              <a:extLst>
                <a:ext uri="{FF2B5EF4-FFF2-40B4-BE49-F238E27FC236}">
                  <a16:creationId xmlns:a16="http://schemas.microsoft.com/office/drawing/2014/main" id="{FDA78F9C-FB9A-4ABC-B4F1-C575E6307E82}"/>
                </a:ext>
              </a:extLst>
            </p:cNvPr>
            <p:cNvCxnSpPr/>
            <p:nvPr/>
          </p:nvCxnSpPr>
          <p:spPr>
            <a:xfrm>
              <a:off x="3524185" y="3433929"/>
              <a:ext cx="5127560" cy="0"/>
            </a:xfrm>
            <a:prstGeom prst="line">
              <a:avLst/>
            </a:prstGeom>
            <a:ln>
              <a:solidFill>
                <a:schemeClr val="accent1">
                  <a:alpha val="0"/>
                </a:schemeClr>
              </a:solidFill>
            </a:ln>
          </p:spPr>
          <p:style>
            <a:lnRef idx="1">
              <a:schemeClr val="accent1"/>
            </a:lnRef>
            <a:fillRef idx="0">
              <a:schemeClr val="accent1"/>
            </a:fillRef>
            <a:effectRef idx="0">
              <a:schemeClr val="accent1"/>
            </a:effectRef>
            <a:fontRef idx="minor">
              <a:schemeClr val="tx1"/>
            </a:fontRef>
          </p:style>
        </p:cxnSp>
      </p:grpSp>
      <p:sp>
        <p:nvSpPr>
          <p:cNvPr id="79" name="!!8text">
            <a:extLst>
              <a:ext uri="{FF2B5EF4-FFF2-40B4-BE49-F238E27FC236}">
                <a16:creationId xmlns:a16="http://schemas.microsoft.com/office/drawing/2014/main" id="{626B0512-A643-429E-98E8-EB04AA1DB73E}"/>
              </a:ext>
            </a:extLst>
          </p:cNvPr>
          <p:cNvSpPr/>
          <p:nvPr/>
        </p:nvSpPr>
        <p:spPr>
          <a:xfrm>
            <a:off x="10027066" y="4160627"/>
            <a:ext cx="5134804" cy="369332"/>
          </a:xfrm>
          <a:prstGeom prst="rect">
            <a:avLst/>
          </a:prstGeom>
        </p:spPr>
        <p:txBody>
          <a:bodyPr wrap="square">
            <a:spAutoFit/>
          </a:bodyPr>
          <a:lstStyle/>
          <a:p>
            <a:pPr algn="ctr"/>
            <a:r>
              <a:rPr lang="en-US" dirty="0">
                <a:solidFill>
                  <a:schemeClr val="bg1">
                    <a:alpha val="0"/>
                  </a:schemeClr>
                </a:solidFill>
              </a:rPr>
              <a:t>Quickly ramp up or ramp down resources</a:t>
            </a:r>
          </a:p>
        </p:txBody>
      </p:sp>
    </p:spTree>
    <p:extLst>
      <p:ext uri="{BB962C8B-B14F-4D97-AF65-F5344CB8AC3E}">
        <p14:creationId xmlns:p14="http://schemas.microsoft.com/office/powerpoint/2010/main" val="19172075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uzzlePiece7">
            <a:extLst>
              <a:ext uri="{FF2B5EF4-FFF2-40B4-BE49-F238E27FC236}">
                <a16:creationId xmlns:a16="http://schemas.microsoft.com/office/drawing/2014/main" id="{4D523219-A5A6-44A9-B98B-A39E384061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8694" y="-187833"/>
            <a:ext cx="7779499" cy="7284164"/>
          </a:xfrm>
          <a:prstGeom prst="rect">
            <a:avLst/>
          </a:prstGeom>
          <a:effectLst/>
        </p:spPr>
      </p:pic>
      <p:pic>
        <p:nvPicPr>
          <p:cNvPr id="13" name="!!PuzzlePiece8">
            <a:extLst>
              <a:ext uri="{FF2B5EF4-FFF2-40B4-BE49-F238E27FC236}">
                <a16:creationId xmlns:a16="http://schemas.microsoft.com/office/drawing/2014/main" id="{16109241-A405-4856-A5BF-F6509B8E3F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8859" y="780155"/>
            <a:ext cx="9384722" cy="5323147"/>
          </a:xfrm>
          <a:prstGeom prst="rect">
            <a:avLst/>
          </a:prstGeom>
          <a:effectLst/>
        </p:spPr>
      </p:pic>
      <p:pic>
        <p:nvPicPr>
          <p:cNvPr id="14" name="!!PuzzlePiece9">
            <a:extLst>
              <a:ext uri="{FF2B5EF4-FFF2-40B4-BE49-F238E27FC236}">
                <a16:creationId xmlns:a16="http://schemas.microsoft.com/office/drawing/2014/main" id="{FA5B69DB-6207-4839-9475-D0DC0977A2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11850" y="-187833"/>
            <a:ext cx="7779499" cy="7284164"/>
          </a:xfrm>
          <a:prstGeom prst="rect">
            <a:avLst/>
          </a:prstGeom>
          <a:effectLst/>
        </p:spPr>
      </p:pic>
      <p:sp>
        <p:nvSpPr>
          <p:cNvPr id="32" name="!!PuzzleText7">
            <a:extLst>
              <a:ext uri="{FF2B5EF4-FFF2-40B4-BE49-F238E27FC236}">
                <a16:creationId xmlns:a16="http://schemas.microsoft.com/office/drawing/2014/main" id="{04885064-FA8D-4F2F-AB60-3ADD30D47C79}"/>
              </a:ext>
            </a:extLst>
          </p:cNvPr>
          <p:cNvSpPr txBox="1"/>
          <p:nvPr/>
        </p:nvSpPr>
        <p:spPr>
          <a:xfrm>
            <a:off x="-3433925" y="1615494"/>
            <a:ext cx="5902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Strong QA Presence</a:t>
            </a:r>
          </a:p>
        </p:txBody>
      </p:sp>
      <p:sp>
        <p:nvSpPr>
          <p:cNvPr id="33" name="!!PuzzleText9">
            <a:extLst>
              <a:ext uri="{FF2B5EF4-FFF2-40B4-BE49-F238E27FC236}">
                <a16:creationId xmlns:a16="http://schemas.microsoft.com/office/drawing/2014/main" id="{A362BBC3-2FAC-4A6B-A265-FE6E46A0DEAA}"/>
              </a:ext>
            </a:extLst>
          </p:cNvPr>
          <p:cNvSpPr txBox="1"/>
          <p:nvPr/>
        </p:nvSpPr>
        <p:spPr>
          <a:xfrm>
            <a:off x="9961744" y="1631181"/>
            <a:ext cx="5510988"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QA Leadership</a:t>
            </a:r>
          </a:p>
        </p:txBody>
      </p:sp>
      <p:sp>
        <p:nvSpPr>
          <p:cNvPr id="37" name="!!PuzzleText8">
            <a:extLst>
              <a:ext uri="{FF2B5EF4-FFF2-40B4-BE49-F238E27FC236}">
                <a16:creationId xmlns:a16="http://schemas.microsoft.com/office/drawing/2014/main" id="{3D4F6211-BA43-472F-BC75-FE3FE9510E8E}"/>
              </a:ext>
            </a:extLst>
          </p:cNvPr>
          <p:cNvSpPr txBox="1"/>
          <p:nvPr/>
        </p:nvSpPr>
        <p:spPr>
          <a:xfrm>
            <a:off x="3406230" y="2382495"/>
            <a:ext cx="5421258"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Scalable and Flexible</a:t>
            </a:r>
          </a:p>
        </p:txBody>
      </p:sp>
      <p:pic>
        <p:nvPicPr>
          <p:cNvPr id="45" name="!!Icon8" descr="Upward trend">
            <a:extLst>
              <a:ext uri="{FF2B5EF4-FFF2-40B4-BE49-F238E27FC236}">
                <a16:creationId xmlns:a16="http://schemas.microsoft.com/office/drawing/2014/main" id="{20BB9460-0692-45DF-9E5D-A8FD63DB1E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73361" y="2792381"/>
            <a:ext cx="1486996" cy="1486996"/>
          </a:xfrm>
          <a:prstGeom prst="rect">
            <a:avLst/>
          </a:prstGeom>
        </p:spPr>
      </p:pic>
      <p:pic>
        <p:nvPicPr>
          <p:cNvPr id="49" name="!!Icon9">
            <a:extLst>
              <a:ext uri="{FF2B5EF4-FFF2-40B4-BE49-F238E27FC236}">
                <a16:creationId xmlns:a16="http://schemas.microsoft.com/office/drawing/2014/main" id="{D8578C08-0587-449C-8111-660FBEE0FE1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986015" y="2268804"/>
            <a:ext cx="1460244" cy="1015256"/>
          </a:xfrm>
          <a:prstGeom prst="rect">
            <a:avLst/>
          </a:prstGeom>
        </p:spPr>
      </p:pic>
      <p:pic>
        <p:nvPicPr>
          <p:cNvPr id="50" name="!!Icon7">
            <a:extLst>
              <a:ext uri="{FF2B5EF4-FFF2-40B4-BE49-F238E27FC236}">
                <a16:creationId xmlns:a16="http://schemas.microsoft.com/office/drawing/2014/main" id="{C73107AC-AD52-43EA-A647-2B93790DD27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1388" y="2246073"/>
            <a:ext cx="756163" cy="1155787"/>
          </a:xfrm>
          <a:prstGeom prst="rect">
            <a:avLst/>
          </a:prstGeom>
        </p:spPr>
      </p:pic>
      <p:sp>
        <p:nvSpPr>
          <p:cNvPr id="52" name="!!8text">
            <a:extLst>
              <a:ext uri="{FF2B5EF4-FFF2-40B4-BE49-F238E27FC236}">
                <a16:creationId xmlns:a16="http://schemas.microsoft.com/office/drawing/2014/main" id="{AF29B799-352A-4BB6-A0F4-8ED725BA6534}"/>
              </a:ext>
            </a:extLst>
          </p:cNvPr>
          <p:cNvSpPr/>
          <p:nvPr/>
        </p:nvSpPr>
        <p:spPr>
          <a:xfrm>
            <a:off x="3550805" y="4160627"/>
            <a:ext cx="5134804" cy="369332"/>
          </a:xfrm>
          <a:prstGeom prst="rect">
            <a:avLst/>
          </a:prstGeom>
        </p:spPr>
        <p:txBody>
          <a:bodyPr wrap="square">
            <a:spAutoFit/>
          </a:bodyPr>
          <a:lstStyle/>
          <a:p>
            <a:pPr algn="ctr"/>
            <a:r>
              <a:rPr lang="en-US" dirty="0">
                <a:solidFill>
                  <a:schemeClr val="bg1"/>
                </a:solidFill>
              </a:rPr>
              <a:t>Quickly ramp up or ramp down resources</a:t>
            </a:r>
          </a:p>
        </p:txBody>
      </p:sp>
      <p:pic>
        <p:nvPicPr>
          <p:cNvPr id="53" name="!!PuzzlePiece6">
            <a:extLst>
              <a:ext uri="{FF2B5EF4-FFF2-40B4-BE49-F238E27FC236}">
                <a16:creationId xmlns:a16="http://schemas.microsoft.com/office/drawing/2014/main" id="{C0F0B1A7-F642-4CC5-A3C3-218236AF56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00872" y="856355"/>
            <a:ext cx="9384722" cy="5323147"/>
          </a:xfrm>
          <a:prstGeom prst="rect">
            <a:avLst/>
          </a:prstGeom>
          <a:effectLst/>
        </p:spPr>
      </p:pic>
      <p:sp>
        <p:nvSpPr>
          <p:cNvPr id="63" name="!!PuzzleText6">
            <a:extLst>
              <a:ext uri="{FF2B5EF4-FFF2-40B4-BE49-F238E27FC236}">
                <a16:creationId xmlns:a16="http://schemas.microsoft.com/office/drawing/2014/main" id="{CFAF3A14-D284-4160-833B-B8F63E676911}"/>
              </a:ext>
            </a:extLst>
          </p:cNvPr>
          <p:cNvSpPr txBox="1"/>
          <p:nvPr/>
        </p:nvSpPr>
        <p:spPr>
          <a:xfrm>
            <a:off x="-9863762" y="2652087"/>
            <a:ext cx="5989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Tool Specific Training</a:t>
            </a:r>
          </a:p>
        </p:txBody>
      </p:sp>
      <p:pic>
        <p:nvPicPr>
          <p:cNvPr id="67" name="!!Icon6" descr="Hammer">
            <a:extLst>
              <a:ext uri="{FF2B5EF4-FFF2-40B4-BE49-F238E27FC236}">
                <a16:creationId xmlns:a16="http://schemas.microsoft.com/office/drawing/2014/main" id="{9CB28AA0-E0E4-4603-B4B8-20013CD4495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586017" y="3210418"/>
            <a:ext cx="1434392" cy="1434374"/>
          </a:xfrm>
          <a:prstGeom prst="rect">
            <a:avLst/>
          </a:prstGeom>
        </p:spPr>
      </p:pic>
      <p:sp>
        <p:nvSpPr>
          <p:cNvPr id="75" name="!!7text">
            <a:extLst>
              <a:ext uri="{FF2B5EF4-FFF2-40B4-BE49-F238E27FC236}">
                <a16:creationId xmlns:a16="http://schemas.microsoft.com/office/drawing/2014/main" id="{BDBBF2CA-BB0A-4562-9C46-CB926FE9DE80}"/>
              </a:ext>
            </a:extLst>
          </p:cNvPr>
          <p:cNvSpPr/>
          <p:nvPr/>
        </p:nvSpPr>
        <p:spPr>
          <a:xfrm>
            <a:off x="-3604338" y="4492128"/>
            <a:ext cx="6433184" cy="369332"/>
          </a:xfrm>
          <a:prstGeom prst="rect">
            <a:avLst/>
          </a:prstGeom>
        </p:spPr>
        <p:txBody>
          <a:bodyPr wrap="square">
            <a:spAutoFit/>
          </a:bodyPr>
          <a:lstStyle/>
          <a:p>
            <a:pPr algn="ctr"/>
            <a:r>
              <a:rPr lang="en-US" dirty="0">
                <a:solidFill>
                  <a:schemeClr val="bg1">
                    <a:alpha val="0"/>
                  </a:schemeClr>
                </a:solidFill>
              </a:rPr>
              <a:t>QA/QC is what we do.</a:t>
            </a:r>
          </a:p>
        </p:txBody>
      </p:sp>
      <p:sp>
        <p:nvSpPr>
          <p:cNvPr id="76" name="!!9text">
            <a:extLst>
              <a:ext uri="{FF2B5EF4-FFF2-40B4-BE49-F238E27FC236}">
                <a16:creationId xmlns:a16="http://schemas.microsoft.com/office/drawing/2014/main" id="{93E1198E-446D-49A3-A295-94BD20C4C859}"/>
              </a:ext>
            </a:extLst>
          </p:cNvPr>
          <p:cNvSpPr/>
          <p:nvPr/>
        </p:nvSpPr>
        <p:spPr>
          <a:xfrm>
            <a:off x="9530025" y="4492392"/>
            <a:ext cx="6433184" cy="646331"/>
          </a:xfrm>
          <a:prstGeom prst="rect">
            <a:avLst/>
          </a:prstGeom>
        </p:spPr>
        <p:txBody>
          <a:bodyPr wrap="square">
            <a:spAutoFit/>
          </a:bodyPr>
          <a:lstStyle/>
          <a:p>
            <a:pPr algn="ctr"/>
            <a:r>
              <a:rPr lang="en-US" dirty="0">
                <a:solidFill>
                  <a:schemeClr val="bg1">
                    <a:alpha val="0"/>
                  </a:schemeClr>
                </a:solidFill>
              </a:rPr>
              <a:t>A Senior QA Manager provides project oversight and governance throughout the engagement.</a:t>
            </a:r>
          </a:p>
        </p:txBody>
      </p:sp>
    </p:spTree>
    <p:extLst>
      <p:ext uri="{BB962C8B-B14F-4D97-AF65-F5344CB8AC3E}">
        <p14:creationId xmlns:p14="http://schemas.microsoft.com/office/powerpoint/2010/main" val="22578774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uzzlePiece1">
            <a:extLst>
              <a:ext uri="{FF2B5EF4-FFF2-40B4-BE49-F238E27FC236}">
                <a16:creationId xmlns:a16="http://schemas.microsoft.com/office/drawing/2014/main" id="{0DC72995-B7FF-4154-874C-CB83D4A465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64651" y="-187833"/>
            <a:ext cx="7779499" cy="7284164"/>
          </a:xfrm>
          <a:prstGeom prst="rect">
            <a:avLst/>
          </a:prstGeom>
          <a:effectLst/>
        </p:spPr>
      </p:pic>
      <p:pic>
        <p:nvPicPr>
          <p:cNvPr id="4" name="!!PuzzlePiece2">
            <a:extLst>
              <a:ext uri="{FF2B5EF4-FFF2-40B4-BE49-F238E27FC236}">
                <a16:creationId xmlns:a16="http://schemas.microsoft.com/office/drawing/2014/main" id="{CF249EA0-99C2-4212-8959-35033FA54B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22735" y="780155"/>
            <a:ext cx="9384722" cy="5323147"/>
          </a:xfrm>
          <a:prstGeom prst="rect">
            <a:avLst/>
          </a:prstGeom>
          <a:effectLst/>
        </p:spPr>
      </p:pic>
      <p:pic>
        <p:nvPicPr>
          <p:cNvPr id="5" name="!!PuzzlePiece3">
            <a:extLst>
              <a:ext uri="{FF2B5EF4-FFF2-40B4-BE49-F238E27FC236}">
                <a16:creationId xmlns:a16="http://schemas.microsoft.com/office/drawing/2014/main" id="{2F40B61B-FB65-41CF-9808-ADA2C65458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19744" y="-187833"/>
            <a:ext cx="7779499" cy="7284164"/>
          </a:xfrm>
          <a:prstGeom prst="rect">
            <a:avLst/>
          </a:prstGeom>
          <a:effectLst/>
        </p:spPr>
      </p:pic>
      <p:pic>
        <p:nvPicPr>
          <p:cNvPr id="8" name="!!PuzzlePiece4">
            <a:extLst>
              <a:ext uri="{FF2B5EF4-FFF2-40B4-BE49-F238E27FC236}">
                <a16:creationId xmlns:a16="http://schemas.microsoft.com/office/drawing/2014/main" id="{24C4D59B-AB27-42D7-A21E-806A05CDBF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82191" y="780155"/>
            <a:ext cx="9384722" cy="5323147"/>
          </a:xfrm>
          <a:prstGeom prst="rect">
            <a:avLst/>
          </a:prstGeom>
          <a:effectLst/>
        </p:spPr>
      </p:pic>
      <p:pic>
        <p:nvPicPr>
          <p:cNvPr id="9" name="!!PuzzlePiece5">
            <a:extLst>
              <a:ext uri="{FF2B5EF4-FFF2-40B4-BE49-F238E27FC236}">
                <a16:creationId xmlns:a16="http://schemas.microsoft.com/office/drawing/2014/main" id="{8D569965-00A3-460F-AD00-1CD57F760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79201" y="-187833"/>
            <a:ext cx="7779499" cy="7284164"/>
          </a:xfrm>
          <a:prstGeom prst="rect">
            <a:avLst/>
          </a:prstGeom>
          <a:effectLst/>
        </p:spPr>
      </p:pic>
      <p:pic>
        <p:nvPicPr>
          <p:cNvPr id="11" name="!!PuzzlePiece6">
            <a:extLst>
              <a:ext uri="{FF2B5EF4-FFF2-40B4-BE49-F238E27FC236}">
                <a16:creationId xmlns:a16="http://schemas.microsoft.com/office/drawing/2014/main" id="{3D9A6311-A61A-4484-B606-C77D650A3F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37284" y="780155"/>
            <a:ext cx="9384722" cy="5323147"/>
          </a:xfrm>
          <a:prstGeom prst="rect">
            <a:avLst/>
          </a:prstGeom>
          <a:effectLst/>
        </p:spPr>
      </p:pic>
      <p:pic>
        <p:nvPicPr>
          <p:cNvPr id="12" name="!!PuzzlePiece7">
            <a:extLst>
              <a:ext uri="{FF2B5EF4-FFF2-40B4-BE49-F238E27FC236}">
                <a16:creationId xmlns:a16="http://schemas.microsoft.com/office/drawing/2014/main" id="{4D523219-A5A6-44A9-B98B-A39E38406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34294" y="-187833"/>
            <a:ext cx="7779499" cy="7284164"/>
          </a:xfrm>
          <a:prstGeom prst="rect">
            <a:avLst/>
          </a:prstGeom>
          <a:effectLst/>
        </p:spPr>
      </p:pic>
      <p:pic>
        <p:nvPicPr>
          <p:cNvPr id="13" name="!!PuzzlePiece8">
            <a:extLst>
              <a:ext uri="{FF2B5EF4-FFF2-40B4-BE49-F238E27FC236}">
                <a16:creationId xmlns:a16="http://schemas.microsoft.com/office/drawing/2014/main" id="{16109241-A405-4856-A5BF-F6509B8E3F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741" y="780155"/>
            <a:ext cx="9384722" cy="5323147"/>
          </a:xfrm>
          <a:prstGeom prst="rect">
            <a:avLst/>
          </a:prstGeom>
          <a:effectLst/>
        </p:spPr>
      </p:pic>
      <p:pic>
        <p:nvPicPr>
          <p:cNvPr id="14" name="!!PuzzlePiece9">
            <a:extLst>
              <a:ext uri="{FF2B5EF4-FFF2-40B4-BE49-F238E27FC236}">
                <a16:creationId xmlns:a16="http://schemas.microsoft.com/office/drawing/2014/main" id="{FA5B69DB-6207-4839-9475-D0DC0977A2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6250" y="-187833"/>
            <a:ext cx="7779499" cy="7284164"/>
          </a:xfrm>
          <a:prstGeom prst="rect">
            <a:avLst/>
          </a:prstGeom>
          <a:effectLst/>
        </p:spPr>
      </p:pic>
      <p:sp>
        <p:nvSpPr>
          <p:cNvPr id="29" name="!!PuzzleText1">
            <a:extLst>
              <a:ext uri="{FF2B5EF4-FFF2-40B4-BE49-F238E27FC236}">
                <a16:creationId xmlns:a16="http://schemas.microsoft.com/office/drawing/2014/main" id="{BA7F83E4-B50E-40E4-A7AF-EEC09B4B8632}"/>
              </a:ext>
            </a:extLst>
          </p:cNvPr>
          <p:cNvSpPr txBox="1"/>
          <p:nvPr/>
        </p:nvSpPr>
        <p:spPr>
          <a:xfrm>
            <a:off x="-49447537" y="1631181"/>
            <a:ext cx="5964194" cy="954107"/>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Resources are integrated onsite with your project teams</a:t>
            </a:r>
          </a:p>
        </p:txBody>
      </p:sp>
      <p:sp>
        <p:nvSpPr>
          <p:cNvPr id="30" name="!!PuzzleText3">
            <a:extLst>
              <a:ext uri="{FF2B5EF4-FFF2-40B4-BE49-F238E27FC236}">
                <a16:creationId xmlns:a16="http://schemas.microsoft.com/office/drawing/2014/main" id="{206A15C5-4BC6-4AF5-9BC3-71439A7E5D45}"/>
              </a:ext>
            </a:extLst>
          </p:cNvPr>
          <p:cNvSpPr txBox="1"/>
          <p:nvPr/>
        </p:nvSpPr>
        <p:spPr>
          <a:xfrm>
            <a:off x="-36614507" y="1722853"/>
            <a:ext cx="6491920"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Defined &amp; Measurable Results</a:t>
            </a:r>
          </a:p>
        </p:txBody>
      </p:sp>
      <p:sp>
        <p:nvSpPr>
          <p:cNvPr id="31" name="!!PuzzleText5">
            <a:extLst>
              <a:ext uri="{FF2B5EF4-FFF2-40B4-BE49-F238E27FC236}">
                <a16:creationId xmlns:a16="http://schemas.microsoft.com/office/drawing/2014/main" id="{57B6126B-F98D-42E0-A0FC-CF068048A672}"/>
              </a:ext>
            </a:extLst>
          </p:cNvPr>
          <p:cNvSpPr txBox="1"/>
          <p:nvPr/>
        </p:nvSpPr>
        <p:spPr>
          <a:xfrm>
            <a:off x="-23520934" y="1615494"/>
            <a:ext cx="6625636"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Platform Specific Training</a:t>
            </a:r>
          </a:p>
        </p:txBody>
      </p:sp>
      <p:sp>
        <p:nvSpPr>
          <p:cNvPr id="32" name="!!PuzzleText7">
            <a:extLst>
              <a:ext uri="{FF2B5EF4-FFF2-40B4-BE49-F238E27FC236}">
                <a16:creationId xmlns:a16="http://schemas.microsoft.com/office/drawing/2014/main" id="{F01849CD-6D80-4004-8A48-A3D8915003B6}"/>
              </a:ext>
            </a:extLst>
          </p:cNvPr>
          <p:cNvSpPr txBox="1"/>
          <p:nvPr/>
        </p:nvSpPr>
        <p:spPr>
          <a:xfrm>
            <a:off x="-10104308" y="1615494"/>
            <a:ext cx="5902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Strong QA Presence</a:t>
            </a:r>
          </a:p>
        </p:txBody>
      </p:sp>
      <p:sp>
        <p:nvSpPr>
          <p:cNvPr id="33" name="!!PuzzleText9">
            <a:extLst>
              <a:ext uri="{FF2B5EF4-FFF2-40B4-BE49-F238E27FC236}">
                <a16:creationId xmlns:a16="http://schemas.microsoft.com/office/drawing/2014/main" id="{89FE1A05-911D-4EEE-9D7B-0A9EA600195F}"/>
              </a:ext>
            </a:extLst>
          </p:cNvPr>
          <p:cNvSpPr txBox="1"/>
          <p:nvPr/>
        </p:nvSpPr>
        <p:spPr>
          <a:xfrm>
            <a:off x="3291361" y="1910176"/>
            <a:ext cx="5510988"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QA Leadership</a:t>
            </a:r>
          </a:p>
        </p:txBody>
      </p:sp>
      <p:sp>
        <p:nvSpPr>
          <p:cNvPr id="34" name="!!PuzzleText2">
            <a:extLst>
              <a:ext uri="{FF2B5EF4-FFF2-40B4-BE49-F238E27FC236}">
                <a16:creationId xmlns:a16="http://schemas.microsoft.com/office/drawing/2014/main" id="{F7714FB1-5A0D-433B-BB90-258159B75F31}"/>
              </a:ext>
            </a:extLst>
          </p:cNvPr>
          <p:cNvSpPr txBox="1"/>
          <p:nvPr/>
        </p:nvSpPr>
        <p:spPr>
          <a:xfrm>
            <a:off x="-42855949" y="2341528"/>
            <a:ext cx="5865234" cy="954107"/>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Compelling Low Cost and Total Cost of Ownership (TCO)</a:t>
            </a:r>
          </a:p>
        </p:txBody>
      </p:sp>
      <p:sp>
        <p:nvSpPr>
          <p:cNvPr id="35" name="!!PuzzleText4">
            <a:extLst>
              <a:ext uri="{FF2B5EF4-FFF2-40B4-BE49-F238E27FC236}">
                <a16:creationId xmlns:a16="http://schemas.microsoft.com/office/drawing/2014/main" id="{884F273B-C398-4D4B-876A-3E9A8F8CD585}"/>
              </a:ext>
            </a:extLst>
          </p:cNvPr>
          <p:cNvSpPr txBox="1"/>
          <p:nvPr/>
        </p:nvSpPr>
        <p:spPr>
          <a:xfrm>
            <a:off x="-29618801" y="2367749"/>
            <a:ext cx="57867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OASIS Testers are Certified</a:t>
            </a:r>
          </a:p>
        </p:txBody>
      </p:sp>
      <p:sp>
        <p:nvSpPr>
          <p:cNvPr id="36" name="!!PuzzleText6">
            <a:extLst>
              <a:ext uri="{FF2B5EF4-FFF2-40B4-BE49-F238E27FC236}">
                <a16:creationId xmlns:a16="http://schemas.microsoft.com/office/drawing/2014/main" id="{ED6994C3-FA95-4A0F-8F49-DC5FD9C0D6CC}"/>
              </a:ext>
            </a:extLst>
          </p:cNvPr>
          <p:cNvSpPr txBox="1"/>
          <p:nvPr/>
        </p:nvSpPr>
        <p:spPr>
          <a:xfrm>
            <a:off x="-16649318" y="2499687"/>
            <a:ext cx="5989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Tool Specific Training</a:t>
            </a:r>
          </a:p>
        </p:txBody>
      </p:sp>
      <p:sp>
        <p:nvSpPr>
          <p:cNvPr id="37" name="!!PuzzleText8">
            <a:extLst>
              <a:ext uri="{FF2B5EF4-FFF2-40B4-BE49-F238E27FC236}">
                <a16:creationId xmlns:a16="http://schemas.microsoft.com/office/drawing/2014/main" id="{9E08D600-9C19-431A-AF8E-59C11759ECC6}"/>
              </a:ext>
            </a:extLst>
          </p:cNvPr>
          <p:cNvSpPr txBox="1"/>
          <p:nvPr/>
        </p:nvSpPr>
        <p:spPr>
          <a:xfrm>
            <a:off x="-3264153" y="2433396"/>
            <a:ext cx="5421258"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Scalable and Flexible</a:t>
            </a:r>
          </a:p>
        </p:txBody>
      </p:sp>
      <p:pic>
        <p:nvPicPr>
          <p:cNvPr id="43" name="!!Icon2" descr="Money">
            <a:extLst>
              <a:ext uri="{FF2B5EF4-FFF2-40B4-BE49-F238E27FC236}">
                <a16:creationId xmlns:a16="http://schemas.microsoft.com/office/drawing/2014/main" id="{53C5177B-D2D9-4769-A7A2-7BEF44B204E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686142" y="3172774"/>
            <a:ext cx="1422554" cy="1422540"/>
          </a:xfrm>
          <a:prstGeom prst="rect">
            <a:avLst/>
          </a:prstGeom>
        </p:spPr>
      </p:pic>
      <p:pic>
        <p:nvPicPr>
          <p:cNvPr id="44" name="!!Icon3" descr="Gauge">
            <a:extLst>
              <a:ext uri="{FF2B5EF4-FFF2-40B4-BE49-F238E27FC236}">
                <a16:creationId xmlns:a16="http://schemas.microsoft.com/office/drawing/2014/main" id="{871EF1F3-DABF-4A12-B823-BE350DA13D8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213615" y="2000790"/>
            <a:ext cx="1723389" cy="1723383"/>
          </a:xfrm>
          <a:prstGeom prst="rect">
            <a:avLst/>
          </a:prstGeom>
        </p:spPr>
      </p:pic>
      <p:pic>
        <p:nvPicPr>
          <p:cNvPr id="45" name="!!Icon8" descr="Upward trend">
            <a:extLst>
              <a:ext uri="{FF2B5EF4-FFF2-40B4-BE49-F238E27FC236}">
                <a16:creationId xmlns:a16="http://schemas.microsoft.com/office/drawing/2014/main" id="{469763C7-4C54-4111-8EE6-C3B276A144B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97022" y="2940889"/>
            <a:ext cx="1486996" cy="1486996"/>
          </a:xfrm>
          <a:prstGeom prst="rect">
            <a:avLst/>
          </a:prstGeom>
        </p:spPr>
      </p:pic>
      <p:pic>
        <p:nvPicPr>
          <p:cNvPr id="46" name="!!Icon6" descr="Hammer">
            <a:extLst>
              <a:ext uri="{FF2B5EF4-FFF2-40B4-BE49-F238E27FC236}">
                <a16:creationId xmlns:a16="http://schemas.microsoft.com/office/drawing/2014/main" id="{760213FE-095B-4CD0-BCE6-F3B3012659B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4371573" y="3058018"/>
            <a:ext cx="1434392" cy="1434374"/>
          </a:xfrm>
          <a:prstGeom prst="rect">
            <a:avLst/>
          </a:prstGeom>
        </p:spPr>
      </p:pic>
      <p:pic>
        <p:nvPicPr>
          <p:cNvPr id="47" name="!!Icon5" descr="Teacher">
            <a:extLst>
              <a:ext uri="{FF2B5EF4-FFF2-40B4-BE49-F238E27FC236}">
                <a16:creationId xmlns:a16="http://schemas.microsoft.com/office/drawing/2014/main" id="{50999D0B-13BF-4C36-BF02-2F96F9FE35D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1137249" y="1985825"/>
            <a:ext cx="1753334" cy="1753312"/>
          </a:xfrm>
          <a:prstGeom prst="rect">
            <a:avLst/>
          </a:prstGeom>
        </p:spPr>
      </p:pic>
      <p:pic>
        <p:nvPicPr>
          <p:cNvPr id="48" name="!!Icon4">
            <a:extLst>
              <a:ext uri="{FF2B5EF4-FFF2-40B4-BE49-F238E27FC236}">
                <a16:creationId xmlns:a16="http://schemas.microsoft.com/office/drawing/2014/main" id="{190C9350-EF9D-4BE1-BD6B-97C167D5C32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7631362" y="3045400"/>
            <a:ext cx="1558024" cy="1245552"/>
          </a:xfrm>
          <a:prstGeom prst="rect">
            <a:avLst/>
          </a:prstGeom>
        </p:spPr>
      </p:pic>
      <p:pic>
        <p:nvPicPr>
          <p:cNvPr id="49" name="!!Icon9">
            <a:extLst>
              <a:ext uri="{FF2B5EF4-FFF2-40B4-BE49-F238E27FC236}">
                <a16:creationId xmlns:a16="http://schemas.microsoft.com/office/drawing/2014/main" id="{B00E2BC0-BCEE-4090-B5E7-D6429C8F5ED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315632" y="2903570"/>
            <a:ext cx="1460244" cy="1015256"/>
          </a:xfrm>
          <a:prstGeom prst="rect">
            <a:avLst/>
          </a:prstGeom>
        </p:spPr>
      </p:pic>
      <p:pic>
        <p:nvPicPr>
          <p:cNvPr id="50" name="!!Icon7">
            <a:extLst>
              <a:ext uri="{FF2B5EF4-FFF2-40B4-BE49-F238E27FC236}">
                <a16:creationId xmlns:a16="http://schemas.microsoft.com/office/drawing/2014/main" id="{A1BD36F5-1F4C-496A-AC71-3AECB9B0502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471771" y="2246073"/>
            <a:ext cx="756163" cy="1155787"/>
          </a:xfrm>
          <a:prstGeom prst="rect">
            <a:avLst/>
          </a:prstGeom>
        </p:spPr>
      </p:pic>
      <p:pic>
        <p:nvPicPr>
          <p:cNvPr id="51" name="!!Icon1">
            <a:extLst>
              <a:ext uri="{FF2B5EF4-FFF2-40B4-BE49-F238E27FC236}">
                <a16:creationId xmlns:a16="http://schemas.microsoft.com/office/drawing/2014/main" id="{FE7FCD27-07DF-4412-9744-756A99A34EFC}"/>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47098726" y="2749925"/>
            <a:ext cx="1149359" cy="1149359"/>
          </a:xfrm>
          <a:prstGeom prst="rect">
            <a:avLst/>
          </a:prstGeom>
        </p:spPr>
      </p:pic>
      <p:sp>
        <p:nvSpPr>
          <p:cNvPr id="52" name="!!9text">
            <a:extLst>
              <a:ext uri="{FF2B5EF4-FFF2-40B4-BE49-F238E27FC236}">
                <a16:creationId xmlns:a16="http://schemas.microsoft.com/office/drawing/2014/main" id="{BA18AC49-0DD0-40BC-844F-E0C9A5D9EA87}"/>
              </a:ext>
            </a:extLst>
          </p:cNvPr>
          <p:cNvSpPr/>
          <p:nvPr/>
        </p:nvSpPr>
        <p:spPr>
          <a:xfrm>
            <a:off x="2901615" y="4492392"/>
            <a:ext cx="6433184" cy="646331"/>
          </a:xfrm>
          <a:prstGeom prst="rect">
            <a:avLst/>
          </a:prstGeom>
        </p:spPr>
        <p:txBody>
          <a:bodyPr wrap="square">
            <a:spAutoFit/>
          </a:bodyPr>
          <a:lstStyle/>
          <a:p>
            <a:pPr algn="ctr"/>
            <a:r>
              <a:rPr lang="en-US" dirty="0">
                <a:solidFill>
                  <a:schemeClr val="bg1"/>
                </a:solidFill>
              </a:rPr>
              <a:t>A Senior QA Manager provides project oversight and governance throughout the engagement.</a:t>
            </a:r>
          </a:p>
        </p:txBody>
      </p:sp>
      <p:sp>
        <p:nvSpPr>
          <p:cNvPr id="38" name="!!8text">
            <a:extLst>
              <a:ext uri="{FF2B5EF4-FFF2-40B4-BE49-F238E27FC236}">
                <a16:creationId xmlns:a16="http://schemas.microsoft.com/office/drawing/2014/main" id="{6603F0C2-27D8-4D00-B35D-8BB408251D6C}"/>
              </a:ext>
            </a:extLst>
          </p:cNvPr>
          <p:cNvSpPr/>
          <p:nvPr/>
        </p:nvSpPr>
        <p:spPr>
          <a:xfrm>
            <a:off x="-3063355" y="4160627"/>
            <a:ext cx="5134804" cy="369332"/>
          </a:xfrm>
          <a:prstGeom prst="rect">
            <a:avLst/>
          </a:prstGeom>
        </p:spPr>
        <p:txBody>
          <a:bodyPr wrap="square">
            <a:spAutoFit/>
          </a:bodyPr>
          <a:lstStyle/>
          <a:p>
            <a:pPr algn="ctr"/>
            <a:r>
              <a:rPr lang="en-US" dirty="0">
                <a:solidFill>
                  <a:schemeClr val="bg1">
                    <a:alpha val="0"/>
                  </a:schemeClr>
                </a:solidFill>
              </a:rPr>
              <a:t>Quickly ramp up or ramp down resources</a:t>
            </a:r>
          </a:p>
        </p:txBody>
      </p:sp>
    </p:spTree>
    <p:extLst>
      <p:ext uri="{BB962C8B-B14F-4D97-AF65-F5344CB8AC3E}">
        <p14:creationId xmlns:p14="http://schemas.microsoft.com/office/powerpoint/2010/main" val="291509419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4B6C0D4A-F5FE-4EF6-B2D1-60EFE1458611}"/>
              </a:ext>
            </a:extLst>
          </p:cNvPr>
          <p:cNvSpPr/>
          <p:nvPr/>
        </p:nvSpPr>
        <p:spPr>
          <a:xfrm>
            <a:off x="-58312" y="13504"/>
            <a:ext cx="1222514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05041DE1-32B2-4316-8FBE-865EB21E21D3}"/>
              </a:ext>
            </a:extLst>
          </p:cNvPr>
          <p:cNvSpPr txBox="1"/>
          <p:nvPr/>
        </p:nvSpPr>
        <p:spPr>
          <a:xfrm>
            <a:off x="2004989" y="2703840"/>
            <a:ext cx="8182048" cy="1631216"/>
          </a:xfrm>
          <a:prstGeom prst="rect">
            <a:avLst/>
          </a:prstGeom>
          <a:noFill/>
        </p:spPr>
        <p:txBody>
          <a:bodyPr wrap="none" rtlCol="0">
            <a:spAutoFit/>
          </a:bodyPr>
          <a:lstStyle/>
          <a:p>
            <a:pPr algn="ctr"/>
            <a:r>
              <a:rPr lang="en-US" sz="5000" b="1" dirty="0">
                <a:latin typeface="Lucida Sans Unicode" panose="020B0602030504020204" pitchFamily="34" charset="0"/>
                <a:cs typeface="Lucida Sans Unicode" panose="020B0602030504020204" pitchFamily="34" charset="0"/>
              </a:rPr>
              <a:t>IQS Knowledge Transition</a:t>
            </a:r>
            <a:br>
              <a:rPr lang="en-US" sz="5000" b="1" dirty="0">
                <a:latin typeface="Lucida Sans Unicode" panose="020B0602030504020204" pitchFamily="34" charset="0"/>
                <a:cs typeface="Lucida Sans Unicode" panose="020B0602030504020204" pitchFamily="34" charset="0"/>
              </a:rPr>
            </a:br>
            <a:r>
              <a:rPr lang="en-US" sz="5000" b="1" dirty="0">
                <a:latin typeface="Lucida Sans Unicode" panose="020B0602030504020204" pitchFamily="34" charset="0"/>
                <a:cs typeface="Lucida Sans Unicode" panose="020B0602030504020204" pitchFamily="34" charset="0"/>
              </a:rPr>
              <a:t>(KT) Framework</a:t>
            </a:r>
            <a:endParaRPr lang="en-US" sz="4000" b="1" dirty="0">
              <a:latin typeface="Lucida Sans Unicode" panose="020B0602030504020204" pitchFamily="34" charset="0"/>
              <a:cs typeface="Lucida Sans Unicode" panose="020B0602030504020204" pitchFamily="34" charset="0"/>
            </a:endParaRPr>
          </a:p>
        </p:txBody>
      </p:sp>
      <p:pic>
        <p:nvPicPr>
          <p:cNvPr id="6" name="Picture 5">
            <a:extLst>
              <a:ext uri="{FF2B5EF4-FFF2-40B4-BE49-F238E27FC236}">
                <a16:creationId xmlns:a16="http://schemas.microsoft.com/office/drawing/2014/main" id="{86A44D59-7748-A248-A6FB-88CE906BBE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048" y="-141479"/>
            <a:ext cx="3369033" cy="3369033"/>
          </a:xfrm>
          <a:prstGeom prst="rect">
            <a:avLst/>
          </a:prstGeom>
        </p:spPr>
      </p:pic>
    </p:spTree>
    <p:extLst>
      <p:ext uri="{BB962C8B-B14F-4D97-AF65-F5344CB8AC3E}">
        <p14:creationId xmlns:p14="http://schemas.microsoft.com/office/powerpoint/2010/main" val="3401611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70">
            <a:extLst>
              <a:ext uri="{FF2B5EF4-FFF2-40B4-BE49-F238E27FC236}">
                <a16:creationId xmlns:a16="http://schemas.microsoft.com/office/drawing/2014/main" id="{AEC12743-4889-4D8C-9932-F15191B4F726}"/>
              </a:ext>
            </a:extLst>
          </p:cNvPr>
          <p:cNvGrpSpPr/>
          <p:nvPr/>
        </p:nvGrpSpPr>
        <p:grpSpPr>
          <a:xfrm>
            <a:off x="0" y="-20716"/>
            <a:ext cx="12192000" cy="764430"/>
            <a:chOff x="0" y="-20716"/>
            <a:chExt cx="12192000" cy="764430"/>
          </a:xfrm>
        </p:grpSpPr>
        <p:sp>
          <p:nvSpPr>
            <p:cNvPr id="4" name="Rectangle 3">
              <a:extLst>
                <a:ext uri="{FF2B5EF4-FFF2-40B4-BE49-F238E27FC236}">
                  <a16:creationId xmlns:a16="http://schemas.microsoft.com/office/drawing/2014/main" id="{0375FC74-C7A3-4413-89BD-553FCC77F263}"/>
                </a:ext>
              </a:extLst>
            </p:cNvPr>
            <p:cNvSpPr/>
            <p:nvPr/>
          </p:nvSpPr>
          <p:spPr>
            <a:xfrm>
              <a:off x="0" y="445697"/>
              <a:ext cx="12192000" cy="2980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Executive Commitment    |    IQS Industry Expertise    |    OASIS Experience    |    Knowledge Management    |    Quality Processes &amp; Framework</a:t>
              </a:r>
            </a:p>
          </p:txBody>
        </p:sp>
        <p:sp>
          <p:nvSpPr>
            <p:cNvPr id="33" name="Rectangle 32">
              <a:extLst>
                <a:ext uri="{FF2B5EF4-FFF2-40B4-BE49-F238E27FC236}">
                  <a16:creationId xmlns:a16="http://schemas.microsoft.com/office/drawing/2014/main" id="{3BDCCB1C-D3F3-4B01-86E6-6AC0F0E9876A}"/>
                </a:ext>
              </a:extLst>
            </p:cNvPr>
            <p:cNvSpPr/>
            <p:nvPr/>
          </p:nvSpPr>
          <p:spPr>
            <a:xfrm>
              <a:off x="0" y="-20716"/>
              <a:ext cx="12192000" cy="424689"/>
            </a:xfrm>
            <a:prstGeom prst="rect">
              <a:avLst/>
            </a:prstGeom>
            <a:solidFill>
              <a:srgbClr val="206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Communication, Risk Management, Governance</a:t>
              </a:r>
            </a:p>
          </p:txBody>
        </p:sp>
      </p:grpSp>
      <p:sp>
        <p:nvSpPr>
          <p:cNvPr id="68" name="Rectangle 67">
            <a:extLst>
              <a:ext uri="{FF2B5EF4-FFF2-40B4-BE49-F238E27FC236}">
                <a16:creationId xmlns:a16="http://schemas.microsoft.com/office/drawing/2014/main" id="{BDD29F5A-DDDC-46DA-BD7E-C1B1449C1B9C}"/>
              </a:ext>
            </a:extLst>
          </p:cNvPr>
          <p:cNvSpPr/>
          <p:nvPr/>
        </p:nvSpPr>
        <p:spPr>
          <a:xfrm>
            <a:off x="0" y="-20716"/>
            <a:ext cx="12192000" cy="6878716"/>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4F59493-62DF-454F-9448-ED5D3CC1AA01}"/>
              </a:ext>
            </a:extLst>
          </p:cNvPr>
          <p:cNvSpPr txBox="1"/>
          <p:nvPr/>
        </p:nvSpPr>
        <p:spPr>
          <a:xfrm>
            <a:off x="18" y="941078"/>
            <a:ext cx="12191982" cy="707886"/>
          </a:xfrm>
          <a:prstGeom prst="rect">
            <a:avLst/>
          </a:prstGeom>
          <a:noFill/>
        </p:spPr>
        <p:txBody>
          <a:bodyPr wrap="square" rtlCol="0">
            <a:spAutoFit/>
          </a:bodyPr>
          <a:lstStyle/>
          <a:p>
            <a:pPr algn="ctr"/>
            <a:r>
              <a:rPr lang="en-US" sz="4000" b="1" dirty="0">
                <a:solidFill>
                  <a:srgbClr val="2069B8"/>
                </a:solidFill>
                <a:latin typeface="Lucida Sans Unicode" panose="020B0602030504020204" pitchFamily="34" charset="0"/>
                <a:cs typeface="Lucida Sans Unicode" panose="020B0602030504020204" pitchFamily="34" charset="0"/>
              </a:rPr>
              <a:t>IQS Knowledge Transition (KT) Framework </a:t>
            </a:r>
          </a:p>
        </p:txBody>
      </p:sp>
      <p:sp>
        <p:nvSpPr>
          <p:cNvPr id="41" name="!!Shadow4">
            <a:extLst>
              <a:ext uri="{FF2B5EF4-FFF2-40B4-BE49-F238E27FC236}">
                <a16:creationId xmlns:a16="http://schemas.microsoft.com/office/drawing/2014/main" id="{BA51D24F-7517-4E33-9F5E-954BB6373409}"/>
              </a:ext>
            </a:extLst>
          </p:cNvPr>
          <p:cNvSpPr/>
          <p:nvPr/>
        </p:nvSpPr>
        <p:spPr>
          <a:xfrm>
            <a:off x="9036100" y="5571508"/>
            <a:ext cx="2948571" cy="557474"/>
          </a:xfrm>
          <a:prstGeom prst="ellipse">
            <a:avLst/>
          </a:prstGeom>
          <a:solidFill>
            <a:schemeClr val="tx1">
              <a:alpha val="80000"/>
            </a:schemeClr>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Shadow3">
            <a:extLst>
              <a:ext uri="{FF2B5EF4-FFF2-40B4-BE49-F238E27FC236}">
                <a16:creationId xmlns:a16="http://schemas.microsoft.com/office/drawing/2014/main" id="{7BCC44AB-378D-495E-973D-98287EC1AC54}"/>
              </a:ext>
            </a:extLst>
          </p:cNvPr>
          <p:cNvSpPr/>
          <p:nvPr/>
        </p:nvSpPr>
        <p:spPr>
          <a:xfrm>
            <a:off x="6084384" y="5571508"/>
            <a:ext cx="2948571" cy="557474"/>
          </a:xfrm>
          <a:prstGeom prst="ellipse">
            <a:avLst/>
          </a:prstGeom>
          <a:solidFill>
            <a:schemeClr val="tx1">
              <a:alpha val="80000"/>
            </a:schemeClr>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Shadow2">
            <a:extLst>
              <a:ext uri="{FF2B5EF4-FFF2-40B4-BE49-F238E27FC236}">
                <a16:creationId xmlns:a16="http://schemas.microsoft.com/office/drawing/2014/main" id="{42176EFD-34A3-464E-BC69-061D7EF957A0}"/>
              </a:ext>
            </a:extLst>
          </p:cNvPr>
          <p:cNvSpPr/>
          <p:nvPr/>
        </p:nvSpPr>
        <p:spPr>
          <a:xfrm>
            <a:off x="3181685" y="5571508"/>
            <a:ext cx="2948571" cy="557474"/>
          </a:xfrm>
          <a:prstGeom prst="ellipse">
            <a:avLst/>
          </a:prstGeom>
          <a:solidFill>
            <a:schemeClr val="tx1">
              <a:alpha val="80000"/>
            </a:schemeClr>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1">
            <a:extLst>
              <a:ext uri="{FF2B5EF4-FFF2-40B4-BE49-F238E27FC236}">
                <a16:creationId xmlns:a16="http://schemas.microsoft.com/office/drawing/2014/main" id="{EA264A52-CF62-46A9-A202-1CC9BCE153CE}"/>
              </a:ext>
            </a:extLst>
          </p:cNvPr>
          <p:cNvSpPr/>
          <p:nvPr/>
        </p:nvSpPr>
        <p:spPr>
          <a:xfrm>
            <a:off x="246450" y="5571508"/>
            <a:ext cx="2948571" cy="557474"/>
          </a:xfrm>
          <a:prstGeom prst="ellipse">
            <a:avLst/>
          </a:prstGeom>
          <a:solidFill>
            <a:schemeClr val="tx1">
              <a:alpha val="80000"/>
            </a:schemeClr>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ear1">
            <a:extLst>
              <a:ext uri="{FF2B5EF4-FFF2-40B4-BE49-F238E27FC236}">
                <a16:creationId xmlns:a16="http://schemas.microsoft.com/office/drawing/2014/main" id="{45845703-299B-4201-94D9-A6D4900A53DD}"/>
              </a:ext>
            </a:extLst>
          </p:cNvPr>
          <p:cNvSpPr/>
          <p:nvPr/>
        </p:nvSpPr>
        <p:spPr>
          <a:xfrm>
            <a:off x="106808" y="2581084"/>
            <a:ext cx="3209549" cy="3161481"/>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1" name="!!Gear2">
            <a:extLst>
              <a:ext uri="{FF2B5EF4-FFF2-40B4-BE49-F238E27FC236}">
                <a16:creationId xmlns:a16="http://schemas.microsoft.com/office/drawing/2014/main" id="{B40FDF48-4FD5-4E9E-8D65-AF8174C7FF97}"/>
              </a:ext>
            </a:extLst>
          </p:cNvPr>
          <p:cNvSpPr/>
          <p:nvPr/>
        </p:nvSpPr>
        <p:spPr>
          <a:xfrm rot="1258788">
            <a:off x="3046564" y="2587523"/>
            <a:ext cx="3209549" cy="3161481"/>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5EB6E4"/>
          </a:solidFill>
          <a:ln w="9525" cap="flat">
            <a:noFill/>
            <a:prstDash val="solid"/>
            <a:miter/>
          </a:ln>
        </p:spPr>
        <p:txBody>
          <a:bodyPr rtlCol="0" anchor="ctr"/>
          <a:lstStyle/>
          <a:p>
            <a:pPr algn="ctr"/>
            <a:endParaRPr lang="en-US" dirty="0">
              <a:solidFill>
                <a:schemeClr val="bg1"/>
              </a:solidFill>
            </a:endParaRPr>
          </a:p>
        </p:txBody>
      </p:sp>
      <p:sp>
        <p:nvSpPr>
          <p:cNvPr id="6" name="!!Gear3">
            <a:extLst>
              <a:ext uri="{FF2B5EF4-FFF2-40B4-BE49-F238E27FC236}">
                <a16:creationId xmlns:a16="http://schemas.microsoft.com/office/drawing/2014/main" id="{38DD6A03-65A9-4AB9-9AF2-416DF7E09F07}"/>
              </a:ext>
            </a:extLst>
          </p:cNvPr>
          <p:cNvSpPr/>
          <p:nvPr/>
        </p:nvSpPr>
        <p:spPr>
          <a:xfrm rot="15062265">
            <a:off x="5963271" y="2554041"/>
            <a:ext cx="3209542" cy="3161489"/>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2069B8"/>
          </a:solidFill>
          <a:ln w="9525" cap="flat">
            <a:noFill/>
            <a:prstDash val="solid"/>
            <a:miter/>
          </a:ln>
        </p:spPr>
        <p:txBody>
          <a:bodyPr rtlCol="0" anchor="ctr"/>
          <a:lstStyle/>
          <a:p>
            <a:endParaRPr lang="en-US" dirty="0"/>
          </a:p>
        </p:txBody>
      </p:sp>
      <p:sp>
        <p:nvSpPr>
          <p:cNvPr id="42" name="!!Gear4">
            <a:extLst>
              <a:ext uri="{FF2B5EF4-FFF2-40B4-BE49-F238E27FC236}">
                <a16:creationId xmlns:a16="http://schemas.microsoft.com/office/drawing/2014/main" id="{7E9A819F-368A-484A-BD9B-C49B7586F33F}"/>
              </a:ext>
            </a:extLst>
          </p:cNvPr>
          <p:cNvSpPr/>
          <p:nvPr/>
        </p:nvSpPr>
        <p:spPr>
          <a:xfrm rot="20839281">
            <a:off x="8875643" y="2581083"/>
            <a:ext cx="3209549" cy="3161481"/>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303841"/>
          </a:solidFill>
          <a:ln w="9525" cap="flat">
            <a:noFill/>
            <a:prstDash val="solid"/>
            <a:miter/>
          </a:ln>
        </p:spPr>
        <p:txBody>
          <a:bodyPr rtlCol="0" anchor="ctr"/>
          <a:lstStyle/>
          <a:p>
            <a:pPr algn="ctr"/>
            <a:endParaRPr lang="en-US" dirty="0">
              <a:solidFill>
                <a:schemeClr val="bg1"/>
              </a:solidFill>
            </a:endParaRPr>
          </a:p>
        </p:txBody>
      </p:sp>
      <p:sp>
        <p:nvSpPr>
          <p:cNvPr id="9" name="!!GearText1">
            <a:extLst>
              <a:ext uri="{FF2B5EF4-FFF2-40B4-BE49-F238E27FC236}">
                <a16:creationId xmlns:a16="http://schemas.microsoft.com/office/drawing/2014/main" id="{5834ABD1-A401-4F41-8DB1-207137201DE5}"/>
              </a:ext>
            </a:extLst>
          </p:cNvPr>
          <p:cNvSpPr/>
          <p:nvPr/>
        </p:nvSpPr>
        <p:spPr>
          <a:xfrm>
            <a:off x="752493" y="2156534"/>
            <a:ext cx="1941403" cy="246221"/>
          </a:xfrm>
          <a:prstGeom prst="rect">
            <a:avLst/>
          </a:prstGeom>
        </p:spPr>
        <p:txBody>
          <a:bodyPr wrap="square" lIns="0" tIns="0" rIns="0" bIns="0">
            <a:spAutoFit/>
          </a:bodyPr>
          <a:lstStyle/>
          <a:p>
            <a:pPr algn="ctr">
              <a:spcBef>
                <a:spcPct val="20000"/>
              </a:spcBef>
              <a:spcAft>
                <a:spcPct val="0"/>
              </a:spcAft>
              <a:buClr>
                <a:srgbClr val="C00000"/>
              </a:buClr>
            </a:pPr>
            <a:r>
              <a:rPr lang="en-US" sz="1600" dirty="0">
                <a:latin typeface="+mj-lt"/>
              </a:rPr>
              <a:t>Due Diligence</a:t>
            </a:r>
          </a:p>
        </p:txBody>
      </p:sp>
      <p:sp>
        <p:nvSpPr>
          <p:cNvPr id="10" name="!!GearText2">
            <a:extLst>
              <a:ext uri="{FF2B5EF4-FFF2-40B4-BE49-F238E27FC236}">
                <a16:creationId xmlns:a16="http://schemas.microsoft.com/office/drawing/2014/main" id="{0B16FFFC-15FD-4238-AF8E-F5B78E0AEFAE}"/>
              </a:ext>
            </a:extLst>
          </p:cNvPr>
          <p:cNvSpPr/>
          <p:nvPr/>
        </p:nvSpPr>
        <p:spPr>
          <a:xfrm>
            <a:off x="3590845" y="2156534"/>
            <a:ext cx="2120985" cy="246221"/>
          </a:xfrm>
          <a:prstGeom prst="rect">
            <a:avLst/>
          </a:prstGeom>
        </p:spPr>
        <p:txBody>
          <a:bodyPr wrap="square" lIns="0" tIns="0" rIns="0" bIns="0">
            <a:spAutoFit/>
          </a:bodyPr>
          <a:lstStyle/>
          <a:p>
            <a:pPr algn="ctr">
              <a:spcBef>
                <a:spcPct val="20000"/>
              </a:spcBef>
              <a:spcAft>
                <a:spcPct val="0"/>
              </a:spcAft>
              <a:buClr>
                <a:srgbClr val="C00000"/>
              </a:buClr>
            </a:pPr>
            <a:r>
              <a:rPr lang="en-US" sz="1600" dirty="0">
                <a:solidFill>
                  <a:schemeClr val="accent1"/>
                </a:solidFill>
                <a:latin typeface="+mj-lt"/>
              </a:rPr>
              <a:t>Project Initiation</a:t>
            </a:r>
          </a:p>
        </p:txBody>
      </p:sp>
      <p:sp>
        <p:nvSpPr>
          <p:cNvPr id="15" name="!!GearText3">
            <a:extLst>
              <a:ext uri="{FF2B5EF4-FFF2-40B4-BE49-F238E27FC236}">
                <a16:creationId xmlns:a16="http://schemas.microsoft.com/office/drawing/2014/main" id="{8616D427-F5F4-43E7-9D17-289EF815EDE3}"/>
              </a:ext>
            </a:extLst>
          </p:cNvPr>
          <p:cNvSpPr/>
          <p:nvPr/>
        </p:nvSpPr>
        <p:spPr>
          <a:xfrm>
            <a:off x="6420132" y="2157207"/>
            <a:ext cx="2295820" cy="246221"/>
          </a:xfrm>
          <a:prstGeom prst="rect">
            <a:avLst/>
          </a:prstGeom>
        </p:spPr>
        <p:txBody>
          <a:bodyPr wrap="square" lIns="0" tIns="0" rIns="0" bIns="0">
            <a:spAutoFit/>
          </a:bodyPr>
          <a:lstStyle/>
          <a:p>
            <a:pPr algn="ctr">
              <a:spcBef>
                <a:spcPct val="20000"/>
              </a:spcBef>
              <a:spcAft>
                <a:spcPct val="0"/>
              </a:spcAft>
              <a:buClr>
                <a:srgbClr val="C00000"/>
              </a:buClr>
            </a:pPr>
            <a:r>
              <a:rPr lang="en-US" sz="1600" dirty="0">
                <a:solidFill>
                  <a:srgbClr val="0070C0"/>
                </a:solidFill>
                <a:latin typeface="+mj-lt"/>
              </a:rPr>
              <a:t>Knowledge Transfer</a:t>
            </a:r>
          </a:p>
        </p:txBody>
      </p:sp>
      <p:sp>
        <p:nvSpPr>
          <p:cNvPr id="43" name="!!GearText4">
            <a:extLst>
              <a:ext uri="{FF2B5EF4-FFF2-40B4-BE49-F238E27FC236}">
                <a16:creationId xmlns:a16="http://schemas.microsoft.com/office/drawing/2014/main" id="{EFD01976-4D20-44AB-AB72-DEE5F372C45C}"/>
              </a:ext>
            </a:extLst>
          </p:cNvPr>
          <p:cNvSpPr/>
          <p:nvPr/>
        </p:nvSpPr>
        <p:spPr>
          <a:xfrm>
            <a:off x="9445806" y="2160583"/>
            <a:ext cx="2120985" cy="246221"/>
          </a:xfrm>
          <a:prstGeom prst="rect">
            <a:avLst/>
          </a:prstGeom>
        </p:spPr>
        <p:txBody>
          <a:bodyPr wrap="square" lIns="0" tIns="0" rIns="0" bIns="0">
            <a:spAutoFit/>
          </a:bodyPr>
          <a:lstStyle/>
          <a:p>
            <a:pPr algn="ctr">
              <a:spcBef>
                <a:spcPct val="20000"/>
              </a:spcBef>
              <a:spcAft>
                <a:spcPct val="0"/>
              </a:spcAft>
              <a:buClr>
                <a:srgbClr val="C00000"/>
              </a:buClr>
            </a:pPr>
            <a:r>
              <a:rPr lang="en-US" sz="1600" dirty="0">
                <a:solidFill>
                  <a:schemeClr val="bg2">
                    <a:lumMod val="25000"/>
                  </a:schemeClr>
                </a:solidFill>
                <a:latin typeface="+mj-lt"/>
              </a:rPr>
              <a:t>Steady State</a:t>
            </a:r>
          </a:p>
        </p:txBody>
      </p:sp>
      <p:pic>
        <p:nvPicPr>
          <p:cNvPr id="61" name="!!Icon1">
            <a:extLst>
              <a:ext uri="{FF2B5EF4-FFF2-40B4-BE49-F238E27FC236}">
                <a16:creationId xmlns:a16="http://schemas.microsoft.com/office/drawing/2014/main" id="{3E2D7162-F0CD-44A6-A161-77CFD9CDF4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98384" y="4081765"/>
            <a:ext cx="711924" cy="872952"/>
          </a:xfrm>
          <a:prstGeom prst="rect">
            <a:avLst/>
          </a:prstGeom>
        </p:spPr>
      </p:pic>
      <p:pic>
        <p:nvPicPr>
          <p:cNvPr id="60" name="!!Icon2">
            <a:extLst>
              <a:ext uri="{FF2B5EF4-FFF2-40B4-BE49-F238E27FC236}">
                <a16:creationId xmlns:a16="http://schemas.microsoft.com/office/drawing/2014/main" id="{E20F78E5-E210-45BA-95A7-040D41A3589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04431" y="4077977"/>
            <a:ext cx="878475" cy="880527"/>
          </a:xfrm>
          <a:prstGeom prst="rect">
            <a:avLst/>
          </a:prstGeom>
        </p:spPr>
      </p:pic>
      <p:pic>
        <p:nvPicPr>
          <p:cNvPr id="51" name="!!Icon3">
            <a:extLst>
              <a:ext uri="{FF2B5EF4-FFF2-40B4-BE49-F238E27FC236}">
                <a16:creationId xmlns:a16="http://schemas.microsoft.com/office/drawing/2014/main" id="{54E4F9DD-1C49-4393-B563-6A05AF2A74A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258158" y="4041247"/>
            <a:ext cx="601021" cy="878139"/>
          </a:xfrm>
          <a:prstGeom prst="rect">
            <a:avLst/>
          </a:prstGeom>
        </p:spPr>
      </p:pic>
      <p:pic>
        <p:nvPicPr>
          <p:cNvPr id="67" name="!!Icon4">
            <a:extLst>
              <a:ext uri="{FF2B5EF4-FFF2-40B4-BE49-F238E27FC236}">
                <a16:creationId xmlns:a16="http://schemas.microsoft.com/office/drawing/2014/main" id="{D9C80ED1-E9A9-4052-8944-882B87FBAB6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110955" y="4051661"/>
            <a:ext cx="790688" cy="766448"/>
          </a:xfrm>
          <a:prstGeom prst="rect">
            <a:avLst/>
          </a:prstGeom>
        </p:spPr>
      </p:pic>
      <p:sp>
        <p:nvSpPr>
          <p:cNvPr id="50" name="!!Text1">
            <a:extLst>
              <a:ext uri="{FF2B5EF4-FFF2-40B4-BE49-F238E27FC236}">
                <a16:creationId xmlns:a16="http://schemas.microsoft.com/office/drawing/2014/main" id="{44AE9D0C-ADE1-41C7-B1FF-71C6222D55D7}"/>
              </a:ext>
            </a:extLst>
          </p:cNvPr>
          <p:cNvSpPr/>
          <p:nvPr/>
        </p:nvSpPr>
        <p:spPr>
          <a:xfrm>
            <a:off x="732436" y="1780209"/>
            <a:ext cx="1952494" cy="369332"/>
          </a:xfrm>
          <a:prstGeom prst="rect">
            <a:avLst/>
          </a:prstGeom>
        </p:spPr>
        <p:txBody>
          <a:bodyPr wrap="square" lIns="0" tIns="0" rIns="0" bIns="0">
            <a:spAutoFit/>
          </a:bodyPr>
          <a:lstStyle/>
          <a:p>
            <a:pPr algn="ctr">
              <a:spcBef>
                <a:spcPct val="20000"/>
              </a:spcBef>
              <a:spcAft>
                <a:spcPct val="0"/>
              </a:spcAft>
              <a:buClr>
                <a:srgbClr val="C00000"/>
              </a:buClr>
            </a:pPr>
            <a:r>
              <a:rPr lang="en-US" sz="2400" b="1" dirty="0">
                <a:latin typeface="+mj-lt"/>
              </a:rPr>
              <a:t>Wave 1</a:t>
            </a:r>
          </a:p>
        </p:txBody>
      </p:sp>
      <p:sp>
        <p:nvSpPr>
          <p:cNvPr id="48" name="!!Text2">
            <a:extLst>
              <a:ext uri="{FF2B5EF4-FFF2-40B4-BE49-F238E27FC236}">
                <a16:creationId xmlns:a16="http://schemas.microsoft.com/office/drawing/2014/main" id="{A1716A5A-316E-48B5-8AB3-F7A467DB956E}"/>
              </a:ext>
            </a:extLst>
          </p:cNvPr>
          <p:cNvSpPr/>
          <p:nvPr/>
        </p:nvSpPr>
        <p:spPr>
          <a:xfrm>
            <a:off x="3464201" y="1785877"/>
            <a:ext cx="2271461" cy="414601"/>
          </a:xfrm>
          <a:prstGeom prst="rect">
            <a:avLst/>
          </a:prstGeom>
        </p:spPr>
        <p:txBody>
          <a:bodyPr wrap="square" lIns="0" tIns="0" rIns="0" bIns="0">
            <a:noAutofit/>
          </a:bodyPr>
          <a:lstStyle/>
          <a:p>
            <a:pPr algn="ctr">
              <a:spcBef>
                <a:spcPct val="20000"/>
              </a:spcBef>
              <a:spcAft>
                <a:spcPct val="0"/>
              </a:spcAft>
              <a:buClr>
                <a:srgbClr val="C00000"/>
              </a:buClr>
            </a:pPr>
            <a:r>
              <a:rPr lang="en-US" sz="2400" b="1" dirty="0">
                <a:solidFill>
                  <a:srgbClr val="5EB6E4"/>
                </a:solidFill>
                <a:latin typeface="+mj-lt"/>
              </a:rPr>
              <a:t>Wave 2</a:t>
            </a:r>
          </a:p>
        </p:txBody>
      </p:sp>
      <p:sp>
        <p:nvSpPr>
          <p:cNvPr id="54" name="!!Text3">
            <a:extLst>
              <a:ext uri="{FF2B5EF4-FFF2-40B4-BE49-F238E27FC236}">
                <a16:creationId xmlns:a16="http://schemas.microsoft.com/office/drawing/2014/main" id="{E97CD2C1-E208-4C44-AB27-28AEB55186E6}"/>
              </a:ext>
            </a:extLst>
          </p:cNvPr>
          <p:cNvSpPr/>
          <p:nvPr/>
        </p:nvSpPr>
        <p:spPr>
          <a:xfrm>
            <a:off x="6405104" y="1785877"/>
            <a:ext cx="2271461" cy="414601"/>
          </a:xfrm>
          <a:prstGeom prst="rect">
            <a:avLst/>
          </a:prstGeom>
        </p:spPr>
        <p:txBody>
          <a:bodyPr wrap="square" lIns="0" tIns="0" rIns="0" bIns="0">
            <a:noAutofit/>
          </a:bodyPr>
          <a:lstStyle/>
          <a:p>
            <a:pPr algn="ctr">
              <a:spcBef>
                <a:spcPct val="20000"/>
              </a:spcBef>
              <a:spcAft>
                <a:spcPct val="0"/>
              </a:spcAft>
              <a:buClr>
                <a:srgbClr val="C00000"/>
              </a:buClr>
            </a:pPr>
            <a:r>
              <a:rPr lang="en-US" sz="2400" b="1" dirty="0">
                <a:solidFill>
                  <a:srgbClr val="2069B8"/>
                </a:solidFill>
                <a:latin typeface="+mj-lt"/>
              </a:rPr>
              <a:t>Wave 3</a:t>
            </a:r>
          </a:p>
        </p:txBody>
      </p:sp>
      <p:sp>
        <p:nvSpPr>
          <p:cNvPr id="49" name="!!Text4">
            <a:extLst>
              <a:ext uri="{FF2B5EF4-FFF2-40B4-BE49-F238E27FC236}">
                <a16:creationId xmlns:a16="http://schemas.microsoft.com/office/drawing/2014/main" id="{7D28B746-E491-4A73-A528-729F64973623}"/>
              </a:ext>
            </a:extLst>
          </p:cNvPr>
          <p:cNvSpPr/>
          <p:nvPr/>
        </p:nvSpPr>
        <p:spPr>
          <a:xfrm>
            <a:off x="9530052" y="1783943"/>
            <a:ext cx="1952494" cy="365760"/>
          </a:xfrm>
          <a:prstGeom prst="rect">
            <a:avLst/>
          </a:prstGeom>
        </p:spPr>
        <p:txBody>
          <a:bodyPr wrap="square" lIns="0" tIns="0" rIns="0" bIns="0">
            <a:noAutofit/>
          </a:bodyPr>
          <a:lstStyle/>
          <a:p>
            <a:pPr algn="ctr">
              <a:spcBef>
                <a:spcPct val="20000"/>
              </a:spcBef>
              <a:spcAft>
                <a:spcPct val="0"/>
              </a:spcAft>
              <a:buClr>
                <a:srgbClr val="C00000"/>
              </a:buClr>
            </a:pPr>
            <a:r>
              <a:rPr lang="en-US" sz="2400" b="1" dirty="0">
                <a:ln w="6350">
                  <a:noFill/>
                </a:ln>
                <a:solidFill>
                  <a:srgbClr val="303841"/>
                </a:solidFill>
                <a:latin typeface="+mj-lt"/>
              </a:rPr>
              <a:t>Ongoing</a:t>
            </a:r>
          </a:p>
        </p:txBody>
      </p:sp>
      <p:sp>
        <p:nvSpPr>
          <p:cNvPr id="25" name="!!DurationArrow1">
            <a:extLst>
              <a:ext uri="{FF2B5EF4-FFF2-40B4-BE49-F238E27FC236}">
                <a16:creationId xmlns:a16="http://schemas.microsoft.com/office/drawing/2014/main" id="{E2150E7B-16FB-4DF3-B057-B0280BDA4004}"/>
              </a:ext>
            </a:extLst>
          </p:cNvPr>
          <p:cNvSpPr/>
          <p:nvPr/>
        </p:nvSpPr>
        <p:spPr>
          <a:xfrm>
            <a:off x="284339" y="6191708"/>
            <a:ext cx="2864257" cy="557474"/>
          </a:xfrm>
          <a:prstGeom prst="rightArrow">
            <a:avLst>
              <a:gd name="adj1" fmla="val 50000"/>
              <a:gd name="adj2" fmla="val 118124"/>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 Weeks</a:t>
            </a:r>
          </a:p>
        </p:txBody>
      </p:sp>
      <p:sp>
        <p:nvSpPr>
          <p:cNvPr id="73" name="!!DurationArrow2">
            <a:extLst>
              <a:ext uri="{FF2B5EF4-FFF2-40B4-BE49-F238E27FC236}">
                <a16:creationId xmlns:a16="http://schemas.microsoft.com/office/drawing/2014/main" id="{7032F5E7-E44D-4848-9AFF-5A5EAFF649D5}"/>
              </a:ext>
            </a:extLst>
          </p:cNvPr>
          <p:cNvSpPr/>
          <p:nvPr/>
        </p:nvSpPr>
        <p:spPr>
          <a:xfrm>
            <a:off x="3211539" y="6191708"/>
            <a:ext cx="2864257" cy="557474"/>
          </a:xfrm>
          <a:prstGeom prst="rightArrow">
            <a:avLst>
              <a:gd name="adj1" fmla="val 50000"/>
              <a:gd name="adj2" fmla="val 118124"/>
            </a:avLst>
          </a:prstGeom>
          <a:solidFill>
            <a:srgbClr val="5EB6E4"/>
          </a:solidFill>
          <a:ln w="9525" cap="flat">
            <a:noFill/>
            <a:prstDash val="solid"/>
            <a:miter/>
          </a:ln>
        </p:spPr>
        <p:txBody>
          <a:bodyPr rtlCol="0" anchor="ctr"/>
          <a:lstStyle/>
          <a:p>
            <a:pPr algn="ctr"/>
            <a:r>
              <a:rPr lang="en-US" dirty="0">
                <a:solidFill>
                  <a:schemeClr val="bg1"/>
                </a:solidFill>
              </a:rPr>
              <a:t>2 Weeks</a:t>
            </a:r>
          </a:p>
        </p:txBody>
      </p:sp>
      <p:sp>
        <p:nvSpPr>
          <p:cNvPr id="74" name="!!DurationArrow3">
            <a:extLst>
              <a:ext uri="{FF2B5EF4-FFF2-40B4-BE49-F238E27FC236}">
                <a16:creationId xmlns:a16="http://schemas.microsoft.com/office/drawing/2014/main" id="{EA626D19-76A6-4D68-954D-6B8AAA083404}"/>
              </a:ext>
            </a:extLst>
          </p:cNvPr>
          <p:cNvSpPr/>
          <p:nvPr/>
        </p:nvSpPr>
        <p:spPr>
          <a:xfrm>
            <a:off x="6138739" y="6191708"/>
            <a:ext cx="2864257" cy="557474"/>
          </a:xfrm>
          <a:prstGeom prst="rightArrow">
            <a:avLst>
              <a:gd name="adj1" fmla="val 50000"/>
              <a:gd name="adj2" fmla="val 118124"/>
            </a:avLst>
          </a:prstGeom>
          <a:solidFill>
            <a:srgbClr val="2069B8"/>
          </a:solidFill>
          <a:ln w="9525" cap="flat">
            <a:noFill/>
            <a:prstDash val="solid"/>
            <a:miter/>
          </a:ln>
        </p:spPr>
        <p:txBody>
          <a:bodyPr rtlCol="0" anchor="ctr"/>
          <a:lstStyle/>
          <a:p>
            <a:pPr algn="ctr"/>
            <a:r>
              <a:rPr lang="en-US" dirty="0">
                <a:solidFill>
                  <a:schemeClr val="bg1"/>
                </a:solidFill>
              </a:rPr>
              <a:t>4-12 Weeks</a:t>
            </a:r>
          </a:p>
        </p:txBody>
      </p:sp>
      <p:sp>
        <p:nvSpPr>
          <p:cNvPr id="76" name="!!DurationArrow4">
            <a:extLst>
              <a:ext uri="{FF2B5EF4-FFF2-40B4-BE49-F238E27FC236}">
                <a16:creationId xmlns:a16="http://schemas.microsoft.com/office/drawing/2014/main" id="{C050842D-06DB-40D6-8C0B-7AA4C605D4E7}"/>
              </a:ext>
            </a:extLst>
          </p:cNvPr>
          <p:cNvSpPr/>
          <p:nvPr/>
        </p:nvSpPr>
        <p:spPr>
          <a:xfrm>
            <a:off x="9054245" y="6191708"/>
            <a:ext cx="2864257" cy="557474"/>
          </a:xfrm>
          <a:prstGeom prst="rightArrow">
            <a:avLst>
              <a:gd name="adj1" fmla="val 50000"/>
              <a:gd name="adj2" fmla="val 118124"/>
            </a:avLst>
          </a:prstGeom>
          <a:solidFill>
            <a:srgbClr val="303841"/>
          </a:solidFill>
          <a:ln w="9525" cap="flat">
            <a:noFill/>
            <a:prstDash val="solid"/>
            <a:miter/>
          </a:ln>
        </p:spPr>
        <p:txBody>
          <a:bodyPr rtlCol="0" anchor="ctr"/>
          <a:lstStyle/>
          <a:p>
            <a:pPr algn="ctr"/>
            <a:r>
              <a:rPr lang="en-US" dirty="0">
                <a:solidFill>
                  <a:schemeClr val="bg1"/>
                </a:solidFill>
              </a:rPr>
              <a:t>Ongoing</a:t>
            </a:r>
          </a:p>
        </p:txBody>
      </p:sp>
      <p:sp>
        <p:nvSpPr>
          <p:cNvPr id="31" name="!!GearText1">
            <a:extLst>
              <a:ext uri="{FF2B5EF4-FFF2-40B4-BE49-F238E27FC236}">
                <a16:creationId xmlns:a16="http://schemas.microsoft.com/office/drawing/2014/main" id="{BEA025DC-76FD-4E92-83A2-ECDFA869E296}"/>
              </a:ext>
            </a:extLst>
          </p:cNvPr>
          <p:cNvSpPr/>
          <p:nvPr/>
        </p:nvSpPr>
        <p:spPr>
          <a:xfrm>
            <a:off x="529968" y="3451543"/>
            <a:ext cx="2327348" cy="492443"/>
          </a:xfrm>
          <a:prstGeom prst="rect">
            <a:avLst/>
          </a:prstGeom>
        </p:spPr>
        <p:txBody>
          <a:bodyPr wrap="square" lIns="0" tIns="0" rIns="0" bIns="0">
            <a:spAutoFit/>
          </a:bodyPr>
          <a:lstStyle/>
          <a:p>
            <a:pPr algn="ctr">
              <a:spcBef>
                <a:spcPct val="20000"/>
              </a:spcBef>
              <a:spcAft>
                <a:spcPct val="0"/>
              </a:spcAft>
              <a:buClr>
                <a:srgbClr val="C00000"/>
              </a:buClr>
            </a:pPr>
            <a:r>
              <a:rPr lang="en-US" sz="1600" dirty="0">
                <a:latin typeface="+mj-lt"/>
              </a:rPr>
              <a:t>Current State &amp; Future State Roadmap</a:t>
            </a:r>
          </a:p>
        </p:txBody>
      </p:sp>
      <p:sp>
        <p:nvSpPr>
          <p:cNvPr id="32" name="!!GearText2">
            <a:extLst>
              <a:ext uri="{FF2B5EF4-FFF2-40B4-BE49-F238E27FC236}">
                <a16:creationId xmlns:a16="http://schemas.microsoft.com/office/drawing/2014/main" id="{24CD749C-7EAF-4995-8B3B-926200239350}"/>
              </a:ext>
            </a:extLst>
          </p:cNvPr>
          <p:cNvSpPr/>
          <p:nvPr/>
        </p:nvSpPr>
        <p:spPr>
          <a:xfrm>
            <a:off x="3598881" y="3418642"/>
            <a:ext cx="2120985" cy="492443"/>
          </a:xfrm>
          <a:prstGeom prst="rect">
            <a:avLst/>
          </a:prstGeom>
        </p:spPr>
        <p:txBody>
          <a:bodyPr wrap="square" lIns="0" tIns="0" rIns="0" bIns="0">
            <a:spAutoFit/>
          </a:bodyPr>
          <a:lstStyle/>
          <a:p>
            <a:pPr algn="ctr">
              <a:spcBef>
                <a:spcPct val="20000"/>
              </a:spcBef>
              <a:spcAft>
                <a:spcPct val="0"/>
              </a:spcAft>
              <a:buClr>
                <a:srgbClr val="C00000"/>
              </a:buClr>
            </a:pPr>
            <a:r>
              <a:rPr lang="en-US" sz="1600" dirty="0">
                <a:solidFill>
                  <a:schemeClr val="bg1"/>
                </a:solidFill>
                <a:latin typeface="+mj-lt"/>
              </a:rPr>
              <a:t>Ramp-up Team, Onboarding &amp; KT</a:t>
            </a:r>
          </a:p>
        </p:txBody>
      </p:sp>
      <p:sp>
        <p:nvSpPr>
          <p:cNvPr id="35" name="!!GearText2">
            <a:extLst>
              <a:ext uri="{FF2B5EF4-FFF2-40B4-BE49-F238E27FC236}">
                <a16:creationId xmlns:a16="http://schemas.microsoft.com/office/drawing/2014/main" id="{359C4F2D-A291-46C0-A9C1-1EC2BECFFD0B}"/>
              </a:ext>
            </a:extLst>
          </p:cNvPr>
          <p:cNvSpPr/>
          <p:nvPr/>
        </p:nvSpPr>
        <p:spPr>
          <a:xfrm>
            <a:off x="6480341" y="3429000"/>
            <a:ext cx="2120985" cy="492443"/>
          </a:xfrm>
          <a:prstGeom prst="rect">
            <a:avLst/>
          </a:prstGeom>
        </p:spPr>
        <p:txBody>
          <a:bodyPr wrap="square" lIns="0" tIns="0" rIns="0" bIns="0">
            <a:spAutoFit/>
          </a:bodyPr>
          <a:lstStyle/>
          <a:p>
            <a:pPr algn="ctr">
              <a:spcBef>
                <a:spcPct val="20000"/>
              </a:spcBef>
              <a:spcAft>
                <a:spcPct val="0"/>
              </a:spcAft>
              <a:buClr>
                <a:srgbClr val="C00000"/>
              </a:buClr>
            </a:pPr>
            <a:r>
              <a:rPr lang="en-US" sz="1600" dirty="0">
                <a:solidFill>
                  <a:schemeClr val="bg1"/>
                </a:solidFill>
                <a:latin typeface="+mj-lt"/>
              </a:rPr>
              <a:t>Ramp-up Team, Onboarding &amp; KT</a:t>
            </a:r>
          </a:p>
        </p:txBody>
      </p:sp>
      <p:sp>
        <p:nvSpPr>
          <p:cNvPr id="36" name="!!GearText2">
            <a:extLst>
              <a:ext uri="{FF2B5EF4-FFF2-40B4-BE49-F238E27FC236}">
                <a16:creationId xmlns:a16="http://schemas.microsoft.com/office/drawing/2014/main" id="{91E8BD58-2D17-4858-A357-7DD0B959AFE8}"/>
              </a:ext>
            </a:extLst>
          </p:cNvPr>
          <p:cNvSpPr/>
          <p:nvPr/>
        </p:nvSpPr>
        <p:spPr>
          <a:xfrm>
            <a:off x="9454560" y="3418642"/>
            <a:ext cx="2120985" cy="246221"/>
          </a:xfrm>
          <a:prstGeom prst="rect">
            <a:avLst/>
          </a:prstGeom>
        </p:spPr>
        <p:txBody>
          <a:bodyPr wrap="square" lIns="0" tIns="0" rIns="0" bIns="0">
            <a:spAutoFit/>
          </a:bodyPr>
          <a:lstStyle/>
          <a:p>
            <a:pPr algn="ctr">
              <a:spcBef>
                <a:spcPct val="20000"/>
              </a:spcBef>
              <a:spcAft>
                <a:spcPct val="0"/>
              </a:spcAft>
              <a:buClr>
                <a:srgbClr val="C00000"/>
              </a:buClr>
            </a:pPr>
            <a:r>
              <a:rPr lang="en-US" sz="1600" dirty="0">
                <a:solidFill>
                  <a:schemeClr val="bg1"/>
                </a:solidFill>
                <a:latin typeface="+mj-lt"/>
              </a:rPr>
              <a:t>Delivery</a:t>
            </a:r>
          </a:p>
        </p:txBody>
      </p:sp>
    </p:spTree>
    <p:extLst>
      <p:ext uri="{BB962C8B-B14F-4D97-AF65-F5344CB8AC3E}">
        <p14:creationId xmlns:p14="http://schemas.microsoft.com/office/powerpoint/2010/main" val="8132628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
                                      <p:cBhvr>
                                        <p:cTn id="6" dur="1000" fill="hold"/>
                                        <p:tgtEl>
                                          <p:spTgt spid="5"/>
                                        </p:tgtEl>
                                        <p:attrNameLst>
                                          <p:attrName>r</p:attrName>
                                        </p:attrNameLst>
                                      </p:cBhvr>
                                    </p:animRot>
                                  </p:childTnLst>
                                </p:cTn>
                              </p:par>
                              <p:par>
                                <p:cTn id="7" presetID="8" presetClass="emph" presetSubtype="0" repeatCount="indefinite" fill="hold" grpId="0" nodeType="withEffect">
                                  <p:stCondLst>
                                    <p:cond delay="0"/>
                                  </p:stCondLst>
                                  <p:childTnLst>
                                    <p:animRot by="2160000">
                                      <p:cBhvr>
                                        <p:cTn id="8" dur="1000" fill="hold"/>
                                        <p:tgtEl>
                                          <p:spTgt spid="6"/>
                                        </p:tgtEl>
                                        <p:attrNameLst>
                                          <p:attrName>r</p:attrName>
                                        </p:attrNameLst>
                                      </p:cBhvr>
                                    </p:animRot>
                                  </p:childTnLst>
                                </p:cTn>
                              </p:par>
                              <p:par>
                                <p:cTn id="9" presetID="8" presetClass="emph" presetSubtype="0" repeatCount="indefinite" fill="hold" grpId="0" nodeType="withEffect">
                                  <p:stCondLst>
                                    <p:cond delay="0"/>
                                  </p:stCondLst>
                                  <p:childTnLst>
                                    <p:animRot by="-2160000">
                                      <p:cBhvr>
                                        <p:cTn id="10" dur="1000" fill="hold"/>
                                        <p:tgtEl>
                                          <p:spTgt spid="11"/>
                                        </p:tgtEl>
                                        <p:attrNameLst>
                                          <p:attrName>r</p:attrName>
                                        </p:attrNameLst>
                                      </p:cBhvr>
                                    </p:animRot>
                                  </p:childTnLst>
                                </p:cTn>
                              </p:par>
                              <p:par>
                                <p:cTn id="11" presetID="8" presetClass="emph" presetSubtype="0" repeatCount="indefinite" fill="hold" grpId="0" nodeType="withEffect">
                                  <p:stCondLst>
                                    <p:cond delay="0"/>
                                  </p:stCondLst>
                                  <p:childTnLst>
                                    <p:animRot by="-2160000">
                                      <p:cBhvr>
                                        <p:cTn id="12" dur="1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6" grpId="0" animBg="1"/>
      <p:bldP spid="4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70">
            <a:extLst>
              <a:ext uri="{FF2B5EF4-FFF2-40B4-BE49-F238E27FC236}">
                <a16:creationId xmlns:a16="http://schemas.microsoft.com/office/drawing/2014/main" id="{AEC12743-4889-4D8C-9932-F15191B4F726}"/>
              </a:ext>
            </a:extLst>
          </p:cNvPr>
          <p:cNvGrpSpPr/>
          <p:nvPr/>
        </p:nvGrpSpPr>
        <p:grpSpPr>
          <a:xfrm>
            <a:off x="0" y="-2037396"/>
            <a:ext cx="12192000" cy="764430"/>
            <a:chOff x="0" y="-20716"/>
            <a:chExt cx="12192000" cy="764430"/>
          </a:xfrm>
        </p:grpSpPr>
        <p:sp>
          <p:nvSpPr>
            <p:cNvPr id="4" name="Rectangle 3">
              <a:extLst>
                <a:ext uri="{FF2B5EF4-FFF2-40B4-BE49-F238E27FC236}">
                  <a16:creationId xmlns:a16="http://schemas.microsoft.com/office/drawing/2014/main" id="{0375FC74-C7A3-4413-89BD-553FCC77F263}"/>
                </a:ext>
              </a:extLst>
            </p:cNvPr>
            <p:cNvSpPr/>
            <p:nvPr/>
          </p:nvSpPr>
          <p:spPr>
            <a:xfrm>
              <a:off x="0" y="445697"/>
              <a:ext cx="12192000" cy="2980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Executive Commitment    |    IQS Industry Expertise    |    OASIS Experience    |    Knowledge Management    |    Quality Processes &amp; Framework</a:t>
              </a:r>
            </a:p>
          </p:txBody>
        </p:sp>
        <p:sp>
          <p:nvSpPr>
            <p:cNvPr id="33" name="Rectangle 32">
              <a:extLst>
                <a:ext uri="{FF2B5EF4-FFF2-40B4-BE49-F238E27FC236}">
                  <a16:creationId xmlns:a16="http://schemas.microsoft.com/office/drawing/2014/main" id="{3BDCCB1C-D3F3-4B01-86E6-6AC0F0E9876A}"/>
                </a:ext>
              </a:extLst>
            </p:cNvPr>
            <p:cNvSpPr/>
            <p:nvPr/>
          </p:nvSpPr>
          <p:spPr>
            <a:xfrm>
              <a:off x="0" y="-20716"/>
              <a:ext cx="12192000" cy="424689"/>
            </a:xfrm>
            <a:prstGeom prst="rect">
              <a:avLst/>
            </a:prstGeom>
            <a:solidFill>
              <a:srgbClr val="206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Communication, Risk Management, Governance</a:t>
              </a:r>
            </a:p>
          </p:txBody>
        </p:sp>
      </p:grpSp>
      <p:sp>
        <p:nvSpPr>
          <p:cNvPr id="2" name="TextBox 1">
            <a:extLst>
              <a:ext uri="{FF2B5EF4-FFF2-40B4-BE49-F238E27FC236}">
                <a16:creationId xmlns:a16="http://schemas.microsoft.com/office/drawing/2014/main" id="{94F59493-62DF-454F-9448-ED5D3CC1AA01}"/>
              </a:ext>
            </a:extLst>
          </p:cNvPr>
          <p:cNvSpPr txBox="1"/>
          <p:nvPr/>
        </p:nvSpPr>
        <p:spPr>
          <a:xfrm>
            <a:off x="18" y="-973699"/>
            <a:ext cx="12191982" cy="707886"/>
          </a:xfrm>
          <a:prstGeom prst="rect">
            <a:avLst/>
          </a:prstGeom>
          <a:noFill/>
        </p:spPr>
        <p:txBody>
          <a:bodyPr wrap="square" rtlCol="0">
            <a:spAutoFit/>
          </a:bodyPr>
          <a:lstStyle/>
          <a:p>
            <a:pPr algn="ctr"/>
            <a:r>
              <a:rPr lang="en-US" sz="4000" b="1" dirty="0">
                <a:solidFill>
                  <a:srgbClr val="2069B8"/>
                </a:solidFill>
                <a:latin typeface="Lucida Sans Unicode" panose="020B0602030504020204" pitchFamily="34" charset="0"/>
                <a:cs typeface="Lucida Sans Unicode" panose="020B0602030504020204" pitchFamily="34" charset="0"/>
              </a:rPr>
              <a:t>IQS Knowledge Transition (KT) Framework </a:t>
            </a:r>
          </a:p>
        </p:txBody>
      </p:sp>
      <p:sp>
        <p:nvSpPr>
          <p:cNvPr id="41" name="!!Shadow4">
            <a:extLst>
              <a:ext uri="{FF2B5EF4-FFF2-40B4-BE49-F238E27FC236}">
                <a16:creationId xmlns:a16="http://schemas.microsoft.com/office/drawing/2014/main" id="{BA51D24F-7517-4E33-9F5E-954BB6373409}"/>
              </a:ext>
            </a:extLst>
          </p:cNvPr>
          <p:cNvSpPr/>
          <p:nvPr/>
        </p:nvSpPr>
        <p:spPr>
          <a:xfrm>
            <a:off x="39499638" y="9883424"/>
            <a:ext cx="13488825" cy="2550275"/>
          </a:xfrm>
          <a:prstGeom prst="ellipse">
            <a:avLst/>
          </a:prstGeom>
          <a:solidFill>
            <a:schemeClr val="tx1">
              <a:alpha val="80000"/>
            </a:schemeClr>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Shadow3">
            <a:extLst>
              <a:ext uri="{FF2B5EF4-FFF2-40B4-BE49-F238E27FC236}">
                <a16:creationId xmlns:a16="http://schemas.microsoft.com/office/drawing/2014/main" id="{7BCC44AB-378D-495E-973D-98287EC1AC54}"/>
              </a:ext>
            </a:extLst>
          </p:cNvPr>
          <p:cNvSpPr/>
          <p:nvPr/>
        </p:nvSpPr>
        <p:spPr>
          <a:xfrm>
            <a:off x="25996426" y="9883424"/>
            <a:ext cx="13488825" cy="2550275"/>
          </a:xfrm>
          <a:prstGeom prst="ellipse">
            <a:avLst/>
          </a:prstGeom>
          <a:solidFill>
            <a:schemeClr val="tx1">
              <a:alpha val="80000"/>
            </a:schemeClr>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Shadow2">
            <a:extLst>
              <a:ext uri="{FF2B5EF4-FFF2-40B4-BE49-F238E27FC236}">
                <a16:creationId xmlns:a16="http://schemas.microsoft.com/office/drawing/2014/main" id="{42176EFD-34A3-464E-BC69-061D7EF957A0}"/>
              </a:ext>
            </a:extLst>
          </p:cNvPr>
          <p:cNvSpPr/>
          <p:nvPr/>
        </p:nvSpPr>
        <p:spPr>
          <a:xfrm>
            <a:off x="12717451" y="9883424"/>
            <a:ext cx="13488825" cy="2550275"/>
          </a:xfrm>
          <a:prstGeom prst="ellipse">
            <a:avLst/>
          </a:prstGeom>
          <a:solidFill>
            <a:schemeClr val="tx1">
              <a:alpha val="80000"/>
            </a:schemeClr>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hadow1">
            <a:extLst>
              <a:ext uri="{FF2B5EF4-FFF2-40B4-BE49-F238E27FC236}">
                <a16:creationId xmlns:a16="http://schemas.microsoft.com/office/drawing/2014/main" id="{EA264A52-CF62-46A9-A202-1CC9BCE153CE}"/>
              </a:ext>
            </a:extLst>
          </p:cNvPr>
          <p:cNvSpPr/>
          <p:nvPr/>
        </p:nvSpPr>
        <p:spPr>
          <a:xfrm>
            <a:off x="-710366" y="9883424"/>
            <a:ext cx="13488825" cy="2550275"/>
          </a:xfrm>
          <a:prstGeom prst="ellipse">
            <a:avLst/>
          </a:prstGeom>
          <a:solidFill>
            <a:schemeClr val="tx1">
              <a:alpha val="80000"/>
            </a:schemeClr>
          </a:solidFill>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ear1">
            <a:extLst>
              <a:ext uri="{FF2B5EF4-FFF2-40B4-BE49-F238E27FC236}">
                <a16:creationId xmlns:a16="http://schemas.microsoft.com/office/drawing/2014/main" id="{45845703-299B-4201-94D9-A6D4900A53DD}"/>
              </a:ext>
            </a:extLst>
          </p:cNvPr>
          <p:cNvSpPr/>
          <p:nvPr/>
        </p:nvSpPr>
        <p:spPr>
          <a:xfrm>
            <a:off x="-1349186" y="-3796864"/>
            <a:ext cx="14682721" cy="14462822"/>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1" name="!!Gear2">
            <a:extLst>
              <a:ext uri="{FF2B5EF4-FFF2-40B4-BE49-F238E27FC236}">
                <a16:creationId xmlns:a16="http://schemas.microsoft.com/office/drawing/2014/main" id="{B40FDF48-4FD5-4E9E-8D65-AF8174C7FF97}"/>
              </a:ext>
            </a:extLst>
          </p:cNvPr>
          <p:cNvSpPr/>
          <p:nvPr/>
        </p:nvSpPr>
        <p:spPr>
          <a:xfrm rot="1258788">
            <a:off x="12099313" y="-3767408"/>
            <a:ext cx="14682721" cy="14462822"/>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5EB6E4"/>
          </a:solidFill>
          <a:ln w="9525" cap="flat">
            <a:noFill/>
            <a:prstDash val="solid"/>
            <a:miter/>
          </a:ln>
        </p:spPr>
        <p:txBody>
          <a:bodyPr rtlCol="0" anchor="ctr"/>
          <a:lstStyle/>
          <a:p>
            <a:pPr algn="ctr"/>
            <a:endParaRPr lang="en-US" dirty="0">
              <a:solidFill>
                <a:schemeClr val="bg1"/>
              </a:solidFill>
            </a:endParaRPr>
          </a:p>
        </p:txBody>
      </p:sp>
      <p:sp>
        <p:nvSpPr>
          <p:cNvPr id="6" name="!!Gear3">
            <a:extLst>
              <a:ext uri="{FF2B5EF4-FFF2-40B4-BE49-F238E27FC236}">
                <a16:creationId xmlns:a16="http://schemas.microsoft.com/office/drawing/2014/main" id="{38DD6A03-65A9-4AB9-9AF2-416DF7E09F07}"/>
              </a:ext>
            </a:extLst>
          </p:cNvPr>
          <p:cNvSpPr/>
          <p:nvPr/>
        </p:nvSpPr>
        <p:spPr>
          <a:xfrm rot="15062265">
            <a:off x="25442371" y="-3920579"/>
            <a:ext cx="14682687" cy="14462861"/>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2069B8"/>
          </a:solidFill>
          <a:ln w="9525" cap="flat">
            <a:noFill/>
            <a:prstDash val="solid"/>
            <a:miter/>
          </a:ln>
        </p:spPr>
        <p:txBody>
          <a:bodyPr rtlCol="0" anchor="ctr"/>
          <a:lstStyle/>
          <a:p>
            <a:endParaRPr lang="en-US" dirty="0"/>
          </a:p>
        </p:txBody>
      </p:sp>
      <p:sp>
        <p:nvSpPr>
          <p:cNvPr id="42" name="!!Gear4">
            <a:extLst>
              <a:ext uri="{FF2B5EF4-FFF2-40B4-BE49-F238E27FC236}">
                <a16:creationId xmlns:a16="http://schemas.microsoft.com/office/drawing/2014/main" id="{7E9A819F-368A-484A-BD9B-C49B7586F33F}"/>
              </a:ext>
            </a:extLst>
          </p:cNvPr>
          <p:cNvSpPr/>
          <p:nvPr/>
        </p:nvSpPr>
        <p:spPr>
          <a:xfrm rot="20839281">
            <a:off x="38765596" y="-3796869"/>
            <a:ext cx="14682721" cy="14462822"/>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303841"/>
          </a:solidFill>
          <a:ln w="9525" cap="flat">
            <a:noFill/>
            <a:prstDash val="solid"/>
            <a:miter/>
          </a:ln>
        </p:spPr>
        <p:txBody>
          <a:bodyPr rtlCol="0" anchor="ctr"/>
          <a:lstStyle/>
          <a:p>
            <a:pPr algn="ctr"/>
            <a:endParaRPr lang="en-US" dirty="0">
              <a:solidFill>
                <a:schemeClr val="bg1"/>
              </a:solidFill>
            </a:endParaRPr>
          </a:p>
        </p:txBody>
      </p:sp>
      <p:pic>
        <p:nvPicPr>
          <p:cNvPr id="61" name="!!Icon1">
            <a:extLst>
              <a:ext uri="{FF2B5EF4-FFF2-40B4-BE49-F238E27FC236}">
                <a16:creationId xmlns:a16="http://schemas.microsoft.com/office/drawing/2014/main" id="{3E2D7162-F0CD-44A6-A161-77CFD9CDF4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35844" y="1141099"/>
            <a:ext cx="393873" cy="482962"/>
          </a:xfrm>
          <a:prstGeom prst="rect">
            <a:avLst/>
          </a:prstGeom>
        </p:spPr>
      </p:pic>
      <p:sp>
        <p:nvSpPr>
          <p:cNvPr id="25" name="!!DurationArrow1">
            <a:extLst>
              <a:ext uri="{FF2B5EF4-FFF2-40B4-BE49-F238E27FC236}">
                <a16:creationId xmlns:a16="http://schemas.microsoft.com/office/drawing/2014/main" id="{E2150E7B-16FB-4DF3-B057-B0280BDA4004}"/>
              </a:ext>
            </a:extLst>
          </p:cNvPr>
          <p:cNvSpPr/>
          <p:nvPr/>
        </p:nvSpPr>
        <p:spPr>
          <a:xfrm>
            <a:off x="-537035" y="12720652"/>
            <a:ext cx="13103114" cy="2550275"/>
          </a:xfrm>
          <a:prstGeom prst="rightArrow">
            <a:avLst>
              <a:gd name="adj1" fmla="val 50000"/>
              <a:gd name="adj2" fmla="val 118124"/>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chemeClr val="tx1"/>
                </a:solidFill>
              </a:rPr>
              <a:t>2 Weeks</a:t>
            </a:r>
          </a:p>
        </p:txBody>
      </p:sp>
      <p:sp>
        <p:nvSpPr>
          <p:cNvPr id="73" name="!!DurationArrow2">
            <a:extLst>
              <a:ext uri="{FF2B5EF4-FFF2-40B4-BE49-F238E27FC236}">
                <a16:creationId xmlns:a16="http://schemas.microsoft.com/office/drawing/2014/main" id="{7032F5E7-E44D-4848-9AFF-5A5EAFF649D5}"/>
              </a:ext>
            </a:extLst>
          </p:cNvPr>
          <p:cNvSpPr/>
          <p:nvPr/>
        </p:nvSpPr>
        <p:spPr>
          <a:xfrm>
            <a:off x="12854024" y="12720652"/>
            <a:ext cx="13103114" cy="2550275"/>
          </a:xfrm>
          <a:prstGeom prst="rightArrow">
            <a:avLst>
              <a:gd name="adj1" fmla="val 50000"/>
              <a:gd name="adj2" fmla="val 118124"/>
            </a:avLst>
          </a:prstGeom>
          <a:solidFill>
            <a:srgbClr val="5EB6E4"/>
          </a:solidFill>
          <a:ln w="9525" cap="flat">
            <a:noFill/>
            <a:prstDash val="solid"/>
            <a:miter/>
          </a:ln>
        </p:spPr>
        <p:txBody>
          <a:bodyPr rtlCol="0" anchor="ctr"/>
          <a:lstStyle/>
          <a:p>
            <a:pPr algn="ctr"/>
            <a:r>
              <a:rPr lang="en-US" sz="6000" dirty="0">
                <a:solidFill>
                  <a:schemeClr val="bg1"/>
                </a:solidFill>
              </a:rPr>
              <a:t>2 Weeks</a:t>
            </a:r>
          </a:p>
        </p:txBody>
      </p:sp>
      <p:sp>
        <p:nvSpPr>
          <p:cNvPr id="74" name="!!DurationArrow3">
            <a:extLst>
              <a:ext uri="{FF2B5EF4-FFF2-40B4-BE49-F238E27FC236}">
                <a16:creationId xmlns:a16="http://schemas.microsoft.com/office/drawing/2014/main" id="{EA626D19-76A6-4D68-954D-6B8AAA083404}"/>
              </a:ext>
            </a:extLst>
          </p:cNvPr>
          <p:cNvSpPr/>
          <p:nvPr/>
        </p:nvSpPr>
        <p:spPr>
          <a:xfrm>
            <a:off x="26245084" y="12720652"/>
            <a:ext cx="13103114" cy="2550275"/>
          </a:xfrm>
          <a:prstGeom prst="rightArrow">
            <a:avLst>
              <a:gd name="adj1" fmla="val 50000"/>
              <a:gd name="adj2" fmla="val 118124"/>
            </a:avLst>
          </a:prstGeom>
          <a:solidFill>
            <a:srgbClr val="2069B8"/>
          </a:solidFill>
          <a:ln w="9525" cap="flat">
            <a:noFill/>
            <a:prstDash val="solid"/>
            <a:miter/>
          </a:ln>
        </p:spPr>
        <p:txBody>
          <a:bodyPr rtlCol="0" anchor="ctr"/>
          <a:lstStyle/>
          <a:p>
            <a:pPr algn="ctr"/>
            <a:r>
              <a:rPr lang="en-US" sz="6000" dirty="0">
                <a:solidFill>
                  <a:schemeClr val="bg1"/>
                </a:solidFill>
              </a:rPr>
              <a:t>4-12 Weeks</a:t>
            </a:r>
          </a:p>
        </p:txBody>
      </p:sp>
      <p:sp>
        <p:nvSpPr>
          <p:cNvPr id="76" name="!!DurationArrow4">
            <a:extLst>
              <a:ext uri="{FF2B5EF4-FFF2-40B4-BE49-F238E27FC236}">
                <a16:creationId xmlns:a16="http://schemas.microsoft.com/office/drawing/2014/main" id="{C050842D-06DB-40D6-8C0B-7AA4C605D4E7}"/>
              </a:ext>
            </a:extLst>
          </p:cNvPr>
          <p:cNvSpPr/>
          <p:nvPr/>
        </p:nvSpPr>
        <p:spPr>
          <a:xfrm>
            <a:off x="39582646" y="12720652"/>
            <a:ext cx="13103114" cy="2550275"/>
          </a:xfrm>
          <a:prstGeom prst="rightArrow">
            <a:avLst>
              <a:gd name="adj1" fmla="val 50000"/>
              <a:gd name="adj2" fmla="val 118124"/>
            </a:avLst>
          </a:prstGeom>
          <a:solidFill>
            <a:srgbClr val="303841"/>
          </a:solidFill>
          <a:ln w="9525" cap="flat">
            <a:noFill/>
            <a:prstDash val="solid"/>
            <a:miter/>
          </a:ln>
        </p:spPr>
        <p:txBody>
          <a:bodyPr rtlCol="0" anchor="ctr"/>
          <a:lstStyle/>
          <a:p>
            <a:pPr algn="ctr"/>
            <a:r>
              <a:rPr lang="en-US" sz="6000" dirty="0">
                <a:solidFill>
                  <a:schemeClr val="bg1"/>
                </a:solidFill>
              </a:rPr>
              <a:t>Ongoing</a:t>
            </a:r>
          </a:p>
        </p:txBody>
      </p:sp>
      <p:sp>
        <p:nvSpPr>
          <p:cNvPr id="9" name="!!GearText1">
            <a:extLst>
              <a:ext uri="{FF2B5EF4-FFF2-40B4-BE49-F238E27FC236}">
                <a16:creationId xmlns:a16="http://schemas.microsoft.com/office/drawing/2014/main" id="{5834ABD1-A401-4F41-8DB1-207137201DE5}"/>
              </a:ext>
            </a:extLst>
          </p:cNvPr>
          <p:cNvSpPr/>
          <p:nvPr/>
        </p:nvSpPr>
        <p:spPr>
          <a:xfrm>
            <a:off x="2389181" y="1167137"/>
            <a:ext cx="2531528"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mj-lt"/>
              </a:rPr>
              <a:t>Due Diligence</a:t>
            </a:r>
          </a:p>
        </p:txBody>
      </p:sp>
      <p:sp>
        <p:nvSpPr>
          <p:cNvPr id="50" name="!!Text1">
            <a:extLst>
              <a:ext uri="{FF2B5EF4-FFF2-40B4-BE49-F238E27FC236}">
                <a16:creationId xmlns:a16="http://schemas.microsoft.com/office/drawing/2014/main" id="{44AE9D0C-ADE1-41C7-B1FF-71C6222D55D7}"/>
              </a:ext>
            </a:extLst>
          </p:cNvPr>
          <p:cNvSpPr/>
          <p:nvPr/>
        </p:nvSpPr>
        <p:spPr>
          <a:xfrm>
            <a:off x="1561514" y="306804"/>
            <a:ext cx="2244001" cy="692497"/>
          </a:xfrm>
          <a:prstGeom prst="rect">
            <a:avLst/>
          </a:prstGeom>
        </p:spPr>
        <p:txBody>
          <a:bodyPr wrap="square" lIns="0" tIns="0" rIns="0" bIns="0">
            <a:spAutoFit/>
          </a:bodyPr>
          <a:lstStyle/>
          <a:p>
            <a:pPr algn="ctr">
              <a:spcBef>
                <a:spcPct val="20000"/>
              </a:spcBef>
              <a:spcAft>
                <a:spcPct val="0"/>
              </a:spcAft>
              <a:buClr>
                <a:srgbClr val="C00000"/>
              </a:buClr>
            </a:pPr>
            <a:r>
              <a:rPr lang="en-US" sz="4500" b="1" dirty="0">
                <a:latin typeface="+mj-lt"/>
              </a:rPr>
              <a:t>Wave 1</a:t>
            </a:r>
            <a:endParaRPr lang="en-US" sz="4800" dirty="0">
              <a:solidFill>
                <a:srgbClr val="222222"/>
              </a:solidFill>
              <a:latin typeface="Calibri" panose="020F0502020204030204" pitchFamily="34" charset="0"/>
            </a:endParaRPr>
          </a:p>
        </p:txBody>
      </p:sp>
      <p:grpSp>
        <p:nvGrpSpPr>
          <p:cNvPr id="16" name="!!Group1">
            <a:extLst>
              <a:ext uri="{FF2B5EF4-FFF2-40B4-BE49-F238E27FC236}">
                <a16:creationId xmlns:a16="http://schemas.microsoft.com/office/drawing/2014/main" id="{4EDFB97B-4B4E-4B5F-926E-A2759A1E0197}"/>
              </a:ext>
            </a:extLst>
          </p:cNvPr>
          <p:cNvGrpSpPr/>
          <p:nvPr/>
        </p:nvGrpSpPr>
        <p:grpSpPr>
          <a:xfrm>
            <a:off x="1112436" y="538096"/>
            <a:ext cx="9890011" cy="6214065"/>
            <a:chOff x="1112436" y="538096"/>
            <a:chExt cx="9890011" cy="6214065"/>
          </a:xfrm>
        </p:grpSpPr>
        <p:sp>
          <p:nvSpPr>
            <p:cNvPr id="58" name="Rectangle 57">
              <a:extLst>
                <a:ext uri="{FF2B5EF4-FFF2-40B4-BE49-F238E27FC236}">
                  <a16:creationId xmlns:a16="http://schemas.microsoft.com/office/drawing/2014/main" id="{2B6C303C-D56D-48FC-977F-540CAA8F1FB0}"/>
                </a:ext>
              </a:extLst>
            </p:cNvPr>
            <p:cNvSpPr/>
            <p:nvPr/>
          </p:nvSpPr>
          <p:spPr>
            <a:xfrm>
              <a:off x="3643965" y="1778645"/>
              <a:ext cx="7358481" cy="4071684"/>
            </a:xfrm>
            <a:prstGeom prst="rect">
              <a:avLst/>
            </a:prstGeom>
            <a:solidFill>
              <a:srgbClr val="DAECF3"/>
            </a:solidFill>
            <a:ln w="25400">
              <a:solidFill>
                <a:schemeClr val="bg1"/>
              </a:solidFill>
            </a:ln>
          </p:spPr>
          <p:txBody>
            <a:bodyPr wrap="square" lIns="182880" tIns="182880" rIns="182880" bIns="182880" anchor="ctr">
              <a:noAutofit/>
            </a:bodyPr>
            <a:lstStyle/>
            <a:p>
              <a:pPr marL="285750" indent="-285750">
                <a:buFont typeface="Arial" panose="020B0604020202020204" pitchFamily="34" charset="0"/>
                <a:buChar char="•"/>
              </a:pPr>
              <a:r>
                <a:rPr lang="en-US" sz="1600" dirty="0"/>
                <a:t>Assess current state of Testing at Client Sites</a:t>
              </a:r>
            </a:p>
            <a:p>
              <a:pPr marL="285750" indent="-285750">
                <a:buFont typeface="Arial" panose="020B0604020202020204" pitchFamily="34" charset="0"/>
                <a:buChar char="•"/>
              </a:pPr>
              <a:r>
                <a:rPr lang="en-US" sz="1600" dirty="0"/>
                <a:t>Identify the Platforms/Systems currently being support</a:t>
              </a:r>
            </a:p>
            <a:p>
              <a:pPr marL="285750" indent="-285750">
                <a:buFont typeface="Arial" panose="020B0604020202020204" pitchFamily="34" charset="0"/>
                <a:buChar char="•"/>
              </a:pPr>
              <a:r>
                <a:rPr lang="en-US" sz="1600" dirty="0"/>
                <a:t>Number QA Resources supporting current Platforms/Systems</a:t>
              </a:r>
            </a:p>
            <a:p>
              <a:pPr marL="285750" indent="-285750">
                <a:buFont typeface="Arial" panose="020B0604020202020204" pitchFamily="34" charset="0"/>
                <a:buChar char="•"/>
              </a:pPr>
              <a:r>
                <a:rPr lang="en-US" sz="1600" dirty="0"/>
                <a:t>Level of experience and skill set of each QA Analyst supporting current Platforms/Systems</a:t>
              </a:r>
            </a:p>
            <a:p>
              <a:pPr marL="285750" indent="-285750">
                <a:buFont typeface="Arial" panose="020B0604020202020204" pitchFamily="34" charset="0"/>
                <a:buChar char="•"/>
              </a:pPr>
              <a:r>
                <a:rPr lang="en-US" sz="1600" dirty="0"/>
                <a:t>Determine any gaps in skills/expertise</a:t>
              </a:r>
            </a:p>
            <a:p>
              <a:pPr marL="285750" indent="-285750">
                <a:buFont typeface="Arial" panose="020B0604020202020204" pitchFamily="34" charset="0"/>
                <a:buChar char="•"/>
              </a:pPr>
              <a:r>
                <a:rPr lang="en-US" sz="1600" dirty="0"/>
                <a:t>Prioritize Platforms/Systems based on business criticality and release schedules</a:t>
              </a:r>
            </a:p>
            <a:p>
              <a:pPr marL="285750" indent="-285750">
                <a:buFont typeface="Arial" panose="020B0604020202020204" pitchFamily="34" charset="0"/>
                <a:buChar char="•"/>
              </a:pPr>
              <a:r>
                <a:rPr lang="en-US" sz="1600" dirty="0"/>
                <a:t>Build Roadmap and resource plan to ramp up OASIS Team</a:t>
              </a:r>
            </a:p>
            <a:p>
              <a:pPr marL="285750" indent="-285750">
                <a:buFont typeface="Arial" panose="020B0604020202020204" pitchFamily="34" charset="0"/>
                <a:buChar char="•"/>
              </a:pPr>
              <a:r>
                <a:rPr lang="en-US" sz="1600" dirty="0"/>
                <a:t>Identify QA Leads, with skills sets/expertise necessary to support prioritized platforms</a:t>
              </a:r>
            </a:p>
            <a:p>
              <a:pPr marL="285750" indent="-285750">
                <a:buFont typeface="Arial" panose="020B0604020202020204" pitchFamily="34" charset="0"/>
                <a:buChar char="•"/>
              </a:pPr>
              <a:r>
                <a:rPr lang="en-US" sz="1600" dirty="0"/>
                <a:t>Onboard QA Leads, with the expertise and experience, to support each platform/system based on criticality and release schedule</a:t>
              </a:r>
            </a:p>
          </p:txBody>
        </p:sp>
        <p:sp>
          <p:nvSpPr>
            <p:cNvPr id="59" name="Rectangle 58">
              <a:extLst>
                <a:ext uri="{FF2B5EF4-FFF2-40B4-BE49-F238E27FC236}">
                  <a16:creationId xmlns:a16="http://schemas.microsoft.com/office/drawing/2014/main" id="{3AB4DE79-6DB2-40E8-ADC1-B5EA50F4D29D}"/>
                </a:ext>
              </a:extLst>
            </p:cNvPr>
            <p:cNvSpPr/>
            <p:nvPr/>
          </p:nvSpPr>
          <p:spPr>
            <a:xfrm>
              <a:off x="1112436" y="1778645"/>
              <a:ext cx="2531528" cy="4071683"/>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63" name="Rectangle 62">
              <a:extLst>
                <a:ext uri="{FF2B5EF4-FFF2-40B4-BE49-F238E27FC236}">
                  <a16:creationId xmlns:a16="http://schemas.microsoft.com/office/drawing/2014/main" id="{CE26AF19-09F0-43C0-A00C-6DEADE3BCCFC}"/>
                </a:ext>
              </a:extLst>
            </p:cNvPr>
            <p:cNvSpPr/>
            <p:nvPr/>
          </p:nvSpPr>
          <p:spPr>
            <a:xfrm>
              <a:off x="1245553" y="3629083"/>
              <a:ext cx="2398413" cy="461665"/>
            </a:xfrm>
            <a:prstGeom prst="rect">
              <a:avLst/>
            </a:prstGeom>
          </p:spPr>
          <p:txBody>
            <a:bodyPr wrap="none">
              <a:spAutoFit/>
            </a:bodyPr>
            <a:lstStyle/>
            <a:p>
              <a:pPr algn="ctr">
                <a:defRPr/>
              </a:pPr>
              <a:r>
                <a:rPr lang="en-CA" sz="2400" b="1" dirty="0">
                  <a:solidFill>
                    <a:schemeClr val="bg1"/>
                  </a:solidFill>
                  <a:cs typeface="Arial" pitchFamily="34" charset="0"/>
                </a:rPr>
                <a:t>Accountable: </a:t>
              </a:r>
            </a:p>
          </p:txBody>
        </p:sp>
        <p:sp>
          <p:nvSpPr>
            <p:cNvPr id="44" name="Arrow: Right 43">
              <a:extLst>
                <a:ext uri="{FF2B5EF4-FFF2-40B4-BE49-F238E27FC236}">
                  <a16:creationId xmlns:a16="http://schemas.microsoft.com/office/drawing/2014/main" id="{A3FBC251-293F-4D88-B469-15E8C64264C1}"/>
                </a:ext>
              </a:extLst>
            </p:cNvPr>
            <p:cNvSpPr/>
            <p:nvPr/>
          </p:nvSpPr>
          <p:spPr>
            <a:xfrm>
              <a:off x="1112436" y="5954585"/>
              <a:ext cx="9890011" cy="797576"/>
            </a:xfrm>
            <a:prstGeom prst="rightArrow">
              <a:avLst/>
            </a:prstGeom>
            <a:solidFill>
              <a:srgbClr val="DAECF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Duration: Two (2) weeks</a:t>
              </a:r>
            </a:p>
          </p:txBody>
        </p:sp>
        <p:sp>
          <p:nvSpPr>
            <p:cNvPr id="64" name="Rectangle 63">
              <a:extLst>
                <a:ext uri="{FF2B5EF4-FFF2-40B4-BE49-F238E27FC236}">
                  <a16:creationId xmlns:a16="http://schemas.microsoft.com/office/drawing/2014/main" id="{4A3B8139-391D-46C0-8FD6-8C3D7EBAA503}"/>
                </a:ext>
              </a:extLst>
            </p:cNvPr>
            <p:cNvSpPr/>
            <p:nvPr/>
          </p:nvSpPr>
          <p:spPr>
            <a:xfrm>
              <a:off x="1162353" y="4111464"/>
              <a:ext cx="2443722" cy="1477328"/>
            </a:xfrm>
            <a:prstGeom prst="rect">
              <a:avLst/>
            </a:prstGeom>
          </p:spPr>
          <p:txBody>
            <a:bodyPr wrap="square">
              <a:spAutoFit/>
            </a:bodyPr>
            <a:lstStyle/>
            <a:p>
              <a:pPr algn="ctr">
                <a:defRPr/>
              </a:pPr>
              <a:r>
                <a:rPr lang="en-US" dirty="0">
                  <a:solidFill>
                    <a:schemeClr val="bg1"/>
                  </a:solidFill>
                  <a:cs typeface="Arial" pitchFamily="34" charset="0"/>
                </a:rPr>
                <a:t>Delivery/ Engagement Manager in collaboration with Client</a:t>
              </a:r>
            </a:p>
          </p:txBody>
        </p:sp>
        <p:pic>
          <p:nvPicPr>
            <p:cNvPr id="65" name="Graphic 64">
              <a:extLst>
                <a:ext uri="{FF2B5EF4-FFF2-40B4-BE49-F238E27FC236}">
                  <a16:creationId xmlns:a16="http://schemas.microsoft.com/office/drawing/2014/main" id="{E09068FD-302B-4D20-8CD5-290D913BE01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63287" y="2120494"/>
              <a:ext cx="829825" cy="1438048"/>
            </a:xfrm>
            <a:prstGeom prst="rect">
              <a:avLst/>
            </a:prstGeom>
          </p:spPr>
        </p:pic>
        <p:sp>
          <p:nvSpPr>
            <p:cNvPr id="66" name="Text1">
              <a:extLst>
                <a:ext uri="{FF2B5EF4-FFF2-40B4-BE49-F238E27FC236}">
                  <a16:creationId xmlns:a16="http://schemas.microsoft.com/office/drawing/2014/main" id="{B33B2628-67BB-48A1-9DB8-A2AFB1F6096A}"/>
                </a:ext>
              </a:extLst>
            </p:cNvPr>
            <p:cNvSpPr/>
            <p:nvPr/>
          </p:nvSpPr>
          <p:spPr>
            <a:xfrm>
              <a:off x="3588553" y="538096"/>
              <a:ext cx="7124927"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rgbClr val="222222"/>
                  </a:solidFill>
                  <a:latin typeface="Lucida Sans Unicode" panose="020B0602030504020204" pitchFamily="34" charset="0"/>
                </a:rPr>
                <a:t>Current State and Future State Roadmap</a:t>
              </a:r>
              <a:endParaRPr lang="en-US" sz="2600" dirty="0">
                <a:solidFill>
                  <a:srgbClr val="222222"/>
                </a:solidFill>
                <a:latin typeface="Calibri" panose="020F0502020204030204" pitchFamily="34" charset="0"/>
              </a:endParaRPr>
            </a:p>
          </p:txBody>
        </p:sp>
        <p:cxnSp>
          <p:nvCxnSpPr>
            <p:cNvPr id="13" name="Straight Connector 12">
              <a:extLst>
                <a:ext uri="{FF2B5EF4-FFF2-40B4-BE49-F238E27FC236}">
                  <a16:creationId xmlns:a16="http://schemas.microsoft.com/office/drawing/2014/main" id="{2B4F2386-D149-4671-A5CC-60BF695F3C47}"/>
                </a:ext>
              </a:extLst>
            </p:cNvPr>
            <p:cNvCxnSpPr>
              <a:cxnSpLocks/>
            </p:cNvCxnSpPr>
            <p:nvPr/>
          </p:nvCxnSpPr>
          <p:spPr>
            <a:xfrm>
              <a:off x="1112436" y="991926"/>
              <a:ext cx="9834011" cy="0"/>
            </a:xfrm>
            <a:prstGeom prst="line">
              <a:avLst/>
            </a:prstGeom>
            <a:ln w="12700">
              <a:solidFill>
                <a:srgbClr val="16467B"/>
              </a:solidFill>
            </a:ln>
          </p:spPr>
          <p:style>
            <a:lnRef idx="1">
              <a:schemeClr val="accent1"/>
            </a:lnRef>
            <a:fillRef idx="0">
              <a:schemeClr val="accent1"/>
            </a:fillRef>
            <a:effectRef idx="0">
              <a:schemeClr val="accent1"/>
            </a:effectRef>
            <a:fontRef idx="minor">
              <a:schemeClr val="tx1"/>
            </a:fontRef>
          </p:style>
        </p:cxnSp>
        <p:sp>
          <p:nvSpPr>
            <p:cNvPr id="69" name="GearText1">
              <a:extLst>
                <a:ext uri="{FF2B5EF4-FFF2-40B4-BE49-F238E27FC236}">
                  <a16:creationId xmlns:a16="http://schemas.microsoft.com/office/drawing/2014/main" id="{C097808F-556C-4E23-BB66-80EA931FEB7A}"/>
                </a:ext>
              </a:extLst>
            </p:cNvPr>
            <p:cNvSpPr/>
            <p:nvPr/>
          </p:nvSpPr>
          <p:spPr>
            <a:xfrm>
              <a:off x="4656118" y="1167137"/>
              <a:ext cx="5694684"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mj-lt"/>
                </a:rPr>
                <a:t>Phase of Knowledge Transition</a:t>
              </a:r>
            </a:p>
          </p:txBody>
        </p:sp>
      </p:grpSp>
      <p:sp>
        <p:nvSpPr>
          <p:cNvPr id="70" name="!!GearText2">
            <a:extLst>
              <a:ext uri="{FF2B5EF4-FFF2-40B4-BE49-F238E27FC236}">
                <a16:creationId xmlns:a16="http://schemas.microsoft.com/office/drawing/2014/main" id="{F87F40CA-1080-4DED-977D-B3B6A6B10939}"/>
              </a:ext>
            </a:extLst>
          </p:cNvPr>
          <p:cNvSpPr/>
          <p:nvPr/>
        </p:nvSpPr>
        <p:spPr>
          <a:xfrm>
            <a:off x="15809216" y="1167137"/>
            <a:ext cx="2758216"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mj-lt"/>
              </a:rPr>
              <a:t>Project Initiation </a:t>
            </a:r>
          </a:p>
        </p:txBody>
      </p:sp>
      <p:sp>
        <p:nvSpPr>
          <p:cNvPr id="72" name="!!Text2">
            <a:extLst>
              <a:ext uri="{FF2B5EF4-FFF2-40B4-BE49-F238E27FC236}">
                <a16:creationId xmlns:a16="http://schemas.microsoft.com/office/drawing/2014/main" id="{F43359E3-CCDF-421F-BA6D-1BFC6D7E479B}"/>
              </a:ext>
            </a:extLst>
          </p:cNvPr>
          <p:cNvSpPr/>
          <p:nvPr/>
        </p:nvSpPr>
        <p:spPr>
          <a:xfrm>
            <a:off x="14680876" y="306804"/>
            <a:ext cx="2244001" cy="692497"/>
          </a:xfrm>
          <a:prstGeom prst="rect">
            <a:avLst/>
          </a:prstGeom>
        </p:spPr>
        <p:txBody>
          <a:bodyPr wrap="square" lIns="0" tIns="0" rIns="0" bIns="0">
            <a:spAutoFit/>
          </a:bodyPr>
          <a:lstStyle/>
          <a:p>
            <a:pPr algn="ctr">
              <a:spcBef>
                <a:spcPct val="20000"/>
              </a:spcBef>
              <a:spcAft>
                <a:spcPct val="0"/>
              </a:spcAft>
              <a:buClr>
                <a:srgbClr val="C00000"/>
              </a:buClr>
            </a:pPr>
            <a:r>
              <a:rPr lang="en-US" sz="4500" b="1" dirty="0">
                <a:latin typeface="+mj-lt"/>
              </a:rPr>
              <a:t>Wave 2</a:t>
            </a:r>
            <a:endParaRPr lang="en-US" sz="4800" dirty="0">
              <a:solidFill>
                <a:srgbClr val="222222"/>
              </a:solidFill>
              <a:latin typeface="Calibri" panose="020F0502020204030204" pitchFamily="34" charset="0"/>
            </a:endParaRPr>
          </a:p>
        </p:txBody>
      </p:sp>
      <p:grpSp>
        <p:nvGrpSpPr>
          <p:cNvPr id="75" name="!!Group2">
            <a:extLst>
              <a:ext uri="{FF2B5EF4-FFF2-40B4-BE49-F238E27FC236}">
                <a16:creationId xmlns:a16="http://schemas.microsoft.com/office/drawing/2014/main" id="{D5FC303F-644B-4C99-B61F-524AD51FA23C}"/>
              </a:ext>
            </a:extLst>
          </p:cNvPr>
          <p:cNvGrpSpPr/>
          <p:nvPr/>
        </p:nvGrpSpPr>
        <p:grpSpPr>
          <a:xfrm>
            <a:off x="14673528" y="538096"/>
            <a:ext cx="9891227" cy="6214065"/>
            <a:chOff x="1112436" y="538096"/>
            <a:chExt cx="9891227" cy="6214065"/>
          </a:xfrm>
        </p:grpSpPr>
        <p:sp>
          <p:nvSpPr>
            <p:cNvPr id="77" name="Rectangle 76">
              <a:extLst>
                <a:ext uri="{FF2B5EF4-FFF2-40B4-BE49-F238E27FC236}">
                  <a16:creationId xmlns:a16="http://schemas.microsoft.com/office/drawing/2014/main" id="{70B98BE7-32DB-49A6-BCBE-D2859471243E}"/>
                </a:ext>
              </a:extLst>
            </p:cNvPr>
            <p:cNvSpPr/>
            <p:nvPr/>
          </p:nvSpPr>
          <p:spPr>
            <a:xfrm>
              <a:off x="3643965" y="1778645"/>
              <a:ext cx="7358481" cy="4071684"/>
            </a:xfrm>
            <a:prstGeom prst="rect">
              <a:avLst/>
            </a:prstGeom>
            <a:solidFill>
              <a:srgbClr val="DAECF3"/>
            </a:solidFill>
            <a:ln w="25400">
              <a:solidFill>
                <a:schemeClr val="bg1"/>
              </a:solidFill>
            </a:ln>
          </p:spPr>
          <p:txBody>
            <a:bodyPr wrap="square" lIns="182880" tIns="182880" rIns="182880" bIns="182880" anchor="ctr">
              <a:noAutofit/>
            </a:bodyPr>
            <a:lstStyle/>
            <a:p>
              <a:pPr marL="285750" indent="-285750">
                <a:buFont typeface="Arial" panose="020B0604020202020204" pitchFamily="34" charset="0"/>
                <a:buChar char="•"/>
              </a:pPr>
              <a:r>
                <a:rPr lang="en-US" dirty="0"/>
                <a:t>Develop knowledge transition plans, schedule of activities for applications/systems the Lead is accountable for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Define OASIS Testers resource requirements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Skill Sets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Level of Experience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Number of resources required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Develop resource plan and ramp-up schedule based on KT plan application release schedule</a:t>
              </a:r>
            </a:p>
          </p:txBody>
        </p:sp>
        <p:sp>
          <p:nvSpPr>
            <p:cNvPr id="78" name="Rectangle 77">
              <a:extLst>
                <a:ext uri="{FF2B5EF4-FFF2-40B4-BE49-F238E27FC236}">
                  <a16:creationId xmlns:a16="http://schemas.microsoft.com/office/drawing/2014/main" id="{330CA17B-251D-4737-9AA0-E853F4BF9A4C}"/>
                </a:ext>
              </a:extLst>
            </p:cNvPr>
            <p:cNvSpPr/>
            <p:nvPr/>
          </p:nvSpPr>
          <p:spPr>
            <a:xfrm>
              <a:off x="1112436" y="1778645"/>
              <a:ext cx="2531528" cy="4071683"/>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79" name="Arrow: Right 78">
              <a:extLst>
                <a:ext uri="{FF2B5EF4-FFF2-40B4-BE49-F238E27FC236}">
                  <a16:creationId xmlns:a16="http://schemas.microsoft.com/office/drawing/2014/main" id="{F6DE320C-CDAB-4BEF-B10E-7A652327221B}"/>
                </a:ext>
              </a:extLst>
            </p:cNvPr>
            <p:cNvSpPr/>
            <p:nvPr/>
          </p:nvSpPr>
          <p:spPr>
            <a:xfrm>
              <a:off x="1112436" y="5954585"/>
              <a:ext cx="9890011" cy="797576"/>
            </a:xfrm>
            <a:prstGeom prst="rightArrow">
              <a:avLst/>
            </a:prstGeom>
            <a:solidFill>
              <a:srgbClr val="DAECF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Duration: Two (2) weeks</a:t>
              </a:r>
            </a:p>
          </p:txBody>
        </p:sp>
        <p:cxnSp>
          <p:nvCxnSpPr>
            <p:cNvPr id="80" name="Straight Connector 79">
              <a:extLst>
                <a:ext uri="{FF2B5EF4-FFF2-40B4-BE49-F238E27FC236}">
                  <a16:creationId xmlns:a16="http://schemas.microsoft.com/office/drawing/2014/main" id="{3F2A6A64-3536-48E4-B8B8-7DD1BABDF9A8}"/>
                </a:ext>
              </a:extLst>
            </p:cNvPr>
            <p:cNvCxnSpPr>
              <a:cxnSpLocks/>
            </p:cNvCxnSpPr>
            <p:nvPr/>
          </p:nvCxnSpPr>
          <p:spPr>
            <a:xfrm>
              <a:off x="1112436" y="991926"/>
              <a:ext cx="9834011" cy="0"/>
            </a:xfrm>
            <a:prstGeom prst="line">
              <a:avLst/>
            </a:prstGeom>
            <a:ln w="12700">
              <a:solidFill>
                <a:srgbClr val="16467B"/>
              </a:solidFill>
            </a:ln>
          </p:spPr>
          <p:style>
            <a:lnRef idx="1">
              <a:schemeClr val="accent1"/>
            </a:lnRef>
            <a:fillRef idx="0">
              <a:schemeClr val="accent1"/>
            </a:fillRef>
            <a:effectRef idx="0">
              <a:schemeClr val="accent1"/>
            </a:effectRef>
            <a:fontRef idx="minor">
              <a:schemeClr val="tx1"/>
            </a:fontRef>
          </p:style>
        </p:cxnSp>
        <p:sp>
          <p:nvSpPr>
            <p:cNvPr id="81" name="GearText1">
              <a:extLst>
                <a:ext uri="{FF2B5EF4-FFF2-40B4-BE49-F238E27FC236}">
                  <a16:creationId xmlns:a16="http://schemas.microsoft.com/office/drawing/2014/main" id="{B54B0DB9-8237-4CF1-A9F3-937D6AFB377C}"/>
                </a:ext>
              </a:extLst>
            </p:cNvPr>
            <p:cNvSpPr/>
            <p:nvPr/>
          </p:nvSpPr>
          <p:spPr>
            <a:xfrm>
              <a:off x="5001786" y="1167137"/>
              <a:ext cx="5268262"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mj-lt"/>
                </a:rPr>
                <a:t>Phase of Knowledge Transition</a:t>
              </a:r>
            </a:p>
          </p:txBody>
        </p:sp>
        <p:sp>
          <p:nvSpPr>
            <p:cNvPr id="82" name="Rectangle 81">
              <a:extLst>
                <a:ext uri="{FF2B5EF4-FFF2-40B4-BE49-F238E27FC236}">
                  <a16:creationId xmlns:a16="http://schemas.microsoft.com/office/drawing/2014/main" id="{56B0BF38-C8BA-43E5-9AA9-ED1BB8D364C6}"/>
                </a:ext>
              </a:extLst>
            </p:cNvPr>
            <p:cNvSpPr/>
            <p:nvPr/>
          </p:nvSpPr>
          <p:spPr>
            <a:xfrm>
              <a:off x="1245553" y="3487189"/>
              <a:ext cx="2398413" cy="461665"/>
            </a:xfrm>
            <a:prstGeom prst="rect">
              <a:avLst/>
            </a:prstGeom>
          </p:spPr>
          <p:txBody>
            <a:bodyPr wrap="none">
              <a:spAutoFit/>
            </a:bodyPr>
            <a:lstStyle/>
            <a:p>
              <a:pPr algn="ctr">
                <a:defRPr/>
              </a:pPr>
              <a:r>
                <a:rPr lang="en-CA" sz="2400" b="1" dirty="0">
                  <a:solidFill>
                    <a:schemeClr val="bg1"/>
                  </a:solidFill>
                  <a:cs typeface="Arial" pitchFamily="34" charset="0"/>
                </a:rPr>
                <a:t>Accountable: </a:t>
              </a:r>
            </a:p>
          </p:txBody>
        </p:sp>
        <p:sp>
          <p:nvSpPr>
            <p:cNvPr id="83" name="Rectangle 82">
              <a:extLst>
                <a:ext uri="{FF2B5EF4-FFF2-40B4-BE49-F238E27FC236}">
                  <a16:creationId xmlns:a16="http://schemas.microsoft.com/office/drawing/2014/main" id="{FAD0C5B3-F619-47A1-8052-0B0FFFD878E6}"/>
                </a:ext>
              </a:extLst>
            </p:cNvPr>
            <p:cNvSpPr/>
            <p:nvPr/>
          </p:nvSpPr>
          <p:spPr>
            <a:xfrm>
              <a:off x="1162353" y="3969570"/>
              <a:ext cx="2443722" cy="1754326"/>
            </a:xfrm>
            <a:prstGeom prst="rect">
              <a:avLst/>
            </a:prstGeom>
          </p:spPr>
          <p:txBody>
            <a:bodyPr wrap="square">
              <a:spAutoFit/>
            </a:bodyPr>
            <a:lstStyle/>
            <a:p>
              <a:pPr algn="ctr">
                <a:defRPr/>
              </a:pPr>
              <a:r>
                <a:rPr lang="en-US" dirty="0">
                  <a:solidFill>
                    <a:schemeClr val="bg1"/>
                  </a:solidFill>
                  <a:cs typeface="Arial" pitchFamily="34" charset="0"/>
                </a:rPr>
                <a:t>OASIS QA Leads in collaboration with Delivery/ Engagement Manager and Inspire Brands</a:t>
              </a:r>
            </a:p>
          </p:txBody>
        </p:sp>
        <p:pic>
          <p:nvPicPr>
            <p:cNvPr id="84" name="Graphic 83">
              <a:extLst>
                <a:ext uri="{FF2B5EF4-FFF2-40B4-BE49-F238E27FC236}">
                  <a16:creationId xmlns:a16="http://schemas.microsoft.com/office/drawing/2014/main" id="{3D78FE0A-819F-4A3B-BCC8-CC24E683DFF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63287" y="1978600"/>
              <a:ext cx="829825" cy="1438048"/>
            </a:xfrm>
            <a:prstGeom prst="rect">
              <a:avLst/>
            </a:prstGeom>
          </p:spPr>
        </p:pic>
        <p:sp>
          <p:nvSpPr>
            <p:cNvPr id="85" name="Text1">
              <a:extLst>
                <a:ext uri="{FF2B5EF4-FFF2-40B4-BE49-F238E27FC236}">
                  <a16:creationId xmlns:a16="http://schemas.microsoft.com/office/drawing/2014/main" id="{B7580F59-BDE0-4A90-9E1F-D4A50225622A}"/>
                </a:ext>
              </a:extLst>
            </p:cNvPr>
            <p:cNvSpPr/>
            <p:nvPr/>
          </p:nvSpPr>
          <p:spPr>
            <a:xfrm>
              <a:off x="3516888" y="538096"/>
              <a:ext cx="7486775"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Lucida Sans Unicode" panose="020B0602030504020204" pitchFamily="34" charset="0"/>
                </a:rPr>
                <a:t>Ramp up Team/On-boarding and KT activities</a:t>
              </a:r>
              <a:endParaRPr lang="en-US" sz="2600" dirty="0">
                <a:latin typeface="Calibri" panose="020F0502020204030204" pitchFamily="34" charset="0"/>
              </a:endParaRPr>
            </a:p>
          </p:txBody>
        </p:sp>
      </p:grpSp>
      <p:pic>
        <p:nvPicPr>
          <p:cNvPr id="86" name="!!Icon2">
            <a:extLst>
              <a:ext uri="{FF2B5EF4-FFF2-40B4-BE49-F238E27FC236}">
                <a16:creationId xmlns:a16="http://schemas.microsoft.com/office/drawing/2014/main" id="{6558E93B-FF20-412A-843A-EE6ECE7D02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212686" y="1134495"/>
            <a:ext cx="505821" cy="507002"/>
          </a:xfrm>
          <a:prstGeom prst="rect">
            <a:avLst/>
          </a:prstGeom>
        </p:spPr>
      </p:pic>
      <p:sp>
        <p:nvSpPr>
          <p:cNvPr id="87" name="!!GearText3">
            <a:extLst>
              <a:ext uri="{FF2B5EF4-FFF2-40B4-BE49-F238E27FC236}">
                <a16:creationId xmlns:a16="http://schemas.microsoft.com/office/drawing/2014/main" id="{5161B442-764C-4840-AFA4-7A99FE20B178}"/>
              </a:ext>
            </a:extLst>
          </p:cNvPr>
          <p:cNvSpPr/>
          <p:nvPr/>
        </p:nvSpPr>
        <p:spPr>
          <a:xfrm>
            <a:off x="29415663" y="1167137"/>
            <a:ext cx="4116207"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chemeClr val="bg1"/>
                </a:solidFill>
                <a:latin typeface="+mj-lt"/>
              </a:rPr>
              <a:t>Knowledge Transition</a:t>
            </a:r>
          </a:p>
        </p:txBody>
      </p:sp>
      <p:sp>
        <p:nvSpPr>
          <p:cNvPr id="88" name="!!Text3">
            <a:extLst>
              <a:ext uri="{FF2B5EF4-FFF2-40B4-BE49-F238E27FC236}">
                <a16:creationId xmlns:a16="http://schemas.microsoft.com/office/drawing/2014/main" id="{BA575E82-C987-44E2-B3D6-C8635FC0A0C5}"/>
              </a:ext>
            </a:extLst>
          </p:cNvPr>
          <p:cNvSpPr/>
          <p:nvPr/>
        </p:nvSpPr>
        <p:spPr>
          <a:xfrm>
            <a:off x="27947887" y="306804"/>
            <a:ext cx="2244001" cy="692497"/>
          </a:xfrm>
          <a:prstGeom prst="rect">
            <a:avLst/>
          </a:prstGeom>
        </p:spPr>
        <p:txBody>
          <a:bodyPr wrap="square" lIns="0" tIns="0" rIns="0" bIns="0">
            <a:spAutoFit/>
          </a:bodyPr>
          <a:lstStyle/>
          <a:p>
            <a:pPr algn="ctr">
              <a:spcBef>
                <a:spcPct val="20000"/>
              </a:spcBef>
              <a:spcAft>
                <a:spcPct val="0"/>
              </a:spcAft>
              <a:buClr>
                <a:srgbClr val="C00000"/>
              </a:buClr>
            </a:pPr>
            <a:r>
              <a:rPr lang="en-US" sz="4500" b="1" dirty="0">
                <a:solidFill>
                  <a:schemeClr val="bg1"/>
                </a:solidFill>
                <a:latin typeface="+mj-lt"/>
              </a:rPr>
              <a:t>Wave 3</a:t>
            </a:r>
            <a:endParaRPr lang="en-US" sz="4800" dirty="0">
              <a:solidFill>
                <a:schemeClr val="bg1"/>
              </a:solidFill>
              <a:latin typeface="Calibri" panose="020F0502020204030204" pitchFamily="34" charset="0"/>
            </a:endParaRPr>
          </a:p>
        </p:txBody>
      </p:sp>
      <p:pic>
        <p:nvPicPr>
          <p:cNvPr id="99" name="!!Icon3">
            <a:extLst>
              <a:ext uri="{FF2B5EF4-FFF2-40B4-BE49-F238E27FC236}">
                <a16:creationId xmlns:a16="http://schemas.microsoft.com/office/drawing/2014/main" id="{DBDD1790-DF26-4FB8-A616-AE47875166B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9184237" y="1141099"/>
            <a:ext cx="317875" cy="464440"/>
          </a:xfrm>
          <a:prstGeom prst="rect">
            <a:avLst/>
          </a:prstGeom>
        </p:spPr>
      </p:pic>
      <p:sp>
        <p:nvSpPr>
          <p:cNvPr id="100" name="!!GearText4">
            <a:extLst>
              <a:ext uri="{FF2B5EF4-FFF2-40B4-BE49-F238E27FC236}">
                <a16:creationId xmlns:a16="http://schemas.microsoft.com/office/drawing/2014/main" id="{36DCCE7A-5DF5-4E62-B4C7-BD57F2B1EC3B}"/>
              </a:ext>
            </a:extLst>
          </p:cNvPr>
          <p:cNvSpPr/>
          <p:nvPr/>
        </p:nvSpPr>
        <p:spPr>
          <a:xfrm>
            <a:off x="43390494" y="1167137"/>
            <a:ext cx="4116207"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chemeClr val="bg1"/>
                </a:solidFill>
                <a:latin typeface="+mj-lt"/>
              </a:rPr>
              <a:t>Steady State</a:t>
            </a:r>
          </a:p>
        </p:txBody>
      </p:sp>
      <p:sp>
        <p:nvSpPr>
          <p:cNvPr id="101" name="!!Text4">
            <a:extLst>
              <a:ext uri="{FF2B5EF4-FFF2-40B4-BE49-F238E27FC236}">
                <a16:creationId xmlns:a16="http://schemas.microsoft.com/office/drawing/2014/main" id="{BC8B2045-1500-4EE2-8CF8-A69038220C08}"/>
              </a:ext>
            </a:extLst>
          </p:cNvPr>
          <p:cNvSpPr/>
          <p:nvPr/>
        </p:nvSpPr>
        <p:spPr>
          <a:xfrm>
            <a:off x="41922718" y="306804"/>
            <a:ext cx="2677930" cy="692497"/>
          </a:xfrm>
          <a:prstGeom prst="rect">
            <a:avLst/>
          </a:prstGeom>
        </p:spPr>
        <p:txBody>
          <a:bodyPr wrap="square" lIns="0" tIns="0" rIns="0" bIns="0">
            <a:spAutoFit/>
          </a:bodyPr>
          <a:lstStyle/>
          <a:p>
            <a:pPr algn="ctr">
              <a:spcBef>
                <a:spcPct val="20000"/>
              </a:spcBef>
              <a:spcAft>
                <a:spcPct val="0"/>
              </a:spcAft>
              <a:buClr>
                <a:srgbClr val="C00000"/>
              </a:buClr>
            </a:pPr>
            <a:r>
              <a:rPr lang="en-US" sz="4500" b="1" dirty="0">
                <a:solidFill>
                  <a:schemeClr val="bg1"/>
                </a:solidFill>
                <a:latin typeface="+mj-lt"/>
              </a:rPr>
              <a:t>Ongoing</a:t>
            </a:r>
            <a:endParaRPr lang="en-US" sz="4800" dirty="0">
              <a:solidFill>
                <a:schemeClr val="bg1"/>
              </a:solidFill>
              <a:latin typeface="Calibri" panose="020F0502020204030204" pitchFamily="34" charset="0"/>
            </a:endParaRPr>
          </a:p>
        </p:txBody>
      </p:sp>
      <p:pic>
        <p:nvPicPr>
          <p:cNvPr id="104" name="!!Icon4">
            <a:extLst>
              <a:ext uri="{FF2B5EF4-FFF2-40B4-BE49-F238E27FC236}">
                <a16:creationId xmlns:a16="http://schemas.microsoft.com/office/drawing/2014/main" id="{47A06D94-83DF-441D-963A-465A511281F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3779730" y="1095374"/>
            <a:ext cx="486797" cy="471873"/>
          </a:xfrm>
          <a:prstGeom prst="rect">
            <a:avLst/>
          </a:prstGeom>
        </p:spPr>
      </p:pic>
    </p:spTree>
    <p:extLst>
      <p:ext uri="{BB962C8B-B14F-4D97-AF65-F5344CB8AC3E}">
        <p14:creationId xmlns:p14="http://schemas.microsoft.com/office/powerpoint/2010/main" val="13492209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
                                      <p:cBhvr>
                                        <p:cTn id="6" dur="1000" fill="hold"/>
                                        <p:tgtEl>
                                          <p:spTgt spid="5"/>
                                        </p:tgtEl>
                                        <p:attrNameLst>
                                          <p:attrName>r</p:attrName>
                                        </p:attrNameLst>
                                      </p:cBhvr>
                                    </p:animRot>
                                  </p:childTnLst>
                                </p:cTn>
                              </p:par>
                              <p:par>
                                <p:cTn id="7" presetID="8" presetClass="emph" presetSubtype="0" repeatCount="indefinite" fill="hold" grpId="0" nodeType="withEffect">
                                  <p:stCondLst>
                                    <p:cond delay="0"/>
                                  </p:stCondLst>
                                  <p:childTnLst>
                                    <p:animRot by="2160000">
                                      <p:cBhvr>
                                        <p:cTn id="8" dur="1000" fill="hold"/>
                                        <p:tgtEl>
                                          <p:spTgt spid="6"/>
                                        </p:tgtEl>
                                        <p:attrNameLst>
                                          <p:attrName>r</p:attrName>
                                        </p:attrNameLst>
                                      </p:cBhvr>
                                    </p:animRot>
                                  </p:childTnLst>
                                </p:cTn>
                              </p:par>
                              <p:par>
                                <p:cTn id="9" presetID="8" presetClass="emph" presetSubtype="0" repeatCount="indefinite" fill="hold" grpId="0" nodeType="withEffect">
                                  <p:stCondLst>
                                    <p:cond delay="0"/>
                                  </p:stCondLst>
                                  <p:childTnLst>
                                    <p:animRot by="-2160000">
                                      <p:cBhvr>
                                        <p:cTn id="10" dur="1000" fill="hold"/>
                                        <p:tgtEl>
                                          <p:spTgt spid="11"/>
                                        </p:tgtEl>
                                        <p:attrNameLst>
                                          <p:attrName>r</p:attrName>
                                        </p:attrNameLst>
                                      </p:cBhvr>
                                    </p:animRot>
                                  </p:childTnLst>
                                </p:cTn>
                              </p:par>
                              <p:par>
                                <p:cTn id="11" presetID="8" presetClass="emph" presetSubtype="0" repeatCount="indefinite" fill="hold" grpId="0" nodeType="withEffect">
                                  <p:stCondLst>
                                    <p:cond delay="0"/>
                                  </p:stCondLst>
                                  <p:childTnLst>
                                    <p:animRot by="-2160000">
                                      <p:cBhvr>
                                        <p:cTn id="12" dur="1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6" grpId="0" animBg="1"/>
      <p:bldP spid="4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ear1">
            <a:extLst>
              <a:ext uri="{FF2B5EF4-FFF2-40B4-BE49-F238E27FC236}">
                <a16:creationId xmlns:a16="http://schemas.microsoft.com/office/drawing/2014/main" id="{45845703-299B-4201-94D9-A6D4900A53DD}"/>
              </a:ext>
            </a:extLst>
          </p:cNvPr>
          <p:cNvSpPr/>
          <p:nvPr/>
        </p:nvSpPr>
        <p:spPr>
          <a:xfrm>
            <a:off x="-14749552" y="-3796864"/>
            <a:ext cx="14682721" cy="14462822"/>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1" name="!!Gear2">
            <a:extLst>
              <a:ext uri="{FF2B5EF4-FFF2-40B4-BE49-F238E27FC236}">
                <a16:creationId xmlns:a16="http://schemas.microsoft.com/office/drawing/2014/main" id="{B40FDF48-4FD5-4E9E-8D65-AF8174C7FF97}"/>
              </a:ext>
            </a:extLst>
          </p:cNvPr>
          <p:cNvSpPr/>
          <p:nvPr/>
        </p:nvSpPr>
        <p:spPr>
          <a:xfrm rot="1258788">
            <a:off x="-1301053" y="-3767408"/>
            <a:ext cx="14682721" cy="14462822"/>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5EB6E4"/>
          </a:solidFill>
          <a:ln w="9525" cap="flat">
            <a:noFill/>
            <a:prstDash val="solid"/>
            <a:miter/>
          </a:ln>
        </p:spPr>
        <p:txBody>
          <a:bodyPr rtlCol="0" anchor="ctr"/>
          <a:lstStyle/>
          <a:p>
            <a:pPr algn="ctr"/>
            <a:endParaRPr lang="en-US" dirty="0">
              <a:solidFill>
                <a:schemeClr val="bg1"/>
              </a:solidFill>
            </a:endParaRPr>
          </a:p>
        </p:txBody>
      </p:sp>
      <p:sp>
        <p:nvSpPr>
          <p:cNvPr id="6" name="!!Gear3">
            <a:extLst>
              <a:ext uri="{FF2B5EF4-FFF2-40B4-BE49-F238E27FC236}">
                <a16:creationId xmlns:a16="http://schemas.microsoft.com/office/drawing/2014/main" id="{38DD6A03-65A9-4AB9-9AF2-416DF7E09F07}"/>
              </a:ext>
            </a:extLst>
          </p:cNvPr>
          <p:cNvSpPr/>
          <p:nvPr/>
        </p:nvSpPr>
        <p:spPr>
          <a:xfrm rot="15062265">
            <a:off x="12042005" y="-3920579"/>
            <a:ext cx="14682687" cy="14462861"/>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2069B8"/>
          </a:solidFill>
          <a:ln w="9525" cap="flat">
            <a:noFill/>
            <a:prstDash val="solid"/>
            <a:miter/>
          </a:ln>
        </p:spPr>
        <p:txBody>
          <a:bodyPr rtlCol="0" anchor="ctr"/>
          <a:lstStyle/>
          <a:p>
            <a:endParaRPr lang="en-US" dirty="0"/>
          </a:p>
        </p:txBody>
      </p:sp>
      <p:sp>
        <p:nvSpPr>
          <p:cNvPr id="66" name="!!GearText2">
            <a:extLst>
              <a:ext uri="{FF2B5EF4-FFF2-40B4-BE49-F238E27FC236}">
                <a16:creationId xmlns:a16="http://schemas.microsoft.com/office/drawing/2014/main" id="{F89F8C33-F608-460C-8D05-0ED9872A150E}"/>
              </a:ext>
            </a:extLst>
          </p:cNvPr>
          <p:cNvSpPr/>
          <p:nvPr/>
        </p:nvSpPr>
        <p:spPr>
          <a:xfrm>
            <a:off x="2248124" y="1167137"/>
            <a:ext cx="2758216"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mj-lt"/>
              </a:rPr>
              <a:t>Project Initiation </a:t>
            </a:r>
          </a:p>
        </p:txBody>
      </p:sp>
      <p:sp>
        <p:nvSpPr>
          <p:cNvPr id="70" name="!!Text2">
            <a:extLst>
              <a:ext uri="{FF2B5EF4-FFF2-40B4-BE49-F238E27FC236}">
                <a16:creationId xmlns:a16="http://schemas.microsoft.com/office/drawing/2014/main" id="{459B3BEA-2D6E-4082-A186-2516918D73F9}"/>
              </a:ext>
            </a:extLst>
          </p:cNvPr>
          <p:cNvSpPr/>
          <p:nvPr/>
        </p:nvSpPr>
        <p:spPr>
          <a:xfrm>
            <a:off x="1119784" y="306804"/>
            <a:ext cx="2244001" cy="692497"/>
          </a:xfrm>
          <a:prstGeom prst="rect">
            <a:avLst/>
          </a:prstGeom>
        </p:spPr>
        <p:txBody>
          <a:bodyPr wrap="square" lIns="0" tIns="0" rIns="0" bIns="0">
            <a:spAutoFit/>
          </a:bodyPr>
          <a:lstStyle/>
          <a:p>
            <a:pPr algn="ctr">
              <a:spcBef>
                <a:spcPct val="20000"/>
              </a:spcBef>
              <a:spcAft>
                <a:spcPct val="0"/>
              </a:spcAft>
              <a:buClr>
                <a:srgbClr val="C00000"/>
              </a:buClr>
            </a:pPr>
            <a:r>
              <a:rPr lang="en-US" sz="4500" b="1" dirty="0">
                <a:latin typeface="+mj-lt"/>
              </a:rPr>
              <a:t>Wave 2</a:t>
            </a:r>
            <a:endParaRPr lang="en-US" sz="4800" dirty="0">
              <a:solidFill>
                <a:srgbClr val="222222"/>
              </a:solidFill>
              <a:latin typeface="Calibri" panose="020F0502020204030204" pitchFamily="34" charset="0"/>
            </a:endParaRPr>
          </a:p>
        </p:txBody>
      </p:sp>
      <p:grpSp>
        <p:nvGrpSpPr>
          <p:cNvPr id="7" name="!!Group2">
            <a:extLst>
              <a:ext uri="{FF2B5EF4-FFF2-40B4-BE49-F238E27FC236}">
                <a16:creationId xmlns:a16="http://schemas.microsoft.com/office/drawing/2014/main" id="{BA18134E-813A-433D-804C-896A24E82DCF}"/>
              </a:ext>
            </a:extLst>
          </p:cNvPr>
          <p:cNvGrpSpPr/>
          <p:nvPr/>
        </p:nvGrpSpPr>
        <p:grpSpPr>
          <a:xfrm>
            <a:off x="1112436" y="538096"/>
            <a:ext cx="9891227" cy="6214065"/>
            <a:chOff x="1112436" y="538096"/>
            <a:chExt cx="9891227" cy="6214065"/>
          </a:xfrm>
        </p:grpSpPr>
        <p:sp>
          <p:nvSpPr>
            <p:cNvPr id="72" name="Rectangle 71">
              <a:extLst>
                <a:ext uri="{FF2B5EF4-FFF2-40B4-BE49-F238E27FC236}">
                  <a16:creationId xmlns:a16="http://schemas.microsoft.com/office/drawing/2014/main" id="{22E4AE22-53B1-4033-9B7C-432FC9EF0720}"/>
                </a:ext>
              </a:extLst>
            </p:cNvPr>
            <p:cNvSpPr/>
            <p:nvPr/>
          </p:nvSpPr>
          <p:spPr>
            <a:xfrm>
              <a:off x="3643965" y="1778645"/>
              <a:ext cx="7358481" cy="4071684"/>
            </a:xfrm>
            <a:prstGeom prst="rect">
              <a:avLst/>
            </a:prstGeom>
            <a:solidFill>
              <a:srgbClr val="DAECF3"/>
            </a:solidFill>
            <a:ln w="25400">
              <a:solidFill>
                <a:schemeClr val="bg1"/>
              </a:solidFill>
            </a:ln>
          </p:spPr>
          <p:txBody>
            <a:bodyPr wrap="square" lIns="182880" tIns="182880" rIns="182880" bIns="182880" anchor="ctr">
              <a:noAutofit/>
            </a:bodyPr>
            <a:lstStyle/>
            <a:p>
              <a:pPr marL="285750" indent="-285750">
                <a:buFont typeface="Arial" panose="020B0604020202020204" pitchFamily="34" charset="0"/>
                <a:buChar char="•"/>
              </a:pPr>
              <a:r>
                <a:rPr lang="en-US" dirty="0"/>
                <a:t>Develop knowledge transition plans &amp; schedule of activities for applications/systems the Lead is accountable for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Define OASIS Testers resource requirements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Skill Sets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Level of Experience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Number of resources required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Develop resource plan and ramp-up schedule based on KT plan application release schedule</a:t>
              </a:r>
            </a:p>
          </p:txBody>
        </p:sp>
        <p:sp>
          <p:nvSpPr>
            <p:cNvPr id="75" name="Rectangle 74">
              <a:extLst>
                <a:ext uri="{FF2B5EF4-FFF2-40B4-BE49-F238E27FC236}">
                  <a16:creationId xmlns:a16="http://schemas.microsoft.com/office/drawing/2014/main" id="{14A5CA5E-AF3E-4602-A1B5-2635E88A261B}"/>
                </a:ext>
              </a:extLst>
            </p:cNvPr>
            <p:cNvSpPr/>
            <p:nvPr/>
          </p:nvSpPr>
          <p:spPr>
            <a:xfrm>
              <a:off x="1112436" y="1778645"/>
              <a:ext cx="2531528" cy="4071683"/>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78" name="Arrow: Right 77">
              <a:extLst>
                <a:ext uri="{FF2B5EF4-FFF2-40B4-BE49-F238E27FC236}">
                  <a16:creationId xmlns:a16="http://schemas.microsoft.com/office/drawing/2014/main" id="{7C7D136F-ABCE-414D-8191-3F61610F1B79}"/>
                </a:ext>
              </a:extLst>
            </p:cNvPr>
            <p:cNvSpPr/>
            <p:nvPr/>
          </p:nvSpPr>
          <p:spPr>
            <a:xfrm>
              <a:off x="1112436" y="5954585"/>
              <a:ext cx="9890011" cy="797576"/>
            </a:xfrm>
            <a:prstGeom prst="rightArrow">
              <a:avLst/>
            </a:prstGeom>
            <a:solidFill>
              <a:srgbClr val="DAECF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Duration: Two (2) weeks</a:t>
              </a:r>
            </a:p>
          </p:txBody>
        </p:sp>
        <p:cxnSp>
          <p:nvCxnSpPr>
            <p:cNvPr id="82" name="Straight Connector 81">
              <a:extLst>
                <a:ext uri="{FF2B5EF4-FFF2-40B4-BE49-F238E27FC236}">
                  <a16:creationId xmlns:a16="http://schemas.microsoft.com/office/drawing/2014/main" id="{5F078E34-F803-490F-B204-55E8F171A0A2}"/>
                </a:ext>
              </a:extLst>
            </p:cNvPr>
            <p:cNvCxnSpPr>
              <a:cxnSpLocks/>
            </p:cNvCxnSpPr>
            <p:nvPr/>
          </p:nvCxnSpPr>
          <p:spPr>
            <a:xfrm>
              <a:off x="1112436" y="991926"/>
              <a:ext cx="9834011" cy="0"/>
            </a:xfrm>
            <a:prstGeom prst="line">
              <a:avLst/>
            </a:prstGeom>
            <a:ln w="12700">
              <a:solidFill>
                <a:srgbClr val="16467B"/>
              </a:solidFill>
            </a:ln>
          </p:spPr>
          <p:style>
            <a:lnRef idx="1">
              <a:schemeClr val="accent1"/>
            </a:lnRef>
            <a:fillRef idx="0">
              <a:schemeClr val="accent1"/>
            </a:fillRef>
            <a:effectRef idx="0">
              <a:schemeClr val="accent1"/>
            </a:effectRef>
            <a:fontRef idx="minor">
              <a:schemeClr val="tx1"/>
            </a:fontRef>
          </p:style>
        </p:cxnSp>
        <p:sp>
          <p:nvSpPr>
            <p:cNvPr id="83" name="GearText1">
              <a:extLst>
                <a:ext uri="{FF2B5EF4-FFF2-40B4-BE49-F238E27FC236}">
                  <a16:creationId xmlns:a16="http://schemas.microsoft.com/office/drawing/2014/main" id="{EAB44191-3096-4B6B-A34B-AA3F1945613F}"/>
                </a:ext>
              </a:extLst>
            </p:cNvPr>
            <p:cNvSpPr/>
            <p:nvPr/>
          </p:nvSpPr>
          <p:spPr>
            <a:xfrm>
              <a:off x="5001786" y="1167137"/>
              <a:ext cx="5268262"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mj-lt"/>
                </a:rPr>
                <a:t>Phase of Knowledge Transition</a:t>
              </a:r>
            </a:p>
          </p:txBody>
        </p:sp>
        <p:sp>
          <p:nvSpPr>
            <p:cNvPr id="84" name="Rectangle 83">
              <a:extLst>
                <a:ext uri="{FF2B5EF4-FFF2-40B4-BE49-F238E27FC236}">
                  <a16:creationId xmlns:a16="http://schemas.microsoft.com/office/drawing/2014/main" id="{4AE58DCC-726F-4CA2-B12B-AE7B4B56AEA3}"/>
                </a:ext>
              </a:extLst>
            </p:cNvPr>
            <p:cNvSpPr/>
            <p:nvPr/>
          </p:nvSpPr>
          <p:spPr>
            <a:xfrm>
              <a:off x="1245553" y="3487189"/>
              <a:ext cx="2398413" cy="461665"/>
            </a:xfrm>
            <a:prstGeom prst="rect">
              <a:avLst/>
            </a:prstGeom>
          </p:spPr>
          <p:txBody>
            <a:bodyPr wrap="none">
              <a:spAutoFit/>
            </a:bodyPr>
            <a:lstStyle/>
            <a:p>
              <a:pPr algn="ctr">
                <a:defRPr/>
              </a:pPr>
              <a:r>
                <a:rPr lang="en-CA" sz="2400" b="1" dirty="0">
                  <a:solidFill>
                    <a:schemeClr val="bg1"/>
                  </a:solidFill>
                  <a:cs typeface="Arial" pitchFamily="34" charset="0"/>
                </a:rPr>
                <a:t>Accountable: </a:t>
              </a:r>
            </a:p>
          </p:txBody>
        </p:sp>
        <p:sp>
          <p:nvSpPr>
            <p:cNvPr id="85" name="Rectangle 84">
              <a:extLst>
                <a:ext uri="{FF2B5EF4-FFF2-40B4-BE49-F238E27FC236}">
                  <a16:creationId xmlns:a16="http://schemas.microsoft.com/office/drawing/2014/main" id="{4129BDE1-367F-46C0-B1A2-C4B4FD098578}"/>
                </a:ext>
              </a:extLst>
            </p:cNvPr>
            <p:cNvSpPr/>
            <p:nvPr/>
          </p:nvSpPr>
          <p:spPr>
            <a:xfrm>
              <a:off x="1162353" y="3969570"/>
              <a:ext cx="2443722" cy="1754326"/>
            </a:xfrm>
            <a:prstGeom prst="rect">
              <a:avLst/>
            </a:prstGeom>
          </p:spPr>
          <p:txBody>
            <a:bodyPr wrap="square">
              <a:spAutoFit/>
            </a:bodyPr>
            <a:lstStyle/>
            <a:p>
              <a:pPr algn="ctr">
                <a:defRPr/>
              </a:pPr>
              <a:r>
                <a:rPr lang="en-US" dirty="0">
                  <a:solidFill>
                    <a:schemeClr val="bg1"/>
                  </a:solidFill>
                  <a:cs typeface="Arial" pitchFamily="34" charset="0"/>
                </a:rPr>
                <a:t>OASIS QA Leads in collaboration with Delivery/ Engagement Manager and Client</a:t>
              </a:r>
            </a:p>
          </p:txBody>
        </p:sp>
        <p:pic>
          <p:nvPicPr>
            <p:cNvPr id="86" name="Graphic 85">
              <a:extLst>
                <a:ext uri="{FF2B5EF4-FFF2-40B4-BE49-F238E27FC236}">
                  <a16:creationId xmlns:a16="http://schemas.microsoft.com/office/drawing/2014/main" id="{7FB105CD-44B7-4B7B-BDE7-F4FB8A1431C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63287" y="1978600"/>
              <a:ext cx="829825" cy="1438048"/>
            </a:xfrm>
            <a:prstGeom prst="rect">
              <a:avLst/>
            </a:prstGeom>
          </p:spPr>
        </p:pic>
        <p:sp>
          <p:nvSpPr>
            <p:cNvPr id="87" name="Text1">
              <a:extLst>
                <a:ext uri="{FF2B5EF4-FFF2-40B4-BE49-F238E27FC236}">
                  <a16:creationId xmlns:a16="http://schemas.microsoft.com/office/drawing/2014/main" id="{9F05946D-CC7F-4722-A71A-A4C14BE3F104}"/>
                </a:ext>
              </a:extLst>
            </p:cNvPr>
            <p:cNvSpPr/>
            <p:nvPr/>
          </p:nvSpPr>
          <p:spPr>
            <a:xfrm>
              <a:off x="3516888" y="538096"/>
              <a:ext cx="7486775"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Lucida Sans Unicode" panose="020B0602030504020204" pitchFamily="34" charset="0"/>
                </a:rPr>
                <a:t>Ramp up Team/Onboarding and KT activities</a:t>
              </a:r>
              <a:endParaRPr lang="en-US" sz="2600" dirty="0">
                <a:latin typeface="Calibri" panose="020F0502020204030204" pitchFamily="34" charset="0"/>
              </a:endParaRPr>
            </a:p>
          </p:txBody>
        </p:sp>
      </p:grpSp>
      <p:pic>
        <p:nvPicPr>
          <p:cNvPr id="88" name="!!Icon2">
            <a:extLst>
              <a:ext uri="{FF2B5EF4-FFF2-40B4-BE49-F238E27FC236}">
                <a16:creationId xmlns:a16="http://schemas.microsoft.com/office/drawing/2014/main" id="{46DA3EFF-5EFC-479A-BC6F-E1E3E54994B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51594" y="1134495"/>
            <a:ext cx="505821" cy="507002"/>
          </a:xfrm>
          <a:prstGeom prst="rect">
            <a:avLst/>
          </a:prstGeom>
        </p:spPr>
      </p:pic>
      <p:pic>
        <p:nvPicPr>
          <p:cNvPr id="89" name="!!Icon1">
            <a:extLst>
              <a:ext uri="{FF2B5EF4-FFF2-40B4-BE49-F238E27FC236}">
                <a16:creationId xmlns:a16="http://schemas.microsoft.com/office/drawing/2014/main" id="{188EFE50-F4F1-4C5C-8B6D-9D1BF9CA85C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474772" y="1141099"/>
            <a:ext cx="393873" cy="482962"/>
          </a:xfrm>
          <a:prstGeom prst="rect">
            <a:avLst/>
          </a:prstGeom>
        </p:spPr>
      </p:pic>
      <p:sp>
        <p:nvSpPr>
          <p:cNvPr id="90" name="!!GearText1">
            <a:extLst>
              <a:ext uri="{FF2B5EF4-FFF2-40B4-BE49-F238E27FC236}">
                <a16:creationId xmlns:a16="http://schemas.microsoft.com/office/drawing/2014/main" id="{7E445BB6-E251-408B-A81E-998EADB24E3B}"/>
              </a:ext>
            </a:extLst>
          </p:cNvPr>
          <p:cNvSpPr/>
          <p:nvPr/>
        </p:nvSpPr>
        <p:spPr>
          <a:xfrm>
            <a:off x="-11021435" y="1167137"/>
            <a:ext cx="2531528"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mj-lt"/>
              </a:rPr>
              <a:t>Due Diligence</a:t>
            </a:r>
          </a:p>
        </p:txBody>
      </p:sp>
      <p:sp>
        <p:nvSpPr>
          <p:cNvPr id="91" name="!!Text1">
            <a:extLst>
              <a:ext uri="{FF2B5EF4-FFF2-40B4-BE49-F238E27FC236}">
                <a16:creationId xmlns:a16="http://schemas.microsoft.com/office/drawing/2014/main" id="{2F283AF9-4C6B-4F25-8550-1B3CE8A6758F}"/>
              </a:ext>
            </a:extLst>
          </p:cNvPr>
          <p:cNvSpPr/>
          <p:nvPr/>
        </p:nvSpPr>
        <p:spPr>
          <a:xfrm>
            <a:off x="-11849102" y="306804"/>
            <a:ext cx="2244001" cy="692497"/>
          </a:xfrm>
          <a:prstGeom prst="rect">
            <a:avLst/>
          </a:prstGeom>
        </p:spPr>
        <p:txBody>
          <a:bodyPr wrap="square" lIns="0" tIns="0" rIns="0" bIns="0">
            <a:spAutoFit/>
          </a:bodyPr>
          <a:lstStyle/>
          <a:p>
            <a:pPr algn="ctr">
              <a:spcBef>
                <a:spcPct val="20000"/>
              </a:spcBef>
              <a:spcAft>
                <a:spcPct val="0"/>
              </a:spcAft>
              <a:buClr>
                <a:srgbClr val="C00000"/>
              </a:buClr>
            </a:pPr>
            <a:r>
              <a:rPr lang="en-US" sz="4500" b="1" dirty="0">
                <a:latin typeface="+mj-lt"/>
              </a:rPr>
              <a:t>Wave 1</a:t>
            </a:r>
            <a:endParaRPr lang="en-US" sz="4800" dirty="0">
              <a:solidFill>
                <a:srgbClr val="222222"/>
              </a:solidFill>
              <a:latin typeface="Calibri" panose="020F0502020204030204" pitchFamily="34" charset="0"/>
            </a:endParaRPr>
          </a:p>
        </p:txBody>
      </p:sp>
      <p:grpSp>
        <p:nvGrpSpPr>
          <p:cNvPr id="92" name="!!Group1">
            <a:extLst>
              <a:ext uri="{FF2B5EF4-FFF2-40B4-BE49-F238E27FC236}">
                <a16:creationId xmlns:a16="http://schemas.microsoft.com/office/drawing/2014/main" id="{6F50EE31-AB90-4EAF-95C1-3A7F54FDCCFC}"/>
              </a:ext>
            </a:extLst>
          </p:cNvPr>
          <p:cNvGrpSpPr/>
          <p:nvPr/>
        </p:nvGrpSpPr>
        <p:grpSpPr>
          <a:xfrm>
            <a:off x="-12298180" y="538096"/>
            <a:ext cx="9890011" cy="6214065"/>
            <a:chOff x="1112436" y="538096"/>
            <a:chExt cx="9890011" cy="6214065"/>
          </a:xfrm>
        </p:grpSpPr>
        <p:sp>
          <p:nvSpPr>
            <p:cNvPr id="93" name="Rectangle 92">
              <a:extLst>
                <a:ext uri="{FF2B5EF4-FFF2-40B4-BE49-F238E27FC236}">
                  <a16:creationId xmlns:a16="http://schemas.microsoft.com/office/drawing/2014/main" id="{49A5CA72-13FC-42FF-8EA8-FC09EC4A2DFF}"/>
                </a:ext>
              </a:extLst>
            </p:cNvPr>
            <p:cNvSpPr/>
            <p:nvPr/>
          </p:nvSpPr>
          <p:spPr>
            <a:xfrm>
              <a:off x="3643965" y="1778645"/>
              <a:ext cx="7358481" cy="4071684"/>
            </a:xfrm>
            <a:prstGeom prst="rect">
              <a:avLst/>
            </a:prstGeom>
            <a:solidFill>
              <a:srgbClr val="DAECF3"/>
            </a:solidFill>
            <a:ln w="25400">
              <a:solidFill>
                <a:schemeClr val="bg1"/>
              </a:solidFill>
            </a:ln>
          </p:spPr>
          <p:txBody>
            <a:bodyPr wrap="square" lIns="182880" tIns="182880" rIns="182880" bIns="182880" anchor="ctr">
              <a:noAutofit/>
            </a:bodyPr>
            <a:lstStyle/>
            <a:p>
              <a:pPr marL="285750" indent="-285750">
                <a:buFont typeface="Arial" panose="020B0604020202020204" pitchFamily="34" charset="0"/>
                <a:buChar char="•"/>
              </a:pPr>
              <a:r>
                <a:rPr lang="en-US" sz="1600" dirty="0"/>
                <a:t>Assess current state of Testing at Inspire Brands</a:t>
              </a:r>
            </a:p>
            <a:p>
              <a:pPr marL="285750" indent="-285750">
                <a:buFont typeface="Arial" panose="020B0604020202020204" pitchFamily="34" charset="0"/>
                <a:buChar char="•"/>
              </a:pPr>
              <a:r>
                <a:rPr lang="en-US" sz="1600" dirty="0"/>
                <a:t>Identify the Platforms/Systems currently being support</a:t>
              </a:r>
            </a:p>
            <a:p>
              <a:pPr marL="285750" indent="-285750">
                <a:buFont typeface="Arial" panose="020B0604020202020204" pitchFamily="34" charset="0"/>
                <a:buChar char="•"/>
              </a:pPr>
              <a:r>
                <a:rPr lang="en-US" sz="1600" dirty="0"/>
                <a:t>Number QA Resources supporting current Platforms/Systems</a:t>
              </a:r>
            </a:p>
            <a:p>
              <a:pPr marL="285750" indent="-285750">
                <a:buFont typeface="Arial" panose="020B0604020202020204" pitchFamily="34" charset="0"/>
                <a:buChar char="•"/>
              </a:pPr>
              <a:r>
                <a:rPr lang="en-US" sz="1600" dirty="0"/>
                <a:t>Level of experience and skill set of each QA Analyst supporting current Platforms/Systems</a:t>
              </a:r>
            </a:p>
            <a:p>
              <a:pPr marL="285750" indent="-285750">
                <a:buFont typeface="Arial" panose="020B0604020202020204" pitchFamily="34" charset="0"/>
                <a:buChar char="•"/>
              </a:pPr>
              <a:r>
                <a:rPr lang="en-US" sz="1600" dirty="0"/>
                <a:t>Determine any gaps in skills/expertise</a:t>
              </a:r>
            </a:p>
            <a:p>
              <a:pPr marL="285750" indent="-285750">
                <a:buFont typeface="Arial" panose="020B0604020202020204" pitchFamily="34" charset="0"/>
                <a:buChar char="•"/>
              </a:pPr>
              <a:r>
                <a:rPr lang="en-US" sz="1600" dirty="0"/>
                <a:t>Prioritize Platforms/Systems based on business criticality and release schedules</a:t>
              </a:r>
            </a:p>
            <a:p>
              <a:pPr marL="285750" indent="-285750">
                <a:buFont typeface="Arial" panose="020B0604020202020204" pitchFamily="34" charset="0"/>
                <a:buChar char="•"/>
              </a:pPr>
              <a:r>
                <a:rPr lang="en-US" sz="1600" dirty="0"/>
                <a:t>Build Roadmap and resource plan to ramp up OASIS Team</a:t>
              </a:r>
            </a:p>
            <a:p>
              <a:pPr marL="285750" indent="-285750">
                <a:buFont typeface="Arial" panose="020B0604020202020204" pitchFamily="34" charset="0"/>
                <a:buChar char="•"/>
              </a:pPr>
              <a:r>
                <a:rPr lang="en-US" sz="1600" dirty="0"/>
                <a:t>Identify QA Leads, with skills sets/expertise necessary to support prioritized platforms</a:t>
              </a:r>
            </a:p>
            <a:p>
              <a:pPr marL="285750" indent="-285750">
                <a:buFont typeface="Arial" panose="020B0604020202020204" pitchFamily="34" charset="0"/>
                <a:buChar char="•"/>
              </a:pPr>
              <a:r>
                <a:rPr lang="en-US" sz="1600" dirty="0"/>
                <a:t>Onboard QA Leads, with the expertise and experience, to support each platform/system based on criticality and release schedule</a:t>
              </a:r>
            </a:p>
          </p:txBody>
        </p:sp>
        <p:sp>
          <p:nvSpPr>
            <p:cNvPr id="94" name="Rectangle 93">
              <a:extLst>
                <a:ext uri="{FF2B5EF4-FFF2-40B4-BE49-F238E27FC236}">
                  <a16:creationId xmlns:a16="http://schemas.microsoft.com/office/drawing/2014/main" id="{0487BF4A-08B1-4671-A0A5-BBE5197AD40F}"/>
                </a:ext>
              </a:extLst>
            </p:cNvPr>
            <p:cNvSpPr/>
            <p:nvPr/>
          </p:nvSpPr>
          <p:spPr>
            <a:xfrm>
              <a:off x="1112436" y="1778645"/>
              <a:ext cx="2531528" cy="4071683"/>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95" name="Rectangle 94">
              <a:extLst>
                <a:ext uri="{FF2B5EF4-FFF2-40B4-BE49-F238E27FC236}">
                  <a16:creationId xmlns:a16="http://schemas.microsoft.com/office/drawing/2014/main" id="{811566F3-A4B5-41AC-A213-CCF43DD58532}"/>
                </a:ext>
              </a:extLst>
            </p:cNvPr>
            <p:cNvSpPr/>
            <p:nvPr/>
          </p:nvSpPr>
          <p:spPr>
            <a:xfrm>
              <a:off x="1245553" y="3629083"/>
              <a:ext cx="2398413" cy="461665"/>
            </a:xfrm>
            <a:prstGeom prst="rect">
              <a:avLst/>
            </a:prstGeom>
          </p:spPr>
          <p:txBody>
            <a:bodyPr wrap="none">
              <a:spAutoFit/>
            </a:bodyPr>
            <a:lstStyle/>
            <a:p>
              <a:pPr algn="ctr">
                <a:defRPr/>
              </a:pPr>
              <a:r>
                <a:rPr lang="en-CA" sz="2400" b="1" dirty="0">
                  <a:solidFill>
                    <a:schemeClr val="bg1"/>
                  </a:solidFill>
                  <a:cs typeface="Arial" pitchFamily="34" charset="0"/>
                </a:rPr>
                <a:t>Accountable: </a:t>
              </a:r>
            </a:p>
          </p:txBody>
        </p:sp>
        <p:sp>
          <p:nvSpPr>
            <p:cNvPr id="96" name="Arrow: Right 95">
              <a:extLst>
                <a:ext uri="{FF2B5EF4-FFF2-40B4-BE49-F238E27FC236}">
                  <a16:creationId xmlns:a16="http://schemas.microsoft.com/office/drawing/2014/main" id="{E9A42A03-83BC-45D0-97FF-E1B2520E698D}"/>
                </a:ext>
              </a:extLst>
            </p:cNvPr>
            <p:cNvSpPr/>
            <p:nvPr/>
          </p:nvSpPr>
          <p:spPr>
            <a:xfrm>
              <a:off x="1112436" y="5954585"/>
              <a:ext cx="9890011" cy="797576"/>
            </a:xfrm>
            <a:prstGeom prst="rightArrow">
              <a:avLst/>
            </a:prstGeom>
            <a:solidFill>
              <a:srgbClr val="DAECF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Duration: Two (2) weeks</a:t>
              </a:r>
            </a:p>
          </p:txBody>
        </p:sp>
        <p:sp>
          <p:nvSpPr>
            <p:cNvPr id="97" name="Rectangle 96">
              <a:extLst>
                <a:ext uri="{FF2B5EF4-FFF2-40B4-BE49-F238E27FC236}">
                  <a16:creationId xmlns:a16="http://schemas.microsoft.com/office/drawing/2014/main" id="{FD10FE65-D26E-4961-B0C4-81F9F67FC5E3}"/>
                </a:ext>
              </a:extLst>
            </p:cNvPr>
            <p:cNvSpPr/>
            <p:nvPr/>
          </p:nvSpPr>
          <p:spPr>
            <a:xfrm>
              <a:off x="1162353" y="4111464"/>
              <a:ext cx="2443722" cy="1477328"/>
            </a:xfrm>
            <a:prstGeom prst="rect">
              <a:avLst/>
            </a:prstGeom>
          </p:spPr>
          <p:txBody>
            <a:bodyPr wrap="square">
              <a:spAutoFit/>
            </a:bodyPr>
            <a:lstStyle/>
            <a:p>
              <a:pPr algn="ctr">
                <a:defRPr/>
              </a:pPr>
              <a:r>
                <a:rPr lang="en-US" dirty="0">
                  <a:solidFill>
                    <a:schemeClr val="bg1"/>
                  </a:solidFill>
                  <a:cs typeface="Arial" pitchFamily="34" charset="0"/>
                </a:rPr>
                <a:t>Delivery/ Engagement Manager in collaboration with Inspire Brands</a:t>
              </a:r>
            </a:p>
          </p:txBody>
        </p:sp>
        <p:pic>
          <p:nvPicPr>
            <p:cNvPr id="98" name="Graphic 97">
              <a:extLst>
                <a:ext uri="{FF2B5EF4-FFF2-40B4-BE49-F238E27FC236}">
                  <a16:creationId xmlns:a16="http://schemas.microsoft.com/office/drawing/2014/main" id="{CD308125-E0E4-44B2-AA80-806C1BF1BF4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63287" y="2120494"/>
              <a:ext cx="829825" cy="1438048"/>
            </a:xfrm>
            <a:prstGeom prst="rect">
              <a:avLst/>
            </a:prstGeom>
          </p:spPr>
        </p:pic>
        <p:sp>
          <p:nvSpPr>
            <p:cNvPr id="99" name="Text1">
              <a:extLst>
                <a:ext uri="{FF2B5EF4-FFF2-40B4-BE49-F238E27FC236}">
                  <a16:creationId xmlns:a16="http://schemas.microsoft.com/office/drawing/2014/main" id="{B7F524BF-E473-4687-9C76-BBFAD0F6D517}"/>
                </a:ext>
              </a:extLst>
            </p:cNvPr>
            <p:cNvSpPr/>
            <p:nvPr/>
          </p:nvSpPr>
          <p:spPr>
            <a:xfrm>
              <a:off x="3588553" y="538096"/>
              <a:ext cx="7124927"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rgbClr val="222222"/>
                  </a:solidFill>
                  <a:latin typeface="Lucida Sans Unicode" panose="020B0602030504020204" pitchFamily="34" charset="0"/>
                </a:rPr>
                <a:t>Current State and Future State Roadmap</a:t>
              </a:r>
              <a:endParaRPr lang="en-US" sz="2600" dirty="0">
                <a:solidFill>
                  <a:srgbClr val="222222"/>
                </a:solidFill>
                <a:latin typeface="Calibri" panose="020F0502020204030204" pitchFamily="34" charset="0"/>
              </a:endParaRPr>
            </a:p>
          </p:txBody>
        </p:sp>
        <p:cxnSp>
          <p:nvCxnSpPr>
            <p:cNvPr id="100" name="Straight Connector 99">
              <a:extLst>
                <a:ext uri="{FF2B5EF4-FFF2-40B4-BE49-F238E27FC236}">
                  <a16:creationId xmlns:a16="http://schemas.microsoft.com/office/drawing/2014/main" id="{47BA2076-29D5-4380-86A9-7B568CE9C253}"/>
                </a:ext>
              </a:extLst>
            </p:cNvPr>
            <p:cNvCxnSpPr>
              <a:cxnSpLocks/>
            </p:cNvCxnSpPr>
            <p:nvPr/>
          </p:nvCxnSpPr>
          <p:spPr>
            <a:xfrm>
              <a:off x="1112436" y="991926"/>
              <a:ext cx="9834011" cy="0"/>
            </a:xfrm>
            <a:prstGeom prst="line">
              <a:avLst/>
            </a:prstGeom>
            <a:ln w="12700">
              <a:solidFill>
                <a:srgbClr val="16467B"/>
              </a:solidFill>
            </a:ln>
          </p:spPr>
          <p:style>
            <a:lnRef idx="1">
              <a:schemeClr val="accent1"/>
            </a:lnRef>
            <a:fillRef idx="0">
              <a:schemeClr val="accent1"/>
            </a:fillRef>
            <a:effectRef idx="0">
              <a:schemeClr val="accent1"/>
            </a:effectRef>
            <a:fontRef idx="minor">
              <a:schemeClr val="tx1"/>
            </a:fontRef>
          </p:style>
        </p:cxnSp>
        <p:sp>
          <p:nvSpPr>
            <p:cNvPr id="101" name="GearText1">
              <a:extLst>
                <a:ext uri="{FF2B5EF4-FFF2-40B4-BE49-F238E27FC236}">
                  <a16:creationId xmlns:a16="http://schemas.microsoft.com/office/drawing/2014/main" id="{6646AC2C-AE6C-4D40-B9B9-CEAA8DF34048}"/>
                </a:ext>
              </a:extLst>
            </p:cNvPr>
            <p:cNvSpPr/>
            <p:nvPr/>
          </p:nvSpPr>
          <p:spPr>
            <a:xfrm>
              <a:off x="4656118" y="1167137"/>
              <a:ext cx="5694684"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mj-lt"/>
                </a:rPr>
                <a:t>Phase of Knowledge Transition</a:t>
              </a:r>
            </a:p>
          </p:txBody>
        </p:sp>
      </p:grpSp>
      <p:sp>
        <p:nvSpPr>
          <p:cNvPr id="102" name="!!GearText3">
            <a:extLst>
              <a:ext uri="{FF2B5EF4-FFF2-40B4-BE49-F238E27FC236}">
                <a16:creationId xmlns:a16="http://schemas.microsoft.com/office/drawing/2014/main" id="{6FD351B9-799F-4B89-B2F0-13343C3AD3A3}"/>
              </a:ext>
            </a:extLst>
          </p:cNvPr>
          <p:cNvSpPr/>
          <p:nvPr/>
        </p:nvSpPr>
        <p:spPr>
          <a:xfrm>
            <a:off x="16030001" y="1167137"/>
            <a:ext cx="4116207"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chemeClr val="bg1"/>
                </a:solidFill>
                <a:latin typeface="+mj-lt"/>
              </a:rPr>
              <a:t>Knowledge Transition</a:t>
            </a:r>
          </a:p>
        </p:txBody>
      </p:sp>
      <p:sp>
        <p:nvSpPr>
          <p:cNvPr id="103" name="!!Text3">
            <a:extLst>
              <a:ext uri="{FF2B5EF4-FFF2-40B4-BE49-F238E27FC236}">
                <a16:creationId xmlns:a16="http://schemas.microsoft.com/office/drawing/2014/main" id="{F48CE3F7-BBA4-4F48-BE61-E0576AC8505A}"/>
              </a:ext>
            </a:extLst>
          </p:cNvPr>
          <p:cNvSpPr/>
          <p:nvPr/>
        </p:nvSpPr>
        <p:spPr>
          <a:xfrm>
            <a:off x="14562225" y="306804"/>
            <a:ext cx="2244001" cy="692497"/>
          </a:xfrm>
          <a:prstGeom prst="rect">
            <a:avLst/>
          </a:prstGeom>
        </p:spPr>
        <p:txBody>
          <a:bodyPr wrap="square" lIns="0" tIns="0" rIns="0" bIns="0">
            <a:spAutoFit/>
          </a:bodyPr>
          <a:lstStyle/>
          <a:p>
            <a:pPr algn="ctr">
              <a:spcBef>
                <a:spcPct val="20000"/>
              </a:spcBef>
              <a:spcAft>
                <a:spcPct val="0"/>
              </a:spcAft>
              <a:buClr>
                <a:srgbClr val="C00000"/>
              </a:buClr>
            </a:pPr>
            <a:r>
              <a:rPr lang="en-US" sz="4500" b="1" dirty="0">
                <a:solidFill>
                  <a:schemeClr val="bg1"/>
                </a:solidFill>
                <a:latin typeface="+mj-lt"/>
              </a:rPr>
              <a:t>Wave 3</a:t>
            </a:r>
            <a:endParaRPr lang="en-US" sz="4800" dirty="0">
              <a:solidFill>
                <a:schemeClr val="bg1"/>
              </a:solidFill>
              <a:latin typeface="Calibri" panose="020F0502020204030204" pitchFamily="34" charset="0"/>
            </a:endParaRPr>
          </a:p>
        </p:txBody>
      </p:sp>
      <p:grpSp>
        <p:nvGrpSpPr>
          <p:cNvPr id="104" name="!!Group3">
            <a:extLst>
              <a:ext uri="{FF2B5EF4-FFF2-40B4-BE49-F238E27FC236}">
                <a16:creationId xmlns:a16="http://schemas.microsoft.com/office/drawing/2014/main" id="{D04EBECB-F566-4586-B597-23CD9C804BB7}"/>
              </a:ext>
            </a:extLst>
          </p:cNvPr>
          <p:cNvGrpSpPr/>
          <p:nvPr/>
        </p:nvGrpSpPr>
        <p:grpSpPr>
          <a:xfrm>
            <a:off x="14562225" y="538096"/>
            <a:ext cx="9890011" cy="6214065"/>
            <a:chOff x="1112436" y="538096"/>
            <a:chExt cx="9890011" cy="6214065"/>
          </a:xfrm>
        </p:grpSpPr>
        <p:sp>
          <p:nvSpPr>
            <p:cNvPr id="105" name="Rectangle 104">
              <a:extLst>
                <a:ext uri="{FF2B5EF4-FFF2-40B4-BE49-F238E27FC236}">
                  <a16:creationId xmlns:a16="http://schemas.microsoft.com/office/drawing/2014/main" id="{7A880E55-403E-4E1F-B8E1-32E7B027AF55}"/>
                </a:ext>
              </a:extLst>
            </p:cNvPr>
            <p:cNvSpPr/>
            <p:nvPr/>
          </p:nvSpPr>
          <p:spPr>
            <a:xfrm>
              <a:off x="3643965" y="1778645"/>
              <a:ext cx="7358481" cy="4071684"/>
            </a:xfrm>
            <a:prstGeom prst="rect">
              <a:avLst/>
            </a:prstGeom>
            <a:solidFill>
              <a:srgbClr val="DAECF3"/>
            </a:solidFill>
            <a:ln w="25400">
              <a:solidFill>
                <a:schemeClr val="bg1"/>
              </a:solidFill>
            </a:ln>
          </p:spPr>
          <p:txBody>
            <a:bodyPr wrap="square" lIns="182880" tIns="182880" rIns="182880" bIns="182880" anchor="ctr">
              <a:noAutofit/>
            </a:bodyPr>
            <a:lstStyle/>
            <a:p>
              <a:pPr marL="285750" indent="-285750">
                <a:buFont typeface="Arial" panose="020B0604020202020204" pitchFamily="34" charset="0"/>
                <a:buChar char="•"/>
              </a:pPr>
              <a:r>
                <a:rPr lang="en-US" dirty="0"/>
                <a:t>Incremental on-boarding of OASIS Test Team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Assign team members KT activities per the KT plan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Initiative Test Support Job shadowing as necessary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Test Development, Execution and Reporting</a:t>
              </a:r>
            </a:p>
          </p:txBody>
        </p:sp>
        <p:sp>
          <p:nvSpPr>
            <p:cNvPr id="106" name="Rectangle 105">
              <a:extLst>
                <a:ext uri="{FF2B5EF4-FFF2-40B4-BE49-F238E27FC236}">
                  <a16:creationId xmlns:a16="http://schemas.microsoft.com/office/drawing/2014/main" id="{EFD1523F-E7BB-42A3-93BB-215DB876BE4D}"/>
                </a:ext>
              </a:extLst>
            </p:cNvPr>
            <p:cNvSpPr/>
            <p:nvPr/>
          </p:nvSpPr>
          <p:spPr>
            <a:xfrm>
              <a:off x="1112436" y="1778645"/>
              <a:ext cx="2531528" cy="4071683"/>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107" name="Rectangle 106">
              <a:extLst>
                <a:ext uri="{FF2B5EF4-FFF2-40B4-BE49-F238E27FC236}">
                  <a16:creationId xmlns:a16="http://schemas.microsoft.com/office/drawing/2014/main" id="{38DF3CB1-9901-4A02-8B79-D5F6E5F14D90}"/>
                </a:ext>
              </a:extLst>
            </p:cNvPr>
            <p:cNvSpPr/>
            <p:nvPr/>
          </p:nvSpPr>
          <p:spPr>
            <a:xfrm>
              <a:off x="1245553" y="3487189"/>
              <a:ext cx="2398413" cy="461665"/>
            </a:xfrm>
            <a:prstGeom prst="rect">
              <a:avLst/>
            </a:prstGeom>
          </p:spPr>
          <p:txBody>
            <a:bodyPr wrap="none">
              <a:spAutoFit/>
            </a:bodyPr>
            <a:lstStyle/>
            <a:p>
              <a:pPr algn="ctr">
                <a:defRPr/>
              </a:pPr>
              <a:r>
                <a:rPr lang="en-CA" sz="2400" b="1" dirty="0">
                  <a:solidFill>
                    <a:schemeClr val="bg1"/>
                  </a:solidFill>
                  <a:cs typeface="Arial" pitchFamily="34" charset="0"/>
                </a:rPr>
                <a:t>Accountable: </a:t>
              </a:r>
            </a:p>
          </p:txBody>
        </p:sp>
        <p:sp>
          <p:nvSpPr>
            <p:cNvPr id="108" name="Arrow: Right 107">
              <a:extLst>
                <a:ext uri="{FF2B5EF4-FFF2-40B4-BE49-F238E27FC236}">
                  <a16:creationId xmlns:a16="http://schemas.microsoft.com/office/drawing/2014/main" id="{A196871C-79F0-450C-8BB8-1A9F66A684FA}"/>
                </a:ext>
              </a:extLst>
            </p:cNvPr>
            <p:cNvSpPr/>
            <p:nvPr/>
          </p:nvSpPr>
          <p:spPr>
            <a:xfrm>
              <a:off x="1112436" y="5954585"/>
              <a:ext cx="9890011" cy="797576"/>
            </a:xfrm>
            <a:prstGeom prst="rightArrow">
              <a:avLst/>
            </a:prstGeom>
            <a:solidFill>
              <a:srgbClr val="DAECF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Duration: Four (4) to twelve (12) weeks</a:t>
              </a:r>
            </a:p>
          </p:txBody>
        </p:sp>
        <p:sp>
          <p:nvSpPr>
            <p:cNvPr id="109" name="Rectangle 108">
              <a:extLst>
                <a:ext uri="{FF2B5EF4-FFF2-40B4-BE49-F238E27FC236}">
                  <a16:creationId xmlns:a16="http://schemas.microsoft.com/office/drawing/2014/main" id="{429B13C9-08D9-44A5-8D79-410F99EDD7EC}"/>
                </a:ext>
              </a:extLst>
            </p:cNvPr>
            <p:cNvSpPr/>
            <p:nvPr/>
          </p:nvSpPr>
          <p:spPr>
            <a:xfrm>
              <a:off x="1162353" y="3969570"/>
              <a:ext cx="2443722" cy="1754326"/>
            </a:xfrm>
            <a:prstGeom prst="rect">
              <a:avLst/>
            </a:prstGeom>
          </p:spPr>
          <p:txBody>
            <a:bodyPr wrap="square">
              <a:spAutoFit/>
            </a:bodyPr>
            <a:lstStyle/>
            <a:p>
              <a:pPr algn="ctr">
                <a:defRPr/>
              </a:pPr>
              <a:r>
                <a:rPr lang="en-US" dirty="0">
                  <a:solidFill>
                    <a:schemeClr val="bg1"/>
                  </a:solidFill>
                  <a:cs typeface="Arial" pitchFamily="34" charset="0"/>
                </a:rPr>
                <a:t>OASIS QA Leads in collaboration with Delivery/ Engagement Manager and Inspire Brands</a:t>
              </a:r>
            </a:p>
          </p:txBody>
        </p:sp>
        <p:pic>
          <p:nvPicPr>
            <p:cNvPr id="110" name="Graphic 109">
              <a:extLst>
                <a:ext uri="{FF2B5EF4-FFF2-40B4-BE49-F238E27FC236}">
                  <a16:creationId xmlns:a16="http://schemas.microsoft.com/office/drawing/2014/main" id="{EF96752D-5612-4348-9881-682C8B14225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63287" y="1978600"/>
              <a:ext cx="829825" cy="1438048"/>
            </a:xfrm>
            <a:prstGeom prst="rect">
              <a:avLst/>
            </a:prstGeom>
          </p:spPr>
        </p:pic>
        <p:sp>
          <p:nvSpPr>
            <p:cNvPr id="111" name="Text1">
              <a:extLst>
                <a:ext uri="{FF2B5EF4-FFF2-40B4-BE49-F238E27FC236}">
                  <a16:creationId xmlns:a16="http://schemas.microsoft.com/office/drawing/2014/main" id="{522EFC6C-72F9-4B21-ADC9-469F98410A71}"/>
                </a:ext>
              </a:extLst>
            </p:cNvPr>
            <p:cNvSpPr/>
            <p:nvPr/>
          </p:nvSpPr>
          <p:spPr>
            <a:xfrm>
              <a:off x="3459673" y="538096"/>
              <a:ext cx="7486775"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chemeClr val="bg1"/>
                  </a:solidFill>
                  <a:latin typeface="Lucida Sans Unicode" panose="020B0602030504020204" pitchFamily="34" charset="0"/>
                </a:rPr>
                <a:t>Ramp up Team/On-boarding and KT activities</a:t>
              </a:r>
              <a:endParaRPr lang="en-US" sz="2600" dirty="0">
                <a:solidFill>
                  <a:schemeClr val="bg1"/>
                </a:solidFill>
                <a:latin typeface="Calibri" panose="020F0502020204030204" pitchFamily="34" charset="0"/>
              </a:endParaRPr>
            </a:p>
          </p:txBody>
        </p:sp>
        <p:cxnSp>
          <p:nvCxnSpPr>
            <p:cNvPr id="112" name="Straight Connector 111">
              <a:extLst>
                <a:ext uri="{FF2B5EF4-FFF2-40B4-BE49-F238E27FC236}">
                  <a16:creationId xmlns:a16="http://schemas.microsoft.com/office/drawing/2014/main" id="{C8C5A13A-C8B5-475F-9301-7B2AE78C2965}"/>
                </a:ext>
              </a:extLst>
            </p:cNvPr>
            <p:cNvCxnSpPr>
              <a:cxnSpLocks/>
            </p:cNvCxnSpPr>
            <p:nvPr/>
          </p:nvCxnSpPr>
          <p:spPr>
            <a:xfrm>
              <a:off x="1112436" y="991926"/>
              <a:ext cx="983401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3" name="GearText1">
              <a:extLst>
                <a:ext uri="{FF2B5EF4-FFF2-40B4-BE49-F238E27FC236}">
                  <a16:creationId xmlns:a16="http://schemas.microsoft.com/office/drawing/2014/main" id="{79EC6430-DAD7-4436-94FE-862E26879D4D}"/>
                </a:ext>
              </a:extLst>
            </p:cNvPr>
            <p:cNvSpPr/>
            <p:nvPr/>
          </p:nvSpPr>
          <p:spPr>
            <a:xfrm>
              <a:off x="6414135" y="1167137"/>
              <a:ext cx="3908912"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chemeClr val="bg1"/>
                  </a:solidFill>
                  <a:latin typeface="+mj-lt"/>
                </a:rPr>
                <a:t>Through Steady State</a:t>
              </a:r>
            </a:p>
          </p:txBody>
        </p:sp>
      </p:grpSp>
      <p:pic>
        <p:nvPicPr>
          <p:cNvPr id="114" name="!!Icon3">
            <a:extLst>
              <a:ext uri="{FF2B5EF4-FFF2-40B4-BE49-F238E27FC236}">
                <a16:creationId xmlns:a16="http://schemas.microsoft.com/office/drawing/2014/main" id="{ABA873B3-5CD5-40CC-94C6-D7F75F51545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5798575" y="1141099"/>
            <a:ext cx="317875" cy="464440"/>
          </a:xfrm>
          <a:prstGeom prst="rect">
            <a:avLst/>
          </a:prstGeom>
        </p:spPr>
      </p:pic>
    </p:spTree>
    <p:extLst>
      <p:ext uri="{BB962C8B-B14F-4D97-AF65-F5344CB8AC3E}">
        <p14:creationId xmlns:p14="http://schemas.microsoft.com/office/powerpoint/2010/main" val="1600204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
                                      <p:cBhvr>
                                        <p:cTn id="6" dur="1000" fill="hold"/>
                                        <p:tgtEl>
                                          <p:spTgt spid="5"/>
                                        </p:tgtEl>
                                        <p:attrNameLst>
                                          <p:attrName>r</p:attrName>
                                        </p:attrNameLst>
                                      </p:cBhvr>
                                    </p:animRot>
                                  </p:childTnLst>
                                </p:cTn>
                              </p:par>
                              <p:par>
                                <p:cTn id="7" presetID="8" presetClass="emph" presetSubtype="0" repeatCount="indefinite" fill="hold" grpId="0" nodeType="withEffect">
                                  <p:stCondLst>
                                    <p:cond delay="0"/>
                                  </p:stCondLst>
                                  <p:childTnLst>
                                    <p:animRot by="2160000">
                                      <p:cBhvr>
                                        <p:cTn id="8" dur="1000" fill="hold"/>
                                        <p:tgtEl>
                                          <p:spTgt spid="6"/>
                                        </p:tgtEl>
                                        <p:attrNameLst>
                                          <p:attrName>r</p:attrName>
                                        </p:attrNameLst>
                                      </p:cBhvr>
                                    </p:animRot>
                                  </p:childTnLst>
                                </p:cTn>
                              </p:par>
                              <p:par>
                                <p:cTn id="9" presetID="8" presetClass="emph" presetSubtype="0" repeatCount="indefinite" fill="hold" grpId="0" nodeType="withEffect">
                                  <p:stCondLst>
                                    <p:cond delay="0"/>
                                  </p:stCondLst>
                                  <p:childTnLst>
                                    <p:animRot by="-2160000">
                                      <p:cBhvr>
                                        <p:cTn id="10"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ear2">
            <a:extLst>
              <a:ext uri="{FF2B5EF4-FFF2-40B4-BE49-F238E27FC236}">
                <a16:creationId xmlns:a16="http://schemas.microsoft.com/office/drawing/2014/main" id="{B40FDF48-4FD5-4E9E-8D65-AF8174C7FF97}"/>
              </a:ext>
            </a:extLst>
          </p:cNvPr>
          <p:cNvSpPr/>
          <p:nvPr/>
        </p:nvSpPr>
        <p:spPr>
          <a:xfrm rot="1258788">
            <a:off x="-14559853" y="-3767408"/>
            <a:ext cx="14682721" cy="14462822"/>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5EB6E4"/>
          </a:solidFill>
          <a:ln w="9525" cap="flat">
            <a:noFill/>
            <a:prstDash val="solid"/>
            <a:miter/>
          </a:ln>
        </p:spPr>
        <p:txBody>
          <a:bodyPr rtlCol="0" anchor="ctr"/>
          <a:lstStyle/>
          <a:p>
            <a:pPr algn="ctr"/>
            <a:endParaRPr lang="en-US" dirty="0">
              <a:solidFill>
                <a:schemeClr val="bg1"/>
              </a:solidFill>
            </a:endParaRPr>
          </a:p>
        </p:txBody>
      </p:sp>
      <p:sp>
        <p:nvSpPr>
          <p:cNvPr id="6" name="!!Gear3">
            <a:extLst>
              <a:ext uri="{FF2B5EF4-FFF2-40B4-BE49-F238E27FC236}">
                <a16:creationId xmlns:a16="http://schemas.microsoft.com/office/drawing/2014/main" id="{38DD6A03-65A9-4AB9-9AF2-416DF7E09F07}"/>
              </a:ext>
            </a:extLst>
          </p:cNvPr>
          <p:cNvSpPr/>
          <p:nvPr/>
        </p:nvSpPr>
        <p:spPr>
          <a:xfrm rot="15062265">
            <a:off x="-1216795" y="-3920579"/>
            <a:ext cx="14682687" cy="14462861"/>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2069B8"/>
          </a:solidFill>
          <a:ln w="9525" cap="flat">
            <a:noFill/>
            <a:prstDash val="solid"/>
            <a:miter/>
          </a:ln>
        </p:spPr>
        <p:txBody>
          <a:bodyPr rtlCol="0" anchor="ctr"/>
          <a:lstStyle/>
          <a:p>
            <a:endParaRPr lang="en-US" dirty="0"/>
          </a:p>
        </p:txBody>
      </p:sp>
      <p:sp>
        <p:nvSpPr>
          <p:cNvPr id="42" name="!!Gear4">
            <a:extLst>
              <a:ext uri="{FF2B5EF4-FFF2-40B4-BE49-F238E27FC236}">
                <a16:creationId xmlns:a16="http://schemas.microsoft.com/office/drawing/2014/main" id="{7E9A819F-368A-484A-BD9B-C49B7586F33F}"/>
              </a:ext>
            </a:extLst>
          </p:cNvPr>
          <p:cNvSpPr/>
          <p:nvPr/>
        </p:nvSpPr>
        <p:spPr>
          <a:xfrm rot="20839281">
            <a:off x="12106430" y="-3796869"/>
            <a:ext cx="14682721" cy="14462822"/>
          </a:xfrm>
          <a:custGeom>
            <a:avLst/>
            <a:gdLst>
              <a:gd name="connsiteX0" fmla="*/ 5720651 w 5724525"/>
              <a:gd name="connsiteY0" fmla="*/ 2730818 h 5638800"/>
              <a:gd name="connsiteX1" fmla="*/ 5691028 w 5724525"/>
              <a:gd name="connsiteY1" fmla="*/ 2406206 h 5638800"/>
              <a:gd name="connsiteX2" fmla="*/ 5125433 w 5724525"/>
              <a:gd name="connsiteY2" fmla="*/ 2312480 h 5638800"/>
              <a:gd name="connsiteX3" fmla="*/ 4933695 w 5724525"/>
              <a:gd name="connsiteY3" fmla="*/ 1777365 h 5638800"/>
              <a:gd name="connsiteX4" fmla="*/ 5310599 w 5724525"/>
              <a:gd name="connsiteY4" fmla="*/ 1345311 h 5638800"/>
              <a:gd name="connsiteX5" fmla="*/ 4906549 w 5724525"/>
              <a:gd name="connsiteY5" fmla="*/ 822579 h 5638800"/>
              <a:gd name="connsiteX6" fmla="*/ 4393723 w 5724525"/>
              <a:gd name="connsiteY6" fmla="*/ 1080040 h 5638800"/>
              <a:gd name="connsiteX7" fmla="*/ 3923569 w 5724525"/>
              <a:gd name="connsiteY7" fmla="*/ 760381 h 5638800"/>
              <a:gd name="connsiteX8" fmla="*/ 3974433 w 5724525"/>
              <a:gd name="connsiteY8" fmla="*/ 188500 h 5638800"/>
              <a:gd name="connsiteX9" fmla="*/ 3359118 w 5724525"/>
              <a:gd name="connsiteY9" fmla="*/ 7144 h 5638800"/>
              <a:gd name="connsiteX10" fmla="*/ 3092703 w 5724525"/>
              <a:gd name="connsiteY10" fmla="*/ 516065 h 5638800"/>
              <a:gd name="connsiteX11" fmla="*/ 2524061 w 5724525"/>
              <a:gd name="connsiteY11" fmla="*/ 529400 h 5638800"/>
              <a:gd name="connsiteX12" fmla="*/ 2232024 w 5724525"/>
              <a:gd name="connsiteY12" fmla="*/ 34576 h 5638800"/>
              <a:gd name="connsiteX13" fmla="*/ 1608518 w 5724525"/>
              <a:gd name="connsiteY13" fmla="*/ 254889 h 5638800"/>
              <a:gd name="connsiteX14" fmla="*/ 1692338 w 5724525"/>
              <a:gd name="connsiteY14" fmla="*/ 822865 h 5638800"/>
              <a:gd name="connsiteX15" fmla="*/ 1240377 w 5724525"/>
              <a:gd name="connsiteY15" fmla="*/ 1168527 h 5638800"/>
              <a:gd name="connsiteX16" fmla="*/ 713739 w 5724525"/>
              <a:gd name="connsiteY16" fmla="*/ 941261 h 5638800"/>
              <a:gd name="connsiteX17" fmla="*/ 339502 w 5724525"/>
              <a:gd name="connsiteY17" fmla="*/ 1485614 h 5638800"/>
              <a:gd name="connsiteX18" fmla="*/ 740219 w 5724525"/>
              <a:gd name="connsiteY18" fmla="*/ 1895285 h 5638800"/>
              <a:gd name="connsiteX19" fmla="*/ 578770 w 5724525"/>
              <a:gd name="connsiteY19" fmla="*/ 2440210 h 5638800"/>
              <a:gd name="connsiteX20" fmla="*/ 19176 w 5724525"/>
              <a:gd name="connsiteY20" fmla="*/ 2566321 h 5638800"/>
              <a:gd name="connsiteX21" fmla="*/ 8413 w 5724525"/>
              <a:gd name="connsiteY21" fmla="*/ 2911412 h 5638800"/>
              <a:gd name="connsiteX22" fmla="*/ 36416 w 5724525"/>
              <a:gd name="connsiteY22" fmla="*/ 3226403 h 5638800"/>
              <a:gd name="connsiteX23" fmla="*/ 602297 w 5724525"/>
              <a:gd name="connsiteY23" fmla="*/ 3321749 h 5638800"/>
              <a:gd name="connsiteX24" fmla="*/ 792225 w 5724525"/>
              <a:gd name="connsiteY24" fmla="*/ 3857530 h 5638800"/>
              <a:gd name="connsiteX25" fmla="*/ 412844 w 5724525"/>
              <a:gd name="connsiteY25" fmla="*/ 4288536 h 5638800"/>
              <a:gd name="connsiteX26" fmla="*/ 816704 w 5724525"/>
              <a:gd name="connsiteY26" fmla="*/ 4813745 h 5638800"/>
              <a:gd name="connsiteX27" fmla="*/ 1330578 w 5724525"/>
              <a:gd name="connsiteY27" fmla="*/ 4557903 h 5638800"/>
              <a:gd name="connsiteX28" fmla="*/ 1799780 w 5724525"/>
              <a:gd name="connsiteY28" fmla="*/ 4878991 h 5638800"/>
              <a:gd name="connsiteX29" fmla="*/ 1746630 w 5724525"/>
              <a:gd name="connsiteY29" fmla="*/ 5451062 h 5638800"/>
              <a:gd name="connsiteX30" fmla="*/ 2380710 w 5724525"/>
              <a:gd name="connsiteY30" fmla="*/ 5638038 h 5638800"/>
              <a:gd name="connsiteX31" fmla="*/ 2645600 w 5724525"/>
              <a:gd name="connsiteY31" fmla="*/ 5127879 h 5638800"/>
              <a:gd name="connsiteX32" fmla="*/ 3214147 w 5724525"/>
              <a:gd name="connsiteY32" fmla="*/ 5112163 h 5638800"/>
              <a:gd name="connsiteX33" fmla="*/ 3507136 w 5724525"/>
              <a:gd name="connsiteY33" fmla="*/ 5606320 h 5638800"/>
              <a:gd name="connsiteX34" fmla="*/ 4130071 w 5724525"/>
              <a:gd name="connsiteY34" fmla="*/ 5383530 h 5638800"/>
              <a:gd name="connsiteX35" fmla="*/ 4044632 w 5724525"/>
              <a:gd name="connsiteY35" fmla="*/ 4815840 h 5638800"/>
              <a:gd name="connsiteX36" fmla="*/ 4494974 w 5724525"/>
              <a:gd name="connsiteY36" fmla="*/ 4468178 h 5638800"/>
              <a:gd name="connsiteX37" fmla="*/ 5022087 w 5724525"/>
              <a:gd name="connsiteY37" fmla="*/ 4694111 h 5638800"/>
              <a:gd name="connsiteX38" fmla="*/ 5395182 w 5724525"/>
              <a:gd name="connsiteY38" fmla="*/ 4148519 h 5638800"/>
              <a:gd name="connsiteX39" fmla="*/ 4992083 w 5724525"/>
              <a:gd name="connsiteY39" fmla="*/ 3740468 h 5638800"/>
              <a:gd name="connsiteX40" fmla="*/ 5151532 w 5724525"/>
              <a:gd name="connsiteY40" fmla="*/ 3193923 h 5638800"/>
              <a:gd name="connsiteX41" fmla="*/ 5711602 w 5724525"/>
              <a:gd name="connsiteY41" fmla="*/ 3066955 h 5638800"/>
              <a:gd name="connsiteX42" fmla="*/ 5720651 w 5724525"/>
              <a:gd name="connsiteY42" fmla="*/ 2730818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24525" h="5638800">
                <a:moveTo>
                  <a:pt x="5720651" y="2730818"/>
                </a:moveTo>
                <a:cubicBezTo>
                  <a:pt x="5717508" y="2620995"/>
                  <a:pt x="5707030" y="2512409"/>
                  <a:pt x="5691028" y="2406206"/>
                </a:cubicBezTo>
                <a:lnTo>
                  <a:pt x="5125433" y="2312480"/>
                </a:lnTo>
                <a:lnTo>
                  <a:pt x="4933695" y="1777365"/>
                </a:lnTo>
                <a:lnTo>
                  <a:pt x="5310599" y="1345311"/>
                </a:lnTo>
                <a:cubicBezTo>
                  <a:pt x="5196299" y="1155097"/>
                  <a:pt x="5060283" y="980027"/>
                  <a:pt x="4906549" y="822579"/>
                </a:cubicBezTo>
                <a:lnTo>
                  <a:pt x="4393723" y="1080040"/>
                </a:lnTo>
                <a:lnTo>
                  <a:pt x="3923569" y="760381"/>
                </a:lnTo>
                <a:lnTo>
                  <a:pt x="3974433" y="188500"/>
                </a:lnTo>
                <a:cubicBezTo>
                  <a:pt x="3779361" y="106109"/>
                  <a:pt x="3573144" y="44291"/>
                  <a:pt x="3359118" y="7144"/>
                </a:cubicBezTo>
                <a:lnTo>
                  <a:pt x="3092703" y="516065"/>
                </a:lnTo>
                <a:lnTo>
                  <a:pt x="2524061" y="529400"/>
                </a:lnTo>
                <a:lnTo>
                  <a:pt x="2232024" y="34576"/>
                </a:lnTo>
                <a:cubicBezTo>
                  <a:pt x="2013426" y="84392"/>
                  <a:pt x="1804542" y="158496"/>
                  <a:pt x="1608518" y="254889"/>
                </a:cubicBezTo>
                <a:lnTo>
                  <a:pt x="1692338" y="822865"/>
                </a:lnTo>
                <a:lnTo>
                  <a:pt x="1240377" y="1168527"/>
                </a:lnTo>
                <a:lnTo>
                  <a:pt x="713739" y="941261"/>
                </a:lnTo>
                <a:cubicBezTo>
                  <a:pt x="569150" y="1106710"/>
                  <a:pt x="443134" y="1289018"/>
                  <a:pt x="339502" y="1485614"/>
                </a:cubicBezTo>
                <a:lnTo>
                  <a:pt x="740219" y="1895285"/>
                </a:lnTo>
                <a:lnTo>
                  <a:pt x="578770" y="2440210"/>
                </a:lnTo>
                <a:lnTo>
                  <a:pt x="19176" y="2566321"/>
                </a:lnTo>
                <a:cubicBezTo>
                  <a:pt x="9080" y="2679097"/>
                  <a:pt x="4793" y="2794349"/>
                  <a:pt x="8413" y="2911412"/>
                </a:cubicBezTo>
                <a:cubicBezTo>
                  <a:pt x="12413" y="3018282"/>
                  <a:pt x="21938" y="3123057"/>
                  <a:pt x="36416" y="3226403"/>
                </a:cubicBezTo>
                <a:lnTo>
                  <a:pt x="602297" y="3321749"/>
                </a:lnTo>
                <a:lnTo>
                  <a:pt x="792225" y="3857530"/>
                </a:lnTo>
                <a:lnTo>
                  <a:pt x="412844" y="4288536"/>
                </a:lnTo>
                <a:cubicBezTo>
                  <a:pt x="527525" y="4478846"/>
                  <a:pt x="662971" y="4655820"/>
                  <a:pt x="816704" y="4813745"/>
                </a:cubicBezTo>
                <a:lnTo>
                  <a:pt x="1330578" y="4557903"/>
                </a:lnTo>
                <a:lnTo>
                  <a:pt x="1799780" y="4878991"/>
                </a:lnTo>
                <a:lnTo>
                  <a:pt x="1746630" y="5451062"/>
                </a:lnTo>
                <a:cubicBezTo>
                  <a:pt x="1947894" y="5536216"/>
                  <a:pt x="2160111" y="5600319"/>
                  <a:pt x="2380710" y="5638038"/>
                </a:cubicBezTo>
                <a:lnTo>
                  <a:pt x="2645600" y="5127879"/>
                </a:lnTo>
                <a:lnTo>
                  <a:pt x="3214147" y="5112163"/>
                </a:lnTo>
                <a:lnTo>
                  <a:pt x="3507136" y="5606320"/>
                </a:lnTo>
                <a:cubicBezTo>
                  <a:pt x="3725544" y="5555552"/>
                  <a:pt x="3934142" y="5480304"/>
                  <a:pt x="4130071" y="5383530"/>
                </a:cubicBezTo>
                <a:lnTo>
                  <a:pt x="4044632" y="4815840"/>
                </a:lnTo>
                <a:lnTo>
                  <a:pt x="4494974" y="4468178"/>
                </a:lnTo>
                <a:lnTo>
                  <a:pt x="5022087" y="4694111"/>
                </a:lnTo>
                <a:cubicBezTo>
                  <a:pt x="5166677" y="4527518"/>
                  <a:pt x="5292407" y="4344924"/>
                  <a:pt x="5395182" y="4148519"/>
                </a:cubicBezTo>
                <a:lnTo>
                  <a:pt x="4992083" y="3740468"/>
                </a:lnTo>
                <a:lnTo>
                  <a:pt x="5151532" y="3193923"/>
                </a:lnTo>
                <a:lnTo>
                  <a:pt x="5711602" y="3066955"/>
                </a:lnTo>
                <a:cubicBezTo>
                  <a:pt x="5720746" y="2955989"/>
                  <a:pt x="5724556" y="2843784"/>
                  <a:pt x="5720651" y="2730818"/>
                </a:cubicBezTo>
                <a:close/>
              </a:path>
            </a:pathLst>
          </a:custGeom>
          <a:solidFill>
            <a:srgbClr val="303841"/>
          </a:solidFill>
          <a:ln w="9525" cap="flat">
            <a:noFill/>
            <a:prstDash val="solid"/>
            <a:miter/>
          </a:ln>
        </p:spPr>
        <p:txBody>
          <a:bodyPr rtlCol="0" anchor="ctr"/>
          <a:lstStyle/>
          <a:p>
            <a:pPr algn="ctr"/>
            <a:endParaRPr lang="en-US" dirty="0">
              <a:solidFill>
                <a:schemeClr val="bg1"/>
              </a:solidFill>
            </a:endParaRPr>
          </a:p>
        </p:txBody>
      </p:sp>
      <p:sp>
        <p:nvSpPr>
          <p:cNvPr id="37" name="!!GearText3">
            <a:extLst>
              <a:ext uri="{FF2B5EF4-FFF2-40B4-BE49-F238E27FC236}">
                <a16:creationId xmlns:a16="http://schemas.microsoft.com/office/drawing/2014/main" id="{B144BB4B-D6B8-41C2-8060-F9504DA8D56F}"/>
              </a:ext>
            </a:extLst>
          </p:cNvPr>
          <p:cNvSpPr/>
          <p:nvPr/>
        </p:nvSpPr>
        <p:spPr>
          <a:xfrm>
            <a:off x="2580212" y="1167137"/>
            <a:ext cx="4116207"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chemeClr val="bg1"/>
                </a:solidFill>
                <a:latin typeface="+mj-lt"/>
              </a:rPr>
              <a:t>Knowledge Transition</a:t>
            </a:r>
          </a:p>
        </p:txBody>
      </p:sp>
      <p:sp>
        <p:nvSpPr>
          <p:cNvPr id="39" name="!!Text3">
            <a:extLst>
              <a:ext uri="{FF2B5EF4-FFF2-40B4-BE49-F238E27FC236}">
                <a16:creationId xmlns:a16="http://schemas.microsoft.com/office/drawing/2014/main" id="{0FDF81B4-69A1-4B7B-B4C2-49A240DC2474}"/>
              </a:ext>
            </a:extLst>
          </p:cNvPr>
          <p:cNvSpPr/>
          <p:nvPr/>
        </p:nvSpPr>
        <p:spPr>
          <a:xfrm>
            <a:off x="1112436" y="306804"/>
            <a:ext cx="2244001" cy="692497"/>
          </a:xfrm>
          <a:prstGeom prst="rect">
            <a:avLst/>
          </a:prstGeom>
        </p:spPr>
        <p:txBody>
          <a:bodyPr wrap="square" lIns="0" tIns="0" rIns="0" bIns="0">
            <a:spAutoFit/>
          </a:bodyPr>
          <a:lstStyle/>
          <a:p>
            <a:pPr algn="ctr">
              <a:spcBef>
                <a:spcPct val="20000"/>
              </a:spcBef>
              <a:spcAft>
                <a:spcPct val="0"/>
              </a:spcAft>
              <a:buClr>
                <a:srgbClr val="C00000"/>
              </a:buClr>
            </a:pPr>
            <a:r>
              <a:rPr lang="en-US" sz="4500" b="1" dirty="0">
                <a:solidFill>
                  <a:schemeClr val="bg1"/>
                </a:solidFill>
                <a:latin typeface="+mj-lt"/>
              </a:rPr>
              <a:t>Wave 3</a:t>
            </a:r>
            <a:endParaRPr lang="en-US" sz="4800" dirty="0">
              <a:solidFill>
                <a:schemeClr val="bg1"/>
              </a:solidFill>
              <a:latin typeface="Calibri" panose="020F0502020204030204" pitchFamily="34" charset="0"/>
            </a:endParaRPr>
          </a:p>
        </p:txBody>
      </p:sp>
      <p:grpSp>
        <p:nvGrpSpPr>
          <p:cNvPr id="7" name="!!Group3">
            <a:extLst>
              <a:ext uri="{FF2B5EF4-FFF2-40B4-BE49-F238E27FC236}">
                <a16:creationId xmlns:a16="http://schemas.microsoft.com/office/drawing/2014/main" id="{F60AE67C-3FFE-4BB1-BFB9-959E5CD3B7DF}"/>
              </a:ext>
            </a:extLst>
          </p:cNvPr>
          <p:cNvGrpSpPr/>
          <p:nvPr/>
        </p:nvGrpSpPr>
        <p:grpSpPr>
          <a:xfrm>
            <a:off x="1112436" y="538096"/>
            <a:ext cx="9890011" cy="6214065"/>
            <a:chOff x="1112436" y="538096"/>
            <a:chExt cx="9890011" cy="6214065"/>
          </a:xfrm>
        </p:grpSpPr>
        <p:sp>
          <p:nvSpPr>
            <p:cNvPr id="40" name="Rectangle 39">
              <a:extLst>
                <a:ext uri="{FF2B5EF4-FFF2-40B4-BE49-F238E27FC236}">
                  <a16:creationId xmlns:a16="http://schemas.microsoft.com/office/drawing/2014/main" id="{A1091B10-01F7-4C99-A72D-CE56B0C90165}"/>
                </a:ext>
              </a:extLst>
            </p:cNvPr>
            <p:cNvSpPr/>
            <p:nvPr/>
          </p:nvSpPr>
          <p:spPr>
            <a:xfrm>
              <a:off x="3643965" y="1778645"/>
              <a:ext cx="7358481" cy="4071684"/>
            </a:xfrm>
            <a:prstGeom prst="rect">
              <a:avLst/>
            </a:prstGeom>
            <a:solidFill>
              <a:srgbClr val="DAECF3"/>
            </a:solidFill>
            <a:ln w="25400">
              <a:solidFill>
                <a:schemeClr val="bg1"/>
              </a:solidFill>
            </a:ln>
          </p:spPr>
          <p:txBody>
            <a:bodyPr wrap="square" lIns="182880" tIns="182880" rIns="182880" bIns="182880" anchor="ctr">
              <a:noAutofit/>
            </a:bodyPr>
            <a:lstStyle/>
            <a:p>
              <a:pPr marL="285750" indent="-285750">
                <a:buFont typeface="Arial" panose="020B0604020202020204" pitchFamily="34" charset="0"/>
                <a:buChar char="•"/>
              </a:pPr>
              <a:r>
                <a:rPr lang="en-US" dirty="0"/>
                <a:t>Incremental on-boarding of OASIS Test Team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Review Client Orientation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Assign team members KT activities per the KT plan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Initiative Test Support Job shadowing as necessary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Test Development, Execution and Reporting</a:t>
              </a:r>
            </a:p>
          </p:txBody>
        </p:sp>
        <p:sp>
          <p:nvSpPr>
            <p:cNvPr id="44" name="Rectangle 43">
              <a:extLst>
                <a:ext uri="{FF2B5EF4-FFF2-40B4-BE49-F238E27FC236}">
                  <a16:creationId xmlns:a16="http://schemas.microsoft.com/office/drawing/2014/main" id="{B207D75F-3D0D-426C-ADAD-8A199763ADDE}"/>
                </a:ext>
              </a:extLst>
            </p:cNvPr>
            <p:cNvSpPr/>
            <p:nvPr/>
          </p:nvSpPr>
          <p:spPr>
            <a:xfrm>
              <a:off x="1112436" y="1778645"/>
              <a:ext cx="2531528" cy="4071683"/>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52" name="Rectangle 51">
              <a:extLst>
                <a:ext uri="{FF2B5EF4-FFF2-40B4-BE49-F238E27FC236}">
                  <a16:creationId xmlns:a16="http://schemas.microsoft.com/office/drawing/2014/main" id="{4AFFE481-2E8A-4BE8-9436-4F4DB7233836}"/>
                </a:ext>
              </a:extLst>
            </p:cNvPr>
            <p:cNvSpPr/>
            <p:nvPr/>
          </p:nvSpPr>
          <p:spPr>
            <a:xfrm>
              <a:off x="1245553" y="3487189"/>
              <a:ext cx="2398413" cy="461665"/>
            </a:xfrm>
            <a:prstGeom prst="rect">
              <a:avLst/>
            </a:prstGeom>
          </p:spPr>
          <p:txBody>
            <a:bodyPr wrap="none">
              <a:spAutoFit/>
            </a:bodyPr>
            <a:lstStyle/>
            <a:p>
              <a:pPr algn="ctr">
                <a:defRPr/>
              </a:pPr>
              <a:r>
                <a:rPr lang="en-CA" sz="2400" b="1" dirty="0">
                  <a:solidFill>
                    <a:schemeClr val="bg1"/>
                  </a:solidFill>
                  <a:cs typeface="Arial" pitchFamily="34" charset="0"/>
                </a:rPr>
                <a:t>Accountable: </a:t>
              </a:r>
            </a:p>
          </p:txBody>
        </p:sp>
        <p:sp>
          <p:nvSpPr>
            <p:cNvPr id="53" name="Arrow: Right 52">
              <a:extLst>
                <a:ext uri="{FF2B5EF4-FFF2-40B4-BE49-F238E27FC236}">
                  <a16:creationId xmlns:a16="http://schemas.microsoft.com/office/drawing/2014/main" id="{A6CB5DD7-8452-4455-8FA6-7BD29E26344A}"/>
                </a:ext>
              </a:extLst>
            </p:cNvPr>
            <p:cNvSpPr/>
            <p:nvPr/>
          </p:nvSpPr>
          <p:spPr>
            <a:xfrm>
              <a:off x="1112436" y="5954585"/>
              <a:ext cx="9890011" cy="797576"/>
            </a:xfrm>
            <a:prstGeom prst="rightArrow">
              <a:avLst/>
            </a:prstGeom>
            <a:solidFill>
              <a:srgbClr val="DAECF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Duration: Four (4) to twelve (12) weeks</a:t>
              </a:r>
            </a:p>
          </p:txBody>
        </p:sp>
        <p:sp>
          <p:nvSpPr>
            <p:cNvPr id="55" name="Rectangle 54">
              <a:extLst>
                <a:ext uri="{FF2B5EF4-FFF2-40B4-BE49-F238E27FC236}">
                  <a16:creationId xmlns:a16="http://schemas.microsoft.com/office/drawing/2014/main" id="{2FA5ABE9-3D32-4864-84A9-B7289AE0BE85}"/>
                </a:ext>
              </a:extLst>
            </p:cNvPr>
            <p:cNvSpPr/>
            <p:nvPr/>
          </p:nvSpPr>
          <p:spPr>
            <a:xfrm>
              <a:off x="1162353" y="3969570"/>
              <a:ext cx="2443722" cy="1754326"/>
            </a:xfrm>
            <a:prstGeom prst="rect">
              <a:avLst/>
            </a:prstGeom>
          </p:spPr>
          <p:txBody>
            <a:bodyPr wrap="square">
              <a:spAutoFit/>
            </a:bodyPr>
            <a:lstStyle/>
            <a:p>
              <a:pPr algn="ctr">
                <a:defRPr/>
              </a:pPr>
              <a:r>
                <a:rPr lang="en-US" dirty="0">
                  <a:solidFill>
                    <a:schemeClr val="bg1"/>
                  </a:solidFill>
                  <a:cs typeface="Arial" pitchFamily="34" charset="0"/>
                </a:rPr>
                <a:t>OASIS QA Leads in collaboration with Delivery/ Engagement Manager and Client</a:t>
              </a:r>
            </a:p>
          </p:txBody>
        </p:sp>
        <p:pic>
          <p:nvPicPr>
            <p:cNvPr id="56" name="Graphic 55">
              <a:extLst>
                <a:ext uri="{FF2B5EF4-FFF2-40B4-BE49-F238E27FC236}">
                  <a16:creationId xmlns:a16="http://schemas.microsoft.com/office/drawing/2014/main" id="{DAE59179-EB02-4628-8334-4B0607E64AA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63287" y="1978600"/>
              <a:ext cx="829825" cy="1438048"/>
            </a:xfrm>
            <a:prstGeom prst="rect">
              <a:avLst/>
            </a:prstGeom>
          </p:spPr>
        </p:pic>
        <p:sp>
          <p:nvSpPr>
            <p:cNvPr id="57" name="Text1">
              <a:extLst>
                <a:ext uri="{FF2B5EF4-FFF2-40B4-BE49-F238E27FC236}">
                  <a16:creationId xmlns:a16="http://schemas.microsoft.com/office/drawing/2014/main" id="{52199363-A413-48DF-B04A-63B7D4F624A3}"/>
                </a:ext>
              </a:extLst>
            </p:cNvPr>
            <p:cNvSpPr/>
            <p:nvPr/>
          </p:nvSpPr>
          <p:spPr>
            <a:xfrm>
              <a:off x="3459673" y="538096"/>
              <a:ext cx="7486775"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chemeClr val="bg1"/>
                  </a:solidFill>
                  <a:latin typeface="Lucida Sans Unicode" panose="020B0602030504020204" pitchFamily="34" charset="0"/>
                </a:rPr>
                <a:t>Ramp up Team/On-boarding and KT activities</a:t>
              </a:r>
              <a:endParaRPr lang="en-US" sz="2600" dirty="0">
                <a:solidFill>
                  <a:schemeClr val="bg1"/>
                </a:solidFill>
                <a:latin typeface="Calibri" panose="020F0502020204030204" pitchFamily="34" charset="0"/>
              </a:endParaRPr>
            </a:p>
          </p:txBody>
        </p:sp>
        <p:cxnSp>
          <p:nvCxnSpPr>
            <p:cNvPr id="58" name="Straight Connector 57">
              <a:extLst>
                <a:ext uri="{FF2B5EF4-FFF2-40B4-BE49-F238E27FC236}">
                  <a16:creationId xmlns:a16="http://schemas.microsoft.com/office/drawing/2014/main" id="{11183B06-3EF9-41CC-9F88-DC1DBC86FBCE}"/>
                </a:ext>
              </a:extLst>
            </p:cNvPr>
            <p:cNvCxnSpPr>
              <a:cxnSpLocks/>
            </p:cNvCxnSpPr>
            <p:nvPr/>
          </p:nvCxnSpPr>
          <p:spPr>
            <a:xfrm>
              <a:off x="1112436" y="991926"/>
              <a:ext cx="983401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GearText1">
              <a:extLst>
                <a:ext uri="{FF2B5EF4-FFF2-40B4-BE49-F238E27FC236}">
                  <a16:creationId xmlns:a16="http://schemas.microsoft.com/office/drawing/2014/main" id="{CBB103D2-8E82-421A-AE4B-408F403C6DBC}"/>
                </a:ext>
              </a:extLst>
            </p:cNvPr>
            <p:cNvSpPr/>
            <p:nvPr/>
          </p:nvSpPr>
          <p:spPr>
            <a:xfrm>
              <a:off x="6414135" y="1167137"/>
              <a:ext cx="3908912"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chemeClr val="bg1"/>
                  </a:solidFill>
                  <a:latin typeface="+mj-lt"/>
                </a:rPr>
                <a:t>Through Steady State</a:t>
              </a:r>
            </a:p>
          </p:txBody>
        </p:sp>
      </p:grpSp>
      <p:pic>
        <p:nvPicPr>
          <p:cNvPr id="51" name="!!Icon3">
            <a:extLst>
              <a:ext uri="{FF2B5EF4-FFF2-40B4-BE49-F238E27FC236}">
                <a16:creationId xmlns:a16="http://schemas.microsoft.com/office/drawing/2014/main" id="{54E4F9DD-1C49-4393-B563-6A05AF2A74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348786" y="1141099"/>
            <a:ext cx="317875" cy="464440"/>
          </a:xfrm>
          <a:prstGeom prst="rect">
            <a:avLst/>
          </a:prstGeom>
        </p:spPr>
      </p:pic>
      <p:sp>
        <p:nvSpPr>
          <p:cNvPr id="62" name="!!GearText2">
            <a:extLst>
              <a:ext uri="{FF2B5EF4-FFF2-40B4-BE49-F238E27FC236}">
                <a16:creationId xmlns:a16="http://schemas.microsoft.com/office/drawing/2014/main" id="{E4A8B9A8-0264-4417-A22B-1558B46A4E26}"/>
              </a:ext>
            </a:extLst>
          </p:cNvPr>
          <p:cNvSpPr/>
          <p:nvPr/>
        </p:nvSpPr>
        <p:spPr>
          <a:xfrm>
            <a:off x="-10969917" y="1167137"/>
            <a:ext cx="2758216"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mj-lt"/>
              </a:rPr>
              <a:t>Project Initiation </a:t>
            </a:r>
          </a:p>
        </p:txBody>
      </p:sp>
      <p:sp>
        <p:nvSpPr>
          <p:cNvPr id="63" name="!!Text2">
            <a:extLst>
              <a:ext uri="{FF2B5EF4-FFF2-40B4-BE49-F238E27FC236}">
                <a16:creationId xmlns:a16="http://schemas.microsoft.com/office/drawing/2014/main" id="{8732B86A-3C70-4E6A-B601-CC7F686897DC}"/>
              </a:ext>
            </a:extLst>
          </p:cNvPr>
          <p:cNvSpPr/>
          <p:nvPr/>
        </p:nvSpPr>
        <p:spPr>
          <a:xfrm>
            <a:off x="-12098257" y="306804"/>
            <a:ext cx="2244001" cy="692497"/>
          </a:xfrm>
          <a:prstGeom prst="rect">
            <a:avLst/>
          </a:prstGeom>
        </p:spPr>
        <p:txBody>
          <a:bodyPr wrap="square" lIns="0" tIns="0" rIns="0" bIns="0">
            <a:spAutoFit/>
          </a:bodyPr>
          <a:lstStyle/>
          <a:p>
            <a:pPr algn="ctr">
              <a:spcBef>
                <a:spcPct val="20000"/>
              </a:spcBef>
              <a:spcAft>
                <a:spcPct val="0"/>
              </a:spcAft>
              <a:buClr>
                <a:srgbClr val="C00000"/>
              </a:buClr>
            </a:pPr>
            <a:r>
              <a:rPr lang="en-US" sz="4500" b="1" dirty="0">
                <a:latin typeface="+mj-lt"/>
              </a:rPr>
              <a:t>Wave 2</a:t>
            </a:r>
            <a:endParaRPr lang="en-US" sz="4800" dirty="0">
              <a:solidFill>
                <a:srgbClr val="222222"/>
              </a:solidFill>
              <a:latin typeface="Calibri" panose="020F0502020204030204" pitchFamily="34" charset="0"/>
            </a:endParaRPr>
          </a:p>
        </p:txBody>
      </p:sp>
      <p:grpSp>
        <p:nvGrpSpPr>
          <p:cNvPr id="64" name="!!Group2">
            <a:extLst>
              <a:ext uri="{FF2B5EF4-FFF2-40B4-BE49-F238E27FC236}">
                <a16:creationId xmlns:a16="http://schemas.microsoft.com/office/drawing/2014/main" id="{F47E3698-89C8-430D-8E44-0926D4E0041B}"/>
              </a:ext>
            </a:extLst>
          </p:cNvPr>
          <p:cNvGrpSpPr/>
          <p:nvPr/>
        </p:nvGrpSpPr>
        <p:grpSpPr>
          <a:xfrm>
            <a:off x="-12105605" y="538096"/>
            <a:ext cx="9891227" cy="6214065"/>
            <a:chOff x="1112436" y="538096"/>
            <a:chExt cx="9891227" cy="6214065"/>
          </a:xfrm>
        </p:grpSpPr>
        <p:sp>
          <p:nvSpPr>
            <p:cNvPr id="65" name="Rectangle 64">
              <a:extLst>
                <a:ext uri="{FF2B5EF4-FFF2-40B4-BE49-F238E27FC236}">
                  <a16:creationId xmlns:a16="http://schemas.microsoft.com/office/drawing/2014/main" id="{3F8A4AAA-83C5-4909-9EA3-E73B09ED2A89}"/>
                </a:ext>
              </a:extLst>
            </p:cNvPr>
            <p:cNvSpPr/>
            <p:nvPr/>
          </p:nvSpPr>
          <p:spPr>
            <a:xfrm>
              <a:off x="3643965" y="1778645"/>
              <a:ext cx="7358481" cy="4071684"/>
            </a:xfrm>
            <a:prstGeom prst="rect">
              <a:avLst/>
            </a:prstGeom>
            <a:solidFill>
              <a:srgbClr val="DAECF3"/>
            </a:solidFill>
            <a:ln w="25400">
              <a:solidFill>
                <a:schemeClr val="bg1"/>
              </a:solidFill>
            </a:ln>
          </p:spPr>
          <p:txBody>
            <a:bodyPr wrap="square" lIns="182880" tIns="182880" rIns="182880" bIns="182880" anchor="ctr">
              <a:noAutofit/>
            </a:bodyPr>
            <a:lstStyle/>
            <a:p>
              <a:pPr marL="285750" indent="-285750">
                <a:buFont typeface="Arial" panose="020B0604020202020204" pitchFamily="34" charset="0"/>
                <a:buChar char="•"/>
              </a:pPr>
              <a:r>
                <a:rPr lang="en-US" dirty="0"/>
                <a:t>Develop knowledge transition plans, schedule of activities for applications/systems the Lead is accountable for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Define OASIS Testers resource requirements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Skill Sets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Level of Experience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Number of resources required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Develop resource plan and ramp-up schedule based on KT plan application release schedule</a:t>
              </a:r>
            </a:p>
          </p:txBody>
        </p:sp>
        <p:sp>
          <p:nvSpPr>
            <p:cNvPr id="66" name="Rectangle 65">
              <a:extLst>
                <a:ext uri="{FF2B5EF4-FFF2-40B4-BE49-F238E27FC236}">
                  <a16:creationId xmlns:a16="http://schemas.microsoft.com/office/drawing/2014/main" id="{A585C5FC-49C0-4478-85A0-BD02985C2A17}"/>
                </a:ext>
              </a:extLst>
            </p:cNvPr>
            <p:cNvSpPr/>
            <p:nvPr/>
          </p:nvSpPr>
          <p:spPr>
            <a:xfrm>
              <a:off x="1112436" y="1778645"/>
              <a:ext cx="2531528" cy="4071683"/>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69" name="Arrow: Right 68">
              <a:extLst>
                <a:ext uri="{FF2B5EF4-FFF2-40B4-BE49-F238E27FC236}">
                  <a16:creationId xmlns:a16="http://schemas.microsoft.com/office/drawing/2014/main" id="{E966E7BA-DB9D-42BE-A2B3-5B1DBBC9202F}"/>
                </a:ext>
              </a:extLst>
            </p:cNvPr>
            <p:cNvSpPr/>
            <p:nvPr/>
          </p:nvSpPr>
          <p:spPr>
            <a:xfrm>
              <a:off x="1112436" y="5954585"/>
              <a:ext cx="9890011" cy="797576"/>
            </a:xfrm>
            <a:prstGeom prst="rightArrow">
              <a:avLst/>
            </a:prstGeom>
            <a:solidFill>
              <a:srgbClr val="DAECF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Duration: Two (2) weeks</a:t>
              </a:r>
            </a:p>
          </p:txBody>
        </p:sp>
        <p:cxnSp>
          <p:nvCxnSpPr>
            <p:cNvPr id="70" name="Straight Connector 69">
              <a:extLst>
                <a:ext uri="{FF2B5EF4-FFF2-40B4-BE49-F238E27FC236}">
                  <a16:creationId xmlns:a16="http://schemas.microsoft.com/office/drawing/2014/main" id="{BA1189CF-7307-4AD2-8554-E583341D94A5}"/>
                </a:ext>
              </a:extLst>
            </p:cNvPr>
            <p:cNvCxnSpPr>
              <a:cxnSpLocks/>
            </p:cNvCxnSpPr>
            <p:nvPr/>
          </p:nvCxnSpPr>
          <p:spPr>
            <a:xfrm>
              <a:off x="1112436" y="991926"/>
              <a:ext cx="9834011" cy="0"/>
            </a:xfrm>
            <a:prstGeom prst="line">
              <a:avLst/>
            </a:prstGeom>
            <a:ln w="12700">
              <a:solidFill>
                <a:srgbClr val="16467B"/>
              </a:solidFill>
            </a:ln>
          </p:spPr>
          <p:style>
            <a:lnRef idx="1">
              <a:schemeClr val="accent1"/>
            </a:lnRef>
            <a:fillRef idx="0">
              <a:schemeClr val="accent1"/>
            </a:fillRef>
            <a:effectRef idx="0">
              <a:schemeClr val="accent1"/>
            </a:effectRef>
            <a:fontRef idx="minor">
              <a:schemeClr val="tx1"/>
            </a:fontRef>
          </p:style>
        </p:cxnSp>
        <p:sp>
          <p:nvSpPr>
            <p:cNvPr id="72" name="GearText1">
              <a:extLst>
                <a:ext uri="{FF2B5EF4-FFF2-40B4-BE49-F238E27FC236}">
                  <a16:creationId xmlns:a16="http://schemas.microsoft.com/office/drawing/2014/main" id="{847D86BC-8EC8-4711-8A67-7F8C3A4D6BA2}"/>
                </a:ext>
              </a:extLst>
            </p:cNvPr>
            <p:cNvSpPr/>
            <p:nvPr/>
          </p:nvSpPr>
          <p:spPr>
            <a:xfrm>
              <a:off x="5001786" y="1167137"/>
              <a:ext cx="5268262"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mj-lt"/>
                </a:rPr>
                <a:t>Phase of Knowledge Transition</a:t>
              </a:r>
            </a:p>
          </p:txBody>
        </p:sp>
        <p:sp>
          <p:nvSpPr>
            <p:cNvPr id="75" name="Rectangle 74">
              <a:extLst>
                <a:ext uri="{FF2B5EF4-FFF2-40B4-BE49-F238E27FC236}">
                  <a16:creationId xmlns:a16="http://schemas.microsoft.com/office/drawing/2014/main" id="{6A426923-B4E2-46AF-8CB8-304924638E65}"/>
                </a:ext>
              </a:extLst>
            </p:cNvPr>
            <p:cNvSpPr/>
            <p:nvPr/>
          </p:nvSpPr>
          <p:spPr>
            <a:xfrm>
              <a:off x="1245553" y="3487189"/>
              <a:ext cx="2398413" cy="461665"/>
            </a:xfrm>
            <a:prstGeom prst="rect">
              <a:avLst/>
            </a:prstGeom>
          </p:spPr>
          <p:txBody>
            <a:bodyPr wrap="none">
              <a:spAutoFit/>
            </a:bodyPr>
            <a:lstStyle/>
            <a:p>
              <a:pPr algn="ctr">
                <a:defRPr/>
              </a:pPr>
              <a:r>
                <a:rPr lang="en-CA" sz="2400" b="1" dirty="0">
                  <a:solidFill>
                    <a:schemeClr val="bg1"/>
                  </a:solidFill>
                  <a:cs typeface="Arial" pitchFamily="34" charset="0"/>
                </a:rPr>
                <a:t>Accountable: </a:t>
              </a:r>
            </a:p>
          </p:txBody>
        </p:sp>
        <p:sp>
          <p:nvSpPr>
            <p:cNvPr id="77" name="Rectangle 76">
              <a:extLst>
                <a:ext uri="{FF2B5EF4-FFF2-40B4-BE49-F238E27FC236}">
                  <a16:creationId xmlns:a16="http://schemas.microsoft.com/office/drawing/2014/main" id="{7A8C07E4-8C8B-4A14-8895-1D5F1FBE76D8}"/>
                </a:ext>
              </a:extLst>
            </p:cNvPr>
            <p:cNvSpPr/>
            <p:nvPr/>
          </p:nvSpPr>
          <p:spPr>
            <a:xfrm>
              <a:off x="1162353" y="3969570"/>
              <a:ext cx="2443722" cy="1754326"/>
            </a:xfrm>
            <a:prstGeom prst="rect">
              <a:avLst/>
            </a:prstGeom>
          </p:spPr>
          <p:txBody>
            <a:bodyPr wrap="square">
              <a:spAutoFit/>
            </a:bodyPr>
            <a:lstStyle/>
            <a:p>
              <a:pPr algn="ctr">
                <a:defRPr/>
              </a:pPr>
              <a:r>
                <a:rPr lang="en-US" dirty="0">
                  <a:solidFill>
                    <a:schemeClr val="bg1"/>
                  </a:solidFill>
                  <a:cs typeface="Arial" pitchFamily="34" charset="0"/>
                </a:rPr>
                <a:t>OASIS QA Leads in collaboration with Delivery/ Engagement Manager and Inspire Brands</a:t>
              </a:r>
            </a:p>
          </p:txBody>
        </p:sp>
        <p:pic>
          <p:nvPicPr>
            <p:cNvPr id="78" name="Graphic 77">
              <a:extLst>
                <a:ext uri="{FF2B5EF4-FFF2-40B4-BE49-F238E27FC236}">
                  <a16:creationId xmlns:a16="http://schemas.microsoft.com/office/drawing/2014/main" id="{42C9DEA5-C7A4-4750-AC2A-7F32D8E55D5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63287" y="1978600"/>
              <a:ext cx="829825" cy="1438048"/>
            </a:xfrm>
            <a:prstGeom prst="rect">
              <a:avLst/>
            </a:prstGeom>
          </p:spPr>
        </p:pic>
        <p:sp>
          <p:nvSpPr>
            <p:cNvPr id="79" name="Text1">
              <a:extLst>
                <a:ext uri="{FF2B5EF4-FFF2-40B4-BE49-F238E27FC236}">
                  <a16:creationId xmlns:a16="http://schemas.microsoft.com/office/drawing/2014/main" id="{C7F8119B-4881-40FD-9571-38D77F089D35}"/>
                </a:ext>
              </a:extLst>
            </p:cNvPr>
            <p:cNvSpPr/>
            <p:nvPr/>
          </p:nvSpPr>
          <p:spPr>
            <a:xfrm>
              <a:off x="3516888" y="538096"/>
              <a:ext cx="7486775"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latin typeface="Lucida Sans Unicode" panose="020B0602030504020204" pitchFamily="34" charset="0"/>
                </a:rPr>
                <a:t>Ramp up Team/On-boarding and KT activities</a:t>
              </a:r>
              <a:endParaRPr lang="en-US" sz="2600" dirty="0">
                <a:latin typeface="Calibri" panose="020F0502020204030204" pitchFamily="34" charset="0"/>
              </a:endParaRPr>
            </a:p>
          </p:txBody>
        </p:sp>
      </p:grpSp>
      <p:pic>
        <p:nvPicPr>
          <p:cNvPr id="80" name="!!Icon2">
            <a:extLst>
              <a:ext uri="{FF2B5EF4-FFF2-40B4-BE49-F238E27FC236}">
                <a16:creationId xmlns:a16="http://schemas.microsoft.com/office/drawing/2014/main" id="{FAC200B1-60A4-4BD2-9B53-75789B00C6A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566447" y="1134495"/>
            <a:ext cx="505821" cy="507002"/>
          </a:xfrm>
          <a:prstGeom prst="rect">
            <a:avLst/>
          </a:prstGeom>
        </p:spPr>
      </p:pic>
      <p:grpSp>
        <p:nvGrpSpPr>
          <p:cNvPr id="32" name="!!Group10">
            <a:extLst>
              <a:ext uri="{FF2B5EF4-FFF2-40B4-BE49-F238E27FC236}">
                <a16:creationId xmlns:a16="http://schemas.microsoft.com/office/drawing/2014/main" id="{4D7E04D4-893A-48B4-B350-9921B488597D}"/>
              </a:ext>
            </a:extLst>
          </p:cNvPr>
          <p:cNvGrpSpPr/>
          <p:nvPr/>
        </p:nvGrpSpPr>
        <p:grpSpPr>
          <a:xfrm>
            <a:off x="14115559" y="991926"/>
            <a:ext cx="10719690" cy="5746649"/>
            <a:chOff x="736155" y="991926"/>
            <a:chExt cx="10719690" cy="5746649"/>
          </a:xfrm>
        </p:grpSpPr>
        <p:cxnSp>
          <p:nvCxnSpPr>
            <p:cNvPr id="33" name="Straight Connector 32">
              <a:extLst>
                <a:ext uri="{FF2B5EF4-FFF2-40B4-BE49-F238E27FC236}">
                  <a16:creationId xmlns:a16="http://schemas.microsoft.com/office/drawing/2014/main" id="{E1902733-4BB4-499E-B364-63916D7DBB60}"/>
                </a:ext>
              </a:extLst>
            </p:cNvPr>
            <p:cNvCxnSpPr>
              <a:cxnSpLocks/>
            </p:cNvCxnSpPr>
            <p:nvPr/>
          </p:nvCxnSpPr>
          <p:spPr>
            <a:xfrm>
              <a:off x="1150995" y="991926"/>
              <a:ext cx="983401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3A45F50E-6502-4642-B0E7-289D23995A3E}"/>
                </a:ext>
              </a:extLst>
            </p:cNvPr>
            <p:cNvSpPr/>
            <p:nvPr/>
          </p:nvSpPr>
          <p:spPr>
            <a:xfrm>
              <a:off x="2334892" y="1780608"/>
              <a:ext cx="3638542" cy="807278"/>
            </a:xfrm>
            <a:prstGeom prst="rect">
              <a:avLst/>
            </a:prstGeom>
            <a:solidFill>
              <a:srgbClr val="DAECF3"/>
            </a:solidFill>
            <a:ln w="25400">
              <a:solidFill>
                <a:schemeClr val="bg1"/>
              </a:solidFill>
            </a:ln>
          </p:spPr>
          <p:txBody>
            <a:bodyPr wrap="square" lIns="182880" tIns="91440" rIns="91440" bIns="91440" anchor="ctr">
              <a:noAutofit/>
            </a:bodyPr>
            <a:lstStyle/>
            <a:p>
              <a:pPr marL="285750" indent="-285750">
                <a:buFont typeface="Arial" panose="020B0604020202020204" pitchFamily="34" charset="0"/>
                <a:buChar char="•"/>
              </a:pPr>
              <a:r>
                <a:rPr lang="en-US" sz="1000" dirty="0"/>
                <a:t>Independently carry out QA activities with OASIS team for in scope applications</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1000" dirty="0"/>
                <a:t>Continuous process improvement</a:t>
              </a:r>
            </a:p>
          </p:txBody>
        </p:sp>
        <p:sp>
          <p:nvSpPr>
            <p:cNvPr id="35" name="Rectangle 34">
              <a:extLst>
                <a:ext uri="{FF2B5EF4-FFF2-40B4-BE49-F238E27FC236}">
                  <a16:creationId xmlns:a16="http://schemas.microsoft.com/office/drawing/2014/main" id="{FF222BE6-B206-4530-AB65-1F2DA2BA1D48}"/>
                </a:ext>
              </a:extLst>
            </p:cNvPr>
            <p:cNvSpPr/>
            <p:nvPr/>
          </p:nvSpPr>
          <p:spPr>
            <a:xfrm>
              <a:off x="736155" y="1780609"/>
              <a:ext cx="1598737" cy="807278"/>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36" name="Rectangle 35">
              <a:extLst>
                <a:ext uri="{FF2B5EF4-FFF2-40B4-BE49-F238E27FC236}">
                  <a16:creationId xmlns:a16="http://schemas.microsoft.com/office/drawing/2014/main" id="{D421117B-74FF-418B-87A7-A59E943B84A7}"/>
                </a:ext>
              </a:extLst>
            </p:cNvPr>
            <p:cNvSpPr/>
            <p:nvPr/>
          </p:nvSpPr>
          <p:spPr>
            <a:xfrm>
              <a:off x="991391" y="2053235"/>
              <a:ext cx="1088760" cy="307777"/>
            </a:xfrm>
            <a:prstGeom prst="rect">
              <a:avLst/>
            </a:prstGeom>
          </p:spPr>
          <p:txBody>
            <a:bodyPr wrap="none">
              <a:spAutoFit/>
            </a:bodyPr>
            <a:lstStyle/>
            <a:p>
              <a:pPr algn="ctr">
                <a:defRPr/>
              </a:pPr>
              <a:r>
                <a:rPr lang="en-CA" sz="1400" b="1" dirty="0">
                  <a:solidFill>
                    <a:schemeClr val="bg1"/>
                  </a:solidFill>
                  <a:cs typeface="Arial" pitchFamily="34" charset="0"/>
                </a:rPr>
                <a:t>Objective</a:t>
              </a:r>
            </a:p>
          </p:txBody>
        </p:sp>
        <p:sp>
          <p:nvSpPr>
            <p:cNvPr id="38" name="Rectangle 37">
              <a:extLst>
                <a:ext uri="{FF2B5EF4-FFF2-40B4-BE49-F238E27FC236}">
                  <a16:creationId xmlns:a16="http://schemas.microsoft.com/office/drawing/2014/main" id="{17DDFA42-5DFA-4B37-B577-BE6D07B19BA8}"/>
                </a:ext>
              </a:extLst>
            </p:cNvPr>
            <p:cNvSpPr/>
            <p:nvPr/>
          </p:nvSpPr>
          <p:spPr>
            <a:xfrm>
              <a:off x="6218566" y="1780608"/>
              <a:ext cx="3638542" cy="807278"/>
            </a:xfrm>
            <a:prstGeom prst="rect">
              <a:avLst/>
            </a:prstGeom>
            <a:solidFill>
              <a:srgbClr val="DAECF3"/>
            </a:solidFill>
            <a:ln w="25400">
              <a:solidFill>
                <a:schemeClr val="bg1"/>
              </a:solidFill>
            </a:ln>
          </p:spPr>
          <p:txBody>
            <a:bodyPr wrap="square" lIns="182880" tIns="91440" rIns="91440" bIns="91440" anchor="ctr">
              <a:noAutofit/>
            </a:bodyPr>
            <a:lstStyle/>
            <a:p>
              <a:pPr marL="285750" indent="-285750">
                <a:buFont typeface="Arial" panose="020B0604020202020204" pitchFamily="34" charset="0"/>
                <a:buChar char="•"/>
              </a:pPr>
              <a:r>
                <a:rPr lang="en-US" sz="1000" dirty="0"/>
                <a:t>Inspire Brands QA – Senior Management, QA Manager, SME’s</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1000" dirty="0"/>
                <a:t>IQS – QA Manager, QA Lead, OASIS Testers</a:t>
              </a:r>
            </a:p>
          </p:txBody>
        </p:sp>
        <p:sp>
          <p:nvSpPr>
            <p:cNvPr id="41" name="Rectangle 40">
              <a:extLst>
                <a:ext uri="{FF2B5EF4-FFF2-40B4-BE49-F238E27FC236}">
                  <a16:creationId xmlns:a16="http://schemas.microsoft.com/office/drawing/2014/main" id="{C9F3B8D0-65A4-4DC1-BD49-D07CFCDEA414}"/>
                </a:ext>
              </a:extLst>
            </p:cNvPr>
            <p:cNvSpPr/>
            <p:nvPr/>
          </p:nvSpPr>
          <p:spPr>
            <a:xfrm>
              <a:off x="9857108" y="1780609"/>
              <a:ext cx="1598737" cy="807278"/>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43" name="Rectangle 42">
              <a:extLst>
                <a:ext uri="{FF2B5EF4-FFF2-40B4-BE49-F238E27FC236}">
                  <a16:creationId xmlns:a16="http://schemas.microsoft.com/office/drawing/2014/main" id="{5A332DD3-E1E3-49CC-9DCC-559181EFDF07}"/>
                </a:ext>
              </a:extLst>
            </p:cNvPr>
            <p:cNvSpPr/>
            <p:nvPr/>
          </p:nvSpPr>
          <p:spPr>
            <a:xfrm>
              <a:off x="10017232" y="2053235"/>
              <a:ext cx="1327608" cy="307777"/>
            </a:xfrm>
            <a:prstGeom prst="rect">
              <a:avLst/>
            </a:prstGeom>
          </p:spPr>
          <p:txBody>
            <a:bodyPr wrap="none">
              <a:spAutoFit/>
            </a:bodyPr>
            <a:lstStyle/>
            <a:p>
              <a:pPr algn="ctr">
                <a:defRPr/>
              </a:pPr>
              <a:r>
                <a:rPr lang="en-CA" sz="1400" b="1" dirty="0">
                  <a:solidFill>
                    <a:schemeClr val="bg1"/>
                  </a:solidFill>
                  <a:cs typeface="Arial" pitchFamily="34" charset="0"/>
                </a:rPr>
                <a:t>Participants</a:t>
              </a:r>
            </a:p>
          </p:txBody>
        </p:sp>
        <p:sp>
          <p:nvSpPr>
            <p:cNvPr id="45" name="Rectangle 44">
              <a:extLst>
                <a:ext uri="{FF2B5EF4-FFF2-40B4-BE49-F238E27FC236}">
                  <a16:creationId xmlns:a16="http://schemas.microsoft.com/office/drawing/2014/main" id="{FA53EA04-8FFA-4826-B149-02AB14252CCE}"/>
                </a:ext>
              </a:extLst>
            </p:cNvPr>
            <p:cNvSpPr/>
            <p:nvPr/>
          </p:nvSpPr>
          <p:spPr>
            <a:xfrm>
              <a:off x="3477360" y="3198114"/>
              <a:ext cx="5237278" cy="2969831"/>
            </a:xfrm>
            <a:prstGeom prst="rect">
              <a:avLst/>
            </a:prstGeom>
            <a:solidFill>
              <a:srgbClr val="DAECF3"/>
            </a:solidFill>
            <a:ln w="25400">
              <a:solidFill>
                <a:schemeClr val="bg1"/>
              </a:solidFill>
            </a:ln>
          </p:spPr>
          <p:txBody>
            <a:bodyPr wrap="square" lIns="182880" tIns="91440" rIns="91440" bIns="91440" anchor="ctr">
              <a:noAutofit/>
            </a:bodyPr>
            <a:lstStyle/>
            <a:p>
              <a:r>
                <a:rPr lang="en-US" sz="1000" b="1" dirty="0"/>
                <a:t>GENERAL</a:t>
              </a:r>
              <a:r>
                <a:rPr lang="en-US" sz="1000" dirty="0"/>
                <a:t>:</a:t>
              </a:r>
            </a:p>
            <a:p>
              <a:pPr marL="171450" indent="-171450">
                <a:buFont typeface="Arial" panose="020B0604020202020204" pitchFamily="34" charset="0"/>
                <a:buChar char="•"/>
              </a:pPr>
              <a:r>
                <a:rPr lang="en-US" sz="1000" dirty="0"/>
                <a:t>Continue KT of the applications</a:t>
              </a:r>
            </a:p>
            <a:p>
              <a:pPr marL="171450" indent="-171450">
                <a:buFont typeface="Arial" panose="020B0604020202020204" pitchFamily="34" charset="0"/>
                <a:buChar char="•"/>
              </a:pPr>
              <a:r>
                <a:rPr lang="en-US" sz="1000" dirty="0"/>
                <a:t>Update the knowledge base</a:t>
              </a:r>
            </a:p>
            <a:p>
              <a:pPr marL="171450" indent="-171450">
                <a:buFont typeface="Arial" panose="020B0604020202020204" pitchFamily="34" charset="0"/>
                <a:buChar char="•"/>
              </a:pPr>
              <a:r>
                <a:rPr lang="en-US" sz="1000" dirty="0"/>
                <a:t>Independently perform Test data preparation. Test Case design and Test Execution for application releases</a:t>
              </a:r>
            </a:p>
            <a:p>
              <a:pPr marL="171450" indent="-171450">
                <a:buFont typeface="Arial" panose="020B0604020202020204" pitchFamily="34" charset="0"/>
                <a:buChar char="•"/>
              </a:pPr>
              <a:endParaRPr lang="en-US" sz="1000" dirty="0"/>
            </a:p>
            <a:p>
              <a:r>
                <a:rPr lang="en-US" sz="1000" b="1" dirty="0"/>
                <a:t>TESTING SERVICES RELATED:</a:t>
              </a:r>
            </a:p>
            <a:p>
              <a:pPr marL="171450" indent="-171450">
                <a:buFont typeface="Arial" panose="020B0604020202020204" pitchFamily="34" charset="0"/>
                <a:buChar char="•"/>
              </a:pPr>
              <a:r>
                <a:rPr lang="en-US" sz="1000" dirty="0"/>
                <a:t>Look for Automation Opportunities</a:t>
              </a:r>
            </a:p>
            <a:p>
              <a:pPr marL="171450" indent="-171450">
                <a:buFont typeface="Arial" panose="020B0604020202020204" pitchFamily="34" charset="0"/>
                <a:buChar char="•"/>
              </a:pPr>
              <a:r>
                <a:rPr lang="en-US" sz="1000" dirty="0"/>
                <a:t>Establish Enterprise QA Strategy, Processes, Procedure, Templates, etc. </a:t>
              </a:r>
            </a:p>
            <a:p>
              <a:pPr marL="171450" indent="-171450">
                <a:buFont typeface="Arial" panose="020B0604020202020204" pitchFamily="34" charset="0"/>
                <a:buChar char="•"/>
              </a:pPr>
              <a:endParaRPr lang="en-US" sz="1000" dirty="0"/>
            </a:p>
            <a:p>
              <a:r>
                <a:rPr lang="en-US" sz="1000" b="1" dirty="0"/>
                <a:t>MANUAL TESTING RELATED: </a:t>
              </a:r>
            </a:p>
            <a:p>
              <a:pPr marL="171450" indent="-171450">
                <a:buFont typeface="Arial" panose="020B0604020202020204" pitchFamily="34" charset="0"/>
                <a:buChar char="•"/>
              </a:pPr>
              <a:r>
                <a:rPr lang="en-US" sz="1000" dirty="0"/>
                <a:t>Review of requirement documents for test requirement and gap identification</a:t>
              </a:r>
            </a:p>
            <a:p>
              <a:pPr marL="171450" indent="-171450">
                <a:buFont typeface="Arial" panose="020B0604020202020204" pitchFamily="34" charset="0"/>
                <a:buChar char="•"/>
              </a:pPr>
              <a:r>
                <a:rPr lang="en-US" sz="1000" dirty="0"/>
                <a:t>Update Test Cases as necessary</a:t>
              </a:r>
            </a:p>
            <a:p>
              <a:pPr marL="171450" indent="-171450">
                <a:buFont typeface="Arial" panose="020B0604020202020204" pitchFamily="34" charset="0"/>
                <a:buChar char="•"/>
              </a:pPr>
              <a:r>
                <a:rPr lang="en-US" sz="1000" dirty="0"/>
                <a:t>Defect management</a:t>
              </a:r>
            </a:p>
            <a:p>
              <a:pPr marL="171450" indent="-171450">
                <a:buFont typeface="Arial" panose="020B0604020202020204" pitchFamily="34" charset="0"/>
                <a:buChar char="•"/>
              </a:pPr>
              <a:endParaRPr lang="en-US" sz="1000" dirty="0"/>
            </a:p>
            <a:p>
              <a:r>
                <a:rPr lang="en-US" sz="1000" b="1" dirty="0"/>
                <a:t>ENVIRONMENT AND DATA SERVICES RELATED:</a:t>
              </a:r>
            </a:p>
            <a:p>
              <a:pPr marL="171450" indent="-171450">
                <a:buFont typeface="Arial" panose="020B0604020202020204" pitchFamily="34" charset="0"/>
                <a:buChar char="•"/>
              </a:pPr>
              <a:r>
                <a:rPr lang="en-US" sz="1000" dirty="0"/>
                <a:t>Test data identification and preparation of data and environment</a:t>
              </a:r>
            </a:p>
          </p:txBody>
        </p:sp>
        <p:sp>
          <p:nvSpPr>
            <p:cNvPr id="46" name="Rectangle 45">
              <a:extLst>
                <a:ext uri="{FF2B5EF4-FFF2-40B4-BE49-F238E27FC236}">
                  <a16:creationId xmlns:a16="http://schemas.microsoft.com/office/drawing/2014/main" id="{3940AF9D-C1A2-4008-8DFD-78FB6AC6BFB9}"/>
                </a:ext>
              </a:extLst>
            </p:cNvPr>
            <p:cNvSpPr/>
            <p:nvPr/>
          </p:nvSpPr>
          <p:spPr>
            <a:xfrm>
              <a:off x="3477360" y="2791320"/>
              <a:ext cx="5237278" cy="406796"/>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47" name="Rectangle 46">
              <a:extLst>
                <a:ext uri="{FF2B5EF4-FFF2-40B4-BE49-F238E27FC236}">
                  <a16:creationId xmlns:a16="http://schemas.microsoft.com/office/drawing/2014/main" id="{0A7282CE-0765-46AF-9F45-754AA5FF2BD7}"/>
                </a:ext>
              </a:extLst>
            </p:cNvPr>
            <p:cNvSpPr/>
            <p:nvPr/>
          </p:nvSpPr>
          <p:spPr>
            <a:xfrm>
              <a:off x="5563645" y="2834644"/>
              <a:ext cx="1064714" cy="307777"/>
            </a:xfrm>
            <a:prstGeom prst="rect">
              <a:avLst/>
            </a:prstGeom>
          </p:spPr>
          <p:txBody>
            <a:bodyPr wrap="none">
              <a:spAutoFit/>
            </a:bodyPr>
            <a:lstStyle/>
            <a:p>
              <a:pPr algn="ctr">
                <a:defRPr/>
              </a:pPr>
              <a:r>
                <a:rPr lang="en-CA" sz="1400" b="1" dirty="0">
                  <a:solidFill>
                    <a:schemeClr val="bg1"/>
                  </a:solidFill>
                  <a:cs typeface="Arial" pitchFamily="34" charset="0"/>
                </a:rPr>
                <a:t>Activities</a:t>
              </a:r>
            </a:p>
          </p:txBody>
        </p:sp>
        <p:sp>
          <p:nvSpPr>
            <p:cNvPr id="48" name="Rectangle 47">
              <a:extLst>
                <a:ext uri="{FF2B5EF4-FFF2-40B4-BE49-F238E27FC236}">
                  <a16:creationId xmlns:a16="http://schemas.microsoft.com/office/drawing/2014/main" id="{D5638120-8EBE-4449-9217-4BEFAF04029E}"/>
                </a:ext>
              </a:extLst>
            </p:cNvPr>
            <p:cNvSpPr/>
            <p:nvPr/>
          </p:nvSpPr>
          <p:spPr>
            <a:xfrm>
              <a:off x="5587285" y="6354318"/>
              <a:ext cx="3127353" cy="384256"/>
            </a:xfrm>
            <a:prstGeom prst="rect">
              <a:avLst/>
            </a:prstGeom>
            <a:solidFill>
              <a:srgbClr val="DAECF3"/>
            </a:solidFill>
            <a:ln w="25400">
              <a:solidFill>
                <a:schemeClr val="bg1"/>
              </a:solidFill>
            </a:ln>
          </p:spPr>
          <p:txBody>
            <a:bodyPr wrap="square" lIns="182880" tIns="91440" rIns="91440" bIns="91440" anchor="ctr">
              <a:noAutofit/>
            </a:bodyPr>
            <a:lstStyle/>
            <a:p>
              <a:pPr marL="285750" indent="-285750">
                <a:buFont typeface="Arial" panose="020B0604020202020204" pitchFamily="34" charset="0"/>
                <a:buChar char="•"/>
              </a:pPr>
              <a:r>
                <a:rPr lang="en-US" sz="1400" dirty="0"/>
                <a:t>QA activities</a:t>
              </a:r>
            </a:p>
          </p:txBody>
        </p:sp>
        <p:sp>
          <p:nvSpPr>
            <p:cNvPr id="49" name="Rectangle 48">
              <a:extLst>
                <a:ext uri="{FF2B5EF4-FFF2-40B4-BE49-F238E27FC236}">
                  <a16:creationId xmlns:a16="http://schemas.microsoft.com/office/drawing/2014/main" id="{3AE14C2E-E5D5-484B-8466-0F3C49CDCAF1}"/>
                </a:ext>
              </a:extLst>
            </p:cNvPr>
            <p:cNvSpPr/>
            <p:nvPr/>
          </p:nvSpPr>
          <p:spPr>
            <a:xfrm>
              <a:off x="3477360" y="6354319"/>
              <a:ext cx="2109926" cy="384256"/>
            </a:xfrm>
            <a:prstGeom prst="rect">
              <a:avLst/>
            </a:prstGeom>
            <a:solidFill>
              <a:srgbClr val="16467B"/>
            </a:solidFill>
            <a:ln w="25400">
              <a:solidFill>
                <a:schemeClr val="bg1"/>
              </a:solidFill>
            </a:ln>
          </p:spPr>
          <p:txBody>
            <a:bodyPr wrap="square" lIns="182880" rIns="91440" anchor="ctr">
              <a:noAutofit/>
            </a:bodyPr>
            <a:lstStyle/>
            <a:p>
              <a:pPr algn="ctr">
                <a:defRPr/>
              </a:pPr>
              <a:endParaRPr lang="en-CA" sz="2400" b="1" dirty="0">
                <a:solidFill>
                  <a:schemeClr val="bg1"/>
                </a:solidFill>
                <a:cs typeface="Arial" pitchFamily="34" charset="0"/>
              </a:endParaRPr>
            </a:p>
          </p:txBody>
        </p:sp>
        <p:sp>
          <p:nvSpPr>
            <p:cNvPr id="50" name="Rectangle 49">
              <a:extLst>
                <a:ext uri="{FF2B5EF4-FFF2-40B4-BE49-F238E27FC236}">
                  <a16:creationId xmlns:a16="http://schemas.microsoft.com/office/drawing/2014/main" id="{6191FC55-EF0C-44C0-971D-FCC1770BC195}"/>
                </a:ext>
              </a:extLst>
            </p:cNvPr>
            <p:cNvSpPr/>
            <p:nvPr/>
          </p:nvSpPr>
          <p:spPr>
            <a:xfrm>
              <a:off x="3529484" y="6414795"/>
              <a:ext cx="2005677" cy="307777"/>
            </a:xfrm>
            <a:prstGeom prst="rect">
              <a:avLst/>
            </a:prstGeom>
          </p:spPr>
          <p:txBody>
            <a:bodyPr wrap="none">
              <a:spAutoFit/>
            </a:bodyPr>
            <a:lstStyle/>
            <a:p>
              <a:pPr algn="ctr">
                <a:defRPr/>
              </a:pPr>
              <a:r>
                <a:rPr lang="en-CA" sz="1400" b="1" dirty="0">
                  <a:solidFill>
                    <a:schemeClr val="bg1"/>
                  </a:solidFill>
                  <a:cs typeface="Arial" pitchFamily="34" charset="0"/>
                </a:rPr>
                <a:t>Key Considerations</a:t>
              </a:r>
            </a:p>
          </p:txBody>
        </p:sp>
        <p:sp>
          <p:nvSpPr>
            <p:cNvPr id="54" name="Rectangle 53">
              <a:extLst>
                <a:ext uri="{FF2B5EF4-FFF2-40B4-BE49-F238E27FC236}">
                  <a16:creationId xmlns:a16="http://schemas.microsoft.com/office/drawing/2014/main" id="{813BC258-F476-4F5F-AFC0-7760E90FA448}"/>
                </a:ext>
              </a:extLst>
            </p:cNvPr>
            <p:cNvSpPr/>
            <p:nvPr/>
          </p:nvSpPr>
          <p:spPr>
            <a:xfrm>
              <a:off x="736155" y="3198113"/>
              <a:ext cx="2111989" cy="2969831"/>
            </a:xfrm>
            <a:prstGeom prst="rect">
              <a:avLst/>
            </a:prstGeom>
            <a:solidFill>
              <a:srgbClr val="DAECF3"/>
            </a:solidFill>
            <a:ln w="25400">
              <a:solidFill>
                <a:schemeClr val="bg1"/>
              </a:solidFill>
            </a:ln>
          </p:spPr>
          <p:txBody>
            <a:bodyPr wrap="square" lIns="182880" tIns="91440" rIns="91440" bIns="91440" anchor="ctr">
              <a:noAutofit/>
            </a:bodyPr>
            <a:lstStyle/>
            <a:p>
              <a:pPr marL="285750" indent="-285750">
                <a:buFont typeface="Arial" panose="020B0604020202020204" pitchFamily="34" charset="0"/>
                <a:buChar char="•"/>
              </a:pPr>
              <a:r>
                <a:rPr lang="en-US" sz="1000" dirty="0"/>
                <a:t>Access to application environment – systems, tools, applications</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1000" dirty="0"/>
                <a:t>Availability of SME’s</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1000" dirty="0"/>
                <a:t>Successful completion of Primary Support phase</a:t>
              </a:r>
            </a:p>
          </p:txBody>
        </p:sp>
        <p:sp>
          <p:nvSpPr>
            <p:cNvPr id="60" name="Rectangle 59">
              <a:extLst>
                <a:ext uri="{FF2B5EF4-FFF2-40B4-BE49-F238E27FC236}">
                  <a16:creationId xmlns:a16="http://schemas.microsoft.com/office/drawing/2014/main" id="{FACC306F-14E6-44C4-B31F-209C4D29647D}"/>
                </a:ext>
              </a:extLst>
            </p:cNvPr>
            <p:cNvSpPr/>
            <p:nvPr/>
          </p:nvSpPr>
          <p:spPr>
            <a:xfrm>
              <a:off x="736156" y="2791320"/>
              <a:ext cx="2111988" cy="406796"/>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61" name="Rectangle 60">
              <a:extLst>
                <a:ext uri="{FF2B5EF4-FFF2-40B4-BE49-F238E27FC236}">
                  <a16:creationId xmlns:a16="http://schemas.microsoft.com/office/drawing/2014/main" id="{0A012BDB-0C8D-4FCA-BD3D-768BA6526340}"/>
                </a:ext>
              </a:extLst>
            </p:cNvPr>
            <p:cNvSpPr/>
            <p:nvPr/>
          </p:nvSpPr>
          <p:spPr>
            <a:xfrm>
              <a:off x="1053806" y="2860070"/>
              <a:ext cx="1476686" cy="307777"/>
            </a:xfrm>
            <a:prstGeom prst="rect">
              <a:avLst/>
            </a:prstGeom>
          </p:spPr>
          <p:txBody>
            <a:bodyPr wrap="square">
              <a:spAutoFit/>
            </a:bodyPr>
            <a:lstStyle/>
            <a:p>
              <a:pPr algn="ctr">
                <a:defRPr/>
              </a:pPr>
              <a:r>
                <a:rPr lang="en-CA" sz="1400" b="1" dirty="0">
                  <a:solidFill>
                    <a:schemeClr val="bg1"/>
                  </a:solidFill>
                  <a:cs typeface="Arial" pitchFamily="34" charset="0"/>
                </a:rPr>
                <a:t>Entry Criteria</a:t>
              </a:r>
            </a:p>
          </p:txBody>
        </p:sp>
        <p:sp>
          <p:nvSpPr>
            <p:cNvPr id="67" name="Rectangle 66">
              <a:extLst>
                <a:ext uri="{FF2B5EF4-FFF2-40B4-BE49-F238E27FC236}">
                  <a16:creationId xmlns:a16="http://schemas.microsoft.com/office/drawing/2014/main" id="{F4E833FE-9485-4419-8C5E-F23AD6FD5177}"/>
                </a:ext>
              </a:extLst>
            </p:cNvPr>
            <p:cNvSpPr/>
            <p:nvPr/>
          </p:nvSpPr>
          <p:spPr>
            <a:xfrm>
              <a:off x="9322629" y="3198113"/>
              <a:ext cx="2111989" cy="2969831"/>
            </a:xfrm>
            <a:prstGeom prst="rect">
              <a:avLst/>
            </a:prstGeom>
            <a:solidFill>
              <a:srgbClr val="DAECF3"/>
            </a:solidFill>
            <a:ln w="25400">
              <a:solidFill>
                <a:schemeClr val="bg1"/>
              </a:solidFill>
            </a:ln>
          </p:spPr>
          <p:txBody>
            <a:bodyPr wrap="square" lIns="182880" tIns="91440" rIns="91440" bIns="91440" anchor="ctr">
              <a:noAutofit/>
            </a:bodyPr>
            <a:lstStyle/>
            <a:p>
              <a:pPr marL="285750" indent="-285750">
                <a:buFont typeface="Arial" panose="020B0604020202020204" pitchFamily="34" charset="0"/>
                <a:buChar char="•"/>
              </a:pPr>
              <a:r>
                <a:rPr lang="en-US" sz="1000" dirty="0"/>
                <a:t>Updated knowledge artifacts</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1000" dirty="0"/>
                <a:t>Enterprise Test Strategy</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1000" dirty="0"/>
                <a:t>Updated Test Artifacts</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1000" dirty="0"/>
                <a:t>Test Objectives, Test Cases</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1000" dirty="0"/>
                <a:t>Test execution results</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1000" dirty="0"/>
                <a:t>Documented Defects</a:t>
              </a:r>
            </a:p>
            <a:p>
              <a:pPr marL="285750" indent="-285750">
                <a:buFont typeface="Arial" panose="020B0604020202020204" pitchFamily="34" charset="0"/>
                <a:buChar char="•"/>
              </a:pPr>
              <a:endParaRPr lang="en-US" sz="1000" dirty="0"/>
            </a:p>
            <a:p>
              <a:pPr marL="285750" indent="-285750">
                <a:buFont typeface="Arial" panose="020B0604020202020204" pitchFamily="34" charset="0"/>
                <a:buChar char="•"/>
              </a:pPr>
              <a:r>
                <a:rPr lang="en-US" sz="1000" dirty="0"/>
                <a:t>Test Data</a:t>
              </a:r>
            </a:p>
          </p:txBody>
        </p:sp>
        <p:sp>
          <p:nvSpPr>
            <p:cNvPr id="68" name="Rectangle 67">
              <a:extLst>
                <a:ext uri="{FF2B5EF4-FFF2-40B4-BE49-F238E27FC236}">
                  <a16:creationId xmlns:a16="http://schemas.microsoft.com/office/drawing/2014/main" id="{F0414948-2035-4ABE-B4FA-C85FF4E4CB92}"/>
                </a:ext>
              </a:extLst>
            </p:cNvPr>
            <p:cNvSpPr/>
            <p:nvPr/>
          </p:nvSpPr>
          <p:spPr>
            <a:xfrm>
              <a:off x="9322630" y="2791320"/>
              <a:ext cx="2111988" cy="406796"/>
            </a:xfrm>
            <a:prstGeom prst="rect">
              <a:avLst/>
            </a:prstGeom>
            <a:solidFill>
              <a:srgbClr val="16467B"/>
            </a:solidFill>
            <a:ln w="25400">
              <a:solidFill>
                <a:schemeClr val="bg1"/>
              </a:solidFill>
            </a:ln>
          </p:spPr>
          <p:txBody>
            <a:bodyPr wrap="square" anchor="ctr">
              <a:noAutofit/>
            </a:bodyPr>
            <a:lstStyle/>
            <a:p>
              <a:pPr algn="ctr">
                <a:defRPr/>
              </a:pPr>
              <a:endParaRPr lang="en-CA" sz="2400" b="1" dirty="0">
                <a:solidFill>
                  <a:schemeClr val="bg1"/>
                </a:solidFill>
                <a:cs typeface="Arial" pitchFamily="34" charset="0"/>
              </a:endParaRPr>
            </a:p>
          </p:txBody>
        </p:sp>
        <p:sp>
          <p:nvSpPr>
            <p:cNvPr id="71" name="Rectangle 70">
              <a:extLst>
                <a:ext uri="{FF2B5EF4-FFF2-40B4-BE49-F238E27FC236}">
                  <a16:creationId xmlns:a16="http://schemas.microsoft.com/office/drawing/2014/main" id="{F0E60ECF-028A-44B4-9631-C471DAE8733A}"/>
                </a:ext>
              </a:extLst>
            </p:cNvPr>
            <p:cNvSpPr/>
            <p:nvPr/>
          </p:nvSpPr>
          <p:spPr>
            <a:xfrm>
              <a:off x="9640280" y="2860070"/>
              <a:ext cx="1476686" cy="307777"/>
            </a:xfrm>
            <a:prstGeom prst="rect">
              <a:avLst/>
            </a:prstGeom>
          </p:spPr>
          <p:txBody>
            <a:bodyPr wrap="square">
              <a:spAutoFit/>
            </a:bodyPr>
            <a:lstStyle/>
            <a:p>
              <a:pPr algn="ctr">
                <a:defRPr/>
              </a:pPr>
              <a:r>
                <a:rPr lang="en-CA" sz="1400" b="1" dirty="0">
                  <a:solidFill>
                    <a:schemeClr val="bg1"/>
                  </a:solidFill>
                  <a:cs typeface="Arial" pitchFamily="34" charset="0"/>
                </a:rPr>
                <a:t>Deliverables</a:t>
              </a:r>
            </a:p>
          </p:txBody>
        </p:sp>
        <p:sp>
          <p:nvSpPr>
            <p:cNvPr id="73" name="Arrow: Right 72">
              <a:extLst>
                <a:ext uri="{FF2B5EF4-FFF2-40B4-BE49-F238E27FC236}">
                  <a16:creationId xmlns:a16="http://schemas.microsoft.com/office/drawing/2014/main" id="{114DBBC0-FE73-436E-B965-384973E80015}"/>
                </a:ext>
              </a:extLst>
            </p:cNvPr>
            <p:cNvSpPr/>
            <p:nvPr/>
          </p:nvSpPr>
          <p:spPr>
            <a:xfrm>
              <a:off x="2951291" y="2834644"/>
              <a:ext cx="444147" cy="335280"/>
            </a:xfrm>
            <a:prstGeom prst="rightArrow">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Arrow: Right 73">
              <a:extLst>
                <a:ext uri="{FF2B5EF4-FFF2-40B4-BE49-F238E27FC236}">
                  <a16:creationId xmlns:a16="http://schemas.microsoft.com/office/drawing/2014/main" id="{CDE4EDCB-5163-4072-92E2-D39C1E19F9E4}"/>
                </a:ext>
              </a:extLst>
            </p:cNvPr>
            <p:cNvSpPr/>
            <p:nvPr/>
          </p:nvSpPr>
          <p:spPr>
            <a:xfrm>
              <a:off x="8786449" y="2834644"/>
              <a:ext cx="444147" cy="335280"/>
            </a:xfrm>
            <a:prstGeom prst="rightArrow">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6" name="!!Text4">
            <a:extLst>
              <a:ext uri="{FF2B5EF4-FFF2-40B4-BE49-F238E27FC236}">
                <a16:creationId xmlns:a16="http://schemas.microsoft.com/office/drawing/2014/main" id="{D95361EA-12D7-4D44-98F7-65A6249B7E40}"/>
              </a:ext>
            </a:extLst>
          </p:cNvPr>
          <p:cNvSpPr/>
          <p:nvPr/>
        </p:nvSpPr>
        <p:spPr>
          <a:xfrm>
            <a:off x="17503847" y="306804"/>
            <a:ext cx="2373917" cy="692497"/>
          </a:xfrm>
          <a:prstGeom prst="rect">
            <a:avLst/>
          </a:prstGeom>
        </p:spPr>
        <p:txBody>
          <a:bodyPr wrap="square" lIns="0" tIns="0" rIns="0" bIns="0">
            <a:spAutoFit/>
          </a:bodyPr>
          <a:lstStyle/>
          <a:p>
            <a:pPr algn="ctr">
              <a:spcBef>
                <a:spcPct val="20000"/>
              </a:spcBef>
              <a:spcAft>
                <a:spcPct val="0"/>
              </a:spcAft>
              <a:buClr>
                <a:srgbClr val="C00000"/>
              </a:buClr>
            </a:pPr>
            <a:r>
              <a:rPr lang="en-US" sz="4500" b="1" dirty="0">
                <a:solidFill>
                  <a:schemeClr val="bg1"/>
                </a:solidFill>
                <a:latin typeface="+mj-lt"/>
              </a:rPr>
              <a:t>Wave 4</a:t>
            </a:r>
            <a:endParaRPr lang="en-US" sz="4800" dirty="0">
              <a:solidFill>
                <a:schemeClr val="bg1"/>
              </a:solidFill>
              <a:latin typeface="Calibri" panose="020F0502020204030204" pitchFamily="34" charset="0"/>
            </a:endParaRPr>
          </a:p>
        </p:txBody>
      </p:sp>
      <p:sp>
        <p:nvSpPr>
          <p:cNvPr id="81" name="Text1">
            <a:extLst>
              <a:ext uri="{FF2B5EF4-FFF2-40B4-BE49-F238E27FC236}">
                <a16:creationId xmlns:a16="http://schemas.microsoft.com/office/drawing/2014/main" id="{17ABD7DB-CEBF-4335-AB78-1A3BAB06E3C6}"/>
              </a:ext>
            </a:extLst>
          </p:cNvPr>
          <p:cNvSpPr/>
          <p:nvPr/>
        </p:nvSpPr>
        <p:spPr>
          <a:xfrm>
            <a:off x="20007763" y="538096"/>
            <a:ext cx="1733525"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chemeClr val="bg1"/>
                </a:solidFill>
                <a:latin typeface="Lucida Sans Unicode" panose="020B0602030504020204" pitchFamily="34" charset="0"/>
              </a:rPr>
              <a:t>Ongoing</a:t>
            </a:r>
            <a:endParaRPr lang="en-US" sz="2600" dirty="0">
              <a:solidFill>
                <a:schemeClr val="bg1"/>
              </a:solidFill>
              <a:latin typeface="Calibri" panose="020F0502020204030204" pitchFamily="34" charset="0"/>
            </a:endParaRPr>
          </a:p>
        </p:txBody>
      </p:sp>
      <p:pic>
        <p:nvPicPr>
          <p:cNvPr id="82" name="!!Icon4">
            <a:extLst>
              <a:ext uri="{FF2B5EF4-FFF2-40B4-BE49-F238E27FC236}">
                <a16:creationId xmlns:a16="http://schemas.microsoft.com/office/drawing/2014/main" id="{2CFC3CA4-E24A-4FA4-90C7-BD039553CD6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247120" y="1160798"/>
            <a:ext cx="493685" cy="478550"/>
          </a:xfrm>
          <a:prstGeom prst="rect">
            <a:avLst/>
          </a:prstGeom>
        </p:spPr>
      </p:pic>
      <p:sp>
        <p:nvSpPr>
          <p:cNvPr id="83" name="!!GearText4">
            <a:extLst>
              <a:ext uri="{FF2B5EF4-FFF2-40B4-BE49-F238E27FC236}">
                <a16:creationId xmlns:a16="http://schemas.microsoft.com/office/drawing/2014/main" id="{36077C79-2AA6-44E4-929A-E8CA0754E584}"/>
              </a:ext>
            </a:extLst>
          </p:cNvPr>
          <p:cNvSpPr/>
          <p:nvPr/>
        </p:nvSpPr>
        <p:spPr>
          <a:xfrm>
            <a:off x="18947270" y="1167580"/>
            <a:ext cx="2120985" cy="400110"/>
          </a:xfrm>
          <a:prstGeom prst="rect">
            <a:avLst/>
          </a:prstGeom>
        </p:spPr>
        <p:txBody>
          <a:bodyPr wrap="square" lIns="0" tIns="0" rIns="0" bIns="0">
            <a:spAutoFit/>
          </a:bodyPr>
          <a:lstStyle/>
          <a:p>
            <a:pPr algn="ctr">
              <a:spcBef>
                <a:spcPct val="20000"/>
              </a:spcBef>
              <a:spcAft>
                <a:spcPct val="0"/>
              </a:spcAft>
              <a:buClr>
                <a:srgbClr val="C00000"/>
              </a:buClr>
            </a:pPr>
            <a:r>
              <a:rPr lang="en-US" sz="2600" dirty="0">
                <a:solidFill>
                  <a:schemeClr val="bg1"/>
                </a:solidFill>
                <a:latin typeface="+mj-lt"/>
              </a:rPr>
              <a:t>Steady State</a:t>
            </a:r>
          </a:p>
        </p:txBody>
      </p:sp>
    </p:spTree>
    <p:extLst>
      <p:ext uri="{BB962C8B-B14F-4D97-AF65-F5344CB8AC3E}">
        <p14:creationId xmlns:p14="http://schemas.microsoft.com/office/powerpoint/2010/main" val="2616860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
                                      <p:cBhvr>
                                        <p:cTn id="6" dur="1000" fill="hold"/>
                                        <p:tgtEl>
                                          <p:spTgt spid="11"/>
                                        </p:tgtEl>
                                        <p:attrNameLst>
                                          <p:attrName>r</p:attrName>
                                        </p:attrNameLst>
                                      </p:cBhvr>
                                    </p:animRot>
                                  </p:childTnLst>
                                </p:cTn>
                              </p:par>
                              <p:par>
                                <p:cTn id="7" presetID="8" presetClass="emph" presetSubtype="0" repeatCount="indefinite" fill="hold" grpId="0" nodeType="withEffect">
                                  <p:stCondLst>
                                    <p:cond delay="0"/>
                                  </p:stCondLst>
                                  <p:childTnLst>
                                    <p:animRot by="2160000">
                                      <p:cBhvr>
                                        <p:cTn id="8" dur="1000" fill="hold"/>
                                        <p:tgtEl>
                                          <p:spTgt spid="6"/>
                                        </p:tgtEl>
                                        <p:attrNameLst>
                                          <p:attrName>r</p:attrName>
                                        </p:attrNameLst>
                                      </p:cBhvr>
                                    </p:animRot>
                                  </p:childTnLst>
                                </p:cTn>
                              </p:par>
                              <p:par>
                                <p:cTn id="9" presetID="8" presetClass="emph" presetSubtype="0" repeatCount="indefinite" fill="hold" grpId="0" nodeType="withEffect">
                                  <p:stCondLst>
                                    <p:cond delay="0"/>
                                  </p:stCondLst>
                                  <p:childTnLst>
                                    <p:animRot by="-2160000">
                                      <p:cBhvr>
                                        <p:cTn id="10" dur="1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05041DE1-32B2-4316-8FBE-865EB21E21D3}"/>
              </a:ext>
            </a:extLst>
          </p:cNvPr>
          <p:cNvSpPr txBox="1"/>
          <p:nvPr/>
        </p:nvSpPr>
        <p:spPr>
          <a:xfrm>
            <a:off x="1037063" y="874455"/>
            <a:ext cx="10314878" cy="584775"/>
          </a:xfrm>
          <a:prstGeom prst="rect">
            <a:avLst/>
          </a:prstGeom>
          <a:noFill/>
        </p:spPr>
        <p:txBody>
          <a:bodyPr wrap="square" rtlCol="0">
            <a:spAutoFit/>
          </a:bodyPr>
          <a:lstStyle/>
          <a:p>
            <a:pPr algn="ctr"/>
            <a:r>
              <a:rPr lang="en-US" sz="3200" b="1" dirty="0">
                <a:latin typeface="Lucida Sans Unicode" panose="020B0602030504020204" pitchFamily="34" charset="0"/>
                <a:ea typeface="MingLiU_HKSCS" panose="020B0604030504040204" pitchFamily="18" charset="-120"/>
                <a:cs typeface="Lucida Sans Unicode" panose="020B0602030504020204" pitchFamily="34" charset="0"/>
              </a:rPr>
              <a:t>IQS OASIS and TaaMS </a:t>
            </a:r>
          </a:p>
        </p:txBody>
      </p:sp>
      <p:sp>
        <p:nvSpPr>
          <p:cNvPr id="2" name="Rectangle 1">
            <a:extLst>
              <a:ext uri="{FF2B5EF4-FFF2-40B4-BE49-F238E27FC236}">
                <a16:creationId xmlns:a16="http://schemas.microsoft.com/office/drawing/2014/main" id="{3963C1B8-929D-4E07-AED1-E0B0DA55CB4F}"/>
              </a:ext>
            </a:extLst>
          </p:cNvPr>
          <p:cNvSpPr/>
          <p:nvPr/>
        </p:nvSpPr>
        <p:spPr>
          <a:xfrm>
            <a:off x="1507769" y="1997802"/>
            <a:ext cx="9176462" cy="2585323"/>
          </a:xfrm>
          <a:prstGeom prst="rect">
            <a:avLst/>
          </a:prstGeom>
        </p:spPr>
        <p:txBody>
          <a:bodyPr wrap="square">
            <a:spAutoFit/>
          </a:bodyPr>
          <a:lstStyle/>
          <a:p>
            <a:pPr lvl="0">
              <a:defRPr/>
            </a:pPr>
            <a:r>
              <a:rPr lang="en-US" dirty="0">
                <a:latin typeface="Century Gothic" panose="020B0502020202020204" pitchFamily="34" charset="0"/>
              </a:rPr>
              <a:t>IQS is an industry leader in Testing as a Managed Service (TaaMS), utilizing its proven QA methodology – Offshore Alternative, Smart In-Sourcing (OASIS). OASIS optimizes cost and quality efficiencies for software testing and validation.</a:t>
            </a:r>
          </a:p>
          <a:p>
            <a:pPr lvl="0">
              <a:defRPr/>
            </a:pPr>
            <a:endParaRPr lang="en-US" dirty="0">
              <a:latin typeface="Century Gothic" panose="020B0502020202020204" pitchFamily="34" charset="0"/>
            </a:endParaRPr>
          </a:p>
          <a:p>
            <a:pPr lvl="0">
              <a:defRPr/>
            </a:pPr>
            <a:r>
              <a:rPr lang="en-US" dirty="0">
                <a:latin typeface="Century Gothic" panose="020B0502020202020204" pitchFamily="34" charset="0"/>
              </a:rPr>
              <a:t>IQS meets with client Quality Assurance departments to learn and discuss the opportunity to assist them with driving higher value from their testing programs.  </a:t>
            </a:r>
          </a:p>
          <a:p>
            <a:pPr lvl="0">
              <a:defRPr/>
            </a:pPr>
            <a:endParaRPr lang="en-US" dirty="0">
              <a:latin typeface="Century Gothic" panose="020B0502020202020204" pitchFamily="34" charset="0"/>
            </a:endParaRPr>
          </a:p>
          <a:p>
            <a:pPr lvl="0">
              <a:defRPr/>
            </a:pPr>
            <a:r>
              <a:rPr lang="en-US" dirty="0">
                <a:latin typeface="Century Gothic" panose="020B0502020202020204" pitchFamily="34" charset="0"/>
              </a:rPr>
              <a:t>Since 2005, customers have validated our capability to support their software testing needs, at scale.</a:t>
            </a:r>
          </a:p>
        </p:txBody>
      </p:sp>
      <p:sp>
        <p:nvSpPr>
          <p:cNvPr id="3" name="Rectangle 2">
            <a:extLst>
              <a:ext uri="{FF2B5EF4-FFF2-40B4-BE49-F238E27FC236}">
                <a16:creationId xmlns:a16="http://schemas.microsoft.com/office/drawing/2014/main" id="{EBB969C9-A99D-594F-A454-1D4FA96A9FDE}"/>
              </a:ext>
            </a:extLst>
          </p:cNvPr>
          <p:cNvSpPr/>
          <p:nvPr/>
        </p:nvSpPr>
        <p:spPr>
          <a:xfrm>
            <a:off x="3458817" y="5121697"/>
            <a:ext cx="7527236" cy="923330"/>
          </a:xfrm>
          <a:prstGeom prst="rect">
            <a:avLst/>
          </a:prstGeom>
        </p:spPr>
        <p:txBody>
          <a:bodyPr wrap="square">
            <a:spAutoFit/>
          </a:bodyPr>
          <a:lstStyle/>
          <a:p>
            <a:pPr lvl="0" algn="r">
              <a:defRPr/>
            </a:pPr>
            <a:r>
              <a:rPr lang="en-CA" i="1" dirty="0">
                <a:latin typeface="Century Gothic" pitchFamily="34" charset="0"/>
                <a:ea typeface="ＭＳ Ｐゴシック" pitchFamily="34" charset="-128"/>
              </a:rPr>
              <a:t>”IQS is training and certifying technical staff to perform QA disciplines right here at home. In-Sourcing is now a viable and cost-effective option for your company.”</a:t>
            </a:r>
          </a:p>
        </p:txBody>
      </p:sp>
    </p:spTree>
    <p:extLst>
      <p:ext uri="{BB962C8B-B14F-4D97-AF65-F5344CB8AC3E}">
        <p14:creationId xmlns:p14="http://schemas.microsoft.com/office/powerpoint/2010/main" val="23931231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4B6C0D4A-F5FE-4EF6-B2D1-60EFE1458611}"/>
              </a:ext>
            </a:extLst>
          </p:cNvPr>
          <p:cNvSpPr/>
          <p:nvPr/>
        </p:nvSpPr>
        <p:spPr>
          <a:xfrm>
            <a:off x="-58312" y="13504"/>
            <a:ext cx="1222514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05041DE1-32B2-4316-8FBE-865EB21E21D3}"/>
              </a:ext>
            </a:extLst>
          </p:cNvPr>
          <p:cNvSpPr txBox="1"/>
          <p:nvPr/>
        </p:nvSpPr>
        <p:spPr>
          <a:xfrm>
            <a:off x="1558543" y="2703840"/>
            <a:ext cx="9074920" cy="1631216"/>
          </a:xfrm>
          <a:prstGeom prst="rect">
            <a:avLst/>
          </a:prstGeom>
          <a:noFill/>
        </p:spPr>
        <p:txBody>
          <a:bodyPr wrap="none" rtlCol="0">
            <a:spAutoFit/>
          </a:bodyPr>
          <a:lstStyle/>
          <a:p>
            <a:pPr algn="ctr"/>
            <a:r>
              <a:rPr lang="en-US" sz="5000" b="1" dirty="0">
                <a:latin typeface="Lucida Sans Unicode" panose="020B0602030504020204" pitchFamily="34" charset="0"/>
                <a:cs typeface="Lucida Sans Unicode" panose="020B0602030504020204" pitchFamily="34" charset="0"/>
              </a:rPr>
              <a:t>Current State to Future State</a:t>
            </a:r>
          </a:p>
          <a:p>
            <a:pPr algn="ctr"/>
            <a:r>
              <a:rPr lang="en-US" sz="5000" b="1" dirty="0">
                <a:latin typeface="Lucida Sans Unicode" panose="020B0602030504020204" pitchFamily="34" charset="0"/>
                <a:cs typeface="Lucida Sans Unicode" panose="020B0602030504020204" pitchFamily="34" charset="0"/>
              </a:rPr>
              <a:t>Transition</a:t>
            </a:r>
            <a:endParaRPr lang="en-US" sz="4000" b="1" dirty="0">
              <a:latin typeface="Lucida Sans Unicode" panose="020B0602030504020204" pitchFamily="34" charset="0"/>
              <a:cs typeface="Lucida Sans Unicode" panose="020B0602030504020204" pitchFamily="34" charset="0"/>
            </a:endParaRPr>
          </a:p>
        </p:txBody>
      </p:sp>
      <p:pic>
        <p:nvPicPr>
          <p:cNvPr id="6" name="Picture 5">
            <a:extLst>
              <a:ext uri="{FF2B5EF4-FFF2-40B4-BE49-F238E27FC236}">
                <a16:creationId xmlns:a16="http://schemas.microsoft.com/office/drawing/2014/main" id="{86A44D59-7748-A248-A6FB-88CE906BBE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048" y="-141479"/>
            <a:ext cx="3369033" cy="3369033"/>
          </a:xfrm>
          <a:prstGeom prst="rect">
            <a:avLst/>
          </a:prstGeom>
        </p:spPr>
      </p:pic>
    </p:spTree>
    <p:extLst>
      <p:ext uri="{BB962C8B-B14F-4D97-AF65-F5344CB8AC3E}">
        <p14:creationId xmlns:p14="http://schemas.microsoft.com/office/powerpoint/2010/main" val="3490202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68AE570-E5C4-4F5A-BCC6-A21E0C94454C}"/>
              </a:ext>
            </a:extLst>
          </p:cNvPr>
          <p:cNvSpPr txBox="1"/>
          <p:nvPr/>
        </p:nvSpPr>
        <p:spPr>
          <a:xfrm>
            <a:off x="1402080" y="476287"/>
            <a:ext cx="9387840" cy="707886"/>
          </a:xfrm>
          <a:prstGeom prst="rect">
            <a:avLst/>
          </a:prstGeom>
          <a:noFill/>
        </p:spPr>
        <p:txBody>
          <a:bodyPr wrap="square" rtlCol="0">
            <a:spAutoFit/>
          </a:bodyPr>
          <a:lstStyle/>
          <a:p>
            <a:pPr algn="ctr"/>
            <a:r>
              <a:rPr lang="en-US" sz="4000" b="1" dirty="0">
                <a:latin typeface="Lucida Sans Unicode" panose="020B0602030504020204" pitchFamily="34" charset="0"/>
                <a:ea typeface="Permanent Marker" panose="02000000000000000000" pitchFamily="2" charset="0"/>
                <a:cs typeface="Lucida Sans Unicode" panose="020B0602030504020204" pitchFamily="34" charset="0"/>
              </a:rPr>
              <a:t>Current State KPIs</a:t>
            </a:r>
          </a:p>
        </p:txBody>
      </p:sp>
      <p:sp>
        <p:nvSpPr>
          <p:cNvPr id="4" name="TextBox 3">
            <a:extLst>
              <a:ext uri="{FF2B5EF4-FFF2-40B4-BE49-F238E27FC236}">
                <a16:creationId xmlns:a16="http://schemas.microsoft.com/office/drawing/2014/main" id="{B4B0BC7E-DB6B-48BE-A107-B92FFC3F4D51}"/>
              </a:ext>
            </a:extLst>
          </p:cNvPr>
          <p:cNvSpPr txBox="1"/>
          <p:nvPr/>
        </p:nvSpPr>
        <p:spPr>
          <a:xfrm>
            <a:off x="1887940" y="1441899"/>
            <a:ext cx="8416120" cy="4939814"/>
          </a:xfrm>
          <a:prstGeom prst="rect">
            <a:avLst/>
          </a:prstGeom>
          <a:noFill/>
        </p:spPr>
        <p:txBody>
          <a:bodyPr wrap="square" rtlCol="0">
            <a:spAutoFit/>
          </a:bodyPr>
          <a:lstStyle/>
          <a:p>
            <a:pPr algn="ctr">
              <a:spcAft>
                <a:spcPts val="1800"/>
              </a:spcAft>
            </a:pPr>
            <a:r>
              <a:rPr lang="en-US" dirty="0">
                <a:ea typeface="Permanent Marker" panose="02000000000000000000" pitchFamily="2" charset="0"/>
              </a:rPr>
              <a:t>53 dedicated resources</a:t>
            </a:r>
          </a:p>
          <a:p>
            <a:pPr algn="ctr">
              <a:spcAft>
                <a:spcPts val="1800"/>
              </a:spcAft>
            </a:pPr>
            <a:r>
              <a:rPr lang="en-US" dirty="0">
                <a:ea typeface="Permanent Marker" panose="02000000000000000000" pitchFamily="2" charset="0"/>
              </a:rPr>
              <a:t>31 Onsite </a:t>
            </a:r>
          </a:p>
          <a:p>
            <a:pPr algn="ctr">
              <a:spcAft>
                <a:spcPts val="1800"/>
              </a:spcAft>
            </a:pPr>
            <a:r>
              <a:rPr lang="en-US" dirty="0">
                <a:ea typeface="Permanent Marker" panose="02000000000000000000" pitchFamily="2" charset="0"/>
              </a:rPr>
              <a:t>22 Offshore</a:t>
            </a:r>
          </a:p>
          <a:p>
            <a:pPr algn="ctr">
              <a:spcAft>
                <a:spcPts val="1800"/>
              </a:spcAft>
            </a:pPr>
            <a:r>
              <a:rPr lang="en-US" dirty="0">
                <a:ea typeface="Permanent Marker" panose="02000000000000000000" pitchFamily="2" charset="0"/>
              </a:rPr>
              <a:t>In-efficient cost structure</a:t>
            </a:r>
          </a:p>
          <a:p>
            <a:pPr algn="ctr">
              <a:spcAft>
                <a:spcPts val="1800"/>
              </a:spcAft>
            </a:pPr>
            <a:r>
              <a:rPr lang="en-US" dirty="0">
                <a:ea typeface="Permanent Marker" panose="02000000000000000000" pitchFamily="2" charset="0"/>
              </a:rPr>
              <a:t>Inconsistent processes and metrics</a:t>
            </a:r>
          </a:p>
          <a:p>
            <a:pPr algn="ctr">
              <a:spcAft>
                <a:spcPts val="1800"/>
              </a:spcAft>
            </a:pPr>
            <a:r>
              <a:rPr lang="en-US" dirty="0">
                <a:ea typeface="Permanent Marker" panose="02000000000000000000" pitchFamily="2" charset="0"/>
              </a:rPr>
              <a:t>Offsite team working in different time zone</a:t>
            </a:r>
          </a:p>
          <a:p>
            <a:pPr algn="ctr">
              <a:spcAft>
                <a:spcPts val="1800"/>
              </a:spcAft>
            </a:pPr>
            <a:r>
              <a:rPr lang="en-US" dirty="0">
                <a:ea typeface="Permanent Marker" panose="02000000000000000000" pitchFamily="2" charset="0"/>
              </a:rPr>
              <a:t>Higher cost model</a:t>
            </a:r>
          </a:p>
          <a:p>
            <a:pPr algn="ctr">
              <a:spcAft>
                <a:spcPts val="1800"/>
              </a:spcAft>
            </a:pPr>
            <a:r>
              <a:rPr lang="en-US" dirty="0">
                <a:ea typeface="Permanent Marker" panose="02000000000000000000" pitchFamily="2" charset="0"/>
              </a:rPr>
              <a:t>Multiple Vendors providing various levels of experience and expertise</a:t>
            </a:r>
          </a:p>
          <a:p>
            <a:pPr algn="ctr">
              <a:spcAft>
                <a:spcPts val="1800"/>
              </a:spcAft>
            </a:pPr>
            <a:r>
              <a:rPr lang="en-US" dirty="0">
                <a:ea typeface="Permanent Marker" panose="02000000000000000000" pitchFamily="2" charset="0"/>
              </a:rPr>
              <a:t>No Strategic direction – Everyone doing it “their way” </a:t>
            </a:r>
          </a:p>
          <a:p>
            <a:pPr algn="ctr">
              <a:spcAft>
                <a:spcPts val="1800"/>
              </a:spcAft>
            </a:pPr>
            <a:r>
              <a:rPr lang="en-US" dirty="0">
                <a:ea typeface="Permanent Marker" panose="02000000000000000000" pitchFamily="2" charset="0"/>
              </a:rPr>
              <a:t>PMO and Business providing the QA/Testing estimates</a:t>
            </a:r>
          </a:p>
        </p:txBody>
      </p:sp>
    </p:spTree>
    <p:extLst>
      <p:ext uri="{BB962C8B-B14F-4D97-AF65-F5344CB8AC3E}">
        <p14:creationId xmlns:p14="http://schemas.microsoft.com/office/powerpoint/2010/main" val="23243290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E8D94AF3-5ABB-4EF3-BA8B-93E78460D364}"/>
              </a:ext>
            </a:extLst>
          </p:cNvPr>
          <p:cNvSpPr/>
          <p:nvPr/>
        </p:nvSpPr>
        <p:spPr>
          <a:xfrm>
            <a:off x="0" y="-682673"/>
            <a:ext cx="12191998" cy="723359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slz="http://schemas.microsoft.com/office/powerpoint/2016/slidezoom" Requires="pslz">
          <p:graphicFrame>
            <p:nvGraphicFramePr>
              <p:cNvPr id="3" name="Slide Zoom 2">
                <a:extLst>
                  <a:ext uri="{FF2B5EF4-FFF2-40B4-BE49-F238E27FC236}">
                    <a16:creationId xmlns:a16="http://schemas.microsoft.com/office/drawing/2014/main" id="{F21782E9-9765-455B-AAF4-84FD4466D7B9}"/>
                  </a:ext>
                </a:extLst>
              </p:cNvPr>
              <p:cNvGraphicFramePr>
                <a:graphicFrameLocks noChangeAspect="1"/>
              </p:cNvGraphicFramePr>
              <p:nvPr>
                <p:extLst>
                  <p:ext uri="{D42A27DB-BD31-4B8C-83A1-F6EECF244321}">
                    <p14:modId xmlns:p14="http://schemas.microsoft.com/office/powerpoint/2010/main" val="4077629776"/>
                  </p:ext>
                </p:extLst>
              </p:nvPr>
            </p:nvGraphicFramePr>
            <p:xfrm>
              <a:off x="473234" y="2153015"/>
              <a:ext cx="5149532" cy="3389439"/>
            </p:xfrm>
            <a:graphic>
              <a:graphicData uri="http://schemas.microsoft.com/office/powerpoint/2016/slidezoom">
                <pslz:sldZm>
                  <pslz:sldZmObj sldId="357" cId="365024371">
                    <pslz:zmPr id="{3F0DA204-C3C7-47CA-9F68-209FFED29CC2}" transitionDur="1000" showBg="0">
                      <p166:blipFill xmlns:p166="http://schemas.microsoft.com/office/powerpoint/2016/6/main">
                        <a:blip r:embed="rId3"/>
                        <a:stretch>
                          <a:fillRect/>
                        </a:stretch>
                      </p166:blipFill>
                      <p166:spPr xmlns:p166="http://schemas.microsoft.com/office/powerpoint/2016/6/main">
                        <a:xfrm>
                          <a:off x="0" y="0"/>
                          <a:ext cx="5149532" cy="3389439"/>
                        </a:xfrm>
                        <a:prstGeom prst="rect">
                          <a:avLst/>
                        </a:prstGeom>
                      </p166:spPr>
                    </pslz:zmPr>
                  </pslz:sldZmObj>
                </pslz:sldZm>
              </a:graphicData>
            </a:graphic>
          </p:graphicFrame>
        </mc:Choice>
        <mc:Fallback>
          <p:pic>
            <p:nvPicPr>
              <p:cNvPr id="3" name="Slide Zoom 2">
                <a:hlinkClick r:id="rId4" action="ppaction://hlinksldjump"/>
                <a:extLst>
                  <a:ext uri="{FF2B5EF4-FFF2-40B4-BE49-F238E27FC236}">
                    <a16:creationId xmlns:a16="http://schemas.microsoft.com/office/drawing/2014/main" id="{F21782E9-9765-455B-AAF4-84FD4466D7B9}"/>
                  </a:ext>
                </a:extLst>
              </p:cNvPr>
              <p:cNvPicPr>
                <a:picLocks noGrp="1" noRot="1" noChangeAspect="1" noMove="1" noResize="1" noEditPoints="1" noAdjustHandles="1" noChangeArrowheads="1" noChangeShapeType="1"/>
              </p:cNvPicPr>
              <p:nvPr/>
            </p:nvPicPr>
            <p:blipFill>
              <a:blip r:embed="rId3"/>
              <a:stretch>
                <a:fillRect/>
              </a:stretch>
            </p:blipFill>
            <p:spPr>
              <a:xfrm>
                <a:off x="473234" y="2153015"/>
                <a:ext cx="5149532" cy="3389439"/>
              </a:xfrm>
              <a:prstGeom prst="rect">
                <a:avLst/>
              </a:prstGeom>
            </p:spPr>
          </p:pic>
        </mc:Fallback>
      </mc:AlternateContent>
      <mc:AlternateContent xmlns:mc="http://schemas.openxmlformats.org/markup-compatibility/2006">
        <mc:Choice xmlns:pslz="http://schemas.microsoft.com/office/powerpoint/2016/slidezoom" Requires="pslz">
          <p:graphicFrame>
            <p:nvGraphicFramePr>
              <p:cNvPr id="15" name="Slide Zoom 14">
                <a:extLst>
                  <a:ext uri="{FF2B5EF4-FFF2-40B4-BE49-F238E27FC236}">
                    <a16:creationId xmlns:a16="http://schemas.microsoft.com/office/drawing/2014/main" id="{D2A6EE58-0011-4B3B-A1D7-F0AF2B5CE1BF}"/>
                  </a:ext>
                </a:extLst>
              </p:cNvPr>
              <p:cNvGraphicFramePr>
                <a:graphicFrameLocks noChangeAspect="1"/>
              </p:cNvGraphicFramePr>
              <p:nvPr>
                <p:extLst>
                  <p:ext uri="{D42A27DB-BD31-4B8C-83A1-F6EECF244321}">
                    <p14:modId xmlns:p14="http://schemas.microsoft.com/office/powerpoint/2010/main" val="1313151358"/>
                  </p:ext>
                </p:extLst>
              </p:nvPr>
            </p:nvGraphicFramePr>
            <p:xfrm>
              <a:off x="6486740" y="2356436"/>
              <a:ext cx="5232026" cy="3389439"/>
            </p:xfrm>
            <a:graphic>
              <a:graphicData uri="http://schemas.microsoft.com/office/powerpoint/2016/slidezoom">
                <pslz:sldZm>
                  <pslz:sldZmObj sldId="360" cId="2914314237">
                    <pslz:zmPr id="{24A4300F-9212-4F11-B399-6F5480A1EC88}" returnToParent="0" transitionDur="1000" showBg="0">
                      <p166:blipFill xmlns:p166="http://schemas.microsoft.com/office/powerpoint/2016/6/main">
                        <a:blip r:embed="rId5"/>
                        <a:stretch>
                          <a:fillRect/>
                        </a:stretch>
                      </p166:blipFill>
                      <p166:spPr xmlns:p166="http://schemas.microsoft.com/office/powerpoint/2016/6/main">
                        <a:xfrm>
                          <a:off x="0" y="0"/>
                          <a:ext cx="5232026" cy="3389439"/>
                        </a:xfrm>
                        <a:prstGeom prst="rect">
                          <a:avLst/>
                        </a:prstGeom>
                      </p166:spPr>
                    </pslz:zmPr>
                  </pslz:sldZmObj>
                </pslz:sldZm>
              </a:graphicData>
            </a:graphic>
          </p:graphicFrame>
        </mc:Choice>
        <mc:Fallback>
          <p:pic>
            <p:nvPicPr>
              <p:cNvPr id="15" name="Slide Zoom 14">
                <a:hlinkClick r:id="rId6" action="ppaction://hlinksldjump"/>
                <a:extLst>
                  <a:ext uri="{FF2B5EF4-FFF2-40B4-BE49-F238E27FC236}">
                    <a16:creationId xmlns:a16="http://schemas.microsoft.com/office/drawing/2014/main" id="{D2A6EE58-0011-4B3B-A1D7-F0AF2B5CE1BF}"/>
                  </a:ext>
                </a:extLst>
              </p:cNvPr>
              <p:cNvPicPr>
                <a:picLocks noGrp="1" noRot="1" noChangeAspect="1" noMove="1" noResize="1" noEditPoints="1" noAdjustHandles="1" noChangeArrowheads="1" noChangeShapeType="1"/>
              </p:cNvPicPr>
              <p:nvPr/>
            </p:nvPicPr>
            <p:blipFill>
              <a:blip r:embed="rId5"/>
              <a:stretch>
                <a:fillRect/>
              </a:stretch>
            </p:blipFill>
            <p:spPr>
              <a:xfrm>
                <a:off x="6486740" y="2356436"/>
                <a:ext cx="5232026" cy="3389439"/>
              </a:xfrm>
              <a:prstGeom prst="rect">
                <a:avLst/>
              </a:prstGeom>
            </p:spPr>
          </p:pic>
        </mc:Fallback>
      </mc:AlternateContent>
      <p:cxnSp>
        <p:nvCxnSpPr>
          <p:cNvPr id="67" name="Straight Connector 66">
            <a:extLst>
              <a:ext uri="{FF2B5EF4-FFF2-40B4-BE49-F238E27FC236}">
                <a16:creationId xmlns:a16="http://schemas.microsoft.com/office/drawing/2014/main" id="{8D6EED3E-E1C3-48B3-8671-FA2D25C0D918}"/>
              </a:ext>
            </a:extLst>
          </p:cNvPr>
          <p:cNvCxnSpPr>
            <a:cxnSpLocks/>
          </p:cNvCxnSpPr>
          <p:nvPr/>
        </p:nvCxnSpPr>
        <p:spPr>
          <a:xfrm>
            <a:off x="6096000" y="2144577"/>
            <a:ext cx="0" cy="4368152"/>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Arrow: Down 6">
            <a:extLst>
              <a:ext uri="{FF2B5EF4-FFF2-40B4-BE49-F238E27FC236}">
                <a16:creationId xmlns:a16="http://schemas.microsoft.com/office/drawing/2014/main" id="{FD0B6854-FB4A-47B8-8A23-E034E615E143}"/>
              </a:ext>
            </a:extLst>
          </p:cNvPr>
          <p:cNvSpPr/>
          <p:nvPr/>
        </p:nvSpPr>
        <p:spPr>
          <a:xfrm rot="16200000">
            <a:off x="5909474" y="972514"/>
            <a:ext cx="373052" cy="1136088"/>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5" name="TextBox 64">
            <a:extLst>
              <a:ext uri="{FF2B5EF4-FFF2-40B4-BE49-F238E27FC236}">
                <a16:creationId xmlns:a16="http://schemas.microsoft.com/office/drawing/2014/main" id="{617089B5-A349-48FE-8DEA-99741C01D9D0}"/>
              </a:ext>
            </a:extLst>
          </p:cNvPr>
          <p:cNvSpPr txBox="1"/>
          <p:nvPr/>
        </p:nvSpPr>
        <p:spPr>
          <a:xfrm>
            <a:off x="727763" y="1109670"/>
            <a:ext cx="4289957" cy="861774"/>
          </a:xfrm>
          <a:prstGeom prst="rect">
            <a:avLst/>
          </a:prstGeom>
          <a:noFill/>
          <a:ln>
            <a:noFill/>
          </a:ln>
        </p:spPr>
        <p:txBody>
          <a:bodyPr wrap="none" rtlCol="0">
            <a:spAutoFit/>
          </a:bodyPr>
          <a:lstStyle/>
          <a:p>
            <a:pPr algn="ctr"/>
            <a:r>
              <a:rPr lang="en-US" sz="5000" b="1" dirty="0">
                <a:solidFill>
                  <a:schemeClr val="bg1"/>
                </a:solidFill>
                <a:latin typeface="Lucida Sans Unicode" panose="020B0602030504020204" pitchFamily="34" charset="0"/>
                <a:cs typeface="Lucida Sans Unicode" panose="020B0602030504020204" pitchFamily="34" charset="0"/>
              </a:rPr>
              <a:t>Current State</a:t>
            </a:r>
          </a:p>
        </p:txBody>
      </p:sp>
      <p:sp>
        <p:nvSpPr>
          <p:cNvPr id="66" name="TextBox 65">
            <a:extLst>
              <a:ext uri="{FF2B5EF4-FFF2-40B4-BE49-F238E27FC236}">
                <a16:creationId xmlns:a16="http://schemas.microsoft.com/office/drawing/2014/main" id="{AD29F9A0-4387-4344-A0A0-86237F116C53}"/>
              </a:ext>
            </a:extLst>
          </p:cNvPr>
          <p:cNvSpPr txBox="1"/>
          <p:nvPr/>
        </p:nvSpPr>
        <p:spPr>
          <a:xfrm>
            <a:off x="7174280" y="1109670"/>
            <a:ext cx="3927677" cy="861774"/>
          </a:xfrm>
          <a:prstGeom prst="rect">
            <a:avLst/>
          </a:prstGeom>
          <a:noFill/>
          <a:ln>
            <a:noFill/>
          </a:ln>
        </p:spPr>
        <p:txBody>
          <a:bodyPr wrap="none" rtlCol="0">
            <a:spAutoFit/>
          </a:bodyPr>
          <a:lstStyle/>
          <a:p>
            <a:pPr algn="ctr"/>
            <a:r>
              <a:rPr lang="en-US" sz="5000" b="1" dirty="0">
                <a:solidFill>
                  <a:schemeClr val="bg1"/>
                </a:solidFill>
                <a:latin typeface="Lucida Sans Unicode" panose="020B0602030504020204" pitchFamily="34" charset="0"/>
                <a:cs typeface="Lucida Sans Unicode" panose="020B0602030504020204" pitchFamily="34" charset="0"/>
              </a:rPr>
              <a:t>Future State</a:t>
            </a:r>
          </a:p>
        </p:txBody>
      </p:sp>
      <p:sp>
        <p:nvSpPr>
          <p:cNvPr id="10" name="TextBox 9">
            <a:extLst>
              <a:ext uri="{FF2B5EF4-FFF2-40B4-BE49-F238E27FC236}">
                <a16:creationId xmlns:a16="http://schemas.microsoft.com/office/drawing/2014/main" id="{6DC81735-9F55-4955-80EF-C602987E35DF}"/>
              </a:ext>
            </a:extLst>
          </p:cNvPr>
          <p:cNvSpPr txBox="1"/>
          <p:nvPr/>
        </p:nvSpPr>
        <p:spPr>
          <a:xfrm>
            <a:off x="3063680" y="107266"/>
            <a:ext cx="5383205" cy="861774"/>
          </a:xfrm>
          <a:prstGeom prst="rect">
            <a:avLst/>
          </a:prstGeom>
          <a:noFill/>
          <a:ln>
            <a:noFill/>
          </a:ln>
        </p:spPr>
        <p:txBody>
          <a:bodyPr wrap="none" rtlCol="0">
            <a:spAutoFit/>
          </a:bodyPr>
          <a:lstStyle/>
          <a:p>
            <a:pPr algn="ctr"/>
            <a:r>
              <a:rPr lang="en-US" sz="5000" b="1" dirty="0">
                <a:solidFill>
                  <a:schemeClr val="bg1"/>
                </a:solidFill>
                <a:latin typeface="Lucida Sans Unicode" panose="020B0602030504020204" pitchFamily="34" charset="0"/>
                <a:cs typeface="Lucida Sans Unicode" panose="020B0602030504020204" pitchFamily="34" charset="0"/>
              </a:rPr>
              <a:t>Process Example</a:t>
            </a:r>
          </a:p>
        </p:txBody>
      </p:sp>
    </p:spTree>
    <p:extLst>
      <p:ext uri="{BB962C8B-B14F-4D97-AF65-F5344CB8AC3E}">
        <p14:creationId xmlns:p14="http://schemas.microsoft.com/office/powerpoint/2010/main" val="2604111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grpSp>
        <p:nvGrpSpPr>
          <p:cNvPr id="136" name="Group 135">
            <a:extLst>
              <a:ext uri="{FF2B5EF4-FFF2-40B4-BE49-F238E27FC236}">
                <a16:creationId xmlns:a16="http://schemas.microsoft.com/office/drawing/2014/main" id="{F3D35BBE-9F72-4E57-BDC4-A133A95A5C66}"/>
              </a:ext>
            </a:extLst>
          </p:cNvPr>
          <p:cNvGrpSpPr/>
          <p:nvPr/>
        </p:nvGrpSpPr>
        <p:grpSpPr>
          <a:xfrm>
            <a:off x="1945333" y="2252201"/>
            <a:ext cx="2574552" cy="858490"/>
            <a:chOff x="1038244" y="3392818"/>
            <a:chExt cx="3489061" cy="1163436"/>
          </a:xfrm>
        </p:grpSpPr>
        <p:pic>
          <p:nvPicPr>
            <p:cNvPr id="130" name="Graphic 129" descr="Man">
              <a:extLst>
                <a:ext uri="{FF2B5EF4-FFF2-40B4-BE49-F238E27FC236}">
                  <a16:creationId xmlns:a16="http://schemas.microsoft.com/office/drawing/2014/main" id="{16F9542F-B31E-4D40-8C34-B88E2D00C742}"/>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1038244" y="3392818"/>
              <a:ext cx="573822" cy="1163436"/>
            </a:xfrm>
            <a:prstGeom prst="rect">
              <a:avLst/>
            </a:prstGeom>
          </p:spPr>
        </p:pic>
        <p:pic>
          <p:nvPicPr>
            <p:cNvPr id="131" name="Graphic 130" descr="Man">
              <a:extLst>
                <a:ext uri="{FF2B5EF4-FFF2-40B4-BE49-F238E27FC236}">
                  <a16:creationId xmlns:a16="http://schemas.microsoft.com/office/drawing/2014/main" id="{5D1AC549-C7E2-42AC-9125-D308020FDD1A}"/>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1621292" y="3392818"/>
              <a:ext cx="573822" cy="1163436"/>
            </a:xfrm>
            <a:prstGeom prst="rect">
              <a:avLst/>
            </a:prstGeom>
          </p:spPr>
        </p:pic>
        <p:pic>
          <p:nvPicPr>
            <p:cNvPr id="132" name="Graphic 131" descr="Man">
              <a:extLst>
                <a:ext uri="{FF2B5EF4-FFF2-40B4-BE49-F238E27FC236}">
                  <a16:creationId xmlns:a16="http://schemas.microsoft.com/office/drawing/2014/main" id="{C6750E39-C15F-4A4C-8574-AD3060C2939F}"/>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2204340" y="3392818"/>
              <a:ext cx="573822" cy="1163436"/>
            </a:xfrm>
            <a:prstGeom prst="rect">
              <a:avLst/>
            </a:prstGeom>
          </p:spPr>
        </p:pic>
        <p:pic>
          <p:nvPicPr>
            <p:cNvPr id="133" name="Graphic 132" descr="Man">
              <a:extLst>
                <a:ext uri="{FF2B5EF4-FFF2-40B4-BE49-F238E27FC236}">
                  <a16:creationId xmlns:a16="http://schemas.microsoft.com/office/drawing/2014/main" id="{593D1BA9-921B-44FC-84E8-F71F3C738A90}"/>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2787389" y="3392818"/>
              <a:ext cx="573822" cy="1163436"/>
            </a:xfrm>
            <a:prstGeom prst="rect">
              <a:avLst/>
            </a:prstGeom>
          </p:spPr>
        </p:pic>
        <p:pic>
          <p:nvPicPr>
            <p:cNvPr id="134" name="Graphic 133" descr="Man">
              <a:extLst>
                <a:ext uri="{FF2B5EF4-FFF2-40B4-BE49-F238E27FC236}">
                  <a16:creationId xmlns:a16="http://schemas.microsoft.com/office/drawing/2014/main" id="{3EAE11D0-E1A8-4D8A-8D38-C33CA1470B03}"/>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3370437" y="3392818"/>
              <a:ext cx="573822" cy="1163436"/>
            </a:xfrm>
            <a:prstGeom prst="rect">
              <a:avLst/>
            </a:prstGeom>
          </p:spPr>
        </p:pic>
        <p:pic>
          <p:nvPicPr>
            <p:cNvPr id="135" name="Graphic 134" descr="Man">
              <a:extLst>
                <a:ext uri="{FF2B5EF4-FFF2-40B4-BE49-F238E27FC236}">
                  <a16:creationId xmlns:a16="http://schemas.microsoft.com/office/drawing/2014/main" id="{9319D776-8EC7-4883-BBDC-982D44027B5C}"/>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3953483" y="3392818"/>
              <a:ext cx="573822" cy="1163436"/>
            </a:xfrm>
            <a:prstGeom prst="rect">
              <a:avLst/>
            </a:prstGeom>
          </p:spPr>
        </p:pic>
      </p:grpSp>
      <p:grpSp>
        <p:nvGrpSpPr>
          <p:cNvPr id="163" name="Group 162">
            <a:extLst>
              <a:ext uri="{FF2B5EF4-FFF2-40B4-BE49-F238E27FC236}">
                <a16:creationId xmlns:a16="http://schemas.microsoft.com/office/drawing/2014/main" id="{A82B11C8-9495-4E43-875D-55F9729E27B6}"/>
              </a:ext>
            </a:extLst>
          </p:cNvPr>
          <p:cNvGrpSpPr/>
          <p:nvPr/>
        </p:nvGrpSpPr>
        <p:grpSpPr>
          <a:xfrm>
            <a:off x="6594472" y="2071154"/>
            <a:ext cx="3876194" cy="1175564"/>
            <a:chOff x="6545332" y="3165455"/>
            <a:chExt cx="5253063" cy="1593138"/>
          </a:xfrm>
          <a:solidFill>
            <a:srgbClr val="D71921"/>
          </a:solidFill>
        </p:grpSpPr>
        <p:pic>
          <p:nvPicPr>
            <p:cNvPr id="138" name="Graphic 137" descr="Man">
              <a:extLst>
                <a:ext uri="{FF2B5EF4-FFF2-40B4-BE49-F238E27FC236}">
                  <a16:creationId xmlns:a16="http://schemas.microsoft.com/office/drawing/2014/main" id="{7B75A197-B114-40CE-9B5B-CC240C01E8C9}"/>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6699770" y="3165455"/>
              <a:ext cx="573822" cy="1163436"/>
            </a:xfrm>
            <a:prstGeom prst="rect">
              <a:avLst/>
            </a:prstGeom>
          </p:spPr>
        </p:pic>
        <p:pic>
          <p:nvPicPr>
            <p:cNvPr id="139" name="Graphic 138" descr="Man">
              <a:extLst>
                <a:ext uri="{FF2B5EF4-FFF2-40B4-BE49-F238E27FC236}">
                  <a16:creationId xmlns:a16="http://schemas.microsoft.com/office/drawing/2014/main" id="{B79D0977-FD10-40E1-BF13-78EAF266809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7282818" y="3165455"/>
              <a:ext cx="573822" cy="1163436"/>
            </a:xfrm>
            <a:prstGeom prst="rect">
              <a:avLst/>
            </a:prstGeom>
          </p:spPr>
        </p:pic>
        <p:pic>
          <p:nvPicPr>
            <p:cNvPr id="140" name="Graphic 139" descr="Man">
              <a:extLst>
                <a:ext uri="{FF2B5EF4-FFF2-40B4-BE49-F238E27FC236}">
                  <a16:creationId xmlns:a16="http://schemas.microsoft.com/office/drawing/2014/main" id="{0B2125DE-4FAF-4F02-A17E-BC8D91A2C14C}"/>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7865866" y="3165455"/>
              <a:ext cx="573822" cy="1163436"/>
            </a:xfrm>
            <a:prstGeom prst="rect">
              <a:avLst/>
            </a:prstGeom>
          </p:spPr>
        </p:pic>
        <p:pic>
          <p:nvPicPr>
            <p:cNvPr id="141" name="Graphic 140" descr="Man">
              <a:extLst>
                <a:ext uri="{FF2B5EF4-FFF2-40B4-BE49-F238E27FC236}">
                  <a16:creationId xmlns:a16="http://schemas.microsoft.com/office/drawing/2014/main" id="{F35C6F8D-9836-4C7A-9F81-3CE431483F7B}"/>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448915" y="3165455"/>
              <a:ext cx="573822" cy="1163436"/>
            </a:xfrm>
            <a:prstGeom prst="rect">
              <a:avLst/>
            </a:prstGeom>
          </p:spPr>
        </p:pic>
        <p:pic>
          <p:nvPicPr>
            <p:cNvPr id="142" name="Graphic 141" descr="Man">
              <a:extLst>
                <a:ext uri="{FF2B5EF4-FFF2-40B4-BE49-F238E27FC236}">
                  <a16:creationId xmlns:a16="http://schemas.microsoft.com/office/drawing/2014/main" id="{732A762F-7EDA-4B15-9D31-AF3D7BE75A09}"/>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031963" y="3165455"/>
              <a:ext cx="573822" cy="1163436"/>
            </a:xfrm>
            <a:prstGeom prst="rect">
              <a:avLst/>
            </a:prstGeom>
          </p:spPr>
        </p:pic>
        <p:pic>
          <p:nvPicPr>
            <p:cNvPr id="143" name="Graphic 142" descr="Man">
              <a:extLst>
                <a:ext uri="{FF2B5EF4-FFF2-40B4-BE49-F238E27FC236}">
                  <a16:creationId xmlns:a16="http://schemas.microsoft.com/office/drawing/2014/main" id="{5ED306CD-1488-4D42-8435-6263E2D3CABB}"/>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615009" y="3165455"/>
              <a:ext cx="573822" cy="1163436"/>
            </a:xfrm>
            <a:prstGeom prst="rect">
              <a:avLst/>
            </a:prstGeom>
          </p:spPr>
        </p:pic>
        <p:pic>
          <p:nvPicPr>
            <p:cNvPr id="144" name="Graphic 143" descr="Man">
              <a:extLst>
                <a:ext uri="{FF2B5EF4-FFF2-40B4-BE49-F238E27FC236}">
                  <a16:creationId xmlns:a16="http://schemas.microsoft.com/office/drawing/2014/main" id="{6FA2B07D-D151-44B7-B323-EA6EA3B21D91}"/>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190940" y="3165455"/>
              <a:ext cx="573822" cy="1163436"/>
            </a:xfrm>
            <a:prstGeom prst="rect">
              <a:avLst/>
            </a:prstGeom>
          </p:spPr>
        </p:pic>
        <p:pic>
          <p:nvPicPr>
            <p:cNvPr id="145" name="Graphic 144" descr="Man">
              <a:extLst>
                <a:ext uri="{FF2B5EF4-FFF2-40B4-BE49-F238E27FC236}">
                  <a16:creationId xmlns:a16="http://schemas.microsoft.com/office/drawing/2014/main" id="{E0B6A4ED-8465-4418-A774-0BB53C45603E}"/>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760878" y="3165455"/>
              <a:ext cx="573822" cy="1163436"/>
            </a:xfrm>
            <a:prstGeom prst="rect">
              <a:avLst/>
            </a:prstGeom>
          </p:spPr>
        </p:pic>
        <p:pic>
          <p:nvPicPr>
            <p:cNvPr id="146" name="Graphic 145" descr="Man">
              <a:extLst>
                <a:ext uri="{FF2B5EF4-FFF2-40B4-BE49-F238E27FC236}">
                  <a16:creationId xmlns:a16="http://schemas.microsoft.com/office/drawing/2014/main" id="{853023F5-05CC-45A5-85B7-B714253161AC}"/>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6880130" y="3380306"/>
              <a:ext cx="573822" cy="1163436"/>
            </a:xfrm>
            <a:prstGeom prst="rect">
              <a:avLst/>
            </a:prstGeom>
          </p:spPr>
        </p:pic>
        <p:pic>
          <p:nvPicPr>
            <p:cNvPr id="147" name="Graphic 146" descr="Man">
              <a:extLst>
                <a:ext uri="{FF2B5EF4-FFF2-40B4-BE49-F238E27FC236}">
                  <a16:creationId xmlns:a16="http://schemas.microsoft.com/office/drawing/2014/main" id="{5DA8D314-B054-41E7-9740-B0C0AF4E89CC}"/>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7463178" y="3380306"/>
              <a:ext cx="573822" cy="1163436"/>
            </a:xfrm>
            <a:prstGeom prst="rect">
              <a:avLst/>
            </a:prstGeom>
          </p:spPr>
        </p:pic>
        <p:pic>
          <p:nvPicPr>
            <p:cNvPr id="148" name="Graphic 147" descr="Man">
              <a:extLst>
                <a:ext uri="{FF2B5EF4-FFF2-40B4-BE49-F238E27FC236}">
                  <a16:creationId xmlns:a16="http://schemas.microsoft.com/office/drawing/2014/main" id="{F29C45FE-A7B9-43F8-AE7B-F5306D0617D7}"/>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046226" y="3380306"/>
              <a:ext cx="573822" cy="1163436"/>
            </a:xfrm>
            <a:prstGeom prst="rect">
              <a:avLst/>
            </a:prstGeom>
          </p:spPr>
        </p:pic>
        <p:pic>
          <p:nvPicPr>
            <p:cNvPr id="149" name="Graphic 148" descr="Man">
              <a:extLst>
                <a:ext uri="{FF2B5EF4-FFF2-40B4-BE49-F238E27FC236}">
                  <a16:creationId xmlns:a16="http://schemas.microsoft.com/office/drawing/2014/main" id="{11B38B7C-E40A-48A4-9CF9-67AB57D32B06}"/>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629275" y="3380306"/>
              <a:ext cx="573822" cy="1163436"/>
            </a:xfrm>
            <a:prstGeom prst="rect">
              <a:avLst/>
            </a:prstGeom>
          </p:spPr>
        </p:pic>
        <p:pic>
          <p:nvPicPr>
            <p:cNvPr id="150" name="Graphic 149" descr="Man">
              <a:extLst>
                <a:ext uri="{FF2B5EF4-FFF2-40B4-BE49-F238E27FC236}">
                  <a16:creationId xmlns:a16="http://schemas.microsoft.com/office/drawing/2014/main" id="{8C5AED5C-DDDA-4564-80A8-F27705A04E89}"/>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212323" y="3380306"/>
              <a:ext cx="573822" cy="1163436"/>
            </a:xfrm>
            <a:prstGeom prst="rect">
              <a:avLst/>
            </a:prstGeom>
          </p:spPr>
        </p:pic>
        <p:pic>
          <p:nvPicPr>
            <p:cNvPr id="151" name="Graphic 150" descr="Man">
              <a:extLst>
                <a:ext uri="{FF2B5EF4-FFF2-40B4-BE49-F238E27FC236}">
                  <a16:creationId xmlns:a16="http://schemas.microsoft.com/office/drawing/2014/main" id="{775274C4-560E-4618-8B2F-F20F91536918}"/>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795369" y="3380306"/>
              <a:ext cx="573822" cy="1163436"/>
            </a:xfrm>
            <a:prstGeom prst="rect">
              <a:avLst/>
            </a:prstGeom>
          </p:spPr>
        </p:pic>
        <p:pic>
          <p:nvPicPr>
            <p:cNvPr id="152" name="Graphic 151" descr="Man">
              <a:extLst>
                <a:ext uri="{FF2B5EF4-FFF2-40B4-BE49-F238E27FC236}">
                  <a16:creationId xmlns:a16="http://schemas.microsoft.com/office/drawing/2014/main" id="{9B679DCF-0A61-423C-A0D8-B3E6D2B2059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371301" y="3380306"/>
              <a:ext cx="573822" cy="1163436"/>
            </a:xfrm>
            <a:prstGeom prst="rect">
              <a:avLst/>
            </a:prstGeom>
          </p:spPr>
        </p:pic>
        <p:pic>
          <p:nvPicPr>
            <p:cNvPr id="153" name="Graphic 152" descr="Man">
              <a:extLst>
                <a:ext uri="{FF2B5EF4-FFF2-40B4-BE49-F238E27FC236}">
                  <a16:creationId xmlns:a16="http://schemas.microsoft.com/office/drawing/2014/main" id="{CE507AF0-BE2C-42A1-99A1-F547C08072E7}"/>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941238" y="3380306"/>
              <a:ext cx="573822" cy="1163436"/>
            </a:xfrm>
            <a:prstGeom prst="rect">
              <a:avLst/>
            </a:prstGeom>
          </p:spPr>
        </p:pic>
        <p:pic>
          <p:nvPicPr>
            <p:cNvPr id="154" name="Graphic 153" descr="Man">
              <a:extLst>
                <a:ext uri="{FF2B5EF4-FFF2-40B4-BE49-F238E27FC236}">
                  <a16:creationId xmlns:a16="http://schemas.microsoft.com/office/drawing/2014/main" id="{698E99C2-49BF-4843-A9ED-61AB1C666058}"/>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6545332" y="3557233"/>
              <a:ext cx="573822" cy="1163436"/>
            </a:xfrm>
            <a:prstGeom prst="rect">
              <a:avLst/>
            </a:prstGeom>
          </p:spPr>
        </p:pic>
        <p:pic>
          <p:nvPicPr>
            <p:cNvPr id="155" name="Graphic 154" descr="Man">
              <a:extLst>
                <a:ext uri="{FF2B5EF4-FFF2-40B4-BE49-F238E27FC236}">
                  <a16:creationId xmlns:a16="http://schemas.microsoft.com/office/drawing/2014/main" id="{AC9EB59D-5DB5-45AF-86B2-135B3B61D1C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7128380" y="3557233"/>
              <a:ext cx="573822" cy="1163436"/>
            </a:xfrm>
            <a:prstGeom prst="rect">
              <a:avLst/>
            </a:prstGeom>
          </p:spPr>
        </p:pic>
        <p:pic>
          <p:nvPicPr>
            <p:cNvPr id="156" name="Graphic 155" descr="Man">
              <a:extLst>
                <a:ext uri="{FF2B5EF4-FFF2-40B4-BE49-F238E27FC236}">
                  <a16:creationId xmlns:a16="http://schemas.microsoft.com/office/drawing/2014/main" id="{C01504C9-0CC4-4549-9312-294DABDBB493}"/>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7711428" y="3557233"/>
              <a:ext cx="573822" cy="1163436"/>
            </a:xfrm>
            <a:prstGeom prst="rect">
              <a:avLst/>
            </a:prstGeom>
          </p:spPr>
        </p:pic>
        <p:pic>
          <p:nvPicPr>
            <p:cNvPr id="157" name="Graphic 156" descr="Man">
              <a:extLst>
                <a:ext uri="{FF2B5EF4-FFF2-40B4-BE49-F238E27FC236}">
                  <a16:creationId xmlns:a16="http://schemas.microsoft.com/office/drawing/2014/main" id="{75FE0165-51B7-4B3E-B1AC-9B06250CA0C8}"/>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294477" y="3557233"/>
              <a:ext cx="573822" cy="1163436"/>
            </a:xfrm>
            <a:prstGeom prst="rect">
              <a:avLst/>
            </a:prstGeom>
          </p:spPr>
        </p:pic>
        <p:pic>
          <p:nvPicPr>
            <p:cNvPr id="158" name="Graphic 157" descr="Man">
              <a:extLst>
                <a:ext uri="{FF2B5EF4-FFF2-40B4-BE49-F238E27FC236}">
                  <a16:creationId xmlns:a16="http://schemas.microsoft.com/office/drawing/2014/main" id="{92049E22-188B-4365-AD75-5E5930FE12AD}"/>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877525" y="3557233"/>
              <a:ext cx="573822" cy="1163436"/>
            </a:xfrm>
            <a:prstGeom prst="rect">
              <a:avLst/>
            </a:prstGeom>
          </p:spPr>
        </p:pic>
        <p:pic>
          <p:nvPicPr>
            <p:cNvPr id="159" name="Graphic 158" descr="Man">
              <a:extLst>
                <a:ext uri="{FF2B5EF4-FFF2-40B4-BE49-F238E27FC236}">
                  <a16:creationId xmlns:a16="http://schemas.microsoft.com/office/drawing/2014/main" id="{AEDA9C16-52CA-47F5-8508-1E4AD3FB8768}"/>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460571" y="3557233"/>
              <a:ext cx="573822" cy="1163436"/>
            </a:xfrm>
            <a:prstGeom prst="rect">
              <a:avLst/>
            </a:prstGeom>
          </p:spPr>
        </p:pic>
        <p:pic>
          <p:nvPicPr>
            <p:cNvPr id="160" name="Graphic 159" descr="Man">
              <a:extLst>
                <a:ext uri="{FF2B5EF4-FFF2-40B4-BE49-F238E27FC236}">
                  <a16:creationId xmlns:a16="http://schemas.microsoft.com/office/drawing/2014/main" id="{78DB7EF1-933A-43E5-ABAA-70951BEAB87C}"/>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047062" y="3557233"/>
              <a:ext cx="573822" cy="1163436"/>
            </a:xfrm>
            <a:prstGeom prst="rect">
              <a:avLst/>
            </a:prstGeom>
          </p:spPr>
        </p:pic>
        <p:pic>
          <p:nvPicPr>
            <p:cNvPr id="161" name="Graphic 160" descr="Man">
              <a:extLst>
                <a:ext uri="{FF2B5EF4-FFF2-40B4-BE49-F238E27FC236}">
                  <a16:creationId xmlns:a16="http://schemas.microsoft.com/office/drawing/2014/main" id="{2E896159-3598-4C7B-82D5-627AECC6D61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635380" y="3595157"/>
              <a:ext cx="573822" cy="1163436"/>
            </a:xfrm>
            <a:prstGeom prst="rect">
              <a:avLst/>
            </a:prstGeom>
          </p:spPr>
        </p:pic>
        <p:pic>
          <p:nvPicPr>
            <p:cNvPr id="162" name="Graphic 161" descr="Man">
              <a:extLst>
                <a:ext uri="{FF2B5EF4-FFF2-40B4-BE49-F238E27FC236}">
                  <a16:creationId xmlns:a16="http://schemas.microsoft.com/office/drawing/2014/main" id="{73D27EBD-6605-41DE-A26D-75290A7C25D7}"/>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1224573" y="3595157"/>
              <a:ext cx="573822" cy="1163436"/>
            </a:xfrm>
            <a:prstGeom prst="rect">
              <a:avLst/>
            </a:prstGeom>
          </p:spPr>
        </p:pic>
      </p:grpSp>
      <p:sp>
        <p:nvSpPr>
          <p:cNvPr id="165" name="TextBox 164">
            <a:extLst>
              <a:ext uri="{FF2B5EF4-FFF2-40B4-BE49-F238E27FC236}">
                <a16:creationId xmlns:a16="http://schemas.microsoft.com/office/drawing/2014/main" id="{8F2D526F-255F-4389-AB5C-D0CC3AA40618}"/>
              </a:ext>
            </a:extLst>
          </p:cNvPr>
          <p:cNvSpPr txBox="1"/>
          <p:nvPr/>
        </p:nvSpPr>
        <p:spPr>
          <a:xfrm>
            <a:off x="1639267" y="1862486"/>
            <a:ext cx="3193503" cy="369332"/>
          </a:xfrm>
          <a:prstGeom prst="rect">
            <a:avLst/>
          </a:prstGeom>
          <a:noFill/>
        </p:spPr>
        <p:txBody>
          <a:bodyPr wrap="square" rtlCol="0">
            <a:spAutoFit/>
          </a:bodyPr>
          <a:lstStyle/>
          <a:p>
            <a:pPr algn="ctr"/>
            <a:r>
              <a:rPr lang="en-US" dirty="0">
                <a:solidFill>
                  <a:schemeClr val="bg1"/>
                </a:solidFill>
              </a:rPr>
              <a:t>6 – Onsite Client location 1</a:t>
            </a:r>
          </a:p>
        </p:txBody>
      </p:sp>
      <p:sp>
        <p:nvSpPr>
          <p:cNvPr id="166" name="TextBox 165">
            <a:extLst>
              <a:ext uri="{FF2B5EF4-FFF2-40B4-BE49-F238E27FC236}">
                <a16:creationId xmlns:a16="http://schemas.microsoft.com/office/drawing/2014/main" id="{D12F4A61-E6C5-4055-AD0A-6E80485CE78C}"/>
              </a:ext>
            </a:extLst>
          </p:cNvPr>
          <p:cNvSpPr txBox="1"/>
          <p:nvPr/>
        </p:nvSpPr>
        <p:spPr>
          <a:xfrm>
            <a:off x="5110200" y="3699075"/>
            <a:ext cx="1592103" cy="369332"/>
          </a:xfrm>
          <a:prstGeom prst="rect">
            <a:avLst/>
          </a:prstGeom>
          <a:noFill/>
        </p:spPr>
        <p:txBody>
          <a:bodyPr wrap="none" rtlCol="0">
            <a:spAutoFit/>
          </a:bodyPr>
          <a:lstStyle/>
          <a:p>
            <a:pPr algn="ctr"/>
            <a:r>
              <a:rPr lang="en-US" dirty="0">
                <a:solidFill>
                  <a:schemeClr val="bg1"/>
                </a:solidFill>
              </a:rPr>
              <a:t>22- Offshore</a:t>
            </a:r>
          </a:p>
        </p:txBody>
      </p:sp>
      <p:sp>
        <p:nvSpPr>
          <p:cNvPr id="167" name="TextBox 166">
            <a:extLst>
              <a:ext uri="{FF2B5EF4-FFF2-40B4-BE49-F238E27FC236}">
                <a16:creationId xmlns:a16="http://schemas.microsoft.com/office/drawing/2014/main" id="{1A3A584D-943C-4800-AF6F-E51AF6D60FB6}"/>
              </a:ext>
            </a:extLst>
          </p:cNvPr>
          <p:cNvSpPr txBox="1"/>
          <p:nvPr/>
        </p:nvSpPr>
        <p:spPr>
          <a:xfrm>
            <a:off x="6784190" y="1691618"/>
            <a:ext cx="3363421" cy="369332"/>
          </a:xfrm>
          <a:prstGeom prst="rect">
            <a:avLst/>
          </a:prstGeom>
          <a:noFill/>
        </p:spPr>
        <p:txBody>
          <a:bodyPr wrap="none" rtlCol="0">
            <a:spAutoFit/>
          </a:bodyPr>
          <a:lstStyle/>
          <a:p>
            <a:pPr algn="ctr"/>
            <a:r>
              <a:rPr lang="en-US" dirty="0">
                <a:solidFill>
                  <a:schemeClr val="bg1"/>
                </a:solidFill>
              </a:rPr>
              <a:t>25 – Onsite Client location 2</a:t>
            </a:r>
          </a:p>
        </p:txBody>
      </p:sp>
      <p:sp>
        <p:nvSpPr>
          <p:cNvPr id="185" name="Oval 184">
            <a:extLst>
              <a:ext uri="{FF2B5EF4-FFF2-40B4-BE49-F238E27FC236}">
                <a16:creationId xmlns:a16="http://schemas.microsoft.com/office/drawing/2014/main" id="{4C45CA84-B60B-4B7B-9207-0DE9BF7B2D0F}"/>
              </a:ext>
            </a:extLst>
          </p:cNvPr>
          <p:cNvSpPr/>
          <p:nvPr/>
        </p:nvSpPr>
        <p:spPr>
          <a:xfrm>
            <a:off x="4044971" y="5495271"/>
            <a:ext cx="405104" cy="153400"/>
          </a:xfrm>
          <a:prstGeom prst="ellipse">
            <a:avLst/>
          </a:prstGeom>
          <a:solidFill>
            <a:schemeClr val="tx1">
              <a:alpha val="50000"/>
            </a:schemeClr>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 name="Oval 209">
            <a:extLst>
              <a:ext uri="{FF2B5EF4-FFF2-40B4-BE49-F238E27FC236}">
                <a16:creationId xmlns:a16="http://schemas.microsoft.com/office/drawing/2014/main" id="{55E5626C-1887-47EC-9B7B-801C32489164}"/>
              </a:ext>
            </a:extLst>
          </p:cNvPr>
          <p:cNvSpPr/>
          <p:nvPr/>
        </p:nvSpPr>
        <p:spPr>
          <a:xfrm>
            <a:off x="4634376" y="5495271"/>
            <a:ext cx="405104" cy="153400"/>
          </a:xfrm>
          <a:prstGeom prst="ellipse">
            <a:avLst/>
          </a:prstGeom>
          <a:solidFill>
            <a:schemeClr val="tx1">
              <a:alpha val="50000"/>
            </a:schemeClr>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 name="Oval 210">
            <a:extLst>
              <a:ext uri="{FF2B5EF4-FFF2-40B4-BE49-F238E27FC236}">
                <a16:creationId xmlns:a16="http://schemas.microsoft.com/office/drawing/2014/main" id="{A002C986-DF09-4721-90DE-3A82F193440D}"/>
              </a:ext>
            </a:extLst>
          </p:cNvPr>
          <p:cNvSpPr/>
          <p:nvPr/>
        </p:nvSpPr>
        <p:spPr>
          <a:xfrm>
            <a:off x="5212612" y="5495271"/>
            <a:ext cx="405104" cy="153400"/>
          </a:xfrm>
          <a:prstGeom prst="ellipse">
            <a:avLst/>
          </a:prstGeom>
          <a:solidFill>
            <a:schemeClr val="tx1">
              <a:alpha val="50000"/>
            </a:schemeClr>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 name="Oval 211">
            <a:extLst>
              <a:ext uri="{FF2B5EF4-FFF2-40B4-BE49-F238E27FC236}">
                <a16:creationId xmlns:a16="http://schemas.microsoft.com/office/drawing/2014/main" id="{9E827AC0-0EB1-4F2E-83BC-647059ECE8ED}"/>
              </a:ext>
            </a:extLst>
          </p:cNvPr>
          <p:cNvSpPr/>
          <p:nvPr/>
        </p:nvSpPr>
        <p:spPr>
          <a:xfrm>
            <a:off x="5798953" y="5495271"/>
            <a:ext cx="405104" cy="153400"/>
          </a:xfrm>
          <a:prstGeom prst="ellipse">
            <a:avLst/>
          </a:prstGeom>
          <a:solidFill>
            <a:schemeClr val="tx1">
              <a:alpha val="50000"/>
            </a:schemeClr>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Oval 212">
            <a:extLst>
              <a:ext uri="{FF2B5EF4-FFF2-40B4-BE49-F238E27FC236}">
                <a16:creationId xmlns:a16="http://schemas.microsoft.com/office/drawing/2014/main" id="{9E1964C4-6BCC-42BD-8DD7-1E1C56FC217A}"/>
              </a:ext>
            </a:extLst>
          </p:cNvPr>
          <p:cNvSpPr/>
          <p:nvPr/>
        </p:nvSpPr>
        <p:spPr>
          <a:xfrm>
            <a:off x="6381863" y="5495271"/>
            <a:ext cx="405104" cy="153400"/>
          </a:xfrm>
          <a:prstGeom prst="ellipse">
            <a:avLst/>
          </a:prstGeom>
          <a:solidFill>
            <a:schemeClr val="tx1">
              <a:alpha val="50000"/>
            </a:schemeClr>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Oval 213">
            <a:extLst>
              <a:ext uri="{FF2B5EF4-FFF2-40B4-BE49-F238E27FC236}">
                <a16:creationId xmlns:a16="http://schemas.microsoft.com/office/drawing/2014/main" id="{1205F305-141C-4D50-A28B-F72D61E33B4B}"/>
              </a:ext>
            </a:extLst>
          </p:cNvPr>
          <p:cNvSpPr/>
          <p:nvPr/>
        </p:nvSpPr>
        <p:spPr>
          <a:xfrm>
            <a:off x="6971902" y="5495271"/>
            <a:ext cx="405104" cy="153400"/>
          </a:xfrm>
          <a:prstGeom prst="ellipse">
            <a:avLst/>
          </a:prstGeom>
          <a:solidFill>
            <a:schemeClr val="tx1">
              <a:alpha val="50000"/>
            </a:schemeClr>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2" name="Group 111">
            <a:extLst>
              <a:ext uri="{FF2B5EF4-FFF2-40B4-BE49-F238E27FC236}">
                <a16:creationId xmlns:a16="http://schemas.microsoft.com/office/drawing/2014/main" id="{D5B8F7D4-BCDD-4D3F-A656-9148A93A0889}"/>
              </a:ext>
            </a:extLst>
          </p:cNvPr>
          <p:cNvGrpSpPr/>
          <p:nvPr/>
        </p:nvGrpSpPr>
        <p:grpSpPr>
          <a:xfrm>
            <a:off x="3574059" y="4055173"/>
            <a:ext cx="4815290" cy="1555214"/>
            <a:chOff x="987435" y="4853035"/>
            <a:chExt cx="4105115" cy="1325846"/>
          </a:xfrm>
        </p:grpSpPr>
        <p:pic>
          <p:nvPicPr>
            <p:cNvPr id="67" name="Graphic 66" descr="Man">
              <a:extLst>
                <a:ext uri="{FF2B5EF4-FFF2-40B4-BE49-F238E27FC236}">
                  <a16:creationId xmlns:a16="http://schemas.microsoft.com/office/drawing/2014/main" id="{441AD5D1-1AC3-418B-8A49-711750CE12D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987435" y="4853035"/>
              <a:ext cx="489193" cy="991849"/>
            </a:xfrm>
            <a:prstGeom prst="rect">
              <a:avLst/>
            </a:prstGeom>
          </p:spPr>
        </p:pic>
        <p:pic>
          <p:nvPicPr>
            <p:cNvPr id="68" name="Graphic 67" descr="Man">
              <a:extLst>
                <a:ext uri="{FF2B5EF4-FFF2-40B4-BE49-F238E27FC236}">
                  <a16:creationId xmlns:a16="http://schemas.microsoft.com/office/drawing/2014/main" id="{1885E305-2329-4DB4-82B1-2B2E59DA9B51}"/>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1484493" y="4853035"/>
              <a:ext cx="489193" cy="991849"/>
            </a:xfrm>
            <a:prstGeom prst="rect">
              <a:avLst/>
            </a:prstGeom>
          </p:spPr>
        </p:pic>
        <p:pic>
          <p:nvPicPr>
            <p:cNvPr id="69" name="Graphic 68" descr="Man">
              <a:extLst>
                <a:ext uri="{FF2B5EF4-FFF2-40B4-BE49-F238E27FC236}">
                  <a16:creationId xmlns:a16="http://schemas.microsoft.com/office/drawing/2014/main" id="{BBF0547F-4FDD-46FC-B168-385A85D705CB}"/>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1981551" y="4853035"/>
              <a:ext cx="489193" cy="991849"/>
            </a:xfrm>
            <a:prstGeom prst="rect">
              <a:avLst/>
            </a:prstGeom>
          </p:spPr>
        </p:pic>
        <p:pic>
          <p:nvPicPr>
            <p:cNvPr id="70" name="Graphic 69" descr="Man">
              <a:extLst>
                <a:ext uri="{FF2B5EF4-FFF2-40B4-BE49-F238E27FC236}">
                  <a16:creationId xmlns:a16="http://schemas.microsoft.com/office/drawing/2014/main" id="{8688E4D9-4A1E-424F-AB29-F7E988C67431}"/>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2478610" y="4853035"/>
              <a:ext cx="489193" cy="991849"/>
            </a:xfrm>
            <a:prstGeom prst="rect">
              <a:avLst/>
            </a:prstGeom>
          </p:spPr>
        </p:pic>
        <p:pic>
          <p:nvPicPr>
            <p:cNvPr id="71" name="Graphic 70" descr="Man">
              <a:extLst>
                <a:ext uri="{FF2B5EF4-FFF2-40B4-BE49-F238E27FC236}">
                  <a16:creationId xmlns:a16="http://schemas.microsoft.com/office/drawing/2014/main" id="{009DB18E-EC61-4220-A595-CEE78A15F9E2}"/>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2975668" y="4853035"/>
              <a:ext cx="489193" cy="991849"/>
            </a:xfrm>
            <a:prstGeom prst="rect">
              <a:avLst/>
            </a:prstGeom>
          </p:spPr>
        </p:pic>
        <p:pic>
          <p:nvPicPr>
            <p:cNvPr id="72" name="Graphic 71" descr="Man">
              <a:extLst>
                <a:ext uri="{FF2B5EF4-FFF2-40B4-BE49-F238E27FC236}">
                  <a16:creationId xmlns:a16="http://schemas.microsoft.com/office/drawing/2014/main" id="{2BE40F96-FEC9-4428-9C7F-464402CC1F69}"/>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3472725" y="4853035"/>
              <a:ext cx="489193" cy="991849"/>
            </a:xfrm>
            <a:prstGeom prst="rect">
              <a:avLst/>
            </a:prstGeom>
          </p:spPr>
        </p:pic>
        <p:pic>
          <p:nvPicPr>
            <p:cNvPr id="74" name="Graphic 73" descr="Man">
              <a:extLst>
                <a:ext uri="{FF2B5EF4-FFF2-40B4-BE49-F238E27FC236}">
                  <a16:creationId xmlns:a16="http://schemas.microsoft.com/office/drawing/2014/main" id="{6CD7C268-C1DE-44C8-8B30-251CB40FF62C}"/>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3963716" y="4853035"/>
              <a:ext cx="489193" cy="991849"/>
            </a:xfrm>
            <a:prstGeom prst="rect">
              <a:avLst/>
            </a:prstGeom>
          </p:spPr>
        </p:pic>
        <p:pic>
          <p:nvPicPr>
            <p:cNvPr id="75" name="Graphic 74" descr="Man">
              <a:extLst>
                <a:ext uri="{FF2B5EF4-FFF2-40B4-BE49-F238E27FC236}">
                  <a16:creationId xmlns:a16="http://schemas.microsoft.com/office/drawing/2014/main" id="{50C18E07-C28E-468C-9577-8CFE8EBB643B}"/>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4449597" y="4853035"/>
              <a:ext cx="489193" cy="991849"/>
            </a:xfrm>
            <a:prstGeom prst="rect">
              <a:avLst/>
            </a:prstGeom>
          </p:spPr>
        </p:pic>
        <p:pic>
          <p:nvPicPr>
            <p:cNvPr id="77" name="Graphic 76" descr="Man">
              <a:extLst>
                <a:ext uri="{FF2B5EF4-FFF2-40B4-BE49-F238E27FC236}">
                  <a16:creationId xmlns:a16="http://schemas.microsoft.com/office/drawing/2014/main" id="{F60B1568-A468-40D1-8EEE-34155BCDDDD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1141195" y="5036199"/>
              <a:ext cx="489193" cy="991849"/>
            </a:xfrm>
            <a:prstGeom prst="rect">
              <a:avLst/>
            </a:prstGeom>
          </p:spPr>
        </p:pic>
        <p:pic>
          <p:nvPicPr>
            <p:cNvPr id="78" name="Graphic 77" descr="Man">
              <a:extLst>
                <a:ext uri="{FF2B5EF4-FFF2-40B4-BE49-F238E27FC236}">
                  <a16:creationId xmlns:a16="http://schemas.microsoft.com/office/drawing/2014/main" id="{AE319AE0-06FF-4C75-A481-E66271850C72}"/>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1638253" y="5036199"/>
              <a:ext cx="489193" cy="991849"/>
            </a:xfrm>
            <a:prstGeom prst="rect">
              <a:avLst/>
            </a:prstGeom>
          </p:spPr>
        </p:pic>
        <p:pic>
          <p:nvPicPr>
            <p:cNvPr id="79" name="Graphic 78" descr="Man">
              <a:extLst>
                <a:ext uri="{FF2B5EF4-FFF2-40B4-BE49-F238E27FC236}">
                  <a16:creationId xmlns:a16="http://schemas.microsoft.com/office/drawing/2014/main" id="{7CB8A159-7A98-4E04-B2B3-F21DF63E1190}"/>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2135311" y="5036199"/>
              <a:ext cx="489193" cy="991849"/>
            </a:xfrm>
            <a:prstGeom prst="rect">
              <a:avLst/>
            </a:prstGeom>
          </p:spPr>
        </p:pic>
        <p:pic>
          <p:nvPicPr>
            <p:cNvPr id="80" name="Graphic 79" descr="Man">
              <a:extLst>
                <a:ext uri="{FF2B5EF4-FFF2-40B4-BE49-F238E27FC236}">
                  <a16:creationId xmlns:a16="http://schemas.microsoft.com/office/drawing/2014/main" id="{7AB353AE-0EF5-4410-9FA1-088873BA3120}"/>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2632370" y="5036199"/>
              <a:ext cx="489193" cy="991849"/>
            </a:xfrm>
            <a:prstGeom prst="rect">
              <a:avLst/>
            </a:prstGeom>
          </p:spPr>
        </p:pic>
        <p:pic>
          <p:nvPicPr>
            <p:cNvPr id="81" name="Graphic 80" descr="Man">
              <a:extLst>
                <a:ext uri="{FF2B5EF4-FFF2-40B4-BE49-F238E27FC236}">
                  <a16:creationId xmlns:a16="http://schemas.microsoft.com/office/drawing/2014/main" id="{9C62EBCE-4F7A-4282-8AD9-08B0C0451B1A}"/>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3129428" y="5036199"/>
              <a:ext cx="489193" cy="991849"/>
            </a:xfrm>
            <a:prstGeom prst="rect">
              <a:avLst/>
            </a:prstGeom>
          </p:spPr>
        </p:pic>
        <p:pic>
          <p:nvPicPr>
            <p:cNvPr id="82" name="Graphic 81" descr="Man">
              <a:extLst>
                <a:ext uri="{FF2B5EF4-FFF2-40B4-BE49-F238E27FC236}">
                  <a16:creationId xmlns:a16="http://schemas.microsoft.com/office/drawing/2014/main" id="{AC3B4146-11B1-40CE-A257-7BC84B8C43E4}"/>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3626485" y="5036199"/>
              <a:ext cx="489193" cy="991849"/>
            </a:xfrm>
            <a:prstGeom prst="rect">
              <a:avLst/>
            </a:prstGeom>
          </p:spPr>
        </p:pic>
        <p:pic>
          <p:nvPicPr>
            <p:cNvPr id="83" name="Graphic 82" descr="Man">
              <a:extLst>
                <a:ext uri="{FF2B5EF4-FFF2-40B4-BE49-F238E27FC236}">
                  <a16:creationId xmlns:a16="http://schemas.microsoft.com/office/drawing/2014/main" id="{E7EC3D19-784C-48F3-A69B-2CA3A47A39E2}"/>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4117476" y="5036199"/>
              <a:ext cx="489193" cy="991849"/>
            </a:xfrm>
            <a:prstGeom prst="rect">
              <a:avLst/>
            </a:prstGeom>
          </p:spPr>
        </p:pic>
        <p:pic>
          <p:nvPicPr>
            <p:cNvPr id="84" name="Graphic 83" descr="Man">
              <a:extLst>
                <a:ext uri="{FF2B5EF4-FFF2-40B4-BE49-F238E27FC236}">
                  <a16:creationId xmlns:a16="http://schemas.microsoft.com/office/drawing/2014/main" id="{6A5A4D13-CB33-4401-BA33-7BC33F4B5B4A}"/>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4603357" y="5036199"/>
              <a:ext cx="489193" cy="991849"/>
            </a:xfrm>
            <a:prstGeom prst="rect">
              <a:avLst/>
            </a:prstGeom>
          </p:spPr>
        </p:pic>
        <p:pic>
          <p:nvPicPr>
            <p:cNvPr id="104" name="Graphic 103" descr="Man">
              <a:extLst>
                <a:ext uri="{FF2B5EF4-FFF2-40B4-BE49-F238E27FC236}">
                  <a16:creationId xmlns:a16="http://schemas.microsoft.com/office/drawing/2014/main" id="{2C305B67-BCEF-4377-A500-10676815AAB8}"/>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1323499" y="5187032"/>
              <a:ext cx="489193" cy="991849"/>
            </a:xfrm>
            <a:prstGeom prst="rect">
              <a:avLst/>
            </a:prstGeom>
          </p:spPr>
        </p:pic>
        <p:pic>
          <p:nvPicPr>
            <p:cNvPr id="105" name="Graphic 104" descr="Man">
              <a:extLst>
                <a:ext uri="{FF2B5EF4-FFF2-40B4-BE49-F238E27FC236}">
                  <a16:creationId xmlns:a16="http://schemas.microsoft.com/office/drawing/2014/main" id="{04603BBB-C0FA-464D-8AD6-589725B7F208}"/>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1820557" y="5187032"/>
              <a:ext cx="489193" cy="991849"/>
            </a:xfrm>
            <a:prstGeom prst="rect">
              <a:avLst/>
            </a:prstGeom>
          </p:spPr>
        </p:pic>
        <p:pic>
          <p:nvPicPr>
            <p:cNvPr id="106" name="Graphic 105" descr="Man">
              <a:extLst>
                <a:ext uri="{FF2B5EF4-FFF2-40B4-BE49-F238E27FC236}">
                  <a16:creationId xmlns:a16="http://schemas.microsoft.com/office/drawing/2014/main" id="{7DBFFC03-2C6E-4602-8213-098704F16339}"/>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2317615" y="5187032"/>
              <a:ext cx="489193" cy="991849"/>
            </a:xfrm>
            <a:prstGeom prst="rect">
              <a:avLst/>
            </a:prstGeom>
          </p:spPr>
        </p:pic>
        <p:pic>
          <p:nvPicPr>
            <p:cNvPr id="107" name="Graphic 106" descr="Man">
              <a:extLst>
                <a:ext uri="{FF2B5EF4-FFF2-40B4-BE49-F238E27FC236}">
                  <a16:creationId xmlns:a16="http://schemas.microsoft.com/office/drawing/2014/main" id="{1F2340EB-ED08-4A7E-8207-96E61AA0188B}"/>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2814674" y="5187032"/>
              <a:ext cx="489193" cy="991849"/>
            </a:xfrm>
            <a:prstGeom prst="rect">
              <a:avLst/>
            </a:prstGeom>
          </p:spPr>
        </p:pic>
        <p:pic>
          <p:nvPicPr>
            <p:cNvPr id="108" name="Graphic 107" descr="Man">
              <a:extLst>
                <a:ext uri="{FF2B5EF4-FFF2-40B4-BE49-F238E27FC236}">
                  <a16:creationId xmlns:a16="http://schemas.microsoft.com/office/drawing/2014/main" id="{F2DA5FB1-A4CC-4469-8F02-3688C0D86046}"/>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3311732" y="5187032"/>
              <a:ext cx="489193" cy="991849"/>
            </a:xfrm>
            <a:prstGeom prst="rect">
              <a:avLst/>
            </a:prstGeom>
          </p:spPr>
        </p:pic>
        <p:pic>
          <p:nvPicPr>
            <p:cNvPr id="109" name="Graphic 108" descr="Man">
              <a:extLst>
                <a:ext uri="{FF2B5EF4-FFF2-40B4-BE49-F238E27FC236}">
                  <a16:creationId xmlns:a16="http://schemas.microsoft.com/office/drawing/2014/main" id="{D02802AB-34B5-4405-AECD-34D35951DFBC}"/>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3808789" y="5187032"/>
              <a:ext cx="489193" cy="991849"/>
            </a:xfrm>
            <a:prstGeom prst="rect">
              <a:avLst/>
            </a:prstGeom>
          </p:spPr>
        </p:pic>
      </p:grpSp>
    </p:spTree>
    <p:extLst>
      <p:ext uri="{BB962C8B-B14F-4D97-AF65-F5344CB8AC3E}">
        <p14:creationId xmlns:p14="http://schemas.microsoft.com/office/powerpoint/2010/main" val="3650243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pic>
        <p:nvPicPr>
          <p:cNvPr id="64" name="Graphic 63" descr="Man">
            <a:extLst>
              <a:ext uri="{FF2B5EF4-FFF2-40B4-BE49-F238E27FC236}">
                <a16:creationId xmlns:a16="http://schemas.microsoft.com/office/drawing/2014/main" id="{3E05F511-6F00-4035-9FE8-CCBE2271821B}"/>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25339" r="25339"/>
          <a:stretch/>
        </p:blipFill>
        <p:spPr>
          <a:xfrm>
            <a:off x="1374726" y="3802109"/>
            <a:ext cx="573822" cy="1163436"/>
          </a:xfrm>
          <a:prstGeom prst="rect">
            <a:avLst/>
          </a:prstGeom>
        </p:spPr>
      </p:pic>
      <p:grpSp>
        <p:nvGrpSpPr>
          <p:cNvPr id="2" name="Group 1">
            <a:extLst>
              <a:ext uri="{FF2B5EF4-FFF2-40B4-BE49-F238E27FC236}">
                <a16:creationId xmlns:a16="http://schemas.microsoft.com/office/drawing/2014/main" id="{3845BD38-9821-4212-AEA0-CFFE35709520}"/>
              </a:ext>
            </a:extLst>
          </p:cNvPr>
          <p:cNvGrpSpPr/>
          <p:nvPr/>
        </p:nvGrpSpPr>
        <p:grpSpPr>
          <a:xfrm>
            <a:off x="8235853" y="3764629"/>
            <a:ext cx="3553164" cy="1147580"/>
            <a:chOff x="7841711" y="3643164"/>
            <a:chExt cx="3553164" cy="1147580"/>
          </a:xfrm>
        </p:grpSpPr>
        <p:pic>
          <p:nvPicPr>
            <p:cNvPr id="66" name="Graphic 65" descr="Man">
              <a:extLst>
                <a:ext uri="{FF2B5EF4-FFF2-40B4-BE49-F238E27FC236}">
                  <a16:creationId xmlns:a16="http://schemas.microsoft.com/office/drawing/2014/main" id="{1CA82D95-9109-4FAD-B39F-840A5CDFA8CD}"/>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7841711" y="3643164"/>
              <a:ext cx="423419" cy="858490"/>
            </a:xfrm>
            <a:prstGeom prst="rect">
              <a:avLst/>
            </a:prstGeom>
          </p:spPr>
        </p:pic>
        <p:pic>
          <p:nvPicPr>
            <p:cNvPr id="67" name="Graphic 66" descr="Man">
              <a:extLst>
                <a:ext uri="{FF2B5EF4-FFF2-40B4-BE49-F238E27FC236}">
                  <a16:creationId xmlns:a16="http://schemas.microsoft.com/office/drawing/2014/main" id="{8EF014D5-2ECA-409C-8839-66E22A40727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271937" y="3643164"/>
              <a:ext cx="423419" cy="858490"/>
            </a:xfrm>
            <a:prstGeom prst="rect">
              <a:avLst/>
            </a:prstGeom>
          </p:spPr>
        </p:pic>
        <p:pic>
          <p:nvPicPr>
            <p:cNvPr id="68" name="Graphic 67" descr="Man">
              <a:extLst>
                <a:ext uri="{FF2B5EF4-FFF2-40B4-BE49-F238E27FC236}">
                  <a16:creationId xmlns:a16="http://schemas.microsoft.com/office/drawing/2014/main" id="{20245FC0-3FFA-45D2-9648-BD22CF587F9B}"/>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702164" y="3643164"/>
              <a:ext cx="423419" cy="858490"/>
            </a:xfrm>
            <a:prstGeom prst="rect">
              <a:avLst/>
            </a:prstGeom>
          </p:spPr>
        </p:pic>
        <p:pic>
          <p:nvPicPr>
            <p:cNvPr id="69" name="Graphic 68" descr="Man">
              <a:extLst>
                <a:ext uri="{FF2B5EF4-FFF2-40B4-BE49-F238E27FC236}">
                  <a16:creationId xmlns:a16="http://schemas.microsoft.com/office/drawing/2014/main" id="{3A79397C-EAEC-4C3D-B002-E72BE579501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132391" y="3643164"/>
              <a:ext cx="423419" cy="858490"/>
            </a:xfrm>
            <a:prstGeom prst="rect">
              <a:avLst/>
            </a:prstGeom>
          </p:spPr>
        </p:pic>
        <p:pic>
          <p:nvPicPr>
            <p:cNvPr id="70" name="Graphic 69" descr="Man">
              <a:extLst>
                <a:ext uri="{FF2B5EF4-FFF2-40B4-BE49-F238E27FC236}">
                  <a16:creationId xmlns:a16="http://schemas.microsoft.com/office/drawing/2014/main" id="{EA31AC9D-3973-4456-B4C2-3BDCA8D539C6}"/>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562618" y="3643164"/>
              <a:ext cx="423419" cy="858490"/>
            </a:xfrm>
            <a:prstGeom prst="rect">
              <a:avLst/>
            </a:prstGeom>
          </p:spPr>
        </p:pic>
        <p:pic>
          <p:nvPicPr>
            <p:cNvPr id="71" name="Graphic 70" descr="Man">
              <a:extLst>
                <a:ext uri="{FF2B5EF4-FFF2-40B4-BE49-F238E27FC236}">
                  <a16:creationId xmlns:a16="http://schemas.microsoft.com/office/drawing/2014/main" id="{6FE02E2D-2FAE-444E-AA1F-6399ED2A1FE7}"/>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992843" y="3643164"/>
              <a:ext cx="423419" cy="858490"/>
            </a:xfrm>
            <a:prstGeom prst="rect">
              <a:avLst/>
            </a:prstGeom>
          </p:spPr>
        </p:pic>
        <p:pic>
          <p:nvPicPr>
            <p:cNvPr id="72" name="Graphic 71" descr="Man">
              <a:extLst>
                <a:ext uri="{FF2B5EF4-FFF2-40B4-BE49-F238E27FC236}">
                  <a16:creationId xmlns:a16="http://schemas.microsoft.com/office/drawing/2014/main" id="{E52686B7-20C3-4A2F-852D-E0128ABAE633}"/>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417817" y="3643164"/>
              <a:ext cx="423419" cy="858490"/>
            </a:xfrm>
            <a:prstGeom prst="rect">
              <a:avLst/>
            </a:prstGeom>
          </p:spPr>
        </p:pic>
        <p:pic>
          <p:nvPicPr>
            <p:cNvPr id="74" name="Graphic 73" descr="Man">
              <a:extLst>
                <a:ext uri="{FF2B5EF4-FFF2-40B4-BE49-F238E27FC236}">
                  <a16:creationId xmlns:a16="http://schemas.microsoft.com/office/drawing/2014/main" id="{49ABCF91-E887-49F3-9FC5-74684FEFED13}"/>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838370" y="3643164"/>
              <a:ext cx="423419" cy="858490"/>
            </a:xfrm>
            <a:prstGeom prst="rect">
              <a:avLst/>
            </a:prstGeom>
          </p:spPr>
        </p:pic>
        <p:pic>
          <p:nvPicPr>
            <p:cNvPr id="75" name="Graphic 74" descr="Man">
              <a:extLst>
                <a:ext uri="{FF2B5EF4-FFF2-40B4-BE49-F238E27FC236}">
                  <a16:creationId xmlns:a16="http://schemas.microsoft.com/office/drawing/2014/main" id="{79F12A92-CCA9-4353-A203-8DB349C473C1}"/>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7974797" y="3801701"/>
              <a:ext cx="423419" cy="858490"/>
            </a:xfrm>
            <a:prstGeom prst="rect">
              <a:avLst/>
            </a:prstGeom>
          </p:spPr>
        </p:pic>
        <p:pic>
          <p:nvPicPr>
            <p:cNvPr id="77" name="Graphic 76" descr="Man">
              <a:extLst>
                <a:ext uri="{FF2B5EF4-FFF2-40B4-BE49-F238E27FC236}">
                  <a16:creationId xmlns:a16="http://schemas.microsoft.com/office/drawing/2014/main" id="{7E772529-EE05-4CA5-A3E8-E9F5594B5037}"/>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405024" y="3801701"/>
              <a:ext cx="423419" cy="858490"/>
            </a:xfrm>
            <a:prstGeom prst="rect">
              <a:avLst/>
            </a:prstGeom>
          </p:spPr>
        </p:pic>
        <p:pic>
          <p:nvPicPr>
            <p:cNvPr id="78" name="Graphic 77" descr="Man">
              <a:extLst>
                <a:ext uri="{FF2B5EF4-FFF2-40B4-BE49-F238E27FC236}">
                  <a16:creationId xmlns:a16="http://schemas.microsoft.com/office/drawing/2014/main" id="{268C1105-B24D-4407-8780-3A3A3D4B4D01}"/>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835250" y="3801701"/>
              <a:ext cx="423419" cy="858490"/>
            </a:xfrm>
            <a:prstGeom prst="rect">
              <a:avLst/>
            </a:prstGeom>
          </p:spPr>
        </p:pic>
        <p:pic>
          <p:nvPicPr>
            <p:cNvPr id="79" name="Graphic 78" descr="Man">
              <a:extLst>
                <a:ext uri="{FF2B5EF4-FFF2-40B4-BE49-F238E27FC236}">
                  <a16:creationId xmlns:a16="http://schemas.microsoft.com/office/drawing/2014/main" id="{7F8FEF70-3B2E-432F-BC85-5E9DF47A32FC}"/>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265477" y="3801701"/>
              <a:ext cx="423419" cy="858490"/>
            </a:xfrm>
            <a:prstGeom prst="rect">
              <a:avLst/>
            </a:prstGeom>
          </p:spPr>
        </p:pic>
        <p:pic>
          <p:nvPicPr>
            <p:cNvPr id="80" name="Graphic 79" descr="Man">
              <a:extLst>
                <a:ext uri="{FF2B5EF4-FFF2-40B4-BE49-F238E27FC236}">
                  <a16:creationId xmlns:a16="http://schemas.microsoft.com/office/drawing/2014/main" id="{1961FBD5-0820-4386-99CD-FC0C90A41EA4}"/>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695704" y="3801701"/>
              <a:ext cx="423419" cy="858490"/>
            </a:xfrm>
            <a:prstGeom prst="rect">
              <a:avLst/>
            </a:prstGeom>
          </p:spPr>
        </p:pic>
        <p:pic>
          <p:nvPicPr>
            <p:cNvPr id="81" name="Graphic 80" descr="Man">
              <a:extLst>
                <a:ext uri="{FF2B5EF4-FFF2-40B4-BE49-F238E27FC236}">
                  <a16:creationId xmlns:a16="http://schemas.microsoft.com/office/drawing/2014/main" id="{4B2D7D9E-E201-4D40-9AB1-B62AFE36EDE8}"/>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125929" y="3801701"/>
              <a:ext cx="423419" cy="858490"/>
            </a:xfrm>
            <a:prstGeom prst="rect">
              <a:avLst/>
            </a:prstGeom>
          </p:spPr>
        </p:pic>
        <p:pic>
          <p:nvPicPr>
            <p:cNvPr id="82" name="Graphic 81" descr="Man">
              <a:extLst>
                <a:ext uri="{FF2B5EF4-FFF2-40B4-BE49-F238E27FC236}">
                  <a16:creationId xmlns:a16="http://schemas.microsoft.com/office/drawing/2014/main" id="{9C584171-288B-46CE-8B5A-AE4BC3139946}"/>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550904" y="3801701"/>
              <a:ext cx="423419" cy="858490"/>
            </a:xfrm>
            <a:prstGeom prst="rect">
              <a:avLst/>
            </a:prstGeom>
          </p:spPr>
        </p:pic>
        <p:pic>
          <p:nvPicPr>
            <p:cNvPr id="83" name="Graphic 82" descr="Man">
              <a:extLst>
                <a:ext uri="{FF2B5EF4-FFF2-40B4-BE49-F238E27FC236}">
                  <a16:creationId xmlns:a16="http://schemas.microsoft.com/office/drawing/2014/main" id="{1E1B81E4-2832-43E0-A726-D02AB0C455A0}"/>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971456" y="3801701"/>
              <a:ext cx="423419" cy="858490"/>
            </a:xfrm>
            <a:prstGeom prst="rect">
              <a:avLst/>
            </a:prstGeom>
          </p:spPr>
        </p:pic>
        <p:pic>
          <p:nvPicPr>
            <p:cNvPr id="84" name="Graphic 83" descr="Man">
              <a:extLst>
                <a:ext uri="{FF2B5EF4-FFF2-40B4-BE49-F238E27FC236}">
                  <a16:creationId xmlns:a16="http://schemas.microsoft.com/office/drawing/2014/main" id="{9BF6382B-44F0-4685-B189-6E12DE5DED4C}"/>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396906" y="3932254"/>
              <a:ext cx="423419" cy="858490"/>
            </a:xfrm>
            <a:prstGeom prst="rect">
              <a:avLst/>
            </a:prstGeom>
          </p:spPr>
        </p:pic>
        <p:pic>
          <p:nvPicPr>
            <p:cNvPr id="105" name="Graphic 104" descr="Man">
              <a:extLst>
                <a:ext uri="{FF2B5EF4-FFF2-40B4-BE49-F238E27FC236}">
                  <a16:creationId xmlns:a16="http://schemas.microsoft.com/office/drawing/2014/main" id="{9616DF48-152B-454C-A47C-94EFF4A3C984}"/>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8827133" y="3932254"/>
              <a:ext cx="423419" cy="858490"/>
            </a:xfrm>
            <a:prstGeom prst="rect">
              <a:avLst/>
            </a:prstGeom>
          </p:spPr>
        </p:pic>
        <p:pic>
          <p:nvPicPr>
            <p:cNvPr id="106" name="Graphic 105" descr="Man">
              <a:extLst>
                <a:ext uri="{FF2B5EF4-FFF2-40B4-BE49-F238E27FC236}">
                  <a16:creationId xmlns:a16="http://schemas.microsoft.com/office/drawing/2014/main" id="{7AB54406-2BFE-469D-BBC0-7303355CA4EA}"/>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257359" y="3932254"/>
              <a:ext cx="423419" cy="858490"/>
            </a:xfrm>
            <a:prstGeom prst="rect">
              <a:avLst/>
            </a:prstGeom>
          </p:spPr>
        </p:pic>
        <p:pic>
          <p:nvPicPr>
            <p:cNvPr id="107" name="Graphic 106" descr="Man">
              <a:extLst>
                <a:ext uri="{FF2B5EF4-FFF2-40B4-BE49-F238E27FC236}">
                  <a16:creationId xmlns:a16="http://schemas.microsoft.com/office/drawing/2014/main" id="{AC264B89-87E2-4F19-AABC-2EF7DD48D84E}"/>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9687585" y="3932254"/>
              <a:ext cx="423419" cy="858490"/>
            </a:xfrm>
            <a:prstGeom prst="rect">
              <a:avLst/>
            </a:prstGeom>
          </p:spPr>
        </p:pic>
        <p:pic>
          <p:nvPicPr>
            <p:cNvPr id="108" name="Graphic 107" descr="Man">
              <a:extLst>
                <a:ext uri="{FF2B5EF4-FFF2-40B4-BE49-F238E27FC236}">
                  <a16:creationId xmlns:a16="http://schemas.microsoft.com/office/drawing/2014/main" id="{FA33E085-B455-445E-9124-EFF8BE3C4707}"/>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117812" y="3932254"/>
              <a:ext cx="423419" cy="858490"/>
            </a:xfrm>
            <a:prstGeom prst="rect">
              <a:avLst/>
            </a:prstGeom>
          </p:spPr>
        </p:pic>
        <p:pic>
          <p:nvPicPr>
            <p:cNvPr id="109" name="Graphic 108" descr="Man">
              <a:extLst>
                <a:ext uri="{FF2B5EF4-FFF2-40B4-BE49-F238E27FC236}">
                  <a16:creationId xmlns:a16="http://schemas.microsoft.com/office/drawing/2014/main" id="{433B9FFE-46E5-4ABC-9EC5-09B5214047D1}"/>
                </a:ext>
              </a:extLst>
            </p:cNvPr>
            <p:cNvPicPr>
              <a:picLocks noChangeAspect="1"/>
            </p:cNvPicPr>
            <p:nvPr/>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5339" r="25339"/>
            <a:stretch/>
          </p:blipFill>
          <p:spPr>
            <a:xfrm>
              <a:off x="10548037" y="3932254"/>
              <a:ext cx="423419" cy="858490"/>
            </a:xfrm>
            <a:prstGeom prst="rect">
              <a:avLst/>
            </a:prstGeom>
          </p:spPr>
        </p:pic>
      </p:grpSp>
      <p:sp>
        <p:nvSpPr>
          <p:cNvPr id="110" name="TextBox 109">
            <a:extLst>
              <a:ext uri="{FF2B5EF4-FFF2-40B4-BE49-F238E27FC236}">
                <a16:creationId xmlns:a16="http://schemas.microsoft.com/office/drawing/2014/main" id="{A84F4BB6-7FF2-4619-9D28-D3D03731CA7B}"/>
              </a:ext>
            </a:extLst>
          </p:cNvPr>
          <p:cNvSpPr txBox="1"/>
          <p:nvPr/>
        </p:nvSpPr>
        <p:spPr>
          <a:xfrm>
            <a:off x="430370" y="2145869"/>
            <a:ext cx="2462534" cy="523220"/>
          </a:xfrm>
          <a:prstGeom prst="rect">
            <a:avLst/>
          </a:prstGeom>
          <a:noFill/>
        </p:spPr>
        <p:txBody>
          <a:bodyPr wrap="square" rtlCol="0">
            <a:spAutoFit/>
          </a:bodyPr>
          <a:lstStyle/>
          <a:p>
            <a:pPr algn="ctr"/>
            <a:r>
              <a:rPr lang="en-US" sz="2800" b="1" dirty="0">
                <a:solidFill>
                  <a:schemeClr val="bg1"/>
                </a:solidFill>
                <a:latin typeface="Lucida Sans" panose="020B0602030504020204" pitchFamily="34" charset="0"/>
              </a:rPr>
              <a:t>Wave 1</a:t>
            </a:r>
          </a:p>
        </p:txBody>
      </p:sp>
      <p:sp>
        <p:nvSpPr>
          <p:cNvPr id="111" name="TextBox 110">
            <a:extLst>
              <a:ext uri="{FF2B5EF4-FFF2-40B4-BE49-F238E27FC236}">
                <a16:creationId xmlns:a16="http://schemas.microsoft.com/office/drawing/2014/main" id="{32A5AB95-8621-4C48-BEA4-5D24F6A83EEF}"/>
              </a:ext>
            </a:extLst>
          </p:cNvPr>
          <p:cNvSpPr txBox="1"/>
          <p:nvPr/>
        </p:nvSpPr>
        <p:spPr>
          <a:xfrm>
            <a:off x="427071" y="3358347"/>
            <a:ext cx="2462534" cy="369332"/>
          </a:xfrm>
          <a:prstGeom prst="rect">
            <a:avLst/>
          </a:prstGeom>
          <a:noFill/>
        </p:spPr>
        <p:txBody>
          <a:bodyPr wrap="none" rtlCol="0">
            <a:spAutoFit/>
          </a:bodyPr>
          <a:lstStyle/>
          <a:p>
            <a:pPr algn="ctr"/>
            <a:r>
              <a:rPr lang="en-US" dirty="0">
                <a:solidFill>
                  <a:schemeClr val="bg1"/>
                </a:solidFill>
              </a:rPr>
              <a:t>Onsite QA Manager</a:t>
            </a:r>
          </a:p>
        </p:txBody>
      </p:sp>
      <p:sp>
        <p:nvSpPr>
          <p:cNvPr id="112" name="TextBox 111">
            <a:extLst>
              <a:ext uri="{FF2B5EF4-FFF2-40B4-BE49-F238E27FC236}">
                <a16:creationId xmlns:a16="http://schemas.microsoft.com/office/drawing/2014/main" id="{B8CCDC8C-F79E-488D-B6F7-FDDD3C9CDE87}"/>
              </a:ext>
            </a:extLst>
          </p:cNvPr>
          <p:cNvSpPr txBox="1"/>
          <p:nvPr/>
        </p:nvSpPr>
        <p:spPr>
          <a:xfrm>
            <a:off x="8333436" y="3260529"/>
            <a:ext cx="3428194" cy="369332"/>
          </a:xfrm>
          <a:prstGeom prst="rect">
            <a:avLst/>
          </a:prstGeom>
          <a:noFill/>
        </p:spPr>
        <p:txBody>
          <a:bodyPr wrap="square" rtlCol="0">
            <a:spAutoFit/>
          </a:bodyPr>
          <a:lstStyle/>
          <a:p>
            <a:pPr algn="ctr"/>
            <a:r>
              <a:rPr lang="en-US" dirty="0">
                <a:solidFill>
                  <a:schemeClr val="bg1"/>
                </a:solidFill>
              </a:rPr>
              <a:t>Onsite QA Testers</a:t>
            </a:r>
          </a:p>
        </p:txBody>
      </p:sp>
      <p:sp>
        <p:nvSpPr>
          <p:cNvPr id="114" name="TextBox 113">
            <a:extLst>
              <a:ext uri="{FF2B5EF4-FFF2-40B4-BE49-F238E27FC236}">
                <a16:creationId xmlns:a16="http://schemas.microsoft.com/office/drawing/2014/main" id="{486F760F-EEF2-4814-87AD-215A6AEC8307}"/>
              </a:ext>
            </a:extLst>
          </p:cNvPr>
          <p:cNvSpPr txBox="1"/>
          <p:nvPr/>
        </p:nvSpPr>
        <p:spPr>
          <a:xfrm>
            <a:off x="4628583" y="3329609"/>
            <a:ext cx="2103461" cy="369332"/>
          </a:xfrm>
          <a:prstGeom prst="rect">
            <a:avLst/>
          </a:prstGeom>
          <a:noFill/>
        </p:spPr>
        <p:txBody>
          <a:bodyPr wrap="none" rtlCol="0">
            <a:spAutoFit/>
          </a:bodyPr>
          <a:lstStyle/>
          <a:p>
            <a:pPr algn="ctr"/>
            <a:r>
              <a:rPr lang="en-US" dirty="0">
                <a:solidFill>
                  <a:schemeClr val="bg1"/>
                </a:solidFill>
              </a:rPr>
              <a:t>Onsite QA Leads</a:t>
            </a:r>
          </a:p>
        </p:txBody>
      </p:sp>
      <p:grpSp>
        <p:nvGrpSpPr>
          <p:cNvPr id="4" name="Group 3">
            <a:extLst>
              <a:ext uri="{FF2B5EF4-FFF2-40B4-BE49-F238E27FC236}">
                <a16:creationId xmlns:a16="http://schemas.microsoft.com/office/drawing/2014/main" id="{CCA0028D-DD36-43EE-99D0-C4309894162D}"/>
              </a:ext>
            </a:extLst>
          </p:cNvPr>
          <p:cNvGrpSpPr/>
          <p:nvPr/>
        </p:nvGrpSpPr>
        <p:grpSpPr>
          <a:xfrm>
            <a:off x="4709701" y="3748773"/>
            <a:ext cx="1866894" cy="1163436"/>
            <a:chOff x="4359380" y="3627308"/>
            <a:chExt cx="1866894" cy="1163436"/>
          </a:xfrm>
        </p:grpSpPr>
        <p:pic>
          <p:nvPicPr>
            <p:cNvPr id="113" name="Graphic 112" descr="Man">
              <a:extLst>
                <a:ext uri="{FF2B5EF4-FFF2-40B4-BE49-F238E27FC236}">
                  <a16:creationId xmlns:a16="http://schemas.microsoft.com/office/drawing/2014/main" id="{CBC7183D-26B7-479C-9DAB-80A34B987614}"/>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25339" r="25339"/>
            <a:stretch/>
          </p:blipFill>
          <p:spPr>
            <a:xfrm>
              <a:off x="5005916" y="3627308"/>
              <a:ext cx="573822" cy="1163436"/>
            </a:xfrm>
            <a:prstGeom prst="rect">
              <a:avLst/>
            </a:prstGeom>
          </p:spPr>
        </p:pic>
        <p:pic>
          <p:nvPicPr>
            <p:cNvPr id="115" name="Graphic 114" descr="Man">
              <a:extLst>
                <a:ext uri="{FF2B5EF4-FFF2-40B4-BE49-F238E27FC236}">
                  <a16:creationId xmlns:a16="http://schemas.microsoft.com/office/drawing/2014/main" id="{35578731-F53D-40AB-9A07-FD32825FD439}"/>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25339" r="25339"/>
            <a:stretch/>
          </p:blipFill>
          <p:spPr>
            <a:xfrm>
              <a:off x="4359380" y="3627308"/>
              <a:ext cx="573822" cy="1163436"/>
            </a:xfrm>
            <a:prstGeom prst="rect">
              <a:avLst/>
            </a:prstGeom>
          </p:spPr>
        </p:pic>
        <p:pic>
          <p:nvPicPr>
            <p:cNvPr id="116" name="Graphic 115" descr="Man">
              <a:extLst>
                <a:ext uri="{FF2B5EF4-FFF2-40B4-BE49-F238E27FC236}">
                  <a16:creationId xmlns:a16="http://schemas.microsoft.com/office/drawing/2014/main" id="{BDD28976-327D-4440-BF98-AC786E7D57EA}"/>
                </a:ext>
              </a:extLst>
            </p:cNvPr>
            <p:cNvPicPr>
              <a:picLocks noChangeAspect="1"/>
            </p:cNvPicPr>
            <p:nvPr/>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25339" r="25339"/>
            <a:stretch/>
          </p:blipFill>
          <p:spPr>
            <a:xfrm>
              <a:off x="5652452" y="3627308"/>
              <a:ext cx="573822" cy="1163436"/>
            </a:xfrm>
            <a:prstGeom prst="rect">
              <a:avLst/>
            </a:prstGeom>
          </p:spPr>
        </p:pic>
      </p:grpSp>
      <p:sp>
        <p:nvSpPr>
          <p:cNvPr id="117" name="TextBox 116">
            <a:extLst>
              <a:ext uri="{FF2B5EF4-FFF2-40B4-BE49-F238E27FC236}">
                <a16:creationId xmlns:a16="http://schemas.microsoft.com/office/drawing/2014/main" id="{C241E042-D03A-4AF1-9FB6-C34DB33ADE08}"/>
              </a:ext>
            </a:extLst>
          </p:cNvPr>
          <p:cNvSpPr txBox="1"/>
          <p:nvPr/>
        </p:nvSpPr>
        <p:spPr>
          <a:xfrm>
            <a:off x="3866565" y="2086160"/>
            <a:ext cx="3553164" cy="523220"/>
          </a:xfrm>
          <a:prstGeom prst="rect">
            <a:avLst/>
          </a:prstGeom>
          <a:noFill/>
        </p:spPr>
        <p:txBody>
          <a:bodyPr wrap="square" rtlCol="0">
            <a:spAutoFit/>
          </a:bodyPr>
          <a:lstStyle/>
          <a:p>
            <a:pPr algn="ctr"/>
            <a:r>
              <a:rPr lang="en-US" sz="2800" b="1" dirty="0">
                <a:solidFill>
                  <a:schemeClr val="bg1"/>
                </a:solidFill>
                <a:latin typeface="Lucida Sans" panose="020B0602030504020204" pitchFamily="34" charset="0"/>
              </a:rPr>
              <a:t>Wave 2</a:t>
            </a:r>
          </a:p>
        </p:txBody>
      </p:sp>
      <p:sp>
        <p:nvSpPr>
          <p:cNvPr id="118" name="TextBox 117">
            <a:extLst>
              <a:ext uri="{FF2B5EF4-FFF2-40B4-BE49-F238E27FC236}">
                <a16:creationId xmlns:a16="http://schemas.microsoft.com/office/drawing/2014/main" id="{FBAC7713-200A-4EBA-B815-C9D506C381A9}"/>
              </a:ext>
            </a:extLst>
          </p:cNvPr>
          <p:cNvSpPr txBox="1"/>
          <p:nvPr/>
        </p:nvSpPr>
        <p:spPr>
          <a:xfrm>
            <a:off x="8208466" y="2217480"/>
            <a:ext cx="3553164" cy="523220"/>
          </a:xfrm>
          <a:prstGeom prst="rect">
            <a:avLst/>
          </a:prstGeom>
          <a:noFill/>
        </p:spPr>
        <p:txBody>
          <a:bodyPr wrap="square" rtlCol="0">
            <a:spAutoFit/>
          </a:bodyPr>
          <a:lstStyle/>
          <a:p>
            <a:pPr algn="ctr"/>
            <a:r>
              <a:rPr lang="en-US" sz="2800" b="1" dirty="0">
                <a:solidFill>
                  <a:schemeClr val="bg1"/>
                </a:solidFill>
                <a:latin typeface="Lucida Sans" panose="020B0602030504020204" pitchFamily="34" charset="0"/>
              </a:rPr>
              <a:t>Wave 3</a:t>
            </a:r>
          </a:p>
        </p:txBody>
      </p:sp>
      <p:sp>
        <p:nvSpPr>
          <p:cNvPr id="125" name="Arrow: Right 124">
            <a:extLst>
              <a:ext uri="{FF2B5EF4-FFF2-40B4-BE49-F238E27FC236}">
                <a16:creationId xmlns:a16="http://schemas.microsoft.com/office/drawing/2014/main" id="{4221D883-1448-4CBC-8EE9-A28A5518B41F}"/>
              </a:ext>
            </a:extLst>
          </p:cNvPr>
          <p:cNvSpPr/>
          <p:nvPr/>
        </p:nvSpPr>
        <p:spPr>
          <a:xfrm>
            <a:off x="3399389" y="4128660"/>
            <a:ext cx="745018" cy="419518"/>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Arrow: Right 125">
            <a:extLst>
              <a:ext uri="{FF2B5EF4-FFF2-40B4-BE49-F238E27FC236}">
                <a16:creationId xmlns:a16="http://schemas.microsoft.com/office/drawing/2014/main" id="{BB04CCC9-763C-4BEE-8185-3E93A0F7BD75}"/>
              </a:ext>
            </a:extLst>
          </p:cNvPr>
          <p:cNvSpPr/>
          <p:nvPr/>
        </p:nvSpPr>
        <p:spPr>
          <a:xfrm>
            <a:off x="7067416" y="4105154"/>
            <a:ext cx="745018" cy="41951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61D3DEA-D663-445B-8CAE-BD7E841DED61}"/>
              </a:ext>
            </a:extLst>
          </p:cNvPr>
          <p:cNvSpPr/>
          <p:nvPr/>
        </p:nvSpPr>
        <p:spPr>
          <a:xfrm>
            <a:off x="1" y="7012502"/>
            <a:ext cx="12192000" cy="1566083"/>
          </a:xfrm>
          <a:prstGeom prst="rect">
            <a:avLst/>
          </a:prstGeom>
          <a:gradFill>
            <a:gsLst>
              <a:gs pos="0">
                <a:schemeClr val="bg1">
                  <a:alpha val="0"/>
                </a:schemeClr>
              </a:gs>
              <a:gs pos="100000">
                <a:schemeClr val="bg1">
                  <a:alpha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a:extLst>
              <a:ext uri="{FF2B5EF4-FFF2-40B4-BE49-F238E27FC236}">
                <a16:creationId xmlns:a16="http://schemas.microsoft.com/office/drawing/2014/main" id="{C8296DDE-33F1-4C7E-8DC5-0CDBE5737FA2}"/>
              </a:ext>
            </a:extLst>
          </p:cNvPr>
          <p:cNvSpPr txBox="1"/>
          <p:nvPr/>
        </p:nvSpPr>
        <p:spPr>
          <a:xfrm>
            <a:off x="204175" y="5176760"/>
            <a:ext cx="2890353" cy="369332"/>
          </a:xfrm>
          <a:prstGeom prst="rect">
            <a:avLst/>
          </a:prstGeom>
          <a:noFill/>
        </p:spPr>
        <p:txBody>
          <a:bodyPr wrap="square" rtlCol="0">
            <a:spAutoFit/>
          </a:bodyPr>
          <a:lstStyle/>
          <a:p>
            <a:pPr algn="ctr"/>
            <a:r>
              <a:rPr lang="en-US" dirty="0">
                <a:solidFill>
                  <a:schemeClr val="bg1"/>
                </a:solidFill>
              </a:rPr>
              <a:t>KT Due Diligence</a:t>
            </a:r>
          </a:p>
        </p:txBody>
      </p:sp>
      <p:sp>
        <p:nvSpPr>
          <p:cNvPr id="122" name="TextBox 121">
            <a:extLst>
              <a:ext uri="{FF2B5EF4-FFF2-40B4-BE49-F238E27FC236}">
                <a16:creationId xmlns:a16="http://schemas.microsoft.com/office/drawing/2014/main" id="{EB270EF3-AA9B-4BA2-A11D-FB7E05BC7977}"/>
              </a:ext>
            </a:extLst>
          </p:cNvPr>
          <p:cNvSpPr txBox="1"/>
          <p:nvPr/>
        </p:nvSpPr>
        <p:spPr>
          <a:xfrm>
            <a:off x="419640" y="5823091"/>
            <a:ext cx="2459421" cy="369332"/>
          </a:xfrm>
          <a:prstGeom prst="rect">
            <a:avLst/>
          </a:prstGeom>
          <a:noFill/>
        </p:spPr>
        <p:txBody>
          <a:bodyPr wrap="square" rtlCol="0">
            <a:spAutoFit/>
          </a:bodyPr>
          <a:lstStyle/>
          <a:p>
            <a:pPr algn="ctr"/>
            <a:r>
              <a:rPr lang="en-US" b="1" dirty="0">
                <a:solidFill>
                  <a:schemeClr val="tx2">
                    <a:lumMod val="40000"/>
                    <a:lumOff val="60000"/>
                  </a:schemeClr>
                </a:solidFill>
              </a:rPr>
              <a:t>2 weeks</a:t>
            </a:r>
          </a:p>
        </p:txBody>
      </p:sp>
      <p:sp>
        <p:nvSpPr>
          <p:cNvPr id="123" name="TextBox 122">
            <a:extLst>
              <a:ext uri="{FF2B5EF4-FFF2-40B4-BE49-F238E27FC236}">
                <a16:creationId xmlns:a16="http://schemas.microsoft.com/office/drawing/2014/main" id="{C4DEC0D1-B8BD-4C96-A38F-63607FA03B3A}"/>
              </a:ext>
            </a:extLst>
          </p:cNvPr>
          <p:cNvSpPr txBox="1"/>
          <p:nvPr/>
        </p:nvSpPr>
        <p:spPr>
          <a:xfrm>
            <a:off x="4413437" y="5823091"/>
            <a:ext cx="2459421" cy="369332"/>
          </a:xfrm>
          <a:prstGeom prst="rect">
            <a:avLst/>
          </a:prstGeom>
          <a:noFill/>
        </p:spPr>
        <p:txBody>
          <a:bodyPr wrap="square" rtlCol="0">
            <a:spAutoFit/>
          </a:bodyPr>
          <a:lstStyle/>
          <a:p>
            <a:pPr algn="ctr"/>
            <a:r>
              <a:rPr lang="en-US" b="1" dirty="0">
                <a:solidFill>
                  <a:schemeClr val="tx2">
                    <a:lumMod val="40000"/>
                    <a:lumOff val="60000"/>
                  </a:schemeClr>
                </a:solidFill>
              </a:rPr>
              <a:t>2 weeks</a:t>
            </a:r>
          </a:p>
        </p:txBody>
      </p:sp>
      <p:sp>
        <p:nvSpPr>
          <p:cNvPr id="124" name="TextBox 123">
            <a:extLst>
              <a:ext uri="{FF2B5EF4-FFF2-40B4-BE49-F238E27FC236}">
                <a16:creationId xmlns:a16="http://schemas.microsoft.com/office/drawing/2014/main" id="{1665D813-07C7-46DD-99C8-94418F9199FF}"/>
              </a:ext>
            </a:extLst>
          </p:cNvPr>
          <p:cNvSpPr txBox="1"/>
          <p:nvPr/>
        </p:nvSpPr>
        <p:spPr>
          <a:xfrm>
            <a:off x="8834830" y="5818203"/>
            <a:ext cx="2459421" cy="369332"/>
          </a:xfrm>
          <a:prstGeom prst="rect">
            <a:avLst/>
          </a:prstGeom>
          <a:noFill/>
        </p:spPr>
        <p:txBody>
          <a:bodyPr wrap="square" rtlCol="0">
            <a:spAutoFit/>
          </a:bodyPr>
          <a:lstStyle/>
          <a:p>
            <a:pPr algn="ctr"/>
            <a:r>
              <a:rPr lang="en-US" b="1" dirty="0">
                <a:solidFill>
                  <a:schemeClr val="tx2">
                    <a:lumMod val="40000"/>
                    <a:lumOff val="60000"/>
                  </a:schemeClr>
                </a:solidFill>
              </a:rPr>
              <a:t>4-12 weeks</a:t>
            </a:r>
          </a:p>
        </p:txBody>
      </p:sp>
      <p:sp>
        <p:nvSpPr>
          <p:cNvPr id="129" name="TextBox 128">
            <a:extLst>
              <a:ext uri="{FF2B5EF4-FFF2-40B4-BE49-F238E27FC236}">
                <a16:creationId xmlns:a16="http://schemas.microsoft.com/office/drawing/2014/main" id="{BD6651B5-84B0-40F5-B7D7-BAB3BB10CD9B}"/>
              </a:ext>
            </a:extLst>
          </p:cNvPr>
          <p:cNvSpPr txBox="1"/>
          <p:nvPr/>
        </p:nvSpPr>
        <p:spPr>
          <a:xfrm>
            <a:off x="3967066" y="5176760"/>
            <a:ext cx="3426496" cy="369332"/>
          </a:xfrm>
          <a:prstGeom prst="rect">
            <a:avLst/>
          </a:prstGeom>
          <a:noFill/>
        </p:spPr>
        <p:txBody>
          <a:bodyPr wrap="square" rtlCol="0">
            <a:spAutoFit/>
          </a:bodyPr>
          <a:lstStyle/>
          <a:p>
            <a:pPr algn="ctr"/>
            <a:r>
              <a:rPr lang="en-US" dirty="0">
                <a:solidFill>
                  <a:schemeClr val="bg1"/>
                </a:solidFill>
              </a:rPr>
              <a:t>KT Project Initiation</a:t>
            </a:r>
          </a:p>
        </p:txBody>
      </p:sp>
      <p:sp>
        <p:nvSpPr>
          <p:cNvPr id="130" name="TextBox 129">
            <a:extLst>
              <a:ext uri="{FF2B5EF4-FFF2-40B4-BE49-F238E27FC236}">
                <a16:creationId xmlns:a16="http://schemas.microsoft.com/office/drawing/2014/main" id="{790F3703-724C-41AA-ABB2-74E56E49626B}"/>
              </a:ext>
            </a:extLst>
          </p:cNvPr>
          <p:cNvSpPr txBox="1"/>
          <p:nvPr/>
        </p:nvSpPr>
        <p:spPr>
          <a:xfrm>
            <a:off x="8299187" y="5176760"/>
            <a:ext cx="3426496" cy="369332"/>
          </a:xfrm>
          <a:prstGeom prst="rect">
            <a:avLst/>
          </a:prstGeom>
          <a:noFill/>
        </p:spPr>
        <p:txBody>
          <a:bodyPr wrap="square" rtlCol="0">
            <a:spAutoFit/>
          </a:bodyPr>
          <a:lstStyle/>
          <a:p>
            <a:pPr algn="ctr"/>
            <a:r>
              <a:rPr lang="en-US" dirty="0">
                <a:solidFill>
                  <a:schemeClr val="bg1"/>
                </a:solidFill>
              </a:rPr>
              <a:t>KT Through Steady State</a:t>
            </a:r>
          </a:p>
        </p:txBody>
      </p:sp>
      <p:sp>
        <p:nvSpPr>
          <p:cNvPr id="51" name="TextBox 50">
            <a:extLst>
              <a:ext uri="{FF2B5EF4-FFF2-40B4-BE49-F238E27FC236}">
                <a16:creationId xmlns:a16="http://schemas.microsoft.com/office/drawing/2014/main" id="{2409D9D4-6314-451E-9A53-6FAF4DD7017A}"/>
              </a:ext>
            </a:extLst>
          </p:cNvPr>
          <p:cNvSpPr txBox="1"/>
          <p:nvPr/>
        </p:nvSpPr>
        <p:spPr>
          <a:xfrm>
            <a:off x="-68523" y="2713545"/>
            <a:ext cx="3715274" cy="369332"/>
          </a:xfrm>
          <a:prstGeom prst="rect">
            <a:avLst/>
          </a:prstGeom>
          <a:noFill/>
        </p:spPr>
        <p:txBody>
          <a:bodyPr wrap="square" rtlCol="0">
            <a:spAutoFit/>
          </a:bodyPr>
          <a:lstStyle/>
          <a:p>
            <a:pPr algn="ctr"/>
            <a:r>
              <a:rPr lang="en-US" dirty="0">
                <a:solidFill>
                  <a:schemeClr val="bg1"/>
                </a:solidFill>
              </a:rPr>
              <a:t>Roadmap</a:t>
            </a:r>
          </a:p>
        </p:txBody>
      </p:sp>
      <p:sp>
        <p:nvSpPr>
          <p:cNvPr id="52" name="TextBox 51">
            <a:extLst>
              <a:ext uri="{FF2B5EF4-FFF2-40B4-BE49-F238E27FC236}">
                <a16:creationId xmlns:a16="http://schemas.microsoft.com/office/drawing/2014/main" id="{92AC75DF-8B92-4C38-ADD3-C177645510EC}"/>
              </a:ext>
            </a:extLst>
          </p:cNvPr>
          <p:cNvSpPr txBox="1"/>
          <p:nvPr/>
        </p:nvSpPr>
        <p:spPr>
          <a:xfrm>
            <a:off x="3646751" y="2643429"/>
            <a:ext cx="4067140" cy="369332"/>
          </a:xfrm>
          <a:prstGeom prst="rect">
            <a:avLst/>
          </a:prstGeom>
          <a:noFill/>
        </p:spPr>
        <p:txBody>
          <a:bodyPr wrap="none" rtlCol="0">
            <a:spAutoFit/>
          </a:bodyPr>
          <a:lstStyle/>
          <a:p>
            <a:pPr algn="ctr"/>
            <a:r>
              <a:rPr lang="en-US" dirty="0">
                <a:solidFill>
                  <a:schemeClr val="bg1"/>
                </a:solidFill>
              </a:rPr>
              <a:t>KT Plan and OASIS Resource Plan</a:t>
            </a:r>
          </a:p>
        </p:txBody>
      </p:sp>
      <p:sp>
        <p:nvSpPr>
          <p:cNvPr id="53" name="TextBox 52">
            <a:extLst>
              <a:ext uri="{FF2B5EF4-FFF2-40B4-BE49-F238E27FC236}">
                <a16:creationId xmlns:a16="http://schemas.microsoft.com/office/drawing/2014/main" id="{27D626C1-666E-4686-9BA7-C9161FC7BEAA}"/>
              </a:ext>
            </a:extLst>
          </p:cNvPr>
          <p:cNvSpPr txBox="1"/>
          <p:nvPr/>
        </p:nvSpPr>
        <p:spPr>
          <a:xfrm>
            <a:off x="8639569" y="2706812"/>
            <a:ext cx="2765501" cy="369332"/>
          </a:xfrm>
          <a:prstGeom prst="rect">
            <a:avLst/>
          </a:prstGeom>
          <a:noFill/>
        </p:spPr>
        <p:txBody>
          <a:bodyPr wrap="none" rtlCol="0">
            <a:spAutoFit/>
          </a:bodyPr>
          <a:lstStyle/>
          <a:p>
            <a:pPr algn="ctr"/>
            <a:r>
              <a:rPr lang="en-US" dirty="0">
                <a:solidFill>
                  <a:schemeClr val="bg1"/>
                </a:solidFill>
              </a:rPr>
              <a:t>Ramp-up Onboarding</a:t>
            </a:r>
          </a:p>
        </p:txBody>
      </p:sp>
    </p:spTree>
    <p:extLst>
      <p:ext uri="{BB962C8B-B14F-4D97-AF65-F5344CB8AC3E}">
        <p14:creationId xmlns:p14="http://schemas.microsoft.com/office/powerpoint/2010/main" val="2914314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decel="100000" fill="hold" grpId="0" nodeType="withEffect">
                                  <p:stCondLst>
                                    <p:cond delay="0"/>
                                  </p:stCondLst>
                                  <p:childTnLst>
                                    <p:animMotion origin="layout" path="M 0 -4.07407E-6 L 0 -0.24676 " pathEditMode="relative" rAng="0" ptsTypes="AA">
                                      <p:cBhvr>
                                        <p:cTn id="6" dur="1000" fill="hold"/>
                                        <p:tgtEl>
                                          <p:spTgt spid="5"/>
                                        </p:tgtEl>
                                        <p:attrNameLst>
                                          <p:attrName>ppt_x</p:attrName>
                                          <p:attrName>ppt_y</p:attrName>
                                        </p:attrNameLst>
                                      </p:cBhvr>
                                      <p:rCtr x="0" y="-1233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D2D5A94-31D5-4089-8A1E-746267633B91}"/>
              </a:ext>
            </a:extLst>
          </p:cNvPr>
          <p:cNvSpPr txBox="1"/>
          <p:nvPr/>
        </p:nvSpPr>
        <p:spPr>
          <a:xfrm>
            <a:off x="3540368" y="601595"/>
            <a:ext cx="5166903" cy="1323439"/>
          </a:xfrm>
          <a:prstGeom prst="rect">
            <a:avLst/>
          </a:prstGeom>
          <a:noFill/>
        </p:spPr>
        <p:txBody>
          <a:bodyPr wrap="square" rtlCol="0">
            <a:spAutoFit/>
          </a:bodyPr>
          <a:lstStyle/>
          <a:p>
            <a:pPr algn="ctr"/>
            <a:r>
              <a:rPr lang="en-US" sz="4000" b="1" dirty="0">
                <a:latin typeface="Lucida Sans Unicode" panose="020B0602030504020204" pitchFamily="34" charset="0"/>
                <a:ea typeface="Permanent Marker" panose="02000000000000000000" pitchFamily="2" charset="0"/>
                <a:cs typeface="Lucida Sans Unicode" panose="020B0602030504020204" pitchFamily="34" charset="0"/>
              </a:rPr>
              <a:t>Future State KPIs &amp; </a:t>
            </a:r>
            <a:br>
              <a:rPr lang="en-US" sz="4000" b="1" dirty="0">
                <a:latin typeface="Lucida Sans Unicode" panose="020B0602030504020204" pitchFamily="34" charset="0"/>
                <a:ea typeface="Permanent Marker" panose="02000000000000000000" pitchFamily="2" charset="0"/>
                <a:cs typeface="Lucida Sans Unicode" panose="020B0602030504020204" pitchFamily="34" charset="0"/>
              </a:rPr>
            </a:br>
            <a:r>
              <a:rPr lang="en-US" sz="4000" b="1" dirty="0">
                <a:latin typeface="Lucida Sans Unicode" panose="020B0602030504020204" pitchFamily="34" charset="0"/>
                <a:ea typeface="Permanent Marker" panose="02000000000000000000" pitchFamily="2" charset="0"/>
                <a:cs typeface="Lucida Sans Unicode" panose="020B0602030504020204" pitchFamily="34" charset="0"/>
              </a:rPr>
              <a:t>Benefits</a:t>
            </a:r>
          </a:p>
        </p:txBody>
      </p:sp>
      <p:sp>
        <p:nvSpPr>
          <p:cNvPr id="4" name="TextBox 3">
            <a:extLst>
              <a:ext uri="{FF2B5EF4-FFF2-40B4-BE49-F238E27FC236}">
                <a16:creationId xmlns:a16="http://schemas.microsoft.com/office/drawing/2014/main" id="{01A856B7-34CB-4A8C-83AA-78F487F30681}"/>
              </a:ext>
            </a:extLst>
          </p:cNvPr>
          <p:cNvSpPr txBox="1"/>
          <p:nvPr/>
        </p:nvSpPr>
        <p:spPr>
          <a:xfrm>
            <a:off x="1887940" y="2291310"/>
            <a:ext cx="8416120" cy="3924151"/>
          </a:xfrm>
          <a:prstGeom prst="rect">
            <a:avLst/>
          </a:prstGeom>
          <a:noFill/>
        </p:spPr>
        <p:txBody>
          <a:bodyPr wrap="square" rtlCol="0">
            <a:spAutoFit/>
          </a:bodyPr>
          <a:lstStyle/>
          <a:p>
            <a:pPr algn="ctr">
              <a:spcAft>
                <a:spcPts val="1800"/>
              </a:spcAft>
            </a:pPr>
            <a:r>
              <a:rPr lang="en-US" dirty="0"/>
              <a:t>“Right Sized” resource pool</a:t>
            </a:r>
          </a:p>
          <a:p>
            <a:pPr algn="ctr">
              <a:spcAft>
                <a:spcPts val="1800"/>
              </a:spcAft>
            </a:pPr>
            <a:r>
              <a:rPr lang="en-US" dirty="0"/>
              <a:t>Onsite</a:t>
            </a:r>
          </a:p>
          <a:p>
            <a:pPr algn="ctr">
              <a:spcAft>
                <a:spcPts val="1800"/>
              </a:spcAft>
            </a:pPr>
            <a:r>
              <a:rPr lang="en-US" dirty="0"/>
              <a:t>Optimized Costing</a:t>
            </a:r>
          </a:p>
          <a:p>
            <a:pPr algn="ctr">
              <a:spcAft>
                <a:spcPts val="1800"/>
              </a:spcAft>
            </a:pPr>
            <a:r>
              <a:rPr lang="en-US" dirty="0"/>
              <a:t>Flexibility and Optimized resource utilization</a:t>
            </a:r>
          </a:p>
          <a:p>
            <a:pPr algn="ctr">
              <a:spcAft>
                <a:spcPts val="1800"/>
              </a:spcAft>
            </a:pPr>
            <a:r>
              <a:rPr lang="en-US" dirty="0"/>
              <a:t>Common process governance improving overall efficiency</a:t>
            </a:r>
          </a:p>
          <a:p>
            <a:pPr algn="ctr">
              <a:spcAft>
                <a:spcPts val="1800"/>
              </a:spcAft>
            </a:pPr>
            <a:r>
              <a:rPr lang="en-US" dirty="0"/>
              <a:t>Reduced dependency on client Subject Matter Experts (SMEs)</a:t>
            </a:r>
          </a:p>
          <a:p>
            <a:pPr algn="ctr">
              <a:spcAft>
                <a:spcPts val="1800"/>
              </a:spcAft>
            </a:pPr>
            <a:r>
              <a:rPr lang="en-US" dirty="0"/>
              <a:t>Reduced ramp up time </a:t>
            </a:r>
          </a:p>
          <a:p>
            <a:pPr algn="ctr">
              <a:spcAft>
                <a:spcPts val="1800"/>
              </a:spcAft>
            </a:pPr>
            <a:r>
              <a:rPr lang="en-US" dirty="0"/>
              <a:t>Measurement of Engagement Success</a:t>
            </a:r>
          </a:p>
        </p:txBody>
      </p:sp>
    </p:spTree>
    <p:extLst>
      <p:ext uri="{BB962C8B-B14F-4D97-AF65-F5344CB8AC3E}">
        <p14:creationId xmlns:p14="http://schemas.microsoft.com/office/powerpoint/2010/main" val="2612237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6" name="Group 85">
            <a:extLst>
              <a:ext uri="{FF2B5EF4-FFF2-40B4-BE49-F238E27FC236}">
                <a16:creationId xmlns:a16="http://schemas.microsoft.com/office/drawing/2014/main" id="{87464C8C-1851-479C-B10C-95ABE94BDB38}"/>
              </a:ext>
            </a:extLst>
          </p:cNvPr>
          <p:cNvGrpSpPr/>
          <p:nvPr/>
        </p:nvGrpSpPr>
        <p:grpSpPr>
          <a:xfrm>
            <a:off x="1528916" y="1198351"/>
            <a:ext cx="9134168" cy="4636952"/>
            <a:chOff x="1781908" y="1520307"/>
            <a:chExt cx="8628184" cy="4380090"/>
          </a:xfrm>
        </p:grpSpPr>
        <p:pic>
          <p:nvPicPr>
            <p:cNvPr id="31" name="Picture 30">
              <a:extLst>
                <a:ext uri="{FF2B5EF4-FFF2-40B4-BE49-F238E27FC236}">
                  <a16:creationId xmlns:a16="http://schemas.microsoft.com/office/drawing/2014/main" id="{5DC721DF-B65B-4AB1-9905-017AE545C0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0367" y="1674277"/>
              <a:ext cx="4279392" cy="4226120"/>
            </a:xfrm>
            <a:prstGeom prst="rect">
              <a:avLst/>
            </a:prstGeom>
          </p:spPr>
        </p:pic>
        <p:grpSp>
          <p:nvGrpSpPr>
            <p:cNvPr id="32" name="Group 31">
              <a:extLst>
                <a:ext uri="{FF2B5EF4-FFF2-40B4-BE49-F238E27FC236}">
                  <a16:creationId xmlns:a16="http://schemas.microsoft.com/office/drawing/2014/main" id="{EAA14FC7-E17A-40AC-8459-B615685337D5}"/>
                </a:ext>
              </a:extLst>
            </p:cNvPr>
            <p:cNvGrpSpPr/>
            <p:nvPr/>
          </p:nvGrpSpPr>
          <p:grpSpPr>
            <a:xfrm>
              <a:off x="7444641" y="1520307"/>
              <a:ext cx="2693926" cy="1303186"/>
              <a:chOff x="7699543" y="1827782"/>
              <a:chExt cx="3203097" cy="1549498"/>
            </a:xfrm>
          </p:grpSpPr>
          <p:pic>
            <p:nvPicPr>
              <p:cNvPr id="33" name="Picture 32">
                <a:extLst>
                  <a:ext uri="{FF2B5EF4-FFF2-40B4-BE49-F238E27FC236}">
                    <a16:creationId xmlns:a16="http://schemas.microsoft.com/office/drawing/2014/main" id="{B0686ABC-747C-4568-9C2B-AF96B4C9FE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9543" y="1827782"/>
                <a:ext cx="3203097" cy="1549498"/>
              </a:xfrm>
              <a:prstGeom prst="rect">
                <a:avLst/>
              </a:prstGeom>
            </p:spPr>
          </p:pic>
          <p:sp>
            <p:nvSpPr>
              <p:cNvPr id="34" name="Rectangle 33">
                <a:extLst>
                  <a:ext uri="{FF2B5EF4-FFF2-40B4-BE49-F238E27FC236}">
                    <a16:creationId xmlns:a16="http://schemas.microsoft.com/office/drawing/2014/main" id="{A514BFEC-A096-4BF5-9E0C-5AB023C8A18B}"/>
                  </a:ext>
                </a:extLst>
              </p:cNvPr>
              <p:cNvSpPr/>
              <p:nvPr/>
            </p:nvSpPr>
            <p:spPr>
              <a:xfrm>
                <a:off x="9032731" y="1996736"/>
                <a:ext cx="1601307" cy="878277"/>
              </a:xfrm>
              <a:prstGeom prst="rect">
                <a:avLst/>
              </a:prstGeom>
            </p:spPr>
            <p:txBody>
              <a:bodyPr wrap="square" anchor="ctr" anchorCtr="0">
                <a:spAutoFit/>
              </a:bodyPr>
              <a:lstStyle/>
              <a:p>
                <a:r>
                  <a:rPr lang="en-US" sz="1400" dirty="0">
                    <a:solidFill>
                      <a:schemeClr val="bg1"/>
                    </a:solidFill>
                    <a:latin typeface="+mj-lt"/>
                  </a:rPr>
                  <a:t>Common process governance </a:t>
                </a:r>
              </a:p>
            </p:txBody>
          </p:sp>
          <p:sp>
            <p:nvSpPr>
              <p:cNvPr id="35" name="TextBox 34">
                <a:extLst>
                  <a:ext uri="{FF2B5EF4-FFF2-40B4-BE49-F238E27FC236}">
                    <a16:creationId xmlns:a16="http://schemas.microsoft.com/office/drawing/2014/main" id="{922724C8-B87F-41F8-BBED-42C15C01878F}"/>
                  </a:ext>
                </a:extLst>
              </p:cNvPr>
              <p:cNvSpPr txBox="1"/>
              <p:nvPr/>
            </p:nvSpPr>
            <p:spPr>
              <a:xfrm>
                <a:off x="8044883" y="2143488"/>
                <a:ext cx="780669" cy="584775"/>
              </a:xfrm>
              <a:prstGeom prst="rect">
                <a:avLst/>
              </a:prstGeom>
              <a:noFill/>
            </p:spPr>
            <p:txBody>
              <a:bodyPr wrap="square" rtlCol="0" anchor="ctr" anchorCtr="0">
                <a:spAutoFit/>
              </a:bodyPr>
              <a:lstStyle/>
              <a:p>
                <a:pPr algn="ctr"/>
                <a:r>
                  <a:rPr lang="en-US" sz="3200" b="1" dirty="0">
                    <a:solidFill>
                      <a:srgbClr val="839AC1"/>
                    </a:solidFill>
                  </a:rPr>
                  <a:t>4</a:t>
                </a:r>
              </a:p>
            </p:txBody>
          </p:sp>
        </p:grpSp>
        <p:grpSp>
          <p:nvGrpSpPr>
            <p:cNvPr id="36" name="Group 35">
              <a:extLst>
                <a:ext uri="{FF2B5EF4-FFF2-40B4-BE49-F238E27FC236}">
                  <a16:creationId xmlns:a16="http://schemas.microsoft.com/office/drawing/2014/main" id="{83AF5D36-8646-47E2-9803-20BD8FB6E65A}"/>
                </a:ext>
              </a:extLst>
            </p:cNvPr>
            <p:cNvGrpSpPr/>
            <p:nvPr/>
          </p:nvGrpSpPr>
          <p:grpSpPr>
            <a:xfrm>
              <a:off x="7444641" y="4258378"/>
              <a:ext cx="2659846" cy="1286699"/>
              <a:chOff x="7699543" y="5083369"/>
              <a:chExt cx="3162575" cy="1529895"/>
            </a:xfrm>
          </p:grpSpPr>
          <p:pic>
            <p:nvPicPr>
              <p:cNvPr id="37" name="Picture 36">
                <a:extLst>
                  <a:ext uri="{FF2B5EF4-FFF2-40B4-BE49-F238E27FC236}">
                    <a16:creationId xmlns:a16="http://schemas.microsoft.com/office/drawing/2014/main" id="{B417BB3C-8C43-40D1-A474-5B1E541FCB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9543" y="5083369"/>
                <a:ext cx="3162575" cy="1529895"/>
              </a:xfrm>
              <a:prstGeom prst="rect">
                <a:avLst/>
              </a:prstGeom>
            </p:spPr>
          </p:pic>
          <p:sp>
            <p:nvSpPr>
              <p:cNvPr id="38" name="Rectangle 37">
                <a:extLst>
                  <a:ext uri="{FF2B5EF4-FFF2-40B4-BE49-F238E27FC236}">
                    <a16:creationId xmlns:a16="http://schemas.microsoft.com/office/drawing/2014/main" id="{948DF162-DF92-4224-863A-F801B93CF4FD}"/>
                  </a:ext>
                </a:extLst>
              </p:cNvPr>
              <p:cNvSpPr/>
              <p:nvPr/>
            </p:nvSpPr>
            <p:spPr>
              <a:xfrm>
                <a:off x="9046181" y="5272931"/>
                <a:ext cx="1303546" cy="878277"/>
              </a:xfrm>
              <a:prstGeom prst="rect">
                <a:avLst/>
              </a:prstGeom>
            </p:spPr>
            <p:txBody>
              <a:bodyPr wrap="square" anchor="ctr" anchorCtr="0">
                <a:spAutoFit/>
              </a:bodyPr>
              <a:lstStyle/>
              <a:p>
                <a:r>
                  <a:rPr lang="en-US" sz="1400" dirty="0">
                    <a:solidFill>
                      <a:schemeClr val="bg1"/>
                    </a:solidFill>
                    <a:latin typeface="+mj-lt"/>
                    <a:ea typeface="Verdana" panose="020B0604030504040204" pitchFamily="34" charset="0"/>
                  </a:rPr>
                  <a:t>Single point of contact</a:t>
                </a:r>
              </a:p>
            </p:txBody>
          </p:sp>
          <p:sp>
            <p:nvSpPr>
              <p:cNvPr id="39" name="TextBox 38">
                <a:extLst>
                  <a:ext uri="{FF2B5EF4-FFF2-40B4-BE49-F238E27FC236}">
                    <a16:creationId xmlns:a16="http://schemas.microsoft.com/office/drawing/2014/main" id="{C3D8D295-C9CA-4597-82BC-D38BBE2781BA}"/>
                  </a:ext>
                </a:extLst>
              </p:cNvPr>
              <p:cNvSpPr txBox="1"/>
              <p:nvPr/>
            </p:nvSpPr>
            <p:spPr>
              <a:xfrm>
                <a:off x="8055775" y="5409028"/>
                <a:ext cx="780669" cy="584775"/>
              </a:xfrm>
              <a:prstGeom prst="rect">
                <a:avLst/>
              </a:prstGeom>
              <a:noFill/>
            </p:spPr>
            <p:txBody>
              <a:bodyPr wrap="square" rtlCol="0" anchor="ctr" anchorCtr="0">
                <a:spAutoFit/>
              </a:bodyPr>
              <a:lstStyle/>
              <a:p>
                <a:pPr algn="ctr"/>
                <a:r>
                  <a:rPr lang="en-US" sz="3200" b="1" dirty="0">
                    <a:solidFill>
                      <a:srgbClr val="2F3841"/>
                    </a:solidFill>
                  </a:rPr>
                  <a:t>6</a:t>
                </a:r>
              </a:p>
            </p:txBody>
          </p:sp>
        </p:grpSp>
        <p:grpSp>
          <p:nvGrpSpPr>
            <p:cNvPr id="40" name="Group 39">
              <a:extLst>
                <a:ext uri="{FF2B5EF4-FFF2-40B4-BE49-F238E27FC236}">
                  <a16:creationId xmlns:a16="http://schemas.microsoft.com/office/drawing/2014/main" id="{14A4DC4A-8642-4EE6-9B84-B6E77D448620}"/>
                </a:ext>
              </a:extLst>
            </p:cNvPr>
            <p:cNvGrpSpPr/>
            <p:nvPr/>
          </p:nvGrpSpPr>
          <p:grpSpPr>
            <a:xfrm>
              <a:off x="7767196" y="2896690"/>
              <a:ext cx="2642896" cy="1278500"/>
              <a:chOff x="8083064" y="3464312"/>
              <a:chExt cx="3142421" cy="1520146"/>
            </a:xfrm>
          </p:grpSpPr>
          <p:pic>
            <p:nvPicPr>
              <p:cNvPr id="41" name="Picture 40">
                <a:extLst>
                  <a:ext uri="{FF2B5EF4-FFF2-40B4-BE49-F238E27FC236}">
                    <a16:creationId xmlns:a16="http://schemas.microsoft.com/office/drawing/2014/main" id="{CD72C2B8-30C5-4465-9332-BAE9583A125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83064" y="3464312"/>
                <a:ext cx="3142421" cy="1520146"/>
              </a:xfrm>
              <a:prstGeom prst="rect">
                <a:avLst/>
              </a:prstGeom>
            </p:spPr>
          </p:pic>
          <p:sp>
            <p:nvSpPr>
              <p:cNvPr id="42" name="Rectangle 41">
                <a:extLst>
                  <a:ext uri="{FF2B5EF4-FFF2-40B4-BE49-F238E27FC236}">
                    <a16:creationId xmlns:a16="http://schemas.microsoft.com/office/drawing/2014/main" id="{E3A5D9AA-0AEB-463E-B938-F6DE71C02205}"/>
                  </a:ext>
                </a:extLst>
              </p:cNvPr>
              <p:cNvSpPr/>
              <p:nvPr/>
            </p:nvSpPr>
            <p:spPr>
              <a:xfrm>
                <a:off x="9519614" y="3656696"/>
                <a:ext cx="1543666" cy="878277"/>
              </a:xfrm>
              <a:prstGeom prst="rect">
                <a:avLst/>
              </a:prstGeom>
            </p:spPr>
            <p:txBody>
              <a:bodyPr wrap="square" anchor="ctr" anchorCtr="0">
                <a:spAutoFit/>
              </a:bodyPr>
              <a:lstStyle/>
              <a:p>
                <a:r>
                  <a:rPr lang="en-US" sz="1400" dirty="0">
                    <a:solidFill>
                      <a:schemeClr val="bg1"/>
                    </a:solidFill>
                    <a:latin typeface="+mj-lt"/>
                    <a:ea typeface="Verdana" panose="020B0604030504040204" pitchFamily="34" charset="0"/>
                  </a:rPr>
                  <a:t>Decreased operational overhead</a:t>
                </a:r>
              </a:p>
            </p:txBody>
          </p:sp>
          <p:sp>
            <p:nvSpPr>
              <p:cNvPr id="43" name="TextBox 42">
                <a:extLst>
                  <a:ext uri="{FF2B5EF4-FFF2-40B4-BE49-F238E27FC236}">
                    <a16:creationId xmlns:a16="http://schemas.microsoft.com/office/drawing/2014/main" id="{59487CB2-1017-44F0-9CFE-4B3DBE7ADD49}"/>
                  </a:ext>
                </a:extLst>
              </p:cNvPr>
              <p:cNvSpPr txBox="1"/>
              <p:nvPr/>
            </p:nvSpPr>
            <p:spPr>
              <a:xfrm>
                <a:off x="8515660" y="3798012"/>
                <a:ext cx="780669" cy="584775"/>
              </a:xfrm>
              <a:prstGeom prst="rect">
                <a:avLst/>
              </a:prstGeom>
              <a:noFill/>
            </p:spPr>
            <p:txBody>
              <a:bodyPr wrap="square" rtlCol="0" anchor="ctr" anchorCtr="0">
                <a:spAutoFit/>
              </a:bodyPr>
              <a:lstStyle/>
              <a:p>
                <a:pPr algn="ctr"/>
                <a:r>
                  <a:rPr lang="en-US" sz="3200" b="1" dirty="0">
                    <a:solidFill>
                      <a:srgbClr val="4D5773"/>
                    </a:solidFill>
                  </a:rPr>
                  <a:t>5</a:t>
                </a:r>
              </a:p>
            </p:txBody>
          </p:sp>
        </p:grpSp>
        <p:grpSp>
          <p:nvGrpSpPr>
            <p:cNvPr id="44" name="Group 43">
              <a:extLst>
                <a:ext uri="{FF2B5EF4-FFF2-40B4-BE49-F238E27FC236}">
                  <a16:creationId xmlns:a16="http://schemas.microsoft.com/office/drawing/2014/main" id="{10E6222A-AA2C-4276-8B55-F430DAE0CA79}"/>
                </a:ext>
              </a:extLst>
            </p:cNvPr>
            <p:cNvGrpSpPr/>
            <p:nvPr/>
          </p:nvGrpSpPr>
          <p:grpSpPr>
            <a:xfrm>
              <a:off x="2149589" y="4266622"/>
              <a:ext cx="2659845" cy="1286699"/>
              <a:chOff x="1403690" y="5093171"/>
              <a:chExt cx="3162574" cy="1529895"/>
            </a:xfrm>
          </p:grpSpPr>
          <p:pic>
            <p:nvPicPr>
              <p:cNvPr id="45" name="Picture 44">
                <a:extLst>
                  <a:ext uri="{FF2B5EF4-FFF2-40B4-BE49-F238E27FC236}">
                    <a16:creationId xmlns:a16="http://schemas.microsoft.com/office/drawing/2014/main" id="{1413C725-A14E-4A33-9B3E-41BA5AD1FB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03690" y="5093171"/>
                <a:ext cx="3162574" cy="1529895"/>
              </a:xfrm>
              <a:prstGeom prst="rect">
                <a:avLst/>
              </a:prstGeom>
            </p:spPr>
          </p:pic>
          <p:sp>
            <p:nvSpPr>
              <p:cNvPr id="46" name="Rectangle 45">
                <a:extLst>
                  <a:ext uri="{FF2B5EF4-FFF2-40B4-BE49-F238E27FC236}">
                    <a16:creationId xmlns:a16="http://schemas.microsoft.com/office/drawing/2014/main" id="{E1E02970-EB10-494D-8B5F-C344A7455721}"/>
                  </a:ext>
                </a:extLst>
              </p:cNvPr>
              <p:cNvSpPr/>
              <p:nvPr/>
            </p:nvSpPr>
            <p:spPr>
              <a:xfrm>
                <a:off x="1557963" y="5286603"/>
                <a:ext cx="1550754" cy="829625"/>
              </a:xfrm>
              <a:prstGeom prst="rect">
                <a:avLst/>
              </a:prstGeom>
            </p:spPr>
            <p:txBody>
              <a:bodyPr wrap="square" anchor="ctr" anchorCtr="0">
                <a:spAutoFit/>
              </a:bodyPr>
              <a:lstStyle/>
              <a:p>
                <a:pPr algn="r"/>
                <a:r>
                  <a:rPr lang="en-US" sz="1400" dirty="0">
                    <a:solidFill>
                      <a:schemeClr val="bg1"/>
                    </a:solidFill>
                    <a:latin typeface="+mj-lt"/>
                    <a:ea typeface="Verdana" panose="020B0604030504040204" pitchFamily="34" charset="0"/>
                  </a:rPr>
                  <a:t>Improved resource utilization</a:t>
                </a:r>
                <a:endParaRPr lang="en-US" sz="1400" dirty="0">
                  <a:solidFill>
                    <a:schemeClr val="bg1"/>
                  </a:solidFill>
                  <a:latin typeface="+mj-lt"/>
                </a:endParaRPr>
              </a:p>
            </p:txBody>
          </p:sp>
          <p:sp>
            <p:nvSpPr>
              <p:cNvPr id="47" name="TextBox 46">
                <a:extLst>
                  <a:ext uri="{FF2B5EF4-FFF2-40B4-BE49-F238E27FC236}">
                    <a16:creationId xmlns:a16="http://schemas.microsoft.com/office/drawing/2014/main" id="{11590A71-4301-466A-AE1C-381AABF2A17F}"/>
                  </a:ext>
                </a:extLst>
              </p:cNvPr>
              <p:cNvSpPr txBox="1"/>
              <p:nvPr/>
            </p:nvSpPr>
            <p:spPr>
              <a:xfrm>
                <a:off x="3274276" y="5417381"/>
                <a:ext cx="780669" cy="584775"/>
              </a:xfrm>
              <a:prstGeom prst="rect">
                <a:avLst/>
              </a:prstGeom>
              <a:noFill/>
            </p:spPr>
            <p:txBody>
              <a:bodyPr wrap="square" rtlCol="0" anchor="ctr" anchorCtr="0">
                <a:spAutoFit/>
              </a:bodyPr>
              <a:lstStyle/>
              <a:p>
                <a:pPr algn="ctr"/>
                <a:r>
                  <a:rPr lang="en-US" sz="3200" b="1" dirty="0">
                    <a:solidFill>
                      <a:srgbClr val="2C5269"/>
                    </a:solidFill>
                  </a:rPr>
                  <a:t>3</a:t>
                </a:r>
              </a:p>
            </p:txBody>
          </p:sp>
        </p:grpSp>
        <p:grpSp>
          <p:nvGrpSpPr>
            <p:cNvPr id="48" name="Group 47">
              <a:extLst>
                <a:ext uri="{FF2B5EF4-FFF2-40B4-BE49-F238E27FC236}">
                  <a16:creationId xmlns:a16="http://schemas.microsoft.com/office/drawing/2014/main" id="{DD292D33-FF2B-4618-867C-6F8D1C75E68F}"/>
                </a:ext>
              </a:extLst>
            </p:cNvPr>
            <p:cNvGrpSpPr/>
            <p:nvPr/>
          </p:nvGrpSpPr>
          <p:grpSpPr>
            <a:xfrm>
              <a:off x="1781908" y="2892591"/>
              <a:ext cx="2659845" cy="1286699"/>
              <a:chOff x="966515" y="3459438"/>
              <a:chExt cx="3162574" cy="1529895"/>
            </a:xfrm>
          </p:grpSpPr>
          <p:pic>
            <p:nvPicPr>
              <p:cNvPr id="49" name="Picture 48">
                <a:extLst>
                  <a:ext uri="{FF2B5EF4-FFF2-40B4-BE49-F238E27FC236}">
                    <a16:creationId xmlns:a16="http://schemas.microsoft.com/office/drawing/2014/main" id="{D63E42DC-5A33-49E1-848F-DEF1E18D784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6515" y="3459438"/>
                <a:ext cx="3162574" cy="1529895"/>
              </a:xfrm>
              <a:prstGeom prst="rect">
                <a:avLst/>
              </a:prstGeom>
            </p:spPr>
          </p:pic>
          <p:sp>
            <p:nvSpPr>
              <p:cNvPr id="50" name="Rectangle 49">
                <a:extLst>
                  <a:ext uri="{FF2B5EF4-FFF2-40B4-BE49-F238E27FC236}">
                    <a16:creationId xmlns:a16="http://schemas.microsoft.com/office/drawing/2014/main" id="{E00691C8-8F24-4E2B-AC2D-1A2F3C02EE02}"/>
                  </a:ext>
                </a:extLst>
              </p:cNvPr>
              <p:cNvSpPr/>
              <p:nvPr/>
            </p:nvSpPr>
            <p:spPr>
              <a:xfrm>
                <a:off x="995144" y="3651259"/>
                <a:ext cx="1760831" cy="878277"/>
              </a:xfrm>
              <a:prstGeom prst="rect">
                <a:avLst/>
              </a:prstGeom>
            </p:spPr>
            <p:txBody>
              <a:bodyPr wrap="square" anchor="ctr" anchorCtr="0">
                <a:spAutoFit/>
              </a:bodyPr>
              <a:lstStyle/>
              <a:p>
                <a:pPr algn="r"/>
                <a:r>
                  <a:rPr lang="en-US" sz="1400" dirty="0">
                    <a:solidFill>
                      <a:schemeClr val="bg1"/>
                    </a:solidFill>
                    <a:latin typeface="+mj-lt"/>
                    <a:ea typeface="Verdana" panose="020B0604030504040204" pitchFamily="34" charset="0"/>
                  </a:rPr>
                  <a:t>Deployed across business lines</a:t>
                </a:r>
              </a:p>
            </p:txBody>
          </p:sp>
          <p:sp>
            <p:nvSpPr>
              <p:cNvPr id="51" name="TextBox 50">
                <a:extLst>
                  <a:ext uri="{FF2B5EF4-FFF2-40B4-BE49-F238E27FC236}">
                    <a16:creationId xmlns:a16="http://schemas.microsoft.com/office/drawing/2014/main" id="{C30D10E1-C3A8-499C-ACE2-5E7419B56FAB}"/>
                  </a:ext>
                </a:extLst>
              </p:cNvPr>
              <p:cNvSpPr txBox="1"/>
              <p:nvPr/>
            </p:nvSpPr>
            <p:spPr>
              <a:xfrm>
                <a:off x="2812781" y="3785524"/>
                <a:ext cx="780669" cy="584775"/>
              </a:xfrm>
              <a:prstGeom prst="rect">
                <a:avLst/>
              </a:prstGeom>
              <a:noFill/>
            </p:spPr>
            <p:txBody>
              <a:bodyPr wrap="square" rtlCol="0" anchor="ctr" anchorCtr="0">
                <a:spAutoFit/>
              </a:bodyPr>
              <a:lstStyle/>
              <a:p>
                <a:pPr algn="ctr"/>
                <a:r>
                  <a:rPr lang="en-US" sz="3200" b="1" dirty="0">
                    <a:solidFill>
                      <a:srgbClr val="2085A0"/>
                    </a:solidFill>
                  </a:rPr>
                  <a:t>2</a:t>
                </a:r>
              </a:p>
            </p:txBody>
          </p:sp>
        </p:grpSp>
        <p:grpSp>
          <p:nvGrpSpPr>
            <p:cNvPr id="52" name="Group 51">
              <a:extLst>
                <a:ext uri="{FF2B5EF4-FFF2-40B4-BE49-F238E27FC236}">
                  <a16:creationId xmlns:a16="http://schemas.microsoft.com/office/drawing/2014/main" id="{2EEFDE0C-E3B9-4F63-8892-AA081DB34E09}"/>
                </a:ext>
              </a:extLst>
            </p:cNvPr>
            <p:cNvGrpSpPr/>
            <p:nvPr/>
          </p:nvGrpSpPr>
          <p:grpSpPr>
            <a:xfrm>
              <a:off x="2149588" y="1532579"/>
              <a:ext cx="2693926" cy="1303186"/>
              <a:chOff x="1403689" y="1842374"/>
              <a:chExt cx="3203097" cy="1549498"/>
            </a:xfrm>
          </p:grpSpPr>
          <p:pic>
            <p:nvPicPr>
              <p:cNvPr id="53" name="Picture 52">
                <a:extLst>
                  <a:ext uri="{FF2B5EF4-FFF2-40B4-BE49-F238E27FC236}">
                    <a16:creationId xmlns:a16="http://schemas.microsoft.com/office/drawing/2014/main" id="{0284F5AF-0F20-40F4-B31B-49971BB9D93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03689" y="1842374"/>
                <a:ext cx="3203097" cy="1549498"/>
              </a:xfrm>
              <a:prstGeom prst="rect">
                <a:avLst/>
              </a:prstGeom>
            </p:spPr>
          </p:pic>
          <p:sp>
            <p:nvSpPr>
              <p:cNvPr id="54" name="Rectangle 53">
                <a:extLst>
                  <a:ext uri="{FF2B5EF4-FFF2-40B4-BE49-F238E27FC236}">
                    <a16:creationId xmlns:a16="http://schemas.microsoft.com/office/drawing/2014/main" id="{CD0150AE-5579-4B5F-AD81-247B6BAF39A4}"/>
                  </a:ext>
                </a:extLst>
              </p:cNvPr>
              <p:cNvSpPr/>
              <p:nvPr/>
            </p:nvSpPr>
            <p:spPr>
              <a:xfrm>
                <a:off x="1497058" y="2027032"/>
                <a:ext cx="1694098" cy="878277"/>
              </a:xfrm>
              <a:prstGeom prst="rect">
                <a:avLst/>
              </a:prstGeom>
            </p:spPr>
            <p:txBody>
              <a:bodyPr wrap="square" anchor="ctr" anchorCtr="0">
                <a:spAutoFit/>
              </a:bodyPr>
              <a:lstStyle/>
              <a:p>
                <a:pPr algn="r"/>
                <a:r>
                  <a:rPr lang="en-US" sz="1400" dirty="0">
                    <a:solidFill>
                      <a:schemeClr val="bg1"/>
                    </a:solidFill>
                    <a:latin typeface="+mj-lt"/>
                    <a:ea typeface="Verdana" panose="020B0604030504040204" pitchFamily="34" charset="0"/>
                  </a:rPr>
                  <a:t>Core test team for each platform</a:t>
                </a:r>
              </a:p>
            </p:txBody>
          </p:sp>
          <p:sp>
            <p:nvSpPr>
              <p:cNvPr id="55" name="TextBox 54">
                <a:extLst>
                  <a:ext uri="{FF2B5EF4-FFF2-40B4-BE49-F238E27FC236}">
                    <a16:creationId xmlns:a16="http://schemas.microsoft.com/office/drawing/2014/main" id="{83765B57-48C9-4839-BE20-356DC6607279}"/>
                  </a:ext>
                </a:extLst>
              </p:cNvPr>
              <p:cNvSpPr txBox="1"/>
              <p:nvPr/>
            </p:nvSpPr>
            <p:spPr>
              <a:xfrm>
                <a:off x="3284526" y="2147038"/>
                <a:ext cx="780669" cy="584775"/>
              </a:xfrm>
              <a:prstGeom prst="rect">
                <a:avLst/>
              </a:prstGeom>
              <a:noFill/>
            </p:spPr>
            <p:txBody>
              <a:bodyPr wrap="square" rtlCol="0" anchor="ctr" anchorCtr="0">
                <a:spAutoFit/>
              </a:bodyPr>
              <a:lstStyle/>
              <a:p>
                <a:pPr algn="ctr"/>
                <a:r>
                  <a:rPr lang="en-US" sz="3200" b="1" dirty="0">
                    <a:solidFill>
                      <a:srgbClr val="2DBBC3"/>
                    </a:solidFill>
                  </a:rPr>
                  <a:t>1</a:t>
                </a:r>
              </a:p>
            </p:txBody>
          </p:sp>
        </p:grpSp>
        <p:sp>
          <p:nvSpPr>
            <p:cNvPr id="57" name="TextBox 56">
              <a:extLst>
                <a:ext uri="{FF2B5EF4-FFF2-40B4-BE49-F238E27FC236}">
                  <a16:creationId xmlns:a16="http://schemas.microsoft.com/office/drawing/2014/main" id="{A2013C28-024E-4F15-8251-4CF4C1FA7605}"/>
                </a:ext>
              </a:extLst>
            </p:cNvPr>
            <p:cNvSpPr txBox="1"/>
            <p:nvPr/>
          </p:nvSpPr>
          <p:spPr>
            <a:xfrm>
              <a:off x="4989170" y="2970262"/>
              <a:ext cx="2186250" cy="901255"/>
            </a:xfrm>
            <a:prstGeom prst="rect">
              <a:avLst/>
            </a:prstGeom>
            <a:noFill/>
          </p:spPr>
          <p:txBody>
            <a:bodyPr wrap="square" rtlCol="0">
              <a:spAutoFit/>
            </a:bodyPr>
            <a:lstStyle/>
            <a:p>
              <a:pPr algn="ctr"/>
              <a:r>
                <a:rPr lang="en-US" sz="2800" b="1" dirty="0">
                  <a:latin typeface="Lucida Sans Unicode" panose="020B0602030504020204" pitchFamily="34" charset="0"/>
                  <a:cs typeface="Lucida Sans Unicode" panose="020B0602030504020204" pitchFamily="34" charset="0"/>
                </a:rPr>
                <a:t>OASIS Practices</a:t>
              </a:r>
            </a:p>
          </p:txBody>
        </p:sp>
      </p:grpSp>
    </p:spTree>
    <p:extLst>
      <p:ext uri="{BB962C8B-B14F-4D97-AF65-F5344CB8AC3E}">
        <p14:creationId xmlns:p14="http://schemas.microsoft.com/office/powerpoint/2010/main" val="37694809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032EE012-E353-4179-92FA-BEAF4C22705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5390" b="38360"/>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8175E2F9-4458-4FF9-B5F7-57A980EBF0E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72064" y="3493833"/>
            <a:ext cx="1905122" cy="1841616"/>
          </a:xfrm>
          <a:prstGeom prst="rect">
            <a:avLst/>
          </a:prstGeom>
        </p:spPr>
      </p:pic>
      <p:pic>
        <p:nvPicPr>
          <p:cNvPr id="19" name="Graphic 18">
            <a:extLst>
              <a:ext uri="{FF2B5EF4-FFF2-40B4-BE49-F238E27FC236}">
                <a16:creationId xmlns:a16="http://schemas.microsoft.com/office/drawing/2014/main" id="{E9816227-4DCD-45B8-A35D-BEA5E035546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34898" y="3493833"/>
            <a:ext cx="1905122" cy="1841616"/>
          </a:xfrm>
          <a:prstGeom prst="rect">
            <a:avLst/>
          </a:prstGeom>
        </p:spPr>
      </p:pic>
      <p:pic>
        <p:nvPicPr>
          <p:cNvPr id="20" name="Graphic 19">
            <a:extLst>
              <a:ext uri="{FF2B5EF4-FFF2-40B4-BE49-F238E27FC236}">
                <a16:creationId xmlns:a16="http://schemas.microsoft.com/office/drawing/2014/main" id="{DDABBF73-0EF3-4D72-937D-840EE6F9C2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97732" y="3493833"/>
            <a:ext cx="1905122" cy="1841616"/>
          </a:xfrm>
          <a:prstGeom prst="rect">
            <a:avLst/>
          </a:prstGeom>
        </p:spPr>
      </p:pic>
      <p:pic>
        <p:nvPicPr>
          <p:cNvPr id="21" name="Graphic 20">
            <a:extLst>
              <a:ext uri="{FF2B5EF4-FFF2-40B4-BE49-F238E27FC236}">
                <a16:creationId xmlns:a16="http://schemas.microsoft.com/office/drawing/2014/main" id="{07094012-A480-4E3C-96D7-E596BB922BB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60566" y="3493833"/>
            <a:ext cx="1905122" cy="1841616"/>
          </a:xfrm>
          <a:prstGeom prst="rect">
            <a:avLst/>
          </a:prstGeom>
        </p:spPr>
      </p:pic>
      <p:sp>
        <p:nvSpPr>
          <p:cNvPr id="5" name="TextBox 4">
            <a:extLst>
              <a:ext uri="{FF2B5EF4-FFF2-40B4-BE49-F238E27FC236}">
                <a16:creationId xmlns:a16="http://schemas.microsoft.com/office/drawing/2014/main" id="{6920DA6F-C903-449E-A9BD-FF68468DAF5A}"/>
              </a:ext>
            </a:extLst>
          </p:cNvPr>
          <p:cNvSpPr txBox="1"/>
          <p:nvPr/>
        </p:nvSpPr>
        <p:spPr>
          <a:xfrm>
            <a:off x="503658" y="601595"/>
            <a:ext cx="3230822" cy="1323439"/>
          </a:xfrm>
          <a:prstGeom prst="rect">
            <a:avLst/>
          </a:prstGeom>
          <a:noFill/>
        </p:spPr>
        <p:txBody>
          <a:bodyPr wrap="square" rtlCol="0">
            <a:spAutoFit/>
          </a:bodyPr>
          <a:lstStyle/>
          <a:p>
            <a:r>
              <a:rPr lang="en-US" sz="4000" b="1" dirty="0">
                <a:solidFill>
                  <a:srgbClr val="2069B8"/>
                </a:solidFill>
                <a:latin typeface="Lucida Sans Unicode" panose="020B0602030504020204" pitchFamily="34" charset="0"/>
                <a:ea typeface="Permanent Marker" panose="02000000000000000000" pitchFamily="2" charset="0"/>
                <a:cs typeface="Lucida Sans Unicode" panose="020B0602030504020204" pitchFamily="34" charset="0"/>
              </a:rPr>
              <a:t>OASIS Team Structure</a:t>
            </a:r>
          </a:p>
        </p:txBody>
      </p:sp>
      <p:sp>
        <p:nvSpPr>
          <p:cNvPr id="6" name="TextBox 5">
            <a:extLst>
              <a:ext uri="{FF2B5EF4-FFF2-40B4-BE49-F238E27FC236}">
                <a16:creationId xmlns:a16="http://schemas.microsoft.com/office/drawing/2014/main" id="{B156C865-5854-4412-9083-CFE8F3D37691}"/>
              </a:ext>
            </a:extLst>
          </p:cNvPr>
          <p:cNvSpPr txBox="1"/>
          <p:nvPr/>
        </p:nvSpPr>
        <p:spPr>
          <a:xfrm>
            <a:off x="456417" y="3088457"/>
            <a:ext cx="1735520" cy="2677656"/>
          </a:xfrm>
          <a:prstGeom prst="rect">
            <a:avLst/>
          </a:prstGeom>
          <a:noFill/>
        </p:spPr>
        <p:txBody>
          <a:bodyPr wrap="square" rtlCol="0">
            <a:spAutoFit/>
          </a:bodyPr>
          <a:lstStyle/>
          <a:p>
            <a:r>
              <a:rPr lang="en-US" sz="1200" dirty="0"/>
              <a:t>*Number or Leads needed to support Verticals/Capabilities will be determined during Wave 1, Due Diligence</a:t>
            </a:r>
          </a:p>
          <a:p>
            <a:endParaRPr lang="en-US" sz="1200" dirty="0"/>
          </a:p>
          <a:p>
            <a:r>
              <a:rPr lang="en-US" sz="1200" dirty="0"/>
              <a:t>** Number of resources, skill set, and experience will be determined during Wave 2, Knowledge Transfer</a:t>
            </a:r>
          </a:p>
        </p:txBody>
      </p:sp>
      <p:pic>
        <p:nvPicPr>
          <p:cNvPr id="3" name="Graphic 2">
            <a:extLst>
              <a:ext uri="{FF2B5EF4-FFF2-40B4-BE49-F238E27FC236}">
                <a16:creationId xmlns:a16="http://schemas.microsoft.com/office/drawing/2014/main" id="{42D8EB0C-FEC8-486C-A669-AA59B2A2F46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096000" y="141836"/>
            <a:ext cx="2845752" cy="2761430"/>
          </a:xfrm>
          <a:prstGeom prst="rect">
            <a:avLst/>
          </a:prstGeom>
        </p:spPr>
      </p:pic>
      <p:sp>
        <p:nvSpPr>
          <p:cNvPr id="57" name="TextBox 56">
            <a:extLst>
              <a:ext uri="{FF2B5EF4-FFF2-40B4-BE49-F238E27FC236}">
                <a16:creationId xmlns:a16="http://schemas.microsoft.com/office/drawing/2014/main" id="{5D1A542B-A8CC-43C7-B998-D151D1764E32}"/>
              </a:ext>
            </a:extLst>
          </p:cNvPr>
          <p:cNvSpPr txBox="1"/>
          <p:nvPr/>
        </p:nvSpPr>
        <p:spPr>
          <a:xfrm>
            <a:off x="3573078" y="4153031"/>
            <a:ext cx="1103094" cy="523220"/>
          </a:xfrm>
          <a:prstGeom prst="rect">
            <a:avLst/>
          </a:prstGeom>
          <a:noFill/>
        </p:spPr>
        <p:txBody>
          <a:bodyPr wrap="square" rtlCol="0">
            <a:spAutoFit/>
          </a:bodyPr>
          <a:lstStyle/>
          <a:p>
            <a:pPr algn="ctr">
              <a:spcAft>
                <a:spcPts val="1800"/>
              </a:spcAft>
            </a:pPr>
            <a:r>
              <a:rPr lang="en-US" sz="1400" b="1" dirty="0"/>
              <a:t>*QA Lead POS</a:t>
            </a:r>
          </a:p>
        </p:txBody>
      </p:sp>
      <p:sp>
        <p:nvSpPr>
          <p:cNvPr id="58" name="TextBox 57">
            <a:extLst>
              <a:ext uri="{FF2B5EF4-FFF2-40B4-BE49-F238E27FC236}">
                <a16:creationId xmlns:a16="http://schemas.microsoft.com/office/drawing/2014/main" id="{935815E4-F0F1-49CA-B5BD-1FAA378D6154}"/>
              </a:ext>
            </a:extLst>
          </p:cNvPr>
          <p:cNvSpPr txBox="1"/>
          <p:nvPr/>
        </p:nvSpPr>
        <p:spPr>
          <a:xfrm>
            <a:off x="5668062" y="4122629"/>
            <a:ext cx="1438794" cy="523220"/>
          </a:xfrm>
          <a:prstGeom prst="rect">
            <a:avLst/>
          </a:prstGeom>
          <a:noFill/>
        </p:spPr>
        <p:txBody>
          <a:bodyPr wrap="square" rtlCol="0">
            <a:spAutoFit/>
          </a:bodyPr>
          <a:lstStyle/>
          <a:p>
            <a:pPr algn="ctr">
              <a:spcAft>
                <a:spcPts val="1800"/>
              </a:spcAft>
            </a:pPr>
            <a:r>
              <a:rPr lang="en-US" sz="1400" b="1" dirty="0"/>
              <a:t>*QA Lead Oracle Cloud</a:t>
            </a:r>
          </a:p>
        </p:txBody>
      </p:sp>
      <p:sp>
        <p:nvSpPr>
          <p:cNvPr id="59" name="TextBox 58">
            <a:extLst>
              <a:ext uri="{FF2B5EF4-FFF2-40B4-BE49-F238E27FC236}">
                <a16:creationId xmlns:a16="http://schemas.microsoft.com/office/drawing/2014/main" id="{4AD4D57D-9694-48A1-8085-AD46DF243168}"/>
              </a:ext>
            </a:extLst>
          </p:cNvPr>
          <p:cNvSpPr txBox="1"/>
          <p:nvPr/>
        </p:nvSpPr>
        <p:spPr>
          <a:xfrm>
            <a:off x="7936667" y="4050986"/>
            <a:ext cx="1427252" cy="738664"/>
          </a:xfrm>
          <a:prstGeom prst="rect">
            <a:avLst/>
          </a:prstGeom>
          <a:noFill/>
        </p:spPr>
        <p:txBody>
          <a:bodyPr wrap="square" rtlCol="0">
            <a:spAutoFit/>
          </a:bodyPr>
          <a:lstStyle/>
          <a:p>
            <a:pPr algn="ctr">
              <a:spcAft>
                <a:spcPts val="1800"/>
              </a:spcAft>
            </a:pPr>
            <a:r>
              <a:rPr lang="en-US" sz="1400" b="1" dirty="0"/>
              <a:t>*QA Lead Enterprise App n</a:t>
            </a:r>
          </a:p>
        </p:txBody>
      </p:sp>
      <p:sp>
        <p:nvSpPr>
          <p:cNvPr id="60" name="TextBox 59">
            <a:extLst>
              <a:ext uri="{FF2B5EF4-FFF2-40B4-BE49-F238E27FC236}">
                <a16:creationId xmlns:a16="http://schemas.microsoft.com/office/drawing/2014/main" id="{03BA8E50-5B0D-4966-B85D-9C7D13F58B7D}"/>
              </a:ext>
            </a:extLst>
          </p:cNvPr>
          <p:cNvSpPr txBox="1"/>
          <p:nvPr/>
        </p:nvSpPr>
        <p:spPr>
          <a:xfrm>
            <a:off x="10147398" y="4014907"/>
            <a:ext cx="1531458" cy="738664"/>
          </a:xfrm>
          <a:prstGeom prst="rect">
            <a:avLst/>
          </a:prstGeom>
          <a:noFill/>
        </p:spPr>
        <p:txBody>
          <a:bodyPr wrap="square" rtlCol="0">
            <a:spAutoFit/>
          </a:bodyPr>
          <a:lstStyle/>
          <a:p>
            <a:pPr algn="ctr">
              <a:spcAft>
                <a:spcPts val="1800"/>
              </a:spcAft>
            </a:pPr>
            <a:r>
              <a:rPr lang="en-US" sz="1400" b="1" dirty="0"/>
              <a:t>*QA Lead Operational / Maintenance</a:t>
            </a:r>
          </a:p>
        </p:txBody>
      </p:sp>
      <p:sp>
        <p:nvSpPr>
          <p:cNvPr id="61" name="TextBox 60">
            <a:extLst>
              <a:ext uri="{FF2B5EF4-FFF2-40B4-BE49-F238E27FC236}">
                <a16:creationId xmlns:a16="http://schemas.microsoft.com/office/drawing/2014/main" id="{F14181A9-504A-4AB7-8068-F7D3FC80A5B4}"/>
              </a:ext>
            </a:extLst>
          </p:cNvPr>
          <p:cNvSpPr txBox="1"/>
          <p:nvPr/>
        </p:nvSpPr>
        <p:spPr>
          <a:xfrm>
            <a:off x="6355979" y="783982"/>
            <a:ext cx="2348942" cy="1569660"/>
          </a:xfrm>
          <a:prstGeom prst="rect">
            <a:avLst/>
          </a:prstGeom>
          <a:noFill/>
        </p:spPr>
        <p:txBody>
          <a:bodyPr wrap="square" rtlCol="0">
            <a:spAutoFit/>
          </a:bodyPr>
          <a:lstStyle/>
          <a:p>
            <a:pPr algn="ctr">
              <a:spcAft>
                <a:spcPts val="1800"/>
              </a:spcAft>
            </a:pPr>
            <a:r>
              <a:rPr lang="en-US" sz="2400" b="1" dirty="0"/>
              <a:t>IQS </a:t>
            </a:r>
            <a:br>
              <a:rPr lang="en-US" sz="2400" b="1" dirty="0"/>
            </a:br>
            <a:r>
              <a:rPr lang="en-US" sz="2400" b="1" dirty="0"/>
              <a:t>Delivery / Engagement </a:t>
            </a:r>
            <a:r>
              <a:rPr lang="en-US" sz="2400" b="1" dirty="0" err="1"/>
              <a:t>Mgr</a:t>
            </a:r>
            <a:endParaRPr lang="en-US" sz="2400" b="1" dirty="0"/>
          </a:p>
        </p:txBody>
      </p:sp>
      <p:grpSp>
        <p:nvGrpSpPr>
          <p:cNvPr id="71" name="Group 70">
            <a:extLst>
              <a:ext uri="{FF2B5EF4-FFF2-40B4-BE49-F238E27FC236}">
                <a16:creationId xmlns:a16="http://schemas.microsoft.com/office/drawing/2014/main" id="{354F4BCE-FFE3-4389-BFAE-AB803D242426}"/>
              </a:ext>
            </a:extLst>
          </p:cNvPr>
          <p:cNvGrpSpPr/>
          <p:nvPr/>
        </p:nvGrpSpPr>
        <p:grpSpPr>
          <a:xfrm>
            <a:off x="3999281" y="2799159"/>
            <a:ext cx="7036973" cy="698907"/>
            <a:chOff x="3999281" y="2799159"/>
            <a:chExt cx="7036973" cy="698907"/>
          </a:xfrm>
        </p:grpSpPr>
        <p:sp>
          <p:nvSpPr>
            <p:cNvPr id="22" name="Arrow: Down 21">
              <a:extLst>
                <a:ext uri="{FF2B5EF4-FFF2-40B4-BE49-F238E27FC236}">
                  <a16:creationId xmlns:a16="http://schemas.microsoft.com/office/drawing/2014/main" id="{39905D7B-3979-4B0A-A5D2-E1DA215C0B05}"/>
                </a:ext>
              </a:extLst>
            </p:cNvPr>
            <p:cNvSpPr/>
            <p:nvPr/>
          </p:nvSpPr>
          <p:spPr>
            <a:xfrm>
              <a:off x="3999281" y="3088457"/>
              <a:ext cx="243068" cy="409609"/>
            </a:xfrm>
            <a:prstGeom prst="downArrow">
              <a:avLst/>
            </a:prstGeom>
            <a:solidFill>
              <a:srgbClr val="2E4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Down 22">
              <a:extLst>
                <a:ext uri="{FF2B5EF4-FFF2-40B4-BE49-F238E27FC236}">
                  <a16:creationId xmlns:a16="http://schemas.microsoft.com/office/drawing/2014/main" id="{D0B9E7B0-85AD-4A7C-B633-711B0614E29C}"/>
                </a:ext>
              </a:extLst>
            </p:cNvPr>
            <p:cNvSpPr/>
            <p:nvPr/>
          </p:nvSpPr>
          <p:spPr>
            <a:xfrm>
              <a:off x="6265925" y="3088457"/>
              <a:ext cx="243068" cy="409609"/>
            </a:xfrm>
            <a:prstGeom prst="downArrow">
              <a:avLst/>
            </a:prstGeom>
            <a:solidFill>
              <a:srgbClr val="2E4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Down 23">
              <a:extLst>
                <a:ext uri="{FF2B5EF4-FFF2-40B4-BE49-F238E27FC236}">
                  <a16:creationId xmlns:a16="http://schemas.microsoft.com/office/drawing/2014/main" id="{282055B8-1590-4A2F-8D64-ED0A73558DD7}"/>
                </a:ext>
              </a:extLst>
            </p:cNvPr>
            <p:cNvSpPr/>
            <p:nvPr/>
          </p:nvSpPr>
          <p:spPr>
            <a:xfrm>
              <a:off x="8528759" y="3088457"/>
              <a:ext cx="243068" cy="409609"/>
            </a:xfrm>
            <a:prstGeom prst="downArrow">
              <a:avLst/>
            </a:prstGeom>
            <a:solidFill>
              <a:srgbClr val="2E4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Down 24">
              <a:extLst>
                <a:ext uri="{FF2B5EF4-FFF2-40B4-BE49-F238E27FC236}">
                  <a16:creationId xmlns:a16="http://schemas.microsoft.com/office/drawing/2014/main" id="{8A8172AC-29B9-49DA-A9F8-9C73D4801E9C}"/>
                </a:ext>
              </a:extLst>
            </p:cNvPr>
            <p:cNvSpPr/>
            <p:nvPr/>
          </p:nvSpPr>
          <p:spPr>
            <a:xfrm>
              <a:off x="10793186" y="3088457"/>
              <a:ext cx="243068" cy="409609"/>
            </a:xfrm>
            <a:prstGeom prst="downArrow">
              <a:avLst/>
            </a:prstGeom>
            <a:solidFill>
              <a:srgbClr val="2E4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E3B94F43-5DFA-4B91-9DAF-B393B32EF108}"/>
                </a:ext>
              </a:extLst>
            </p:cNvPr>
            <p:cNvSpPr/>
            <p:nvPr/>
          </p:nvSpPr>
          <p:spPr>
            <a:xfrm>
              <a:off x="4059556" y="3012840"/>
              <a:ext cx="6913241" cy="116440"/>
            </a:xfrm>
            <a:prstGeom prst="rect">
              <a:avLst/>
            </a:prstGeom>
            <a:solidFill>
              <a:srgbClr val="2E4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F1C0892B-D988-4348-A5C5-62D4D37F5CD5}"/>
                </a:ext>
              </a:extLst>
            </p:cNvPr>
            <p:cNvSpPr/>
            <p:nvPr/>
          </p:nvSpPr>
          <p:spPr>
            <a:xfrm rot="16200000">
              <a:off x="7365143" y="2892000"/>
              <a:ext cx="302121" cy="116440"/>
            </a:xfrm>
            <a:prstGeom prst="rect">
              <a:avLst/>
            </a:prstGeom>
            <a:solidFill>
              <a:srgbClr val="2E4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0" name="Group 69">
            <a:extLst>
              <a:ext uri="{FF2B5EF4-FFF2-40B4-BE49-F238E27FC236}">
                <a16:creationId xmlns:a16="http://schemas.microsoft.com/office/drawing/2014/main" id="{7F0EBD6E-78BC-4356-A8AB-4B0E6E623A34}"/>
              </a:ext>
            </a:extLst>
          </p:cNvPr>
          <p:cNvGrpSpPr/>
          <p:nvPr/>
        </p:nvGrpSpPr>
        <p:grpSpPr>
          <a:xfrm>
            <a:off x="3172064" y="5295900"/>
            <a:ext cx="8693624" cy="1382691"/>
            <a:chOff x="3172064" y="5295900"/>
            <a:chExt cx="8693624" cy="1382691"/>
          </a:xfrm>
        </p:grpSpPr>
        <p:sp>
          <p:nvSpPr>
            <p:cNvPr id="17" name="Rectangle 16">
              <a:extLst>
                <a:ext uri="{FF2B5EF4-FFF2-40B4-BE49-F238E27FC236}">
                  <a16:creationId xmlns:a16="http://schemas.microsoft.com/office/drawing/2014/main" id="{8D3691A1-D370-40B4-8CF3-81F9B5A61AD9}"/>
                </a:ext>
              </a:extLst>
            </p:cNvPr>
            <p:cNvSpPr/>
            <p:nvPr/>
          </p:nvSpPr>
          <p:spPr>
            <a:xfrm>
              <a:off x="3172064" y="5635558"/>
              <a:ext cx="8693624" cy="1043033"/>
            </a:xfrm>
            <a:prstGeom prst="rect">
              <a:avLst/>
            </a:prstGeom>
            <a:solidFill>
              <a:srgbClr val="4269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Arrow: Down 65">
              <a:extLst>
                <a:ext uri="{FF2B5EF4-FFF2-40B4-BE49-F238E27FC236}">
                  <a16:creationId xmlns:a16="http://schemas.microsoft.com/office/drawing/2014/main" id="{39A558B6-EFA2-4A1D-93E4-C2FCD8F70A9B}"/>
                </a:ext>
              </a:extLst>
            </p:cNvPr>
            <p:cNvSpPr/>
            <p:nvPr/>
          </p:nvSpPr>
          <p:spPr>
            <a:xfrm>
              <a:off x="3999281" y="5295900"/>
              <a:ext cx="243068" cy="334058"/>
            </a:xfrm>
            <a:prstGeom prst="downArrow">
              <a:avLst/>
            </a:prstGeom>
            <a:solidFill>
              <a:srgbClr val="4269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Arrow: Down 66">
              <a:extLst>
                <a:ext uri="{FF2B5EF4-FFF2-40B4-BE49-F238E27FC236}">
                  <a16:creationId xmlns:a16="http://schemas.microsoft.com/office/drawing/2014/main" id="{3B171AB1-69C9-47D9-BB89-922AF0D9E680}"/>
                </a:ext>
              </a:extLst>
            </p:cNvPr>
            <p:cNvSpPr/>
            <p:nvPr/>
          </p:nvSpPr>
          <p:spPr>
            <a:xfrm>
              <a:off x="6265925" y="5295900"/>
              <a:ext cx="243068" cy="334058"/>
            </a:xfrm>
            <a:prstGeom prst="downArrow">
              <a:avLst/>
            </a:prstGeom>
            <a:solidFill>
              <a:srgbClr val="4269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Arrow: Down 67">
              <a:extLst>
                <a:ext uri="{FF2B5EF4-FFF2-40B4-BE49-F238E27FC236}">
                  <a16:creationId xmlns:a16="http://schemas.microsoft.com/office/drawing/2014/main" id="{C5E8F3D4-EAFA-401D-B0B3-22DA6A199204}"/>
                </a:ext>
              </a:extLst>
            </p:cNvPr>
            <p:cNvSpPr/>
            <p:nvPr/>
          </p:nvSpPr>
          <p:spPr>
            <a:xfrm>
              <a:off x="8528759" y="5295900"/>
              <a:ext cx="243068" cy="334058"/>
            </a:xfrm>
            <a:prstGeom prst="downArrow">
              <a:avLst/>
            </a:prstGeom>
            <a:solidFill>
              <a:srgbClr val="4269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Arrow: Down 68">
              <a:extLst>
                <a:ext uri="{FF2B5EF4-FFF2-40B4-BE49-F238E27FC236}">
                  <a16:creationId xmlns:a16="http://schemas.microsoft.com/office/drawing/2014/main" id="{CFB71136-B77B-4ACA-9821-D7E147AE80CD}"/>
                </a:ext>
              </a:extLst>
            </p:cNvPr>
            <p:cNvSpPr/>
            <p:nvPr/>
          </p:nvSpPr>
          <p:spPr>
            <a:xfrm>
              <a:off x="10793186" y="5295900"/>
              <a:ext cx="243068" cy="334058"/>
            </a:xfrm>
            <a:prstGeom prst="downArrow">
              <a:avLst/>
            </a:prstGeom>
            <a:solidFill>
              <a:srgbClr val="4269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2" name="TextBox 61">
            <a:extLst>
              <a:ext uri="{FF2B5EF4-FFF2-40B4-BE49-F238E27FC236}">
                <a16:creationId xmlns:a16="http://schemas.microsoft.com/office/drawing/2014/main" id="{06E7A550-CD81-47AE-B230-1B16AC428271}"/>
              </a:ext>
            </a:extLst>
          </p:cNvPr>
          <p:cNvSpPr txBox="1"/>
          <p:nvPr/>
        </p:nvSpPr>
        <p:spPr>
          <a:xfrm>
            <a:off x="6524233" y="5696518"/>
            <a:ext cx="2432759" cy="954107"/>
          </a:xfrm>
          <a:prstGeom prst="rect">
            <a:avLst/>
          </a:prstGeom>
          <a:noFill/>
        </p:spPr>
        <p:txBody>
          <a:bodyPr wrap="square" rtlCol="0">
            <a:spAutoFit/>
          </a:bodyPr>
          <a:lstStyle/>
          <a:p>
            <a:r>
              <a:rPr lang="en-US" sz="1400" b="1" dirty="0">
                <a:solidFill>
                  <a:schemeClr val="bg1"/>
                </a:solidFill>
              </a:rPr>
              <a:t>**QA Analysts Pool</a:t>
            </a:r>
          </a:p>
          <a:p>
            <a:pPr marL="285750" indent="-285750">
              <a:buFont typeface="Arial" panose="020B0604020202020204" pitchFamily="34" charset="0"/>
              <a:buChar char="•"/>
            </a:pPr>
            <a:r>
              <a:rPr lang="en-US" sz="1400" dirty="0">
                <a:solidFill>
                  <a:schemeClr val="bg1"/>
                </a:solidFill>
              </a:rPr>
              <a:t>Sr. QA Analyst</a:t>
            </a:r>
          </a:p>
          <a:p>
            <a:pPr marL="285750" indent="-285750">
              <a:buFont typeface="Arial" panose="020B0604020202020204" pitchFamily="34" charset="0"/>
              <a:buChar char="•"/>
            </a:pPr>
            <a:r>
              <a:rPr lang="en-US" sz="1400" dirty="0">
                <a:solidFill>
                  <a:schemeClr val="bg1"/>
                </a:solidFill>
              </a:rPr>
              <a:t>Mid-level QA Analyst</a:t>
            </a:r>
          </a:p>
          <a:p>
            <a:pPr marL="285750" indent="-285750">
              <a:buFont typeface="Arial" panose="020B0604020202020204" pitchFamily="34" charset="0"/>
              <a:buChar char="•"/>
            </a:pPr>
            <a:r>
              <a:rPr lang="en-US" sz="1400" dirty="0">
                <a:solidFill>
                  <a:schemeClr val="bg1"/>
                </a:solidFill>
              </a:rPr>
              <a:t>OASIS Testers</a:t>
            </a:r>
          </a:p>
        </p:txBody>
      </p:sp>
    </p:spTree>
    <p:extLst>
      <p:ext uri="{BB962C8B-B14F-4D97-AF65-F5344CB8AC3E}">
        <p14:creationId xmlns:p14="http://schemas.microsoft.com/office/powerpoint/2010/main" val="3670496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uzzlePiece1">
            <a:extLst>
              <a:ext uri="{FF2B5EF4-FFF2-40B4-BE49-F238E27FC236}">
                <a16:creationId xmlns:a16="http://schemas.microsoft.com/office/drawing/2014/main" id="{0DC72995-B7FF-4154-874C-CB83D4A465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2068054"/>
            <a:ext cx="1316228" cy="1232422"/>
          </a:xfrm>
          <a:prstGeom prst="rect">
            <a:avLst/>
          </a:prstGeom>
          <a:effectLst/>
        </p:spPr>
      </p:pic>
      <p:pic>
        <p:nvPicPr>
          <p:cNvPr id="4" name="!!PuzzlePiece2">
            <a:extLst>
              <a:ext uri="{FF2B5EF4-FFF2-40B4-BE49-F238E27FC236}">
                <a16:creationId xmlns:a16="http://schemas.microsoft.com/office/drawing/2014/main" id="{CF249EA0-99C2-4212-8959-35033FA54B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2086" y="2231830"/>
            <a:ext cx="1587819" cy="900634"/>
          </a:xfrm>
          <a:prstGeom prst="rect">
            <a:avLst/>
          </a:prstGeom>
          <a:effectLst/>
        </p:spPr>
      </p:pic>
      <p:pic>
        <p:nvPicPr>
          <p:cNvPr id="5" name="!!PuzzlePiece3">
            <a:extLst>
              <a:ext uri="{FF2B5EF4-FFF2-40B4-BE49-F238E27FC236}">
                <a16:creationId xmlns:a16="http://schemas.microsoft.com/office/drawing/2014/main" id="{2F40B61B-FB65-41CF-9808-ADA2C65458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4612" y="2068054"/>
            <a:ext cx="1316228" cy="1232422"/>
          </a:xfrm>
          <a:prstGeom prst="rect">
            <a:avLst/>
          </a:prstGeom>
          <a:effectLst/>
        </p:spPr>
      </p:pic>
      <p:pic>
        <p:nvPicPr>
          <p:cNvPr id="8" name="!!PuzzlePiece4">
            <a:extLst>
              <a:ext uri="{FF2B5EF4-FFF2-40B4-BE49-F238E27FC236}">
                <a16:creationId xmlns:a16="http://schemas.microsoft.com/office/drawing/2014/main" id="{24C4D59B-AB27-42D7-A21E-806A05CDBF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5360" y="2231830"/>
            <a:ext cx="1587819" cy="900634"/>
          </a:xfrm>
          <a:prstGeom prst="rect">
            <a:avLst/>
          </a:prstGeom>
          <a:effectLst/>
        </p:spPr>
      </p:pic>
      <p:pic>
        <p:nvPicPr>
          <p:cNvPr id="9" name="!!PuzzlePiece5">
            <a:extLst>
              <a:ext uri="{FF2B5EF4-FFF2-40B4-BE49-F238E27FC236}">
                <a16:creationId xmlns:a16="http://schemas.microsoft.com/office/drawing/2014/main" id="{8D569965-00A3-460F-AD00-1CD57F760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7886" y="2068054"/>
            <a:ext cx="1316228" cy="1232422"/>
          </a:xfrm>
          <a:prstGeom prst="rect">
            <a:avLst/>
          </a:prstGeom>
          <a:effectLst/>
        </p:spPr>
      </p:pic>
      <p:pic>
        <p:nvPicPr>
          <p:cNvPr id="11" name="!!PuzzlePiece6">
            <a:extLst>
              <a:ext uri="{FF2B5EF4-FFF2-40B4-BE49-F238E27FC236}">
                <a16:creationId xmlns:a16="http://schemas.microsoft.com/office/drawing/2014/main" id="{3D9A6311-A61A-4484-B606-C77D650A3F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9372" y="2231830"/>
            <a:ext cx="1587819" cy="900634"/>
          </a:xfrm>
          <a:prstGeom prst="rect">
            <a:avLst/>
          </a:prstGeom>
          <a:effectLst/>
        </p:spPr>
      </p:pic>
      <p:pic>
        <p:nvPicPr>
          <p:cNvPr id="12" name="!!PuzzlePiece7">
            <a:extLst>
              <a:ext uri="{FF2B5EF4-FFF2-40B4-BE49-F238E27FC236}">
                <a16:creationId xmlns:a16="http://schemas.microsoft.com/office/drawing/2014/main" id="{4D523219-A5A6-44A9-B98B-A39E38406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1898" y="2068054"/>
            <a:ext cx="1316228" cy="1232422"/>
          </a:xfrm>
          <a:prstGeom prst="rect">
            <a:avLst/>
          </a:prstGeom>
          <a:effectLst/>
        </p:spPr>
      </p:pic>
      <p:pic>
        <p:nvPicPr>
          <p:cNvPr id="13" name="!!PuzzlePiece8">
            <a:extLst>
              <a:ext uri="{FF2B5EF4-FFF2-40B4-BE49-F238E27FC236}">
                <a16:creationId xmlns:a16="http://schemas.microsoft.com/office/drawing/2014/main" id="{16109241-A405-4856-A5BF-F6509B8E3F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2645" y="2231830"/>
            <a:ext cx="1587819" cy="900634"/>
          </a:xfrm>
          <a:prstGeom prst="rect">
            <a:avLst/>
          </a:prstGeom>
          <a:effectLst/>
        </p:spPr>
      </p:pic>
      <p:pic>
        <p:nvPicPr>
          <p:cNvPr id="14" name="!!PuzzlePiece9">
            <a:extLst>
              <a:ext uri="{FF2B5EF4-FFF2-40B4-BE49-F238E27FC236}">
                <a16:creationId xmlns:a16="http://schemas.microsoft.com/office/drawing/2014/main" id="{FA5B69DB-6207-4839-9475-D0DC0977A2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5172" y="2068054"/>
            <a:ext cx="1316228" cy="1232422"/>
          </a:xfrm>
          <a:prstGeom prst="rect">
            <a:avLst/>
          </a:prstGeom>
          <a:effectLst/>
        </p:spPr>
      </p:pic>
      <p:sp>
        <p:nvSpPr>
          <p:cNvPr id="16" name="TextBox 15">
            <a:extLst>
              <a:ext uri="{FF2B5EF4-FFF2-40B4-BE49-F238E27FC236}">
                <a16:creationId xmlns:a16="http://schemas.microsoft.com/office/drawing/2014/main" id="{4F1B8843-AEE6-40BA-B3B7-2C5BD8BFAEC8}"/>
              </a:ext>
            </a:extLst>
          </p:cNvPr>
          <p:cNvSpPr txBox="1"/>
          <p:nvPr/>
        </p:nvSpPr>
        <p:spPr>
          <a:xfrm>
            <a:off x="825089" y="5212402"/>
            <a:ext cx="10485783" cy="830997"/>
          </a:xfrm>
          <a:prstGeom prst="rect">
            <a:avLst/>
          </a:prstGeom>
          <a:noFill/>
        </p:spPr>
        <p:txBody>
          <a:bodyPr wrap="square" rtlCol="0">
            <a:spAutoFit/>
          </a:bodyPr>
          <a:lstStyle/>
          <a:p>
            <a:pPr algn="ctr"/>
            <a:r>
              <a:rPr lang="en-US" sz="4800" b="1" dirty="0">
                <a:latin typeface="Lucida Sans Unicode" panose="020B0602030504020204" pitchFamily="34" charset="0"/>
                <a:cs typeface="Lucida Sans Unicode" panose="020B0602030504020204" pitchFamily="34" charset="0"/>
              </a:rPr>
              <a:t>OASIS Value Proposition</a:t>
            </a:r>
          </a:p>
        </p:txBody>
      </p:sp>
      <p:sp>
        <p:nvSpPr>
          <p:cNvPr id="17" name="!!PuzzleText1">
            <a:extLst>
              <a:ext uri="{FF2B5EF4-FFF2-40B4-BE49-F238E27FC236}">
                <a16:creationId xmlns:a16="http://schemas.microsoft.com/office/drawing/2014/main" id="{E25534BC-7D13-472C-9B09-7F68E258E559}"/>
              </a:ext>
            </a:extLst>
          </p:cNvPr>
          <p:cNvSpPr txBox="1"/>
          <p:nvPr/>
        </p:nvSpPr>
        <p:spPr>
          <a:xfrm>
            <a:off x="540004" y="814601"/>
            <a:ext cx="2224006" cy="738664"/>
          </a:xfrm>
          <a:prstGeom prst="rect">
            <a:avLst/>
          </a:prstGeom>
          <a:noFill/>
        </p:spPr>
        <p:txBody>
          <a:bodyPr wrap="square" rtlCol="0">
            <a:spAutoFit/>
          </a:bodyPr>
          <a:lstStyle/>
          <a:p>
            <a:pPr algn="ctr"/>
            <a:r>
              <a:rPr lang="en-US" sz="1400" dirty="0">
                <a:cs typeface="Lucida Sans Unicode" panose="020B0602030504020204" pitchFamily="34" charset="0"/>
              </a:rPr>
              <a:t>Resources are integrated onsite with your project teams</a:t>
            </a:r>
          </a:p>
        </p:txBody>
      </p:sp>
      <p:cxnSp>
        <p:nvCxnSpPr>
          <p:cNvPr id="6" name="Straight Connector 5">
            <a:extLst>
              <a:ext uri="{FF2B5EF4-FFF2-40B4-BE49-F238E27FC236}">
                <a16:creationId xmlns:a16="http://schemas.microsoft.com/office/drawing/2014/main" id="{31862384-5A8E-494E-B7D3-BADB499A3AAC}"/>
              </a:ext>
            </a:extLst>
          </p:cNvPr>
          <p:cNvCxnSpPr>
            <a:cxnSpLocks/>
          </p:cNvCxnSpPr>
          <p:nvPr/>
        </p:nvCxnSpPr>
        <p:spPr>
          <a:xfrm flipV="1">
            <a:off x="1648968" y="1622696"/>
            <a:ext cx="0" cy="381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26" name="!!PuzzleText3">
            <a:extLst>
              <a:ext uri="{FF2B5EF4-FFF2-40B4-BE49-F238E27FC236}">
                <a16:creationId xmlns:a16="http://schemas.microsoft.com/office/drawing/2014/main" id="{F568F4D9-FEE5-47D1-A3BC-B75A0A1BE827}"/>
              </a:ext>
            </a:extLst>
          </p:cNvPr>
          <p:cNvSpPr txBox="1"/>
          <p:nvPr/>
        </p:nvSpPr>
        <p:spPr>
          <a:xfrm>
            <a:off x="2971684" y="810679"/>
            <a:ext cx="1808658" cy="738664"/>
          </a:xfrm>
          <a:prstGeom prst="rect">
            <a:avLst/>
          </a:prstGeom>
          <a:noFill/>
        </p:spPr>
        <p:txBody>
          <a:bodyPr wrap="square" rtlCol="0">
            <a:spAutoFit/>
          </a:bodyPr>
          <a:lstStyle/>
          <a:p>
            <a:pPr algn="ctr"/>
            <a:r>
              <a:rPr lang="en-US" sz="1400" dirty="0">
                <a:cs typeface="Lucida Sans Unicode" panose="020B0602030504020204" pitchFamily="34" charset="0"/>
              </a:rPr>
              <a:t>Defined &amp; Measurable Results</a:t>
            </a:r>
          </a:p>
        </p:txBody>
      </p:sp>
      <p:cxnSp>
        <p:nvCxnSpPr>
          <p:cNvPr id="27" name="Straight Connector 26">
            <a:extLst>
              <a:ext uri="{FF2B5EF4-FFF2-40B4-BE49-F238E27FC236}">
                <a16:creationId xmlns:a16="http://schemas.microsoft.com/office/drawing/2014/main" id="{E0DDBBC9-2A50-4A1C-9A86-F3C335C26F1D}"/>
              </a:ext>
            </a:extLst>
          </p:cNvPr>
          <p:cNvCxnSpPr>
            <a:cxnSpLocks/>
          </p:cNvCxnSpPr>
          <p:nvPr/>
        </p:nvCxnSpPr>
        <p:spPr>
          <a:xfrm flipV="1">
            <a:off x="3872974" y="1622696"/>
            <a:ext cx="0" cy="381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28" name="!!PuzzleText5">
            <a:extLst>
              <a:ext uri="{FF2B5EF4-FFF2-40B4-BE49-F238E27FC236}">
                <a16:creationId xmlns:a16="http://schemas.microsoft.com/office/drawing/2014/main" id="{434C331F-BC4D-42D9-A790-4792F4E7DB02}"/>
              </a:ext>
            </a:extLst>
          </p:cNvPr>
          <p:cNvSpPr txBox="1"/>
          <p:nvPr/>
        </p:nvSpPr>
        <p:spPr>
          <a:xfrm>
            <a:off x="4979980" y="1004716"/>
            <a:ext cx="2224006" cy="523220"/>
          </a:xfrm>
          <a:prstGeom prst="rect">
            <a:avLst/>
          </a:prstGeom>
          <a:noFill/>
        </p:spPr>
        <p:txBody>
          <a:bodyPr wrap="square" rtlCol="0">
            <a:spAutoFit/>
          </a:bodyPr>
          <a:lstStyle/>
          <a:p>
            <a:pPr algn="ctr"/>
            <a:r>
              <a:rPr lang="en-US" sz="1400" dirty="0">
                <a:cs typeface="Lucida Sans Unicode" panose="020B0602030504020204" pitchFamily="34" charset="0"/>
              </a:rPr>
              <a:t>Client Platform Specific Training</a:t>
            </a:r>
          </a:p>
        </p:txBody>
      </p:sp>
      <p:cxnSp>
        <p:nvCxnSpPr>
          <p:cNvPr id="29" name="Straight Connector 28">
            <a:extLst>
              <a:ext uri="{FF2B5EF4-FFF2-40B4-BE49-F238E27FC236}">
                <a16:creationId xmlns:a16="http://schemas.microsoft.com/office/drawing/2014/main" id="{68C162BC-26CB-49EB-AB81-8FD725461F4A}"/>
              </a:ext>
            </a:extLst>
          </p:cNvPr>
          <p:cNvCxnSpPr>
            <a:cxnSpLocks/>
          </p:cNvCxnSpPr>
          <p:nvPr/>
        </p:nvCxnSpPr>
        <p:spPr>
          <a:xfrm flipV="1">
            <a:off x="6088944" y="1622696"/>
            <a:ext cx="0" cy="381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30" name="!!PuzzleText7">
            <a:extLst>
              <a:ext uri="{FF2B5EF4-FFF2-40B4-BE49-F238E27FC236}">
                <a16:creationId xmlns:a16="http://schemas.microsoft.com/office/drawing/2014/main" id="{703333FE-DDF2-4BCD-B77B-CF4FE45821ED}"/>
              </a:ext>
            </a:extLst>
          </p:cNvPr>
          <p:cNvSpPr txBox="1"/>
          <p:nvPr/>
        </p:nvSpPr>
        <p:spPr>
          <a:xfrm>
            <a:off x="7594658" y="1004716"/>
            <a:ext cx="1442658" cy="523220"/>
          </a:xfrm>
          <a:prstGeom prst="rect">
            <a:avLst/>
          </a:prstGeom>
          <a:noFill/>
        </p:spPr>
        <p:txBody>
          <a:bodyPr wrap="square" rtlCol="0">
            <a:spAutoFit/>
          </a:bodyPr>
          <a:lstStyle/>
          <a:p>
            <a:pPr algn="ctr"/>
            <a:r>
              <a:rPr lang="en-US" sz="1400" dirty="0">
                <a:cs typeface="Lucida Sans Unicode" panose="020B0602030504020204" pitchFamily="34" charset="0"/>
              </a:rPr>
              <a:t>Strong QA Presence</a:t>
            </a:r>
          </a:p>
        </p:txBody>
      </p:sp>
      <p:cxnSp>
        <p:nvCxnSpPr>
          <p:cNvPr id="31" name="Straight Connector 30">
            <a:extLst>
              <a:ext uri="{FF2B5EF4-FFF2-40B4-BE49-F238E27FC236}">
                <a16:creationId xmlns:a16="http://schemas.microsoft.com/office/drawing/2014/main" id="{5420FFE2-34A0-46AB-A9E9-F703C8BAB91E}"/>
              </a:ext>
            </a:extLst>
          </p:cNvPr>
          <p:cNvCxnSpPr>
            <a:cxnSpLocks/>
          </p:cNvCxnSpPr>
          <p:nvPr/>
        </p:nvCxnSpPr>
        <p:spPr>
          <a:xfrm flipV="1">
            <a:off x="8312948" y="1622696"/>
            <a:ext cx="0" cy="381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32" name="!!PuzzleText9">
            <a:extLst>
              <a:ext uri="{FF2B5EF4-FFF2-40B4-BE49-F238E27FC236}">
                <a16:creationId xmlns:a16="http://schemas.microsoft.com/office/drawing/2014/main" id="{F1A7E315-583A-40AF-8433-BC70C0302F25}"/>
              </a:ext>
            </a:extLst>
          </p:cNvPr>
          <p:cNvSpPr txBox="1"/>
          <p:nvPr/>
        </p:nvSpPr>
        <p:spPr>
          <a:xfrm>
            <a:off x="9817628" y="1004716"/>
            <a:ext cx="1444730" cy="523220"/>
          </a:xfrm>
          <a:prstGeom prst="rect">
            <a:avLst/>
          </a:prstGeom>
          <a:noFill/>
        </p:spPr>
        <p:txBody>
          <a:bodyPr wrap="square" rtlCol="0">
            <a:spAutoFit/>
          </a:bodyPr>
          <a:lstStyle/>
          <a:p>
            <a:pPr algn="ctr"/>
            <a:r>
              <a:rPr lang="en-US" sz="1400" dirty="0">
                <a:cs typeface="Lucida Sans Unicode" panose="020B0602030504020204" pitchFamily="34" charset="0"/>
              </a:rPr>
              <a:t>QA Leadership</a:t>
            </a:r>
          </a:p>
        </p:txBody>
      </p:sp>
      <p:cxnSp>
        <p:nvCxnSpPr>
          <p:cNvPr id="33" name="Straight Connector 32">
            <a:extLst>
              <a:ext uri="{FF2B5EF4-FFF2-40B4-BE49-F238E27FC236}">
                <a16:creationId xmlns:a16="http://schemas.microsoft.com/office/drawing/2014/main" id="{A6D83040-E458-434F-A969-EB6282A5E945}"/>
              </a:ext>
            </a:extLst>
          </p:cNvPr>
          <p:cNvCxnSpPr>
            <a:cxnSpLocks/>
          </p:cNvCxnSpPr>
          <p:nvPr/>
        </p:nvCxnSpPr>
        <p:spPr>
          <a:xfrm flipV="1">
            <a:off x="10536954" y="1622696"/>
            <a:ext cx="0" cy="381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34" name="!!PuzzleText2">
            <a:extLst>
              <a:ext uri="{FF2B5EF4-FFF2-40B4-BE49-F238E27FC236}">
                <a16:creationId xmlns:a16="http://schemas.microsoft.com/office/drawing/2014/main" id="{183AE78E-A9CB-4C66-9BF7-BB37B454D577}"/>
              </a:ext>
            </a:extLst>
          </p:cNvPr>
          <p:cNvSpPr txBox="1"/>
          <p:nvPr/>
        </p:nvSpPr>
        <p:spPr>
          <a:xfrm>
            <a:off x="1643992" y="3733376"/>
            <a:ext cx="2224006" cy="738664"/>
          </a:xfrm>
          <a:prstGeom prst="rect">
            <a:avLst/>
          </a:prstGeom>
          <a:noFill/>
        </p:spPr>
        <p:txBody>
          <a:bodyPr wrap="square" rtlCol="0">
            <a:spAutoFit/>
          </a:bodyPr>
          <a:lstStyle/>
          <a:p>
            <a:pPr algn="ctr"/>
            <a:r>
              <a:rPr lang="en-US" sz="1400" dirty="0">
                <a:cs typeface="Lucida Sans Unicode" panose="020B0602030504020204" pitchFamily="34" charset="0"/>
              </a:rPr>
              <a:t>Compelling Low Cost and Total Cost of Ownership (TCO)</a:t>
            </a:r>
          </a:p>
        </p:txBody>
      </p:sp>
      <p:cxnSp>
        <p:nvCxnSpPr>
          <p:cNvPr id="35" name="Straight Connector 34">
            <a:extLst>
              <a:ext uri="{FF2B5EF4-FFF2-40B4-BE49-F238E27FC236}">
                <a16:creationId xmlns:a16="http://schemas.microsoft.com/office/drawing/2014/main" id="{EDDD9628-4D12-421E-833D-42F7FD57E110}"/>
              </a:ext>
            </a:extLst>
          </p:cNvPr>
          <p:cNvCxnSpPr>
            <a:cxnSpLocks/>
          </p:cNvCxnSpPr>
          <p:nvPr/>
        </p:nvCxnSpPr>
        <p:spPr>
          <a:xfrm flipV="1">
            <a:off x="2764010" y="3242420"/>
            <a:ext cx="0" cy="381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36" name="!!PuzzleText4">
            <a:extLst>
              <a:ext uri="{FF2B5EF4-FFF2-40B4-BE49-F238E27FC236}">
                <a16:creationId xmlns:a16="http://schemas.microsoft.com/office/drawing/2014/main" id="{D57E85D2-6CF7-4046-A3E4-4436246F01FC}"/>
              </a:ext>
            </a:extLst>
          </p:cNvPr>
          <p:cNvSpPr txBox="1"/>
          <p:nvPr/>
        </p:nvSpPr>
        <p:spPr>
          <a:xfrm>
            <a:off x="4270176" y="3733376"/>
            <a:ext cx="1435680" cy="523220"/>
          </a:xfrm>
          <a:prstGeom prst="rect">
            <a:avLst/>
          </a:prstGeom>
          <a:noFill/>
        </p:spPr>
        <p:txBody>
          <a:bodyPr wrap="square" rtlCol="0">
            <a:spAutoFit/>
          </a:bodyPr>
          <a:lstStyle/>
          <a:p>
            <a:pPr algn="ctr"/>
            <a:r>
              <a:rPr lang="en-US" sz="1400" dirty="0">
                <a:cs typeface="Lucida Sans Unicode" panose="020B0602030504020204" pitchFamily="34" charset="0"/>
              </a:rPr>
              <a:t>OASIS Testers are Certified</a:t>
            </a:r>
          </a:p>
        </p:txBody>
      </p:sp>
      <p:cxnSp>
        <p:nvCxnSpPr>
          <p:cNvPr id="37" name="Straight Connector 36">
            <a:extLst>
              <a:ext uri="{FF2B5EF4-FFF2-40B4-BE49-F238E27FC236}">
                <a16:creationId xmlns:a16="http://schemas.microsoft.com/office/drawing/2014/main" id="{CB88CC09-CD89-41CD-91DC-A7257B89F9E3}"/>
              </a:ext>
            </a:extLst>
          </p:cNvPr>
          <p:cNvCxnSpPr>
            <a:cxnSpLocks/>
          </p:cNvCxnSpPr>
          <p:nvPr/>
        </p:nvCxnSpPr>
        <p:spPr>
          <a:xfrm flipV="1">
            <a:off x="4996031" y="3242420"/>
            <a:ext cx="0" cy="381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38" name="!!PuzzleText6">
            <a:extLst>
              <a:ext uri="{FF2B5EF4-FFF2-40B4-BE49-F238E27FC236}">
                <a16:creationId xmlns:a16="http://schemas.microsoft.com/office/drawing/2014/main" id="{450C979A-2FCF-4978-8044-1D3156C84A7B}"/>
              </a:ext>
            </a:extLst>
          </p:cNvPr>
          <p:cNvSpPr txBox="1"/>
          <p:nvPr/>
        </p:nvSpPr>
        <p:spPr>
          <a:xfrm>
            <a:off x="6409375" y="3733376"/>
            <a:ext cx="1621324" cy="738664"/>
          </a:xfrm>
          <a:prstGeom prst="rect">
            <a:avLst/>
          </a:prstGeom>
          <a:noFill/>
        </p:spPr>
        <p:txBody>
          <a:bodyPr wrap="square" rtlCol="0">
            <a:spAutoFit/>
          </a:bodyPr>
          <a:lstStyle/>
          <a:p>
            <a:pPr algn="ctr"/>
            <a:r>
              <a:rPr lang="en-US" sz="1400" dirty="0">
                <a:cs typeface="Lucida Sans Unicode" panose="020B0602030504020204" pitchFamily="34" charset="0"/>
              </a:rPr>
              <a:t>Client Tool Specific Training</a:t>
            </a:r>
          </a:p>
        </p:txBody>
      </p:sp>
      <p:cxnSp>
        <p:nvCxnSpPr>
          <p:cNvPr id="39" name="Straight Connector 38">
            <a:extLst>
              <a:ext uri="{FF2B5EF4-FFF2-40B4-BE49-F238E27FC236}">
                <a16:creationId xmlns:a16="http://schemas.microsoft.com/office/drawing/2014/main" id="{E41CA09F-897C-41E6-8905-5D89BBF111E7}"/>
              </a:ext>
            </a:extLst>
          </p:cNvPr>
          <p:cNvCxnSpPr>
            <a:cxnSpLocks/>
          </p:cNvCxnSpPr>
          <p:nvPr/>
        </p:nvCxnSpPr>
        <p:spPr>
          <a:xfrm flipV="1">
            <a:off x="7228052" y="3242420"/>
            <a:ext cx="0" cy="381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40" name="!!PuzzleText8">
            <a:extLst>
              <a:ext uri="{FF2B5EF4-FFF2-40B4-BE49-F238E27FC236}">
                <a16:creationId xmlns:a16="http://schemas.microsoft.com/office/drawing/2014/main" id="{533B43FE-579E-4ADF-8628-52B3ACEB477B}"/>
              </a:ext>
            </a:extLst>
          </p:cNvPr>
          <p:cNvSpPr txBox="1"/>
          <p:nvPr/>
        </p:nvSpPr>
        <p:spPr>
          <a:xfrm>
            <a:off x="8780271" y="3733376"/>
            <a:ext cx="1289360" cy="523220"/>
          </a:xfrm>
          <a:prstGeom prst="rect">
            <a:avLst/>
          </a:prstGeom>
          <a:noFill/>
        </p:spPr>
        <p:txBody>
          <a:bodyPr wrap="square" rtlCol="0">
            <a:spAutoFit/>
          </a:bodyPr>
          <a:lstStyle/>
          <a:p>
            <a:pPr algn="ctr"/>
            <a:r>
              <a:rPr lang="en-US" sz="1400" dirty="0">
                <a:cs typeface="Lucida Sans Unicode" panose="020B0602030504020204" pitchFamily="34" charset="0"/>
              </a:rPr>
              <a:t>Scalable and Flexible</a:t>
            </a:r>
          </a:p>
        </p:txBody>
      </p:sp>
      <p:cxnSp>
        <p:nvCxnSpPr>
          <p:cNvPr id="41" name="Straight Connector 40">
            <a:extLst>
              <a:ext uri="{FF2B5EF4-FFF2-40B4-BE49-F238E27FC236}">
                <a16:creationId xmlns:a16="http://schemas.microsoft.com/office/drawing/2014/main" id="{A89BF433-20B8-44A3-943E-43B2BDDC5515}"/>
              </a:ext>
            </a:extLst>
          </p:cNvPr>
          <p:cNvCxnSpPr>
            <a:cxnSpLocks/>
          </p:cNvCxnSpPr>
          <p:nvPr/>
        </p:nvCxnSpPr>
        <p:spPr>
          <a:xfrm flipV="1">
            <a:off x="9432966" y="3242420"/>
            <a:ext cx="0" cy="381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pic>
        <p:nvPicPr>
          <p:cNvPr id="43" name="!!Icon2" descr="Money">
            <a:extLst>
              <a:ext uri="{FF2B5EF4-FFF2-40B4-BE49-F238E27FC236}">
                <a16:creationId xmlns:a16="http://schemas.microsoft.com/office/drawing/2014/main" id="{F7802A18-23AA-4560-A0D6-0DADDDCB4B0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57360" y="2451019"/>
            <a:ext cx="421380" cy="421376"/>
          </a:xfrm>
          <a:prstGeom prst="rect">
            <a:avLst/>
          </a:prstGeom>
        </p:spPr>
      </p:pic>
      <p:pic>
        <p:nvPicPr>
          <p:cNvPr id="44" name="!!Icon3" descr="Gauge">
            <a:extLst>
              <a:ext uri="{FF2B5EF4-FFF2-40B4-BE49-F238E27FC236}">
                <a16:creationId xmlns:a16="http://schemas.microsoft.com/office/drawing/2014/main" id="{ED44A000-C357-4A3C-949D-4CFEF7AB88C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620767" y="2395555"/>
            <a:ext cx="510492" cy="510490"/>
          </a:xfrm>
          <a:prstGeom prst="rect">
            <a:avLst/>
          </a:prstGeom>
        </p:spPr>
      </p:pic>
      <p:pic>
        <p:nvPicPr>
          <p:cNvPr id="47" name="!!Icon8" descr="Upward trend">
            <a:extLst>
              <a:ext uri="{FF2B5EF4-FFF2-40B4-BE49-F238E27FC236}">
                <a16:creationId xmlns:a16="http://schemas.microsoft.com/office/drawing/2014/main" id="{ACDB1536-6756-4CA9-819A-0BFC9600E3F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256828" y="2461894"/>
            <a:ext cx="377812" cy="377812"/>
          </a:xfrm>
          <a:prstGeom prst="rect">
            <a:avLst/>
          </a:prstGeom>
        </p:spPr>
      </p:pic>
      <p:pic>
        <p:nvPicPr>
          <p:cNvPr id="48" name="!!Icon6" descr="Hammer">
            <a:extLst>
              <a:ext uri="{FF2B5EF4-FFF2-40B4-BE49-F238E27FC236}">
                <a16:creationId xmlns:a16="http://schemas.microsoft.com/office/drawing/2014/main" id="{D728877E-F895-4D35-AFE3-CB3EBECCAEE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51998" y="2520568"/>
            <a:ext cx="359368" cy="359364"/>
          </a:xfrm>
          <a:prstGeom prst="rect">
            <a:avLst/>
          </a:prstGeom>
        </p:spPr>
      </p:pic>
      <p:pic>
        <p:nvPicPr>
          <p:cNvPr id="49" name="!!Icon5" descr="Teacher">
            <a:extLst>
              <a:ext uri="{FF2B5EF4-FFF2-40B4-BE49-F238E27FC236}">
                <a16:creationId xmlns:a16="http://schemas.microsoft.com/office/drawing/2014/main" id="{DFF42B1E-8BC3-4905-81DA-9C5AE039579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842755" y="2449768"/>
            <a:ext cx="486926" cy="486920"/>
          </a:xfrm>
          <a:prstGeom prst="rect">
            <a:avLst/>
          </a:prstGeom>
        </p:spPr>
      </p:pic>
      <p:pic>
        <p:nvPicPr>
          <p:cNvPr id="10" name="!!Icon4">
            <a:extLst>
              <a:ext uri="{FF2B5EF4-FFF2-40B4-BE49-F238E27FC236}">
                <a16:creationId xmlns:a16="http://schemas.microsoft.com/office/drawing/2014/main" id="{7917E1D2-7B77-4DE5-A69F-2565A42838A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766712" y="2522220"/>
            <a:ext cx="430094" cy="343836"/>
          </a:xfrm>
          <a:prstGeom prst="rect">
            <a:avLst/>
          </a:prstGeom>
        </p:spPr>
      </p:pic>
      <p:pic>
        <p:nvPicPr>
          <p:cNvPr id="52" name="!!Icon9">
            <a:extLst>
              <a:ext uri="{FF2B5EF4-FFF2-40B4-BE49-F238E27FC236}">
                <a16:creationId xmlns:a16="http://schemas.microsoft.com/office/drawing/2014/main" id="{2B3064BC-4E49-4C1E-AFD6-6C324FB3622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365680" y="2538654"/>
            <a:ext cx="388267" cy="269949"/>
          </a:xfrm>
          <a:prstGeom prst="rect">
            <a:avLst/>
          </a:prstGeom>
        </p:spPr>
      </p:pic>
      <p:pic>
        <p:nvPicPr>
          <p:cNvPr id="54" name="!!Icon7">
            <a:extLst>
              <a:ext uri="{FF2B5EF4-FFF2-40B4-BE49-F238E27FC236}">
                <a16:creationId xmlns:a16="http://schemas.microsoft.com/office/drawing/2014/main" id="{AA48B4FC-02B3-4842-95CD-770C9EA21C67}"/>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207051" y="2509585"/>
            <a:ext cx="223986" cy="342360"/>
          </a:xfrm>
          <a:prstGeom prst="rect">
            <a:avLst/>
          </a:prstGeom>
        </p:spPr>
      </p:pic>
      <p:pic>
        <p:nvPicPr>
          <p:cNvPr id="55" name="!!Icon1">
            <a:extLst>
              <a:ext uri="{FF2B5EF4-FFF2-40B4-BE49-F238E27FC236}">
                <a16:creationId xmlns:a16="http://schemas.microsoft.com/office/drawing/2014/main" id="{D2B271C3-E0BB-4EF4-9742-D5E217EF12E8}"/>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476414" y="2496723"/>
            <a:ext cx="340456" cy="340456"/>
          </a:xfrm>
          <a:prstGeom prst="rect">
            <a:avLst/>
          </a:prstGeom>
        </p:spPr>
      </p:pic>
    </p:spTree>
    <p:extLst>
      <p:ext uri="{BB962C8B-B14F-4D97-AF65-F5344CB8AC3E}">
        <p14:creationId xmlns:p14="http://schemas.microsoft.com/office/powerpoint/2010/main" val="36946212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uzzlePiece1">
            <a:extLst>
              <a:ext uri="{FF2B5EF4-FFF2-40B4-BE49-F238E27FC236}">
                <a16:creationId xmlns:a16="http://schemas.microsoft.com/office/drawing/2014/main" id="{0DC72995-B7FF-4154-874C-CB83D4A465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264033"/>
            <a:ext cx="7779499" cy="7284164"/>
          </a:xfrm>
          <a:prstGeom prst="rect">
            <a:avLst/>
          </a:prstGeom>
          <a:effectLst/>
        </p:spPr>
      </p:pic>
      <p:pic>
        <p:nvPicPr>
          <p:cNvPr id="4" name="!!PuzzlePiece2">
            <a:extLst>
              <a:ext uri="{FF2B5EF4-FFF2-40B4-BE49-F238E27FC236}">
                <a16:creationId xmlns:a16="http://schemas.microsoft.com/office/drawing/2014/main" id="{CF249EA0-99C2-4212-8959-35033FA54B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65916" y="703955"/>
            <a:ext cx="9384722" cy="5323147"/>
          </a:xfrm>
          <a:prstGeom prst="rect">
            <a:avLst/>
          </a:prstGeom>
          <a:effectLst/>
        </p:spPr>
      </p:pic>
      <p:pic>
        <p:nvPicPr>
          <p:cNvPr id="5" name="!!PuzzlePiece3">
            <a:extLst>
              <a:ext uri="{FF2B5EF4-FFF2-40B4-BE49-F238E27FC236}">
                <a16:creationId xmlns:a16="http://schemas.microsoft.com/office/drawing/2014/main" id="{2F40B61B-FB65-41CF-9808-ADA2C65458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8907" y="-264033"/>
            <a:ext cx="7779499" cy="7284164"/>
          </a:xfrm>
          <a:prstGeom prst="rect">
            <a:avLst/>
          </a:prstGeom>
          <a:effectLst/>
        </p:spPr>
      </p:pic>
      <p:pic>
        <p:nvPicPr>
          <p:cNvPr id="8" name="!!PuzzlePiece4">
            <a:extLst>
              <a:ext uri="{FF2B5EF4-FFF2-40B4-BE49-F238E27FC236}">
                <a16:creationId xmlns:a16="http://schemas.microsoft.com/office/drawing/2014/main" id="{24C4D59B-AB27-42D7-A21E-806A05CDBF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06460" y="703955"/>
            <a:ext cx="9384722" cy="5323147"/>
          </a:xfrm>
          <a:prstGeom prst="rect">
            <a:avLst/>
          </a:prstGeom>
          <a:effectLst/>
        </p:spPr>
      </p:pic>
      <p:pic>
        <p:nvPicPr>
          <p:cNvPr id="9" name="!!PuzzlePiece5">
            <a:extLst>
              <a:ext uri="{FF2B5EF4-FFF2-40B4-BE49-F238E27FC236}">
                <a16:creationId xmlns:a16="http://schemas.microsoft.com/office/drawing/2014/main" id="{8D569965-00A3-460F-AD00-1CD57F760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09450" y="-264033"/>
            <a:ext cx="7779499" cy="7284164"/>
          </a:xfrm>
          <a:prstGeom prst="rect">
            <a:avLst/>
          </a:prstGeom>
          <a:effectLst/>
        </p:spPr>
      </p:pic>
      <p:pic>
        <p:nvPicPr>
          <p:cNvPr id="11" name="!!PuzzlePiece6">
            <a:extLst>
              <a:ext uri="{FF2B5EF4-FFF2-40B4-BE49-F238E27FC236}">
                <a16:creationId xmlns:a16="http://schemas.microsoft.com/office/drawing/2014/main" id="{3D9A6311-A61A-4484-B606-C77D650A3F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51367" y="703955"/>
            <a:ext cx="9384722" cy="5323147"/>
          </a:xfrm>
          <a:prstGeom prst="rect">
            <a:avLst/>
          </a:prstGeom>
          <a:effectLst/>
        </p:spPr>
      </p:pic>
      <p:pic>
        <p:nvPicPr>
          <p:cNvPr id="12" name="!!PuzzlePiece7">
            <a:extLst>
              <a:ext uri="{FF2B5EF4-FFF2-40B4-BE49-F238E27FC236}">
                <a16:creationId xmlns:a16="http://schemas.microsoft.com/office/drawing/2014/main" id="{4D523219-A5A6-44A9-B98B-A39E38406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54357" y="-264033"/>
            <a:ext cx="7779499" cy="7284164"/>
          </a:xfrm>
          <a:prstGeom prst="rect">
            <a:avLst/>
          </a:prstGeom>
          <a:effectLst/>
        </p:spPr>
      </p:pic>
      <p:pic>
        <p:nvPicPr>
          <p:cNvPr id="13" name="!!PuzzlePiece8">
            <a:extLst>
              <a:ext uri="{FF2B5EF4-FFF2-40B4-BE49-F238E27FC236}">
                <a16:creationId xmlns:a16="http://schemas.microsoft.com/office/drawing/2014/main" id="{16109241-A405-4856-A5BF-F6509B8E3F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91910" y="703955"/>
            <a:ext cx="9384722" cy="5323147"/>
          </a:xfrm>
          <a:prstGeom prst="rect">
            <a:avLst/>
          </a:prstGeom>
          <a:effectLst/>
        </p:spPr>
      </p:pic>
      <p:pic>
        <p:nvPicPr>
          <p:cNvPr id="14" name="!!PuzzlePiece9">
            <a:extLst>
              <a:ext uri="{FF2B5EF4-FFF2-40B4-BE49-F238E27FC236}">
                <a16:creationId xmlns:a16="http://schemas.microsoft.com/office/drawing/2014/main" id="{FA5B69DB-6207-4839-9475-D0DC0977A2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94901" y="-264033"/>
            <a:ext cx="7779499" cy="7284164"/>
          </a:xfrm>
          <a:prstGeom prst="rect">
            <a:avLst/>
          </a:prstGeom>
          <a:effectLst/>
        </p:spPr>
      </p:pic>
      <p:sp>
        <p:nvSpPr>
          <p:cNvPr id="15" name="!!PuzzleText1">
            <a:extLst>
              <a:ext uri="{FF2B5EF4-FFF2-40B4-BE49-F238E27FC236}">
                <a16:creationId xmlns:a16="http://schemas.microsoft.com/office/drawing/2014/main" id="{5646AF38-1058-490B-AB65-865C7F9FC714}"/>
              </a:ext>
            </a:extLst>
          </p:cNvPr>
          <p:cNvSpPr txBox="1"/>
          <p:nvPr/>
        </p:nvSpPr>
        <p:spPr>
          <a:xfrm>
            <a:off x="2490258" y="1631181"/>
            <a:ext cx="5964194" cy="954107"/>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Resources are integrated onsite with your project teams</a:t>
            </a:r>
          </a:p>
        </p:txBody>
      </p:sp>
      <p:sp>
        <p:nvSpPr>
          <p:cNvPr id="17" name="!!PuzzleText3">
            <a:extLst>
              <a:ext uri="{FF2B5EF4-FFF2-40B4-BE49-F238E27FC236}">
                <a16:creationId xmlns:a16="http://schemas.microsoft.com/office/drawing/2014/main" id="{320673B5-EC70-4E62-9828-15C4CB1CC395}"/>
              </a:ext>
            </a:extLst>
          </p:cNvPr>
          <p:cNvSpPr txBox="1"/>
          <p:nvPr/>
        </p:nvSpPr>
        <p:spPr>
          <a:xfrm>
            <a:off x="15323288" y="1722853"/>
            <a:ext cx="6491920"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Defined &amp; Measurable Results</a:t>
            </a:r>
          </a:p>
        </p:txBody>
      </p:sp>
      <p:sp>
        <p:nvSpPr>
          <p:cNvPr id="19" name="!!PuzzleText5">
            <a:extLst>
              <a:ext uri="{FF2B5EF4-FFF2-40B4-BE49-F238E27FC236}">
                <a16:creationId xmlns:a16="http://schemas.microsoft.com/office/drawing/2014/main" id="{79D31376-D85E-4DE2-84B5-C32F71D85ECF}"/>
              </a:ext>
            </a:extLst>
          </p:cNvPr>
          <p:cNvSpPr txBox="1"/>
          <p:nvPr/>
        </p:nvSpPr>
        <p:spPr>
          <a:xfrm>
            <a:off x="28416861" y="1615494"/>
            <a:ext cx="6625636"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Platform Specific Training</a:t>
            </a:r>
          </a:p>
        </p:txBody>
      </p:sp>
      <p:sp>
        <p:nvSpPr>
          <p:cNvPr id="21" name="!!PuzzleText7">
            <a:extLst>
              <a:ext uri="{FF2B5EF4-FFF2-40B4-BE49-F238E27FC236}">
                <a16:creationId xmlns:a16="http://schemas.microsoft.com/office/drawing/2014/main" id="{168D862B-20F3-449D-8124-4B12BB7E3A38}"/>
              </a:ext>
            </a:extLst>
          </p:cNvPr>
          <p:cNvSpPr txBox="1"/>
          <p:nvPr/>
        </p:nvSpPr>
        <p:spPr>
          <a:xfrm>
            <a:off x="41833487" y="1615494"/>
            <a:ext cx="5902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Strong QA Presence</a:t>
            </a:r>
          </a:p>
        </p:txBody>
      </p:sp>
      <p:sp>
        <p:nvSpPr>
          <p:cNvPr id="23" name="!!PuzzleText9">
            <a:extLst>
              <a:ext uri="{FF2B5EF4-FFF2-40B4-BE49-F238E27FC236}">
                <a16:creationId xmlns:a16="http://schemas.microsoft.com/office/drawing/2014/main" id="{5016D879-19FE-4593-BE87-AF0D2C9E3509}"/>
              </a:ext>
            </a:extLst>
          </p:cNvPr>
          <p:cNvSpPr txBox="1"/>
          <p:nvPr/>
        </p:nvSpPr>
        <p:spPr>
          <a:xfrm>
            <a:off x="55229156" y="1631181"/>
            <a:ext cx="5510988"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QA Leadership</a:t>
            </a:r>
          </a:p>
        </p:txBody>
      </p:sp>
      <p:sp>
        <p:nvSpPr>
          <p:cNvPr id="27" name="!!PuzzleText4">
            <a:extLst>
              <a:ext uri="{FF2B5EF4-FFF2-40B4-BE49-F238E27FC236}">
                <a16:creationId xmlns:a16="http://schemas.microsoft.com/office/drawing/2014/main" id="{90D7F0F0-3962-4091-9267-61C9A1DD7292}"/>
              </a:ext>
            </a:extLst>
          </p:cNvPr>
          <p:cNvSpPr txBox="1"/>
          <p:nvPr/>
        </p:nvSpPr>
        <p:spPr>
          <a:xfrm>
            <a:off x="22318994" y="2367749"/>
            <a:ext cx="57867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OASIS Testers are Certified</a:t>
            </a:r>
          </a:p>
        </p:txBody>
      </p:sp>
      <p:sp>
        <p:nvSpPr>
          <p:cNvPr id="29" name="!!PuzzleText6">
            <a:extLst>
              <a:ext uri="{FF2B5EF4-FFF2-40B4-BE49-F238E27FC236}">
                <a16:creationId xmlns:a16="http://schemas.microsoft.com/office/drawing/2014/main" id="{C4CD8029-CFD6-401B-BD59-E9A6934E42F5}"/>
              </a:ext>
            </a:extLst>
          </p:cNvPr>
          <p:cNvSpPr txBox="1"/>
          <p:nvPr/>
        </p:nvSpPr>
        <p:spPr>
          <a:xfrm>
            <a:off x="35288477" y="2499687"/>
            <a:ext cx="5989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Tool Specific Training</a:t>
            </a:r>
          </a:p>
        </p:txBody>
      </p:sp>
      <p:sp>
        <p:nvSpPr>
          <p:cNvPr id="31" name="!!PuzzleText8">
            <a:extLst>
              <a:ext uri="{FF2B5EF4-FFF2-40B4-BE49-F238E27FC236}">
                <a16:creationId xmlns:a16="http://schemas.microsoft.com/office/drawing/2014/main" id="{961BDF1F-A99C-4EAB-8EEF-4036B247AC0C}"/>
              </a:ext>
            </a:extLst>
          </p:cNvPr>
          <p:cNvSpPr txBox="1"/>
          <p:nvPr/>
        </p:nvSpPr>
        <p:spPr>
          <a:xfrm>
            <a:off x="48673642" y="2433396"/>
            <a:ext cx="5421258"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Scalable and Flexible</a:t>
            </a:r>
          </a:p>
        </p:txBody>
      </p:sp>
      <p:pic>
        <p:nvPicPr>
          <p:cNvPr id="34" name="!!Icon3" descr="Gauge">
            <a:extLst>
              <a:ext uri="{FF2B5EF4-FFF2-40B4-BE49-F238E27FC236}">
                <a16:creationId xmlns:a16="http://schemas.microsoft.com/office/drawing/2014/main" id="{691B5EC7-0BE9-4B58-A68F-08F1DF6CF55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724180" y="2000790"/>
            <a:ext cx="1723389" cy="1723383"/>
          </a:xfrm>
          <a:prstGeom prst="rect">
            <a:avLst/>
          </a:prstGeom>
        </p:spPr>
      </p:pic>
      <p:pic>
        <p:nvPicPr>
          <p:cNvPr id="35" name="!!Icon8" descr="Upward trend">
            <a:extLst>
              <a:ext uri="{FF2B5EF4-FFF2-40B4-BE49-F238E27FC236}">
                <a16:creationId xmlns:a16="http://schemas.microsoft.com/office/drawing/2014/main" id="{F3350499-4450-4266-B462-323BD50879C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40773" y="2940889"/>
            <a:ext cx="1486996" cy="1486996"/>
          </a:xfrm>
          <a:prstGeom prst="rect">
            <a:avLst/>
          </a:prstGeom>
        </p:spPr>
      </p:pic>
      <p:pic>
        <p:nvPicPr>
          <p:cNvPr id="36" name="!!Icon6" descr="Hammer">
            <a:extLst>
              <a:ext uri="{FF2B5EF4-FFF2-40B4-BE49-F238E27FC236}">
                <a16:creationId xmlns:a16="http://schemas.microsoft.com/office/drawing/2014/main" id="{1CAB5F08-6A40-4BA1-B0AB-D5EA9760F68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7566222" y="3058018"/>
            <a:ext cx="1434392" cy="1434374"/>
          </a:xfrm>
          <a:prstGeom prst="rect">
            <a:avLst/>
          </a:prstGeom>
        </p:spPr>
      </p:pic>
      <p:pic>
        <p:nvPicPr>
          <p:cNvPr id="37" name="!!Icon5" descr="Teacher">
            <a:extLst>
              <a:ext uri="{FF2B5EF4-FFF2-40B4-BE49-F238E27FC236}">
                <a16:creationId xmlns:a16="http://schemas.microsoft.com/office/drawing/2014/main" id="{E0111F83-F5DB-4C0A-8F28-0AB9F1EB8DC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0800546" y="1985825"/>
            <a:ext cx="1753334" cy="1753312"/>
          </a:xfrm>
          <a:prstGeom prst="rect">
            <a:avLst/>
          </a:prstGeom>
        </p:spPr>
      </p:pic>
      <p:pic>
        <p:nvPicPr>
          <p:cNvPr id="38" name="!!Icon4">
            <a:extLst>
              <a:ext uri="{FF2B5EF4-FFF2-40B4-BE49-F238E27FC236}">
                <a16:creationId xmlns:a16="http://schemas.microsoft.com/office/drawing/2014/main" id="{F56A1F62-7B87-4A28-8173-80636D59530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4306433" y="3045400"/>
            <a:ext cx="1558024" cy="1245552"/>
          </a:xfrm>
          <a:prstGeom prst="rect">
            <a:avLst/>
          </a:prstGeom>
        </p:spPr>
      </p:pic>
      <p:pic>
        <p:nvPicPr>
          <p:cNvPr id="39" name="!!Icon9">
            <a:extLst>
              <a:ext uri="{FF2B5EF4-FFF2-40B4-BE49-F238E27FC236}">
                <a16:creationId xmlns:a16="http://schemas.microsoft.com/office/drawing/2014/main" id="{8C0EF385-6E81-4F22-A72D-A2BDC25D3E2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7253427" y="2268804"/>
            <a:ext cx="1460244" cy="1015256"/>
          </a:xfrm>
          <a:prstGeom prst="rect">
            <a:avLst/>
          </a:prstGeom>
        </p:spPr>
      </p:pic>
      <p:pic>
        <p:nvPicPr>
          <p:cNvPr id="40" name="!!Icon7">
            <a:extLst>
              <a:ext uri="{FF2B5EF4-FFF2-40B4-BE49-F238E27FC236}">
                <a16:creationId xmlns:a16="http://schemas.microsoft.com/office/drawing/2014/main" id="{83C242F6-66B9-4870-93A9-A724D9BB2D06}"/>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4466024" y="2246073"/>
            <a:ext cx="756163" cy="1155787"/>
          </a:xfrm>
          <a:prstGeom prst="rect">
            <a:avLst/>
          </a:prstGeom>
        </p:spPr>
      </p:pic>
      <p:pic>
        <p:nvPicPr>
          <p:cNvPr id="41" name="!!Icon1">
            <a:extLst>
              <a:ext uri="{FF2B5EF4-FFF2-40B4-BE49-F238E27FC236}">
                <a16:creationId xmlns:a16="http://schemas.microsoft.com/office/drawing/2014/main" id="{9E90943A-007B-4B23-A322-0A9451FD3C7C}"/>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839069" y="2749925"/>
            <a:ext cx="1149359" cy="1149359"/>
          </a:xfrm>
          <a:prstGeom prst="rect">
            <a:avLst/>
          </a:prstGeom>
        </p:spPr>
      </p:pic>
      <p:grpSp>
        <p:nvGrpSpPr>
          <p:cNvPr id="59" name="!!1text">
            <a:extLst>
              <a:ext uri="{FF2B5EF4-FFF2-40B4-BE49-F238E27FC236}">
                <a16:creationId xmlns:a16="http://schemas.microsoft.com/office/drawing/2014/main" id="{7B783DAF-BEF3-4056-8307-0381051C74CA}"/>
              </a:ext>
            </a:extLst>
          </p:cNvPr>
          <p:cNvGrpSpPr/>
          <p:nvPr/>
        </p:nvGrpSpPr>
        <p:grpSpPr>
          <a:xfrm>
            <a:off x="2446144" y="4351291"/>
            <a:ext cx="5874820" cy="651258"/>
            <a:chOff x="2446144" y="4351291"/>
            <a:chExt cx="5874820" cy="651258"/>
          </a:xfrm>
        </p:grpSpPr>
        <p:sp>
          <p:nvSpPr>
            <p:cNvPr id="43" name="Freeform: Shape 42">
              <a:extLst>
                <a:ext uri="{FF2B5EF4-FFF2-40B4-BE49-F238E27FC236}">
                  <a16:creationId xmlns:a16="http://schemas.microsoft.com/office/drawing/2014/main" id="{50C22475-B6B1-4935-88FD-BCE46C096E7E}"/>
                </a:ext>
              </a:extLst>
            </p:cNvPr>
            <p:cNvSpPr/>
            <p:nvPr/>
          </p:nvSpPr>
          <p:spPr>
            <a:xfrm>
              <a:off x="2446144" y="4698102"/>
              <a:ext cx="610679" cy="304447"/>
            </a:xfrm>
            <a:custGeom>
              <a:avLst/>
              <a:gdLst>
                <a:gd name="connsiteX0" fmla="*/ 0 w 585120"/>
                <a:gd name="connsiteY0" fmla="*/ 291706 h 291706"/>
                <a:gd name="connsiteX1" fmla="*/ 0 w 585120"/>
                <a:gd name="connsiteY1" fmla="*/ 145479 h 291706"/>
                <a:gd name="connsiteX2" fmla="*/ 29321 w 585120"/>
                <a:gd name="connsiteY2" fmla="*/ 87026 h 291706"/>
                <a:gd name="connsiteX3" fmla="*/ 172353 w 585120"/>
                <a:gd name="connsiteY3" fmla="*/ 18799 h 291706"/>
                <a:gd name="connsiteX4" fmla="*/ 292454 w 585120"/>
                <a:gd name="connsiteY4" fmla="*/ 4 h 291706"/>
                <a:gd name="connsiteX5" fmla="*/ 412744 w 585120"/>
                <a:gd name="connsiteY5" fmla="*/ 18799 h 291706"/>
                <a:gd name="connsiteX6" fmla="*/ 555776 w 585120"/>
                <a:gd name="connsiteY6" fmla="*/ 87026 h 291706"/>
                <a:gd name="connsiteX7" fmla="*/ 585097 w 585120"/>
                <a:gd name="connsiteY7" fmla="*/ 145479 h 291706"/>
                <a:gd name="connsiteX8" fmla="*/ 585097 w 585120"/>
                <a:gd name="connsiteY8" fmla="*/ 291706 h 29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120" h="291706">
                  <a:moveTo>
                    <a:pt x="0" y="291706"/>
                  </a:moveTo>
                  <a:lnTo>
                    <a:pt x="0" y="145479"/>
                  </a:lnTo>
                  <a:cubicBezTo>
                    <a:pt x="88" y="122479"/>
                    <a:pt x="10939" y="100848"/>
                    <a:pt x="29321" y="87026"/>
                  </a:cubicBezTo>
                  <a:cubicBezTo>
                    <a:pt x="72531" y="55906"/>
                    <a:pt x="120976" y="32798"/>
                    <a:pt x="172353" y="18799"/>
                  </a:cubicBezTo>
                  <a:cubicBezTo>
                    <a:pt x="211129" y="6172"/>
                    <a:pt x="251674" y="-173"/>
                    <a:pt x="292454" y="4"/>
                  </a:cubicBezTo>
                  <a:cubicBezTo>
                    <a:pt x="333203" y="960"/>
                    <a:pt x="373646" y="7281"/>
                    <a:pt x="412744" y="18799"/>
                  </a:cubicBezTo>
                  <a:cubicBezTo>
                    <a:pt x="464847" y="30781"/>
                    <a:pt x="513677" y="54072"/>
                    <a:pt x="555776" y="87026"/>
                  </a:cubicBezTo>
                  <a:cubicBezTo>
                    <a:pt x="574699" y="100391"/>
                    <a:pt x="585700" y="122321"/>
                    <a:pt x="585097" y="145479"/>
                  </a:cubicBezTo>
                  <a:lnTo>
                    <a:pt x="585097" y="291706"/>
                  </a:lnTo>
                  <a:close/>
                </a:path>
              </a:pathLst>
            </a:custGeom>
            <a:solidFill>
              <a:schemeClr val="bg1"/>
            </a:solidFill>
            <a:ln w="1875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C11702D-7396-4898-A316-094C3C0F4306}"/>
                </a:ext>
              </a:extLst>
            </p:cNvPr>
            <p:cNvSpPr/>
            <p:nvPr/>
          </p:nvSpPr>
          <p:spPr>
            <a:xfrm>
              <a:off x="2598758" y="4351291"/>
              <a:ext cx="305229" cy="305228"/>
            </a:xfrm>
            <a:custGeom>
              <a:avLst/>
              <a:gdLst>
                <a:gd name="connsiteX0" fmla="*/ 292454 w 292454"/>
                <a:gd name="connsiteY0" fmla="*/ 146227 h 292454"/>
                <a:gd name="connsiteX1" fmla="*/ 146227 w 292454"/>
                <a:gd name="connsiteY1" fmla="*/ 292454 h 292454"/>
                <a:gd name="connsiteX2" fmla="*/ 0 w 292454"/>
                <a:gd name="connsiteY2" fmla="*/ 146227 h 292454"/>
                <a:gd name="connsiteX3" fmla="*/ 146227 w 292454"/>
                <a:gd name="connsiteY3" fmla="*/ 0 h 292454"/>
                <a:gd name="connsiteX4" fmla="*/ 292454 w 292454"/>
                <a:gd name="connsiteY4" fmla="*/ 146227 h 29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54" h="292454">
                  <a:moveTo>
                    <a:pt x="292454" y="146227"/>
                  </a:moveTo>
                  <a:cubicBezTo>
                    <a:pt x="292454" y="226986"/>
                    <a:pt x="226986" y="292454"/>
                    <a:pt x="146227" y="292454"/>
                  </a:cubicBezTo>
                  <a:cubicBezTo>
                    <a:pt x="65468" y="292454"/>
                    <a:pt x="0" y="226986"/>
                    <a:pt x="0" y="146227"/>
                  </a:cubicBezTo>
                  <a:cubicBezTo>
                    <a:pt x="0" y="65468"/>
                    <a:pt x="65468" y="0"/>
                    <a:pt x="146227" y="0"/>
                  </a:cubicBezTo>
                  <a:cubicBezTo>
                    <a:pt x="226986" y="0"/>
                    <a:pt x="292454" y="65468"/>
                    <a:pt x="292454" y="146227"/>
                  </a:cubicBezTo>
                  <a:close/>
                </a:path>
              </a:pathLst>
            </a:custGeom>
            <a:solidFill>
              <a:schemeClr val="bg1"/>
            </a:solidFill>
            <a:ln w="1875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10EF74A4-1084-4A74-BD8C-5B1C5CC4932D}"/>
                </a:ext>
              </a:extLst>
            </p:cNvPr>
            <p:cNvSpPr/>
            <p:nvPr/>
          </p:nvSpPr>
          <p:spPr>
            <a:xfrm>
              <a:off x="3088242" y="4698102"/>
              <a:ext cx="610679" cy="304447"/>
            </a:xfrm>
            <a:custGeom>
              <a:avLst/>
              <a:gdLst>
                <a:gd name="connsiteX0" fmla="*/ 0 w 585120"/>
                <a:gd name="connsiteY0" fmla="*/ 291706 h 291706"/>
                <a:gd name="connsiteX1" fmla="*/ 0 w 585120"/>
                <a:gd name="connsiteY1" fmla="*/ 145479 h 291706"/>
                <a:gd name="connsiteX2" fmla="*/ 29321 w 585120"/>
                <a:gd name="connsiteY2" fmla="*/ 87026 h 291706"/>
                <a:gd name="connsiteX3" fmla="*/ 172353 w 585120"/>
                <a:gd name="connsiteY3" fmla="*/ 18799 h 291706"/>
                <a:gd name="connsiteX4" fmla="*/ 292454 w 585120"/>
                <a:gd name="connsiteY4" fmla="*/ 4 h 291706"/>
                <a:gd name="connsiteX5" fmla="*/ 412744 w 585120"/>
                <a:gd name="connsiteY5" fmla="*/ 18799 h 291706"/>
                <a:gd name="connsiteX6" fmla="*/ 555776 w 585120"/>
                <a:gd name="connsiteY6" fmla="*/ 87026 h 291706"/>
                <a:gd name="connsiteX7" fmla="*/ 585097 w 585120"/>
                <a:gd name="connsiteY7" fmla="*/ 145479 h 291706"/>
                <a:gd name="connsiteX8" fmla="*/ 585097 w 585120"/>
                <a:gd name="connsiteY8" fmla="*/ 291706 h 29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120" h="291706">
                  <a:moveTo>
                    <a:pt x="0" y="291706"/>
                  </a:moveTo>
                  <a:lnTo>
                    <a:pt x="0" y="145479"/>
                  </a:lnTo>
                  <a:cubicBezTo>
                    <a:pt x="88" y="122479"/>
                    <a:pt x="10939" y="100848"/>
                    <a:pt x="29321" y="87026"/>
                  </a:cubicBezTo>
                  <a:cubicBezTo>
                    <a:pt x="72531" y="55906"/>
                    <a:pt x="120976" y="32798"/>
                    <a:pt x="172353" y="18799"/>
                  </a:cubicBezTo>
                  <a:cubicBezTo>
                    <a:pt x="211129" y="6172"/>
                    <a:pt x="251674" y="-173"/>
                    <a:pt x="292454" y="4"/>
                  </a:cubicBezTo>
                  <a:cubicBezTo>
                    <a:pt x="333203" y="960"/>
                    <a:pt x="373646" y="7281"/>
                    <a:pt x="412744" y="18799"/>
                  </a:cubicBezTo>
                  <a:cubicBezTo>
                    <a:pt x="464847" y="30781"/>
                    <a:pt x="513677" y="54072"/>
                    <a:pt x="555776" y="87026"/>
                  </a:cubicBezTo>
                  <a:cubicBezTo>
                    <a:pt x="574699" y="100391"/>
                    <a:pt x="585700" y="122321"/>
                    <a:pt x="585097" y="145479"/>
                  </a:cubicBezTo>
                  <a:lnTo>
                    <a:pt x="585097" y="291706"/>
                  </a:lnTo>
                  <a:close/>
                </a:path>
              </a:pathLst>
            </a:custGeom>
            <a:solidFill>
              <a:schemeClr val="bg1"/>
            </a:solidFill>
            <a:ln w="1875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788C30B7-D6F1-4E3D-B5DE-74A43547A328}"/>
                </a:ext>
              </a:extLst>
            </p:cNvPr>
            <p:cNvSpPr/>
            <p:nvPr/>
          </p:nvSpPr>
          <p:spPr>
            <a:xfrm>
              <a:off x="3240856" y="4351291"/>
              <a:ext cx="305229" cy="305228"/>
            </a:xfrm>
            <a:custGeom>
              <a:avLst/>
              <a:gdLst>
                <a:gd name="connsiteX0" fmla="*/ 292454 w 292454"/>
                <a:gd name="connsiteY0" fmla="*/ 146227 h 292454"/>
                <a:gd name="connsiteX1" fmla="*/ 146227 w 292454"/>
                <a:gd name="connsiteY1" fmla="*/ 292454 h 292454"/>
                <a:gd name="connsiteX2" fmla="*/ 0 w 292454"/>
                <a:gd name="connsiteY2" fmla="*/ 146227 h 292454"/>
                <a:gd name="connsiteX3" fmla="*/ 146227 w 292454"/>
                <a:gd name="connsiteY3" fmla="*/ 0 h 292454"/>
                <a:gd name="connsiteX4" fmla="*/ 292454 w 292454"/>
                <a:gd name="connsiteY4" fmla="*/ 146227 h 29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54" h="292454">
                  <a:moveTo>
                    <a:pt x="292454" y="146227"/>
                  </a:moveTo>
                  <a:cubicBezTo>
                    <a:pt x="292454" y="226986"/>
                    <a:pt x="226986" y="292454"/>
                    <a:pt x="146227" y="292454"/>
                  </a:cubicBezTo>
                  <a:cubicBezTo>
                    <a:pt x="65468" y="292454"/>
                    <a:pt x="0" y="226986"/>
                    <a:pt x="0" y="146227"/>
                  </a:cubicBezTo>
                  <a:cubicBezTo>
                    <a:pt x="0" y="65468"/>
                    <a:pt x="65468" y="0"/>
                    <a:pt x="146227" y="0"/>
                  </a:cubicBezTo>
                  <a:cubicBezTo>
                    <a:pt x="226986" y="0"/>
                    <a:pt x="292454" y="65468"/>
                    <a:pt x="292454" y="146227"/>
                  </a:cubicBezTo>
                  <a:close/>
                </a:path>
              </a:pathLst>
            </a:custGeom>
            <a:solidFill>
              <a:schemeClr val="bg1"/>
            </a:solidFill>
            <a:ln w="1875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8EEC5927-102E-407D-B830-ACD3694F5DBE}"/>
                </a:ext>
              </a:extLst>
            </p:cNvPr>
            <p:cNvSpPr/>
            <p:nvPr/>
          </p:nvSpPr>
          <p:spPr>
            <a:xfrm>
              <a:off x="3725431" y="4698102"/>
              <a:ext cx="610679" cy="304447"/>
            </a:xfrm>
            <a:custGeom>
              <a:avLst/>
              <a:gdLst>
                <a:gd name="connsiteX0" fmla="*/ 0 w 585120"/>
                <a:gd name="connsiteY0" fmla="*/ 291706 h 291706"/>
                <a:gd name="connsiteX1" fmla="*/ 0 w 585120"/>
                <a:gd name="connsiteY1" fmla="*/ 145479 h 291706"/>
                <a:gd name="connsiteX2" fmla="*/ 29321 w 585120"/>
                <a:gd name="connsiteY2" fmla="*/ 87026 h 291706"/>
                <a:gd name="connsiteX3" fmla="*/ 172353 w 585120"/>
                <a:gd name="connsiteY3" fmla="*/ 18799 h 291706"/>
                <a:gd name="connsiteX4" fmla="*/ 292454 w 585120"/>
                <a:gd name="connsiteY4" fmla="*/ 4 h 291706"/>
                <a:gd name="connsiteX5" fmla="*/ 412744 w 585120"/>
                <a:gd name="connsiteY5" fmla="*/ 18799 h 291706"/>
                <a:gd name="connsiteX6" fmla="*/ 555776 w 585120"/>
                <a:gd name="connsiteY6" fmla="*/ 87026 h 291706"/>
                <a:gd name="connsiteX7" fmla="*/ 585097 w 585120"/>
                <a:gd name="connsiteY7" fmla="*/ 145479 h 291706"/>
                <a:gd name="connsiteX8" fmla="*/ 585097 w 585120"/>
                <a:gd name="connsiteY8" fmla="*/ 291706 h 29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120" h="291706">
                  <a:moveTo>
                    <a:pt x="0" y="291706"/>
                  </a:moveTo>
                  <a:lnTo>
                    <a:pt x="0" y="145479"/>
                  </a:lnTo>
                  <a:cubicBezTo>
                    <a:pt x="88" y="122479"/>
                    <a:pt x="10939" y="100848"/>
                    <a:pt x="29321" y="87026"/>
                  </a:cubicBezTo>
                  <a:cubicBezTo>
                    <a:pt x="72531" y="55906"/>
                    <a:pt x="120976" y="32798"/>
                    <a:pt x="172353" y="18799"/>
                  </a:cubicBezTo>
                  <a:cubicBezTo>
                    <a:pt x="211129" y="6172"/>
                    <a:pt x="251674" y="-173"/>
                    <a:pt x="292454" y="4"/>
                  </a:cubicBezTo>
                  <a:cubicBezTo>
                    <a:pt x="333203" y="960"/>
                    <a:pt x="373646" y="7281"/>
                    <a:pt x="412744" y="18799"/>
                  </a:cubicBezTo>
                  <a:cubicBezTo>
                    <a:pt x="464847" y="30781"/>
                    <a:pt x="513677" y="54072"/>
                    <a:pt x="555776" y="87026"/>
                  </a:cubicBezTo>
                  <a:cubicBezTo>
                    <a:pt x="574699" y="100391"/>
                    <a:pt x="585700" y="122321"/>
                    <a:pt x="585097" y="145479"/>
                  </a:cubicBezTo>
                  <a:lnTo>
                    <a:pt x="585097" y="291706"/>
                  </a:lnTo>
                  <a:close/>
                </a:path>
              </a:pathLst>
            </a:custGeom>
            <a:solidFill>
              <a:schemeClr val="bg1"/>
            </a:solidFill>
            <a:ln w="1875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91037739-9EA2-4F24-8D7D-D91A20F232C2}"/>
                </a:ext>
              </a:extLst>
            </p:cNvPr>
            <p:cNvSpPr/>
            <p:nvPr/>
          </p:nvSpPr>
          <p:spPr>
            <a:xfrm>
              <a:off x="3878045" y="4351291"/>
              <a:ext cx="305229" cy="305228"/>
            </a:xfrm>
            <a:custGeom>
              <a:avLst/>
              <a:gdLst>
                <a:gd name="connsiteX0" fmla="*/ 292454 w 292454"/>
                <a:gd name="connsiteY0" fmla="*/ 146227 h 292454"/>
                <a:gd name="connsiteX1" fmla="*/ 146227 w 292454"/>
                <a:gd name="connsiteY1" fmla="*/ 292454 h 292454"/>
                <a:gd name="connsiteX2" fmla="*/ 0 w 292454"/>
                <a:gd name="connsiteY2" fmla="*/ 146227 h 292454"/>
                <a:gd name="connsiteX3" fmla="*/ 146227 w 292454"/>
                <a:gd name="connsiteY3" fmla="*/ 0 h 292454"/>
                <a:gd name="connsiteX4" fmla="*/ 292454 w 292454"/>
                <a:gd name="connsiteY4" fmla="*/ 146227 h 29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54" h="292454">
                  <a:moveTo>
                    <a:pt x="292454" y="146227"/>
                  </a:moveTo>
                  <a:cubicBezTo>
                    <a:pt x="292454" y="226986"/>
                    <a:pt x="226986" y="292454"/>
                    <a:pt x="146227" y="292454"/>
                  </a:cubicBezTo>
                  <a:cubicBezTo>
                    <a:pt x="65468" y="292454"/>
                    <a:pt x="0" y="226986"/>
                    <a:pt x="0" y="146227"/>
                  </a:cubicBezTo>
                  <a:cubicBezTo>
                    <a:pt x="0" y="65468"/>
                    <a:pt x="65468" y="0"/>
                    <a:pt x="146227" y="0"/>
                  </a:cubicBezTo>
                  <a:cubicBezTo>
                    <a:pt x="226986" y="0"/>
                    <a:pt x="292454" y="65468"/>
                    <a:pt x="292454" y="146227"/>
                  </a:cubicBezTo>
                  <a:close/>
                </a:path>
              </a:pathLst>
            </a:custGeom>
            <a:solidFill>
              <a:schemeClr val="bg1"/>
            </a:solidFill>
            <a:ln w="1875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71BB339E-925A-45F1-B1D7-4F7FA9590AC9}"/>
                </a:ext>
              </a:extLst>
            </p:cNvPr>
            <p:cNvSpPr/>
            <p:nvPr/>
          </p:nvSpPr>
          <p:spPr>
            <a:xfrm>
              <a:off x="7073096" y="4698102"/>
              <a:ext cx="610679" cy="304447"/>
            </a:xfrm>
            <a:custGeom>
              <a:avLst/>
              <a:gdLst>
                <a:gd name="connsiteX0" fmla="*/ 0 w 585120"/>
                <a:gd name="connsiteY0" fmla="*/ 291706 h 291706"/>
                <a:gd name="connsiteX1" fmla="*/ 0 w 585120"/>
                <a:gd name="connsiteY1" fmla="*/ 145479 h 291706"/>
                <a:gd name="connsiteX2" fmla="*/ 29321 w 585120"/>
                <a:gd name="connsiteY2" fmla="*/ 87026 h 291706"/>
                <a:gd name="connsiteX3" fmla="*/ 172353 w 585120"/>
                <a:gd name="connsiteY3" fmla="*/ 18799 h 291706"/>
                <a:gd name="connsiteX4" fmla="*/ 292454 w 585120"/>
                <a:gd name="connsiteY4" fmla="*/ 4 h 291706"/>
                <a:gd name="connsiteX5" fmla="*/ 412744 w 585120"/>
                <a:gd name="connsiteY5" fmla="*/ 18799 h 291706"/>
                <a:gd name="connsiteX6" fmla="*/ 555776 w 585120"/>
                <a:gd name="connsiteY6" fmla="*/ 87026 h 291706"/>
                <a:gd name="connsiteX7" fmla="*/ 585097 w 585120"/>
                <a:gd name="connsiteY7" fmla="*/ 145479 h 291706"/>
                <a:gd name="connsiteX8" fmla="*/ 585097 w 585120"/>
                <a:gd name="connsiteY8" fmla="*/ 291706 h 29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120" h="291706">
                  <a:moveTo>
                    <a:pt x="0" y="291706"/>
                  </a:moveTo>
                  <a:lnTo>
                    <a:pt x="0" y="145479"/>
                  </a:lnTo>
                  <a:cubicBezTo>
                    <a:pt x="88" y="122479"/>
                    <a:pt x="10939" y="100848"/>
                    <a:pt x="29321" y="87026"/>
                  </a:cubicBezTo>
                  <a:cubicBezTo>
                    <a:pt x="72531" y="55906"/>
                    <a:pt x="120976" y="32798"/>
                    <a:pt x="172353" y="18799"/>
                  </a:cubicBezTo>
                  <a:cubicBezTo>
                    <a:pt x="211129" y="6172"/>
                    <a:pt x="251674" y="-173"/>
                    <a:pt x="292454" y="4"/>
                  </a:cubicBezTo>
                  <a:cubicBezTo>
                    <a:pt x="333203" y="960"/>
                    <a:pt x="373646" y="7281"/>
                    <a:pt x="412744" y="18799"/>
                  </a:cubicBezTo>
                  <a:cubicBezTo>
                    <a:pt x="464847" y="30781"/>
                    <a:pt x="513677" y="54072"/>
                    <a:pt x="555776" y="87026"/>
                  </a:cubicBezTo>
                  <a:cubicBezTo>
                    <a:pt x="574699" y="100391"/>
                    <a:pt x="585700" y="122321"/>
                    <a:pt x="585097" y="145479"/>
                  </a:cubicBezTo>
                  <a:lnTo>
                    <a:pt x="585097" y="291706"/>
                  </a:lnTo>
                  <a:close/>
                </a:path>
              </a:pathLst>
            </a:custGeom>
            <a:solidFill>
              <a:schemeClr val="bg1"/>
            </a:solidFill>
            <a:ln w="1875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C92150BD-37A1-48C3-A0B6-AC9614E3FC48}"/>
                </a:ext>
              </a:extLst>
            </p:cNvPr>
            <p:cNvSpPr/>
            <p:nvPr/>
          </p:nvSpPr>
          <p:spPr>
            <a:xfrm>
              <a:off x="7225710" y="4351291"/>
              <a:ext cx="305229" cy="305228"/>
            </a:xfrm>
            <a:custGeom>
              <a:avLst/>
              <a:gdLst>
                <a:gd name="connsiteX0" fmla="*/ 292454 w 292454"/>
                <a:gd name="connsiteY0" fmla="*/ 146227 h 292454"/>
                <a:gd name="connsiteX1" fmla="*/ 146227 w 292454"/>
                <a:gd name="connsiteY1" fmla="*/ 292454 h 292454"/>
                <a:gd name="connsiteX2" fmla="*/ 0 w 292454"/>
                <a:gd name="connsiteY2" fmla="*/ 146227 h 292454"/>
                <a:gd name="connsiteX3" fmla="*/ 146227 w 292454"/>
                <a:gd name="connsiteY3" fmla="*/ 0 h 292454"/>
                <a:gd name="connsiteX4" fmla="*/ 292454 w 292454"/>
                <a:gd name="connsiteY4" fmla="*/ 146227 h 29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54" h="292454">
                  <a:moveTo>
                    <a:pt x="292454" y="146227"/>
                  </a:moveTo>
                  <a:cubicBezTo>
                    <a:pt x="292454" y="226986"/>
                    <a:pt x="226986" y="292454"/>
                    <a:pt x="146227" y="292454"/>
                  </a:cubicBezTo>
                  <a:cubicBezTo>
                    <a:pt x="65468" y="292454"/>
                    <a:pt x="0" y="226986"/>
                    <a:pt x="0" y="146227"/>
                  </a:cubicBezTo>
                  <a:cubicBezTo>
                    <a:pt x="0" y="65468"/>
                    <a:pt x="65468" y="0"/>
                    <a:pt x="146227" y="0"/>
                  </a:cubicBezTo>
                  <a:cubicBezTo>
                    <a:pt x="226986" y="0"/>
                    <a:pt x="292454" y="65468"/>
                    <a:pt x="292454" y="146227"/>
                  </a:cubicBezTo>
                  <a:close/>
                </a:path>
              </a:pathLst>
            </a:custGeom>
            <a:solidFill>
              <a:schemeClr val="bg1"/>
            </a:solidFill>
            <a:ln w="1875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A0B40F58-FA91-4395-8B1E-AAE5DBBEA7EC}"/>
                </a:ext>
              </a:extLst>
            </p:cNvPr>
            <p:cNvSpPr/>
            <p:nvPr/>
          </p:nvSpPr>
          <p:spPr>
            <a:xfrm>
              <a:off x="7710285" y="4698102"/>
              <a:ext cx="610679" cy="304447"/>
            </a:xfrm>
            <a:custGeom>
              <a:avLst/>
              <a:gdLst>
                <a:gd name="connsiteX0" fmla="*/ 0 w 585120"/>
                <a:gd name="connsiteY0" fmla="*/ 291706 h 291706"/>
                <a:gd name="connsiteX1" fmla="*/ 0 w 585120"/>
                <a:gd name="connsiteY1" fmla="*/ 145479 h 291706"/>
                <a:gd name="connsiteX2" fmla="*/ 29321 w 585120"/>
                <a:gd name="connsiteY2" fmla="*/ 87026 h 291706"/>
                <a:gd name="connsiteX3" fmla="*/ 172353 w 585120"/>
                <a:gd name="connsiteY3" fmla="*/ 18799 h 291706"/>
                <a:gd name="connsiteX4" fmla="*/ 292454 w 585120"/>
                <a:gd name="connsiteY4" fmla="*/ 4 h 291706"/>
                <a:gd name="connsiteX5" fmla="*/ 412744 w 585120"/>
                <a:gd name="connsiteY5" fmla="*/ 18799 h 291706"/>
                <a:gd name="connsiteX6" fmla="*/ 555776 w 585120"/>
                <a:gd name="connsiteY6" fmla="*/ 87026 h 291706"/>
                <a:gd name="connsiteX7" fmla="*/ 585097 w 585120"/>
                <a:gd name="connsiteY7" fmla="*/ 145479 h 291706"/>
                <a:gd name="connsiteX8" fmla="*/ 585097 w 585120"/>
                <a:gd name="connsiteY8" fmla="*/ 291706 h 29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120" h="291706">
                  <a:moveTo>
                    <a:pt x="0" y="291706"/>
                  </a:moveTo>
                  <a:lnTo>
                    <a:pt x="0" y="145479"/>
                  </a:lnTo>
                  <a:cubicBezTo>
                    <a:pt x="88" y="122479"/>
                    <a:pt x="10939" y="100848"/>
                    <a:pt x="29321" y="87026"/>
                  </a:cubicBezTo>
                  <a:cubicBezTo>
                    <a:pt x="72531" y="55906"/>
                    <a:pt x="120976" y="32798"/>
                    <a:pt x="172353" y="18799"/>
                  </a:cubicBezTo>
                  <a:cubicBezTo>
                    <a:pt x="211129" y="6172"/>
                    <a:pt x="251674" y="-173"/>
                    <a:pt x="292454" y="4"/>
                  </a:cubicBezTo>
                  <a:cubicBezTo>
                    <a:pt x="333203" y="960"/>
                    <a:pt x="373646" y="7281"/>
                    <a:pt x="412744" y="18799"/>
                  </a:cubicBezTo>
                  <a:cubicBezTo>
                    <a:pt x="464847" y="30781"/>
                    <a:pt x="513677" y="54072"/>
                    <a:pt x="555776" y="87026"/>
                  </a:cubicBezTo>
                  <a:cubicBezTo>
                    <a:pt x="574699" y="100391"/>
                    <a:pt x="585700" y="122321"/>
                    <a:pt x="585097" y="145479"/>
                  </a:cubicBezTo>
                  <a:lnTo>
                    <a:pt x="585097" y="291706"/>
                  </a:lnTo>
                  <a:close/>
                </a:path>
              </a:pathLst>
            </a:custGeom>
            <a:solidFill>
              <a:schemeClr val="bg1"/>
            </a:solidFill>
            <a:ln w="1875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078C5FD9-DEB8-4CC0-BA69-35A900591FE7}"/>
                </a:ext>
              </a:extLst>
            </p:cNvPr>
            <p:cNvSpPr/>
            <p:nvPr/>
          </p:nvSpPr>
          <p:spPr>
            <a:xfrm>
              <a:off x="7862899" y="4351291"/>
              <a:ext cx="305229" cy="305228"/>
            </a:xfrm>
            <a:custGeom>
              <a:avLst/>
              <a:gdLst>
                <a:gd name="connsiteX0" fmla="*/ 292454 w 292454"/>
                <a:gd name="connsiteY0" fmla="*/ 146227 h 292454"/>
                <a:gd name="connsiteX1" fmla="*/ 146227 w 292454"/>
                <a:gd name="connsiteY1" fmla="*/ 292454 h 292454"/>
                <a:gd name="connsiteX2" fmla="*/ 0 w 292454"/>
                <a:gd name="connsiteY2" fmla="*/ 146227 h 292454"/>
                <a:gd name="connsiteX3" fmla="*/ 146227 w 292454"/>
                <a:gd name="connsiteY3" fmla="*/ 0 h 292454"/>
                <a:gd name="connsiteX4" fmla="*/ 292454 w 292454"/>
                <a:gd name="connsiteY4" fmla="*/ 146227 h 29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54" h="292454">
                  <a:moveTo>
                    <a:pt x="292454" y="146227"/>
                  </a:moveTo>
                  <a:cubicBezTo>
                    <a:pt x="292454" y="226986"/>
                    <a:pt x="226986" y="292454"/>
                    <a:pt x="146227" y="292454"/>
                  </a:cubicBezTo>
                  <a:cubicBezTo>
                    <a:pt x="65468" y="292454"/>
                    <a:pt x="0" y="226986"/>
                    <a:pt x="0" y="146227"/>
                  </a:cubicBezTo>
                  <a:cubicBezTo>
                    <a:pt x="0" y="65468"/>
                    <a:pt x="65468" y="0"/>
                    <a:pt x="146227" y="0"/>
                  </a:cubicBezTo>
                  <a:cubicBezTo>
                    <a:pt x="226986" y="0"/>
                    <a:pt x="292454" y="65468"/>
                    <a:pt x="292454" y="146227"/>
                  </a:cubicBezTo>
                  <a:close/>
                </a:path>
              </a:pathLst>
            </a:custGeom>
            <a:solidFill>
              <a:schemeClr val="bg1"/>
            </a:solidFill>
            <a:ln w="18752" cap="flat">
              <a:noFill/>
              <a:prstDash val="solid"/>
              <a:miter/>
            </a:ln>
          </p:spPr>
          <p:txBody>
            <a:bodyPr rtlCol="0" anchor="ctr"/>
            <a:lstStyle/>
            <a:p>
              <a:endParaRPr lang="en-US"/>
            </a:p>
          </p:txBody>
        </p:sp>
        <p:sp>
          <p:nvSpPr>
            <p:cNvPr id="57" name="Arrow: Right 56">
              <a:extLst>
                <a:ext uri="{FF2B5EF4-FFF2-40B4-BE49-F238E27FC236}">
                  <a16:creationId xmlns:a16="http://schemas.microsoft.com/office/drawing/2014/main" id="{17ADB0AB-2F14-4768-AD23-C4056F97ECFF}"/>
                </a:ext>
              </a:extLst>
            </p:cNvPr>
            <p:cNvSpPr/>
            <p:nvPr/>
          </p:nvSpPr>
          <p:spPr>
            <a:xfrm>
              <a:off x="4586758" y="4419778"/>
              <a:ext cx="2268713" cy="56687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33% Reduction</a:t>
              </a:r>
            </a:p>
          </p:txBody>
        </p:sp>
      </p:grpSp>
      <p:sp>
        <p:nvSpPr>
          <p:cNvPr id="62" name="!!PuzzleText2">
            <a:extLst>
              <a:ext uri="{FF2B5EF4-FFF2-40B4-BE49-F238E27FC236}">
                <a16:creationId xmlns:a16="http://schemas.microsoft.com/office/drawing/2014/main" id="{C5E174A7-DD01-4216-8312-E9947C427626}"/>
              </a:ext>
            </a:extLst>
          </p:cNvPr>
          <p:cNvSpPr txBox="1"/>
          <p:nvPr/>
        </p:nvSpPr>
        <p:spPr>
          <a:xfrm>
            <a:off x="9001704" y="2328270"/>
            <a:ext cx="5964194" cy="954107"/>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Compelling Low Cost and Total Cost of Ownership (TCO)</a:t>
            </a:r>
          </a:p>
        </p:txBody>
      </p:sp>
      <p:pic>
        <p:nvPicPr>
          <p:cNvPr id="63" name="!!Icon2" descr="Money">
            <a:extLst>
              <a:ext uri="{FF2B5EF4-FFF2-40B4-BE49-F238E27FC236}">
                <a16:creationId xmlns:a16="http://schemas.microsoft.com/office/drawing/2014/main" id="{E5DB801F-E35C-455B-AEAC-76FD5E8A52D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1381370" y="3223628"/>
            <a:ext cx="1153813" cy="1153802"/>
          </a:xfrm>
          <a:prstGeom prst="rect">
            <a:avLst/>
          </a:prstGeom>
        </p:spPr>
      </p:pic>
      <p:sp>
        <p:nvSpPr>
          <p:cNvPr id="42" name="!!2text">
            <a:extLst>
              <a:ext uri="{FF2B5EF4-FFF2-40B4-BE49-F238E27FC236}">
                <a16:creationId xmlns:a16="http://schemas.microsoft.com/office/drawing/2014/main" id="{486A0215-1AA6-4E5D-B5F7-DCA3BE42EBF8}"/>
              </a:ext>
            </a:extLst>
          </p:cNvPr>
          <p:cNvSpPr/>
          <p:nvPr/>
        </p:nvSpPr>
        <p:spPr>
          <a:xfrm>
            <a:off x="9854591" y="3299119"/>
            <a:ext cx="4388616" cy="1200329"/>
          </a:xfrm>
          <a:prstGeom prst="rect">
            <a:avLst/>
          </a:prstGeom>
        </p:spPr>
        <p:txBody>
          <a:bodyPr wrap="square">
            <a:spAutoFit/>
          </a:bodyPr>
          <a:lstStyle/>
          <a:p>
            <a:pPr marL="342900" marR="0" lvl="0" indent="-342900" fontAlgn="base">
              <a:spcBef>
                <a:spcPts val="0"/>
              </a:spcBef>
              <a:spcAft>
                <a:spcPts val="0"/>
              </a:spcAft>
              <a:buFont typeface="Symbol" panose="05050102010706020507" pitchFamily="18" charset="2"/>
              <a:buChar char=""/>
            </a:pPr>
            <a:r>
              <a:rPr lang="en-US" dirty="0">
                <a:solidFill>
                  <a:schemeClr val="bg1">
                    <a:alpha val="0"/>
                  </a:schemeClr>
                </a:solidFill>
                <a:latin typeface="Lucida Sans Unicode" panose="020B0602030504020204" pitchFamily="34" charset="0"/>
                <a:ea typeface="Times New Roman" panose="02020603050405020304" pitchFamily="18" charset="0"/>
              </a:rPr>
              <a:t>No Costly Overseas Travel</a:t>
            </a:r>
            <a:endParaRPr lang="en-US" dirty="0">
              <a:solidFill>
                <a:schemeClr val="bg1">
                  <a:alpha val="0"/>
                </a:schemeClr>
              </a:solidFill>
              <a:latin typeface="Times New Roman" panose="02020603050405020304" pitchFamily="18" charset="0"/>
              <a:ea typeface="MS Mincho" panose="02020609040205080304" pitchFamily="49" charset="-128"/>
            </a:endParaRPr>
          </a:p>
          <a:p>
            <a:pPr marL="342900" marR="0" lvl="0" indent="-342900" fontAlgn="base">
              <a:spcBef>
                <a:spcPts val="0"/>
              </a:spcBef>
              <a:spcAft>
                <a:spcPts val="0"/>
              </a:spcAft>
              <a:buFont typeface="Symbol" panose="05050102010706020507" pitchFamily="18" charset="2"/>
              <a:buChar char=""/>
            </a:pPr>
            <a:r>
              <a:rPr lang="en-US" dirty="0">
                <a:solidFill>
                  <a:schemeClr val="bg1">
                    <a:alpha val="0"/>
                  </a:schemeClr>
                </a:solidFill>
                <a:latin typeface="Lucida Sans Unicode" panose="020B0602030504020204" pitchFamily="34" charset="0"/>
                <a:ea typeface="Times New Roman" panose="02020603050405020304" pitchFamily="18" charset="0"/>
              </a:rPr>
              <a:t>No On-site resource inflated rates</a:t>
            </a:r>
            <a:endParaRPr lang="en-US" dirty="0">
              <a:solidFill>
                <a:schemeClr val="bg1">
                  <a:alpha val="0"/>
                </a:schemeClr>
              </a:solidFill>
              <a:latin typeface="Times New Roman" panose="02020603050405020304" pitchFamily="18" charset="0"/>
              <a:ea typeface="MS Mincho" panose="02020609040205080304" pitchFamily="49" charset="-128"/>
            </a:endParaRPr>
          </a:p>
          <a:p>
            <a:pPr marL="342900" marR="0" lvl="0" indent="-342900" fontAlgn="base">
              <a:spcBef>
                <a:spcPts val="0"/>
              </a:spcBef>
              <a:spcAft>
                <a:spcPts val="0"/>
              </a:spcAft>
              <a:buFont typeface="Symbol" panose="05050102010706020507" pitchFamily="18" charset="2"/>
              <a:buChar char=""/>
            </a:pPr>
            <a:r>
              <a:rPr lang="en-US" dirty="0">
                <a:solidFill>
                  <a:schemeClr val="bg1">
                    <a:alpha val="0"/>
                  </a:schemeClr>
                </a:solidFill>
                <a:latin typeface="Lucida Sans Unicode" panose="020B0602030504020204" pitchFamily="34" charset="0"/>
                <a:ea typeface="Times New Roman" panose="02020603050405020304" pitchFamily="18" charset="0"/>
              </a:rPr>
              <a:t>No Monetary Fluctuations</a:t>
            </a:r>
            <a:endParaRPr lang="en-US" dirty="0">
              <a:solidFill>
                <a:schemeClr val="bg1">
                  <a:alpha val="0"/>
                </a:schemeClr>
              </a:solidFill>
              <a:latin typeface="Times New Roman" panose="02020603050405020304" pitchFamily="18" charset="0"/>
              <a:ea typeface="MS Mincho" panose="02020609040205080304" pitchFamily="49" charset="-128"/>
            </a:endParaRPr>
          </a:p>
          <a:p>
            <a:pPr marL="342900" marR="0" lvl="0" indent="-342900" fontAlgn="base">
              <a:spcBef>
                <a:spcPts val="0"/>
              </a:spcBef>
              <a:spcAft>
                <a:spcPts val="0"/>
              </a:spcAft>
              <a:buFont typeface="Symbol" panose="05050102010706020507" pitchFamily="18" charset="2"/>
              <a:buChar char=""/>
            </a:pPr>
            <a:r>
              <a:rPr lang="en-US" dirty="0">
                <a:solidFill>
                  <a:schemeClr val="bg1">
                    <a:alpha val="0"/>
                  </a:schemeClr>
                </a:solidFill>
                <a:latin typeface="Lucida Sans Unicode" panose="020B0602030504020204" pitchFamily="34" charset="0"/>
                <a:ea typeface="Times New Roman" panose="02020603050405020304" pitchFamily="18" charset="0"/>
              </a:rPr>
              <a:t>No Separate Rates for Transition</a:t>
            </a:r>
            <a:endParaRPr lang="en-US" dirty="0">
              <a:solidFill>
                <a:schemeClr val="bg1">
                  <a:alpha val="0"/>
                </a:schemeClr>
              </a:solidFill>
              <a:effectLst/>
              <a:latin typeface="Times New Roman" panose="02020603050405020304" pitchFamily="18" charset="0"/>
              <a:ea typeface="MS Mincho" panose="02020609040205080304" pitchFamily="49" charset="-128"/>
            </a:endParaRPr>
          </a:p>
        </p:txBody>
      </p:sp>
      <p:sp>
        <p:nvSpPr>
          <p:cNvPr id="45" name="!!3text">
            <a:extLst>
              <a:ext uri="{FF2B5EF4-FFF2-40B4-BE49-F238E27FC236}">
                <a16:creationId xmlns:a16="http://schemas.microsoft.com/office/drawing/2014/main" id="{AEE4A984-F710-455E-9D1F-9E3660B39BFF}"/>
              </a:ext>
            </a:extLst>
          </p:cNvPr>
          <p:cNvSpPr/>
          <p:nvPr/>
        </p:nvSpPr>
        <p:spPr>
          <a:xfrm>
            <a:off x="15827126" y="4507495"/>
            <a:ext cx="5320687" cy="369332"/>
          </a:xfrm>
          <a:prstGeom prst="rect">
            <a:avLst/>
          </a:prstGeom>
        </p:spPr>
        <p:txBody>
          <a:bodyPr wrap="none">
            <a:spAutoFit/>
          </a:bodyPr>
          <a:lstStyle/>
          <a:p>
            <a:r>
              <a:rPr lang="en-US" dirty="0">
                <a:solidFill>
                  <a:schemeClr val="bg1">
                    <a:alpha val="0"/>
                  </a:schemeClr>
                </a:solidFill>
              </a:rPr>
              <a:t>Service Level Agreements (SLA) and Metrics </a:t>
            </a:r>
          </a:p>
        </p:txBody>
      </p:sp>
    </p:spTree>
    <p:extLst>
      <p:ext uri="{BB962C8B-B14F-4D97-AF65-F5344CB8AC3E}">
        <p14:creationId xmlns:p14="http://schemas.microsoft.com/office/powerpoint/2010/main" val="289534170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uzzlePiece1">
            <a:extLst>
              <a:ext uri="{FF2B5EF4-FFF2-40B4-BE49-F238E27FC236}">
                <a16:creationId xmlns:a16="http://schemas.microsoft.com/office/drawing/2014/main" id="{0DC72995-B7FF-4154-874C-CB83D4A465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3400" y="-264033"/>
            <a:ext cx="7779499" cy="7284164"/>
          </a:xfrm>
          <a:prstGeom prst="rect">
            <a:avLst/>
          </a:prstGeom>
          <a:effectLst/>
        </p:spPr>
      </p:pic>
      <p:pic>
        <p:nvPicPr>
          <p:cNvPr id="4" name="!!PuzzlePiece2">
            <a:extLst>
              <a:ext uri="{FF2B5EF4-FFF2-40B4-BE49-F238E27FC236}">
                <a16:creationId xmlns:a16="http://schemas.microsoft.com/office/drawing/2014/main" id="{CF249EA0-99C2-4212-8959-35033FA54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8516" y="703955"/>
            <a:ext cx="9384722" cy="5323147"/>
          </a:xfrm>
          <a:prstGeom prst="rect">
            <a:avLst/>
          </a:prstGeom>
          <a:effectLst/>
        </p:spPr>
      </p:pic>
      <p:pic>
        <p:nvPicPr>
          <p:cNvPr id="5" name="!!PuzzlePiece3">
            <a:extLst>
              <a:ext uri="{FF2B5EF4-FFF2-40B4-BE49-F238E27FC236}">
                <a16:creationId xmlns:a16="http://schemas.microsoft.com/office/drawing/2014/main" id="{2F40B61B-FB65-41CF-9808-ADA2C65458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1507" y="-264033"/>
            <a:ext cx="7779499" cy="7284164"/>
          </a:xfrm>
          <a:prstGeom prst="rect">
            <a:avLst/>
          </a:prstGeom>
          <a:effectLst/>
        </p:spPr>
      </p:pic>
      <p:sp>
        <p:nvSpPr>
          <p:cNvPr id="43" name="!!PuzzleText1">
            <a:extLst>
              <a:ext uri="{FF2B5EF4-FFF2-40B4-BE49-F238E27FC236}">
                <a16:creationId xmlns:a16="http://schemas.microsoft.com/office/drawing/2014/main" id="{33297E63-9467-4A0B-90F2-908EBC750B6A}"/>
              </a:ext>
            </a:extLst>
          </p:cNvPr>
          <p:cNvSpPr txBox="1"/>
          <p:nvPr/>
        </p:nvSpPr>
        <p:spPr>
          <a:xfrm>
            <a:off x="-3418173" y="1631181"/>
            <a:ext cx="5964194" cy="954107"/>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Resources are integrated onsite with your project teams</a:t>
            </a:r>
          </a:p>
        </p:txBody>
      </p:sp>
      <p:sp>
        <p:nvSpPr>
          <p:cNvPr id="44" name="!!PuzzleText3">
            <a:extLst>
              <a:ext uri="{FF2B5EF4-FFF2-40B4-BE49-F238E27FC236}">
                <a16:creationId xmlns:a16="http://schemas.microsoft.com/office/drawing/2014/main" id="{55172157-C591-42D0-8D8F-F5AA7D64C157}"/>
              </a:ext>
            </a:extLst>
          </p:cNvPr>
          <p:cNvSpPr txBox="1"/>
          <p:nvPr/>
        </p:nvSpPr>
        <p:spPr>
          <a:xfrm>
            <a:off x="9414857" y="1722853"/>
            <a:ext cx="6491920"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Defined &amp; Measurable Results</a:t>
            </a:r>
          </a:p>
        </p:txBody>
      </p:sp>
      <p:sp>
        <p:nvSpPr>
          <p:cNvPr id="48" name="!!PuzzleText2">
            <a:extLst>
              <a:ext uri="{FF2B5EF4-FFF2-40B4-BE49-F238E27FC236}">
                <a16:creationId xmlns:a16="http://schemas.microsoft.com/office/drawing/2014/main" id="{0B8859BD-1BDF-45B0-A7CA-6BF254D3A237}"/>
              </a:ext>
            </a:extLst>
          </p:cNvPr>
          <p:cNvSpPr txBox="1"/>
          <p:nvPr/>
        </p:nvSpPr>
        <p:spPr>
          <a:xfrm>
            <a:off x="3116599" y="2218827"/>
            <a:ext cx="5964194" cy="954107"/>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Compelling Low Cost and Total Cost of Ownership (TCO)</a:t>
            </a:r>
          </a:p>
        </p:txBody>
      </p:sp>
      <p:pic>
        <p:nvPicPr>
          <p:cNvPr id="57" name="!!Icon2" descr="Money">
            <a:extLst>
              <a:ext uri="{FF2B5EF4-FFF2-40B4-BE49-F238E27FC236}">
                <a16:creationId xmlns:a16="http://schemas.microsoft.com/office/drawing/2014/main" id="{D8F10B9F-1A91-4687-BB51-C1298B2112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60196" y="1092271"/>
            <a:ext cx="1153813" cy="1153802"/>
          </a:xfrm>
          <a:prstGeom prst="rect">
            <a:avLst/>
          </a:prstGeom>
        </p:spPr>
      </p:pic>
      <p:pic>
        <p:nvPicPr>
          <p:cNvPr id="58" name="!!Icon3" descr="Gauge">
            <a:extLst>
              <a:ext uri="{FF2B5EF4-FFF2-40B4-BE49-F238E27FC236}">
                <a16:creationId xmlns:a16="http://schemas.microsoft.com/office/drawing/2014/main" id="{CD315A7A-4201-44B4-A438-F3C3F04D69F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815749" y="2000790"/>
            <a:ext cx="1723389" cy="1723383"/>
          </a:xfrm>
          <a:prstGeom prst="rect">
            <a:avLst/>
          </a:prstGeom>
        </p:spPr>
      </p:pic>
      <p:pic>
        <p:nvPicPr>
          <p:cNvPr id="65" name="!!Icon1">
            <a:extLst>
              <a:ext uri="{FF2B5EF4-FFF2-40B4-BE49-F238E27FC236}">
                <a16:creationId xmlns:a16="http://schemas.microsoft.com/office/drawing/2014/main" id="{1DE6F54A-CF9B-407E-9022-EB7FBF88151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69362" y="2749925"/>
            <a:ext cx="1149359" cy="1149359"/>
          </a:xfrm>
          <a:prstGeom prst="rect">
            <a:avLst/>
          </a:prstGeom>
        </p:spPr>
      </p:pic>
      <p:sp>
        <p:nvSpPr>
          <p:cNvPr id="66" name="!!2text">
            <a:extLst>
              <a:ext uri="{FF2B5EF4-FFF2-40B4-BE49-F238E27FC236}">
                <a16:creationId xmlns:a16="http://schemas.microsoft.com/office/drawing/2014/main" id="{20FB54FA-E2F1-4441-8B6B-79337DE2314B}"/>
              </a:ext>
            </a:extLst>
          </p:cNvPr>
          <p:cNvSpPr/>
          <p:nvPr/>
        </p:nvSpPr>
        <p:spPr>
          <a:xfrm>
            <a:off x="3901797" y="3299119"/>
            <a:ext cx="4388616" cy="923330"/>
          </a:xfrm>
          <a:prstGeom prst="rect">
            <a:avLst/>
          </a:prstGeom>
        </p:spPr>
        <p:txBody>
          <a:bodyPr wrap="square">
            <a:spAutoFit/>
          </a:bodyPr>
          <a:lstStyle/>
          <a:p>
            <a:pPr marL="342900" marR="0" lvl="0" indent="-342900" fontAlgn="base">
              <a:spcBef>
                <a:spcPts val="0"/>
              </a:spcBef>
              <a:spcAft>
                <a:spcPts val="0"/>
              </a:spcAft>
              <a:buFont typeface="Symbol" panose="05050102010706020507" pitchFamily="18" charset="2"/>
              <a:buChar char=""/>
            </a:pPr>
            <a:r>
              <a:rPr lang="en-US" dirty="0">
                <a:solidFill>
                  <a:schemeClr val="bg1"/>
                </a:solidFill>
                <a:latin typeface="Lucida Sans Unicode" panose="020B0602030504020204" pitchFamily="34" charset="0"/>
                <a:ea typeface="Times New Roman" panose="02020603050405020304" pitchFamily="18" charset="0"/>
              </a:rPr>
              <a:t>No Costly Overseas Travel</a:t>
            </a:r>
            <a:endParaRPr lang="en-US" dirty="0">
              <a:solidFill>
                <a:schemeClr val="bg1"/>
              </a:solidFill>
              <a:latin typeface="Times New Roman" panose="02020603050405020304" pitchFamily="18" charset="0"/>
              <a:ea typeface="MS Mincho" panose="02020609040205080304" pitchFamily="49" charset="-128"/>
            </a:endParaRPr>
          </a:p>
          <a:p>
            <a:pPr marL="342900" marR="0" lvl="0" indent="-342900" fontAlgn="base">
              <a:spcBef>
                <a:spcPts val="0"/>
              </a:spcBef>
              <a:spcAft>
                <a:spcPts val="0"/>
              </a:spcAft>
              <a:buFont typeface="Symbol" panose="05050102010706020507" pitchFamily="18" charset="2"/>
              <a:buChar char=""/>
            </a:pPr>
            <a:r>
              <a:rPr lang="en-US" dirty="0">
                <a:solidFill>
                  <a:schemeClr val="bg1"/>
                </a:solidFill>
                <a:latin typeface="Lucida Sans Unicode" panose="020B0602030504020204" pitchFamily="34" charset="0"/>
                <a:ea typeface="Times New Roman" panose="02020603050405020304" pitchFamily="18" charset="0"/>
              </a:rPr>
              <a:t>No On-site resource inflated rates</a:t>
            </a:r>
            <a:endParaRPr lang="en-US" dirty="0">
              <a:solidFill>
                <a:schemeClr val="bg1"/>
              </a:solidFill>
              <a:latin typeface="Times New Roman" panose="02020603050405020304" pitchFamily="18" charset="0"/>
              <a:ea typeface="MS Mincho" panose="02020609040205080304" pitchFamily="49" charset="-128"/>
            </a:endParaRPr>
          </a:p>
          <a:p>
            <a:pPr marL="342900" marR="0" lvl="0" indent="-342900" fontAlgn="base">
              <a:spcBef>
                <a:spcPts val="0"/>
              </a:spcBef>
              <a:spcAft>
                <a:spcPts val="0"/>
              </a:spcAft>
              <a:buFont typeface="Symbol" panose="05050102010706020507" pitchFamily="18" charset="2"/>
              <a:buChar char=""/>
            </a:pPr>
            <a:r>
              <a:rPr lang="en-US" dirty="0">
                <a:solidFill>
                  <a:schemeClr val="bg1"/>
                </a:solidFill>
                <a:latin typeface="Lucida Sans Unicode" panose="020B0602030504020204" pitchFamily="34" charset="0"/>
                <a:ea typeface="Times New Roman" panose="02020603050405020304" pitchFamily="18" charset="0"/>
              </a:rPr>
              <a:t>No Monetary Fluctuations</a:t>
            </a:r>
            <a:endParaRPr lang="en-US" dirty="0">
              <a:solidFill>
                <a:schemeClr val="bg1"/>
              </a:solidFill>
              <a:latin typeface="Times New Roman" panose="02020603050405020304" pitchFamily="18" charset="0"/>
              <a:ea typeface="MS Mincho" panose="02020609040205080304" pitchFamily="49" charset="-128"/>
            </a:endParaRPr>
          </a:p>
        </p:txBody>
      </p:sp>
      <p:pic>
        <p:nvPicPr>
          <p:cNvPr id="33" name="!!PuzzlePiece4">
            <a:extLst>
              <a:ext uri="{FF2B5EF4-FFF2-40B4-BE49-F238E27FC236}">
                <a16:creationId xmlns:a16="http://schemas.microsoft.com/office/drawing/2014/main" id="{0D5ED84F-14E8-4BE6-A5C9-A9507B682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36625" y="703955"/>
            <a:ext cx="9384722" cy="5323147"/>
          </a:xfrm>
          <a:prstGeom prst="rect">
            <a:avLst/>
          </a:prstGeom>
          <a:effectLst/>
        </p:spPr>
      </p:pic>
      <p:sp>
        <p:nvSpPr>
          <p:cNvPr id="53" name="!!PuzzleText4">
            <a:extLst>
              <a:ext uri="{FF2B5EF4-FFF2-40B4-BE49-F238E27FC236}">
                <a16:creationId xmlns:a16="http://schemas.microsoft.com/office/drawing/2014/main" id="{D9698975-C060-4A95-A218-8139258EA64D}"/>
              </a:ext>
            </a:extLst>
          </p:cNvPr>
          <p:cNvSpPr txBox="1"/>
          <p:nvPr/>
        </p:nvSpPr>
        <p:spPr>
          <a:xfrm>
            <a:off x="16449159" y="2367749"/>
            <a:ext cx="57867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OASIS Testers are Certified</a:t>
            </a:r>
          </a:p>
        </p:txBody>
      </p:sp>
      <p:pic>
        <p:nvPicPr>
          <p:cNvPr id="70" name="!!Icon4">
            <a:extLst>
              <a:ext uri="{FF2B5EF4-FFF2-40B4-BE49-F238E27FC236}">
                <a16:creationId xmlns:a16="http://schemas.microsoft.com/office/drawing/2014/main" id="{55E04B80-8A4C-4B22-8D2B-C4F853F19EC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8436598" y="3045400"/>
            <a:ext cx="1558024" cy="1245552"/>
          </a:xfrm>
          <a:prstGeom prst="rect">
            <a:avLst/>
          </a:prstGeom>
        </p:spPr>
      </p:pic>
      <p:grpSp>
        <p:nvGrpSpPr>
          <p:cNvPr id="76" name="!!1text">
            <a:extLst>
              <a:ext uri="{FF2B5EF4-FFF2-40B4-BE49-F238E27FC236}">
                <a16:creationId xmlns:a16="http://schemas.microsoft.com/office/drawing/2014/main" id="{BADB8EEE-FBF5-4356-9B3B-B72C95AB3BD7}"/>
              </a:ext>
            </a:extLst>
          </p:cNvPr>
          <p:cNvGrpSpPr/>
          <p:nvPr/>
        </p:nvGrpSpPr>
        <p:grpSpPr>
          <a:xfrm>
            <a:off x="-3408337" y="4351291"/>
            <a:ext cx="5874820" cy="651258"/>
            <a:chOff x="2446144" y="4351291"/>
            <a:chExt cx="5874820" cy="651258"/>
          </a:xfrm>
        </p:grpSpPr>
        <p:sp>
          <p:nvSpPr>
            <p:cNvPr id="77" name="Freeform: Shape 76">
              <a:extLst>
                <a:ext uri="{FF2B5EF4-FFF2-40B4-BE49-F238E27FC236}">
                  <a16:creationId xmlns:a16="http://schemas.microsoft.com/office/drawing/2014/main" id="{63240C17-E1BC-4840-8274-189DAE17CC23}"/>
                </a:ext>
              </a:extLst>
            </p:cNvPr>
            <p:cNvSpPr/>
            <p:nvPr/>
          </p:nvSpPr>
          <p:spPr>
            <a:xfrm>
              <a:off x="2446144" y="4698102"/>
              <a:ext cx="610679" cy="304447"/>
            </a:xfrm>
            <a:custGeom>
              <a:avLst/>
              <a:gdLst>
                <a:gd name="connsiteX0" fmla="*/ 0 w 585120"/>
                <a:gd name="connsiteY0" fmla="*/ 291706 h 291706"/>
                <a:gd name="connsiteX1" fmla="*/ 0 w 585120"/>
                <a:gd name="connsiteY1" fmla="*/ 145479 h 291706"/>
                <a:gd name="connsiteX2" fmla="*/ 29321 w 585120"/>
                <a:gd name="connsiteY2" fmla="*/ 87026 h 291706"/>
                <a:gd name="connsiteX3" fmla="*/ 172353 w 585120"/>
                <a:gd name="connsiteY3" fmla="*/ 18799 h 291706"/>
                <a:gd name="connsiteX4" fmla="*/ 292454 w 585120"/>
                <a:gd name="connsiteY4" fmla="*/ 4 h 291706"/>
                <a:gd name="connsiteX5" fmla="*/ 412744 w 585120"/>
                <a:gd name="connsiteY5" fmla="*/ 18799 h 291706"/>
                <a:gd name="connsiteX6" fmla="*/ 555776 w 585120"/>
                <a:gd name="connsiteY6" fmla="*/ 87026 h 291706"/>
                <a:gd name="connsiteX7" fmla="*/ 585097 w 585120"/>
                <a:gd name="connsiteY7" fmla="*/ 145479 h 291706"/>
                <a:gd name="connsiteX8" fmla="*/ 585097 w 585120"/>
                <a:gd name="connsiteY8" fmla="*/ 291706 h 29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120" h="291706">
                  <a:moveTo>
                    <a:pt x="0" y="291706"/>
                  </a:moveTo>
                  <a:lnTo>
                    <a:pt x="0" y="145479"/>
                  </a:lnTo>
                  <a:cubicBezTo>
                    <a:pt x="88" y="122479"/>
                    <a:pt x="10939" y="100848"/>
                    <a:pt x="29321" y="87026"/>
                  </a:cubicBezTo>
                  <a:cubicBezTo>
                    <a:pt x="72531" y="55906"/>
                    <a:pt x="120976" y="32798"/>
                    <a:pt x="172353" y="18799"/>
                  </a:cubicBezTo>
                  <a:cubicBezTo>
                    <a:pt x="211129" y="6172"/>
                    <a:pt x="251674" y="-173"/>
                    <a:pt x="292454" y="4"/>
                  </a:cubicBezTo>
                  <a:cubicBezTo>
                    <a:pt x="333203" y="960"/>
                    <a:pt x="373646" y="7281"/>
                    <a:pt x="412744" y="18799"/>
                  </a:cubicBezTo>
                  <a:cubicBezTo>
                    <a:pt x="464847" y="30781"/>
                    <a:pt x="513677" y="54072"/>
                    <a:pt x="555776" y="87026"/>
                  </a:cubicBezTo>
                  <a:cubicBezTo>
                    <a:pt x="574699" y="100391"/>
                    <a:pt x="585700" y="122321"/>
                    <a:pt x="585097" y="145479"/>
                  </a:cubicBezTo>
                  <a:lnTo>
                    <a:pt x="585097" y="291706"/>
                  </a:lnTo>
                  <a:close/>
                </a:path>
              </a:pathLst>
            </a:custGeom>
            <a:solidFill>
              <a:schemeClr val="bg1">
                <a:alpha val="0"/>
              </a:schemeClr>
            </a:solidFill>
            <a:ln w="18752"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34367458-A0C3-41A4-945E-19BE51D4B15E}"/>
                </a:ext>
              </a:extLst>
            </p:cNvPr>
            <p:cNvSpPr/>
            <p:nvPr/>
          </p:nvSpPr>
          <p:spPr>
            <a:xfrm>
              <a:off x="2598758" y="4351291"/>
              <a:ext cx="305229" cy="305228"/>
            </a:xfrm>
            <a:custGeom>
              <a:avLst/>
              <a:gdLst>
                <a:gd name="connsiteX0" fmla="*/ 292454 w 292454"/>
                <a:gd name="connsiteY0" fmla="*/ 146227 h 292454"/>
                <a:gd name="connsiteX1" fmla="*/ 146227 w 292454"/>
                <a:gd name="connsiteY1" fmla="*/ 292454 h 292454"/>
                <a:gd name="connsiteX2" fmla="*/ 0 w 292454"/>
                <a:gd name="connsiteY2" fmla="*/ 146227 h 292454"/>
                <a:gd name="connsiteX3" fmla="*/ 146227 w 292454"/>
                <a:gd name="connsiteY3" fmla="*/ 0 h 292454"/>
                <a:gd name="connsiteX4" fmla="*/ 292454 w 292454"/>
                <a:gd name="connsiteY4" fmla="*/ 146227 h 29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54" h="292454">
                  <a:moveTo>
                    <a:pt x="292454" y="146227"/>
                  </a:moveTo>
                  <a:cubicBezTo>
                    <a:pt x="292454" y="226986"/>
                    <a:pt x="226986" y="292454"/>
                    <a:pt x="146227" y="292454"/>
                  </a:cubicBezTo>
                  <a:cubicBezTo>
                    <a:pt x="65468" y="292454"/>
                    <a:pt x="0" y="226986"/>
                    <a:pt x="0" y="146227"/>
                  </a:cubicBezTo>
                  <a:cubicBezTo>
                    <a:pt x="0" y="65468"/>
                    <a:pt x="65468" y="0"/>
                    <a:pt x="146227" y="0"/>
                  </a:cubicBezTo>
                  <a:cubicBezTo>
                    <a:pt x="226986" y="0"/>
                    <a:pt x="292454" y="65468"/>
                    <a:pt x="292454" y="146227"/>
                  </a:cubicBezTo>
                  <a:close/>
                </a:path>
              </a:pathLst>
            </a:custGeom>
            <a:solidFill>
              <a:schemeClr val="bg1">
                <a:alpha val="0"/>
              </a:schemeClr>
            </a:solidFill>
            <a:ln w="18752"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73B6C532-58BC-444C-87C5-1D38FFE44E3C}"/>
                </a:ext>
              </a:extLst>
            </p:cNvPr>
            <p:cNvSpPr/>
            <p:nvPr/>
          </p:nvSpPr>
          <p:spPr>
            <a:xfrm>
              <a:off x="3088242" y="4698102"/>
              <a:ext cx="610679" cy="304447"/>
            </a:xfrm>
            <a:custGeom>
              <a:avLst/>
              <a:gdLst>
                <a:gd name="connsiteX0" fmla="*/ 0 w 585120"/>
                <a:gd name="connsiteY0" fmla="*/ 291706 h 291706"/>
                <a:gd name="connsiteX1" fmla="*/ 0 w 585120"/>
                <a:gd name="connsiteY1" fmla="*/ 145479 h 291706"/>
                <a:gd name="connsiteX2" fmla="*/ 29321 w 585120"/>
                <a:gd name="connsiteY2" fmla="*/ 87026 h 291706"/>
                <a:gd name="connsiteX3" fmla="*/ 172353 w 585120"/>
                <a:gd name="connsiteY3" fmla="*/ 18799 h 291706"/>
                <a:gd name="connsiteX4" fmla="*/ 292454 w 585120"/>
                <a:gd name="connsiteY4" fmla="*/ 4 h 291706"/>
                <a:gd name="connsiteX5" fmla="*/ 412744 w 585120"/>
                <a:gd name="connsiteY5" fmla="*/ 18799 h 291706"/>
                <a:gd name="connsiteX6" fmla="*/ 555776 w 585120"/>
                <a:gd name="connsiteY6" fmla="*/ 87026 h 291706"/>
                <a:gd name="connsiteX7" fmla="*/ 585097 w 585120"/>
                <a:gd name="connsiteY7" fmla="*/ 145479 h 291706"/>
                <a:gd name="connsiteX8" fmla="*/ 585097 w 585120"/>
                <a:gd name="connsiteY8" fmla="*/ 291706 h 29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120" h="291706">
                  <a:moveTo>
                    <a:pt x="0" y="291706"/>
                  </a:moveTo>
                  <a:lnTo>
                    <a:pt x="0" y="145479"/>
                  </a:lnTo>
                  <a:cubicBezTo>
                    <a:pt x="88" y="122479"/>
                    <a:pt x="10939" y="100848"/>
                    <a:pt x="29321" y="87026"/>
                  </a:cubicBezTo>
                  <a:cubicBezTo>
                    <a:pt x="72531" y="55906"/>
                    <a:pt x="120976" y="32798"/>
                    <a:pt x="172353" y="18799"/>
                  </a:cubicBezTo>
                  <a:cubicBezTo>
                    <a:pt x="211129" y="6172"/>
                    <a:pt x="251674" y="-173"/>
                    <a:pt x="292454" y="4"/>
                  </a:cubicBezTo>
                  <a:cubicBezTo>
                    <a:pt x="333203" y="960"/>
                    <a:pt x="373646" y="7281"/>
                    <a:pt x="412744" y="18799"/>
                  </a:cubicBezTo>
                  <a:cubicBezTo>
                    <a:pt x="464847" y="30781"/>
                    <a:pt x="513677" y="54072"/>
                    <a:pt x="555776" y="87026"/>
                  </a:cubicBezTo>
                  <a:cubicBezTo>
                    <a:pt x="574699" y="100391"/>
                    <a:pt x="585700" y="122321"/>
                    <a:pt x="585097" y="145479"/>
                  </a:cubicBezTo>
                  <a:lnTo>
                    <a:pt x="585097" y="291706"/>
                  </a:lnTo>
                  <a:close/>
                </a:path>
              </a:pathLst>
            </a:custGeom>
            <a:solidFill>
              <a:schemeClr val="bg1">
                <a:alpha val="0"/>
              </a:schemeClr>
            </a:solidFill>
            <a:ln w="18752"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1DDE5154-6650-4199-AB91-D0AF34A9B8F1}"/>
                </a:ext>
              </a:extLst>
            </p:cNvPr>
            <p:cNvSpPr/>
            <p:nvPr/>
          </p:nvSpPr>
          <p:spPr>
            <a:xfrm>
              <a:off x="3240856" y="4351291"/>
              <a:ext cx="305229" cy="305228"/>
            </a:xfrm>
            <a:custGeom>
              <a:avLst/>
              <a:gdLst>
                <a:gd name="connsiteX0" fmla="*/ 292454 w 292454"/>
                <a:gd name="connsiteY0" fmla="*/ 146227 h 292454"/>
                <a:gd name="connsiteX1" fmla="*/ 146227 w 292454"/>
                <a:gd name="connsiteY1" fmla="*/ 292454 h 292454"/>
                <a:gd name="connsiteX2" fmla="*/ 0 w 292454"/>
                <a:gd name="connsiteY2" fmla="*/ 146227 h 292454"/>
                <a:gd name="connsiteX3" fmla="*/ 146227 w 292454"/>
                <a:gd name="connsiteY3" fmla="*/ 0 h 292454"/>
                <a:gd name="connsiteX4" fmla="*/ 292454 w 292454"/>
                <a:gd name="connsiteY4" fmla="*/ 146227 h 29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54" h="292454">
                  <a:moveTo>
                    <a:pt x="292454" y="146227"/>
                  </a:moveTo>
                  <a:cubicBezTo>
                    <a:pt x="292454" y="226986"/>
                    <a:pt x="226986" y="292454"/>
                    <a:pt x="146227" y="292454"/>
                  </a:cubicBezTo>
                  <a:cubicBezTo>
                    <a:pt x="65468" y="292454"/>
                    <a:pt x="0" y="226986"/>
                    <a:pt x="0" y="146227"/>
                  </a:cubicBezTo>
                  <a:cubicBezTo>
                    <a:pt x="0" y="65468"/>
                    <a:pt x="65468" y="0"/>
                    <a:pt x="146227" y="0"/>
                  </a:cubicBezTo>
                  <a:cubicBezTo>
                    <a:pt x="226986" y="0"/>
                    <a:pt x="292454" y="65468"/>
                    <a:pt x="292454" y="146227"/>
                  </a:cubicBezTo>
                  <a:close/>
                </a:path>
              </a:pathLst>
            </a:custGeom>
            <a:solidFill>
              <a:schemeClr val="bg1">
                <a:alpha val="0"/>
              </a:schemeClr>
            </a:solidFill>
            <a:ln w="18752"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A1A71BD7-4EB8-432D-9A7E-1ACA280B9079}"/>
                </a:ext>
              </a:extLst>
            </p:cNvPr>
            <p:cNvSpPr/>
            <p:nvPr/>
          </p:nvSpPr>
          <p:spPr>
            <a:xfrm>
              <a:off x="3725431" y="4698102"/>
              <a:ext cx="610679" cy="304447"/>
            </a:xfrm>
            <a:custGeom>
              <a:avLst/>
              <a:gdLst>
                <a:gd name="connsiteX0" fmla="*/ 0 w 585120"/>
                <a:gd name="connsiteY0" fmla="*/ 291706 h 291706"/>
                <a:gd name="connsiteX1" fmla="*/ 0 w 585120"/>
                <a:gd name="connsiteY1" fmla="*/ 145479 h 291706"/>
                <a:gd name="connsiteX2" fmla="*/ 29321 w 585120"/>
                <a:gd name="connsiteY2" fmla="*/ 87026 h 291706"/>
                <a:gd name="connsiteX3" fmla="*/ 172353 w 585120"/>
                <a:gd name="connsiteY3" fmla="*/ 18799 h 291706"/>
                <a:gd name="connsiteX4" fmla="*/ 292454 w 585120"/>
                <a:gd name="connsiteY4" fmla="*/ 4 h 291706"/>
                <a:gd name="connsiteX5" fmla="*/ 412744 w 585120"/>
                <a:gd name="connsiteY5" fmla="*/ 18799 h 291706"/>
                <a:gd name="connsiteX6" fmla="*/ 555776 w 585120"/>
                <a:gd name="connsiteY6" fmla="*/ 87026 h 291706"/>
                <a:gd name="connsiteX7" fmla="*/ 585097 w 585120"/>
                <a:gd name="connsiteY7" fmla="*/ 145479 h 291706"/>
                <a:gd name="connsiteX8" fmla="*/ 585097 w 585120"/>
                <a:gd name="connsiteY8" fmla="*/ 291706 h 29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120" h="291706">
                  <a:moveTo>
                    <a:pt x="0" y="291706"/>
                  </a:moveTo>
                  <a:lnTo>
                    <a:pt x="0" y="145479"/>
                  </a:lnTo>
                  <a:cubicBezTo>
                    <a:pt x="88" y="122479"/>
                    <a:pt x="10939" y="100848"/>
                    <a:pt x="29321" y="87026"/>
                  </a:cubicBezTo>
                  <a:cubicBezTo>
                    <a:pt x="72531" y="55906"/>
                    <a:pt x="120976" y="32798"/>
                    <a:pt x="172353" y="18799"/>
                  </a:cubicBezTo>
                  <a:cubicBezTo>
                    <a:pt x="211129" y="6172"/>
                    <a:pt x="251674" y="-173"/>
                    <a:pt x="292454" y="4"/>
                  </a:cubicBezTo>
                  <a:cubicBezTo>
                    <a:pt x="333203" y="960"/>
                    <a:pt x="373646" y="7281"/>
                    <a:pt x="412744" y="18799"/>
                  </a:cubicBezTo>
                  <a:cubicBezTo>
                    <a:pt x="464847" y="30781"/>
                    <a:pt x="513677" y="54072"/>
                    <a:pt x="555776" y="87026"/>
                  </a:cubicBezTo>
                  <a:cubicBezTo>
                    <a:pt x="574699" y="100391"/>
                    <a:pt x="585700" y="122321"/>
                    <a:pt x="585097" y="145479"/>
                  </a:cubicBezTo>
                  <a:lnTo>
                    <a:pt x="585097" y="291706"/>
                  </a:lnTo>
                  <a:close/>
                </a:path>
              </a:pathLst>
            </a:custGeom>
            <a:solidFill>
              <a:schemeClr val="bg1">
                <a:alpha val="0"/>
              </a:schemeClr>
            </a:solidFill>
            <a:ln w="18752"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016557A1-6256-49EC-9071-D7D3FEC7BF22}"/>
                </a:ext>
              </a:extLst>
            </p:cNvPr>
            <p:cNvSpPr/>
            <p:nvPr/>
          </p:nvSpPr>
          <p:spPr>
            <a:xfrm>
              <a:off x="3878045" y="4351291"/>
              <a:ext cx="305229" cy="305228"/>
            </a:xfrm>
            <a:custGeom>
              <a:avLst/>
              <a:gdLst>
                <a:gd name="connsiteX0" fmla="*/ 292454 w 292454"/>
                <a:gd name="connsiteY0" fmla="*/ 146227 h 292454"/>
                <a:gd name="connsiteX1" fmla="*/ 146227 w 292454"/>
                <a:gd name="connsiteY1" fmla="*/ 292454 h 292454"/>
                <a:gd name="connsiteX2" fmla="*/ 0 w 292454"/>
                <a:gd name="connsiteY2" fmla="*/ 146227 h 292454"/>
                <a:gd name="connsiteX3" fmla="*/ 146227 w 292454"/>
                <a:gd name="connsiteY3" fmla="*/ 0 h 292454"/>
                <a:gd name="connsiteX4" fmla="*/ 292454 w 292454"/>
                <a:gd name="connsiteY4" fmla="*/ 146227 h 29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54" h="292454">
                  <a:moveTo>
                    <a:pt x="292454" y="146227"/>
                  </a:moveTo>
                  <a:cubicBezTo>
                    <a:pt x="292454" y="226986"/>
                    <a:pt x="226986" y="292454"/>
                    <a:pt x="146227" y="292454"/>
                  </a:cubicBezTo>
                  <a:cubicBezTo>
                    <a:pt x="65468" y="292454"/>
                    <a:pt x="0" y="226986"/>
                    <a:pt x="0" y="146227"/>
                  </a:cubicBezTo>
                  <a:cubicBezTo>
                    <a:pt x="0" y="65468"/>
                    <a:pt x="65468" y="0"/>
                    <a:pt x="146227" y="0"/>
                  </a:cubicBezTo>
                  <a:cubicBezTo>
                    <a:pt x="226986" y="0"/>
                    <a:pt x="292454" y="65468"/>
                    <a:pt x="292454" y="146227"/>
                  </a:cubicBezTo>
                  <a:close/>
                </a:path>
              </a:pathLst>
            </a:custGeom>
            <a:solidFill>
              <a:schemeClr val="bg1">
                <a:alpha val="0"/>
              </a:schemeClr>
            </a:solidFill>
            <a:ln w="18752"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6A671337-16AA-45A5-8F92-0285345E039C}"/>
                </a:ext>
              </a:extLst>
            </p:cNvPr>
            <p:cNvSpPr/>
            <p:nvPr/>
          </p:nvSpPr>
          <p:spPr>
            <a:xfrm>
              <a:off x="7073096" y="4698102"/>
              <a:ext cx="610679" cy="304447"/>
            </a:xfrm>
            <a:custGeom>
              <a:avLst/>
              <a:gdLst>
                <a:gd name="connsiteX0" fmla="*/ 0 w 585120"/>
                <a:gd name="connsiteY0" fmla="*/ 291706 h 291706"/>
                <a:gd name="connsiteX1" fmla="*/ 0 w 585120"/>
                <a:gd name="connsiteY1" fmla="*/ 145479 h 291706"/>
                <a:gd name="connsiteX2" fmla="*/ 29321 w 585120"/>
                <a:gd name="connsiteY2" fmla="*/ 87026 h 291706"/>
                <a:gd name="connsiteX3" fmla="*/ 172353 w 585120"/>
                <a:gd name="connsiteY3" fmla="*/ 18799 h 291706"/>
                <a:gd name="connsiteX4" fmla="*/ 292454 w 585120"/>
                <a:gd name="connsiteY4" fmla="*/ 4 h 291706"/>
                <a:gd name="connsiteX5" fmla="*/ 412744 w 585120"/>
                <a:gd name="connsiteY5" fmla="*/ 18799 h 291706"/>
                <a:gd name="connsiteX6" fmla="*/ 555776 w 585120"/>
                <a:gd name="connsiteY6" fmla="*/ 87026 h 291706"/>
                <a:gd name="connsiteX7" fmla="*/ 585097 w 585120"/>
                <a:gd name="connsiteY7" fmla="*/ 145479 h 291706"/>
                <a:gd name="connsiteX8" fmla="*/ 585097 w 585120"/>
                <a:gd name="connsiteY8" fmla="*/ 291706 h 29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120" h="291706">
                  <a:moveTo>
                    <a:pt x="0" y="291706"/>
                  </a:moveTo>
                  <a:lnTo>
                    <a:pt x="0" y="145479"/>
                  </a:lnTo>
                  <a:cubicBezTo>
                    <a:pt x="88" y="122479"/>
                    <a:pt x="10939" y="100848"/>
                    <a:pt x="29321" y="87026"/>
                  </a:cubicBezTo>
                  <a:cubicBezTo>
                    <a:pt x="72531" y="55906"/>
                    <a:pt x="120976" y="32798"/>
                    <a:pt x="172353" y="18799"/>
                  </a:cubicBezTo>
                  <a:cubicBezTo>
                    <a:pt x="211129" y="6172"/>
                    <a:pt x="251674" y="-173"/>
                    <a:pt x="292454" y="4"/>
                  </a:cubicBezTo>
                  <a:cubicBezTo>
                    <a:pt x="333203" y="960"/>
                    <a:pt x="373646" y="7281"/>
                    <a:pt x="412744" y="18799"/>
                  </a:cubicBezTo>
                  <a:cubicBezTo>
                    <a:pt x="464847" y="30781"/>
                    <a:pt x="513677" y="54072"/>
                    <a:pt x="555776" y="87026"/>
                  </a:cubicBezTo>
                  <a:cubicBezTo>
                    <a:pt x="574699" y="100391"/>
                    <a:pt x="585700" y="122321"/>
                    <a:pt x="585097" y="145479"/>
                  </a:cubicBezTo>
                  <a:lnTo>
                    <a:pt x="585097" y="291706"/>
                  </a:lnTo>
                  <a:close/>
                </a:path>
              </a:pathLst>
            </a:custGeom>
            <a:solidFill>
              <a:schemeClr val="bg1">
                <a:alpha val="0"/>
              </a:schemeClr>
            </a:solidFill>
            <a:ln w="18752"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2F155F4B-AD37-4CAE-977A-0925941844A3}"/>
                </a:ext>
              </a:extLst>
            </p:cNvPr>
            <p:cNvSpPr/>
            <p:nvPr/>
          </p:nvSpPr>
          <p:spPr>
            <a:xfrm>
              <a:off x="7225710" y="4351291"/>
              <a:ext cx="305229" cy="305228"/>
            </a:xfrm>
            <a:custGeom>
              <a:avLst/>
              <a:gdLst>
                <a:gd name="connsiteX0" fmla="*/ 292454 w 292454"/>
                <a:gd name="connsiteY0" fmla="*/ 146227 h 292454"/>
                <a:gd name="connsiteX1" fmla="*/ 146227 w 292454"/>
                <a:gd name="connsiteY1" fmla="*/ 292454 h 292454"/>
                <a:gd name="connsiteX2" fmla="*/ 0 w 292454"/>
                <a:gd name="connsiteY2" fmla="*/ 146227 h 292454"/>
                <a:gd name="connsiteX3" fmla="*/ 146227 w 292454"/>
                <a:gd name="connsiteY3" fmla="*/ 0 h 292454"/>
                <a:gd name="connsiteX4" fmla="*/ 292454 w 292454"/>
                <a:gd name="connsiteY4" fmla="*/ 146227 h 29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54" h="292454">
                  <a:moveTo>
                    <a:pt x="292454" y="146227"/>
                  </a:moveTo>
                  <a:cubicBezTo>
                    <a:pt x="292454" y="226986"/>
                    <a:pt x="226986" y="292454"/>
                    <a:pt x="146227" y="292454"/>
                  </a:cubicBezTo>
                  <a:cubicBezTo>
                    <a:pt x="65468" y="292454"/>
                    <a:pt x="0" y="226986"/>
                    <a:pt x="0" y="146227"/>
                  </a:cubicBezTo>
                  <a:cubicBezTo>
                    <a:pt x="0" y="65468"/>
                    <a:pt x="65468" y="0"/>
                    <a:pt x="146227" y="0"/>
                  </a:cubicBezTo>
                  <a:cubicBezTo>
                    <a:pt x="226986" y="0"/>
                    <a:pt x="292454" y="65468"/>
                    <a:pt x="292454" y="146227"/>
                  </a:cubicBezTo>
                  <a:close/>
                </a:path>
              </a:pathLst>
            </a:custGeom>
            <a:solidFill>
              <a:schemeClr val="bg1">
                <a:alpha val="0"/>
              </a:schemeClr>
            </a:solidFill>
            <a:ln w="18752"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DA91B518-4AC3-4E83-9B6C-7C8580FA4DB7}"/>
                </a:ext>
              </a:extLst>
            </p:cNvPr>
            <p:cNvSpPr/>
            <p:nvPr/>
          </p:nvSpPr>
          <p:spPr>
            <a:xfrm>
              <a:off x="7710285" y="4698102"/>
              <a:ext cx="610679" cy="304447"/>
            </a:xfrm>
            <a:custGeom>
              <a:avLst/>
              <a:gdLst>
                <a:gd name="connsiteX0" fmla="*/ 0 w 585120"/>
                <a:gd name="connsiteY0" fmla="*/ 291706 h 291706"/>
                <a:gd name="connsiteX1" fmla="*/ 0 w 585120"/>
                <a:gd name="connsiteY1" fmla="*/ 145479 h 291706"/>
                <a:gd name="connsiteX2" fmla="*/ 29321 w 585120"/>
                <a:gd name="connsiteY2" fmla="*/ 87026 h 291706"/>
                <a:gd name="connsiteX3" fmla="*/ 172353 w 585120"/>
                <a:gd name="connsiteY3" fmla="*/ 18799 h 291706"/>
                <a:gd name="connsiteX4" fmla="*/ 292454 w 585120"/>
                <a:gd name="connsiteY4" fmla="*/ 4 h 291706"/>
                <a:gd name="connsiteX5" fmla="*/ 412744 w 585120"/>
                <a:gd name="connsiteY5" fmla="*/ 18799 h 291706"/>
                <a:gd name="connsiteX6" fmla="*/ 555776 w 585120"/>
                <a:gd name="connsiteY6" fmla="*/ 87026 h 291706"/>
                <a:gd name="connsiteX7" fmla="*/ 585097 w 585120"/>
                <a:gd name="connsiteY7" fmla="*/ 145479 h 291706"/>
                <a:gd name="connsiteX8" fmla="*/ 585097 w 585120"/>
                <a:gd name="connsiteY8" fmla="*/ 291706 h 291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120" h="291706">
                  <a:moveTo>
                    <a:pt x="0" y="291706"/>
                  </a:moveTo>
                  <a:lnTo>
                    <a:pt x="0" y="145479"/>
                  </a:lnTo>
                  <a:cubicBezTo>
                    <a:pt x="88" y="122479"/>
                    <a:pt x="10939" y="100848"/>
                    <a:pt x="29321" y="87026"/>
                  </a:cubicBezTo>
                  <a:cubicBezTo>
                    <a:pt x="72531" y="55906"/>
                    <a:pt x="120976" y="32798"/>
                    <a:pt x="172353" y="18799"/>
                  </a:cubicBezTo>
                  <a:cubicBezTo>
                    <a:pt x="211129" y="6172"/>
                    <a:pt x="251674" y="-173"/>
                    <a:pt x="292454" y="4"/>
                  </a:cubicBezTo>
                  <a:cubicBezTo>
                    <a:pt x="333203" y="960"/>
                    <a:pt x="373646" y="7281"/>
                    <a:pt x="412744" y="18799"/>
                  </a:cubicBezTo>
                  <a:cubicBezTo>
                    <a:pt x="464847" y="30781"/>
                    <a:pt x="513677" y="54072"/>
                    <a:pt x="555776" y="87026"/>
                  </a:cubicBezTo>
                  <a:cubicBezTo>
                    <a:pt x="574699" y="100391"/>
                    <a:pt x="585700" y="122321"/>
                    <a:pt x="585097" y="145479"/>
                  </a:cubicBezTo>
                  <a:lnTo>
                    <a:pt x="585097" y="291706"/>
                  </a:lnTo>
                  <a:close/>
                </a:path>
              </a:pathLst>
            </a:custGeom>
            <a:solidFill>
              <a:schemeClr val="bg1">
                <a:alpha val="0"/>
              </a:schemeClr>
            </a:solidFill>
            <a:ln w="18752"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C54087B7-0324-42D1-920C-C642DA7B91D5}"/>
                </a:ext>
              </a:extLst>
            </p:cNvPr>
            <p:cNvSpPr/>
            <p:nvPr/>
          </p:nvSpPr>
          <p:spPr>
            <a:xfrm>
              <a:off x="7862899" y="4351291"/>
              <a:ext cx="305229" cy="305228"/>
            </a:xfrm>
            <a:custGeom>
              <a:avLst/>
              <a:gdLst>
                <a:gd name="connsiteX0" fmla="*/ 292454 w 292454"/>
                <a:gd name="connsiteY0" fmla="*/ 146227 h 292454"/>
                <a:gd name="connsiteX1" fmla="*/ 146227 w 292454"/>
                <a:gd name="connsiteY1" fmla="*/ 292454 h 292454"/>
                <a:gd name="connsiteX2" fmla="*/ 0 w 292454"/>
                <a:gd name="connsiteY2" fmla="*/ 146227 h 292454"/>
                <a:gd name="connsiteX3" fmla="*/ 146227 w 292454"/>
                <a:gd name="connsiteY3" fmla="*/ 0 h 292454"/>
                <a:gd name="connsiteX4" fmla="*/ 292454 w 292454"/>
                <a:gd name="connsiteY4" fmla="*/ 146227 h 29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54" h="292454">
                  <a:moveTo>
                    <a:pt x="292454" y="146227"/>
                  </a:moveTo>
                  <a:cubicBezTo>
                    <a:pt x="292454" y="226986"/>
                    <a:pt x="226986" y="292454"/>
                    <a:pt x="146227" y="292454"/>
                  </a:cubicBezTo>
                  <a:cubicBezTo>
                    <a:pt x="65468" y="292454"/>
                    <a:pt x="0" y="226986"/>
                    <a:pt x="0" y="146227"/>
                  </a:cubicBezTo>
                  <a:cubicBezTo>
                    <a:pt x="0" y="65468"/>
                    <a:pt x="65468" y="0"/>
                    <a:pt x="146227" y="0"/>
                  </a:cubicBezTo>
                  <a:cubicBezTo>
                    <a:pt x="226986" y="0"/>
                    <a:pt x="292454" y="65468"/>
                    <a:pt x="292454" y="146227"/>
                  </a:cubicBezTo>
                  <a:close/>
                </a:path>
              </a:pathLst>
            </a:custGeom>
            <a:solidFill>
              <a:schemeClr val="bg1">
                <a:alpha val="0"/>
              </a:schemeClr>
            </a:solidFill>
            <a:ln w="18752" cap="flat">
              <a:noFill/>
              <a:prstDash val="solid"/>
              <a:miter/>
            </a:ln>
          </p:spPr>
          <p:txBody>
            <a:bodyPr rtlCol="0" anchor="ctr"/>
            <a:lstStyle/>
            <a:p>
              <a:endParaRPr lang="en-US"/>
            </a:p>
          </p:txBody>
        </p:sp>
        <p:sp>
          <p:nvSpPr>
            <p:cNvPr id="87" name="Arrow: Right 86">
              <a:extLst>
                <a:ext uri="{FF2B5EF4-FFF2-40B4-BE49-F238E27FC236}">
                  <a16:creationId xmlns:a16="http://schemas.microsoft.com/office/drawing/2014/main" id="{8604D37F-B4E8-494A-A56D-7522E50748F0}"/>
                </a:ext>
              </a:extLst>
            </p:cNvPr>
            <p:cNvSpPr/>
            <p:nvPr/>
          </p:nvSpPr>
          <p:spPr>
            <a:xfrm>
              <a:off x="4586758" y="4419778"/>
              <a:ext cx="2268713" cy="566870"/>
            </a:xfrm>
            <a:prstGeom prst="rightArrow">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alpha val="0"/>
                    </a:schemeClr>
                  </a:solidFill>
                </a:rPr>
                <a:t>33% Reduction</a:t>
              </a:r>
            </a:p>
          </p:txBody>
        </p:sp>
      </p:grpSp>
      <p:sp>
        <p:nvSpPr>
          <p:cNvPr id="88" name="!!3text">
            <a:extLst>
              <a:ext uri="{FF2B5EF4-FFF2-40B4-BE49-F238E27FC236}">
                <a16:creationId xmlns:a16="http://schemas.microsoft.com/office/drawing/2014/main" id="{3E95E362-919E-423E-9DDE-34BE2D50ED20}"/>
              </a:ext>
            </a:extLst>
          </p:cNvPr>
          <p:cNvSpPr/>
          <p:nvPr/>
        </p:nvSpPr>
        <p:spPr>
          <a:xfrm>
            <a:off x="9909097" y="4507495"/>
            <a:ext cx="5320687" cy="369332"/>
          </a:xfrm>
          <a:prstGeom prst="rect">
            <a:avLst/>
          </a:prstGeom>
        </p:spPr>
        <p:txBody>
          <a:bodyPr wrap="none">
            <a:spAutoFit/>
          </a:bodyPr>
          <a:lstStyle/>
          <a:p>
            <a:r>
              <a:rPr lang="en-US" dirty="0">
                <a:solidFill>
                  <a:schemeClr val="bg1">
                    <a:alpha val="0"/>
                  </a:schemeClr>
                </a:solidFill>
              </a:rPr>
              <a:t>Service Level Agreements (SLA) and Metrics </a:t>
            </a:r>
          </a:p>
        </p:txBody>
      </p:sp>
    </p:spTree>
    <p:extLst>
      <p:ext uri="{BB962C8B-B14F-4D97-AF65-F5344CB8AC3E}">
        <p14:creationId xmlns:p14="http://schemas.microsoft.com/office/powerpoint/2010/main" val="115652191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uzzlePiece2">
            <a:extLst>
              <a:ext uri="{FF2B5EF4-FFF2-40B4-BE49-F238E27FC236}">
                <a16:creationId xmlns:a16="http://schemas.microsoft.com/office/drawing/2014/main" id="{CF249EA0-99C2-4212-8959-35033FA54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8484" y="780155"/>
            <a:ext cx="9384722" cy="5323147"/>
          </a:xfrm>
          <a:prstGeom prst="rect">
            <a:avLst/>
          </a:prstGeom>
          <a:effectLst/>
        </p:spPr>
      </p:pic>
      <p:pic>
        <p:nvPicPr>
          <p:cNvPr id="5" name="!!PuzzlePiece3">
            <a:extLst>
              <a:ext uri="{FF2B5EF4-FFF2-40B4-BE49-F238E27FC236}">
                <a16:creationId xmlns:a16="http://schemas.microsoft.com/office/drawing/2014/main" id="{2F40B61B-FB65-41CF-9808-ADA2C65458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507" y="-187833"/>
            <a:ext cx="7779499" cy="7284164"/>
          </a:xfrm>
          <a:prstGeom prst="rect">
            <a:avLst/>
          </a:prstGeom>
          <a:effectLst/>
        </p:spPr>
      </p:pic>
      <p:pic>
        <p:nvPicPr>
          <p:cNvPr id="8" name="!!PuzzlePiece4">
            <a:extLst>
              <a:ext uri="{FF2B5EF4-FFF2-40B4-BE49-F238E27FC236}">
                <a16:creationId xmlns:a16="http://schemas.microsoft.com/office/drawing/2014/main" id="{24C4D59B-AB27-42D7-A21E-806A05CDBF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2060" y="780155"/>
            <a:ext cx="9384722" cy="5323147"/>
          </a:xfrm>
          <a:prstGeom prst="rect">
            <a:avLst/>
          </a:prstGeom>
          <a:effectLst/>
        </p:spPr>
      </p:pic>
      <p:sp>
        <p:nvSpPr>
          <p:cNvPr id="30" name="!!PuzzleText3">
            <a:extLst>
              <a:ext uri="{FF2B5EF4-FFF2-40B4-BE49-F238E27FC236}">
                <a16:creationId xmlns:a16="http://schemas.microsoft.com/office/drawing/2014/main" id="{8AAE7B53-541D-4147-9376-1EABD96A2352}"/>
              </a:ext>
            </a:extLst>
          </p:cNvPr>
          <p:cNvSpPr txBox="1"/>
          <p:nvPr/>
        </p:nvSpPr>
        <p:spPr>
          <a:xfrm>
            <a:off x="2933168" y="2007194"/>
            <a:ext cx="6491920"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Defined &amp; Measurable Results</a:t>
            </a:r>
          </a:p>
        </p:txBody>
      </p:sp>
      <p:sp>
        <p:nvSpPr>
          <p:cNvPr id="34" name="!!PuzzleText2">
            <a:extLst>
              <a:ext uri="{FF2B5EF4-FFF2-40B4-BE49-F238E27FC236}">
                <a16:creationId xmlns:a16="http://schemas.microsoft.com/office/drawing/2014/main" id="{7DE90779-5123-48AF-8783-327C1C01BD4D}"/>
              </a:ext>
            </a:extLst>
          </p:cNvPr>
          <p:cNvSpPr txBox="1"/>
          <p:nvPr/>
        </p:nvSpPr>
        <p:spPr>
          <a:xfrm>
            <a:off x="-3308274" y="2341528"/>
            <a:ext cx="5865234" cy="954107"/>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Compelling Low Cost and Total Cost of Ownership (TCO)</a:t>
            </a:r>
          </a:p>
        </p:txBody>
      </p:sp>
      <p:sp>
        <p:nvSpPr>
          <p:cNvPr id="35" name="!!PuzzleText4">
            <a:extLst>
              <a:ext uri="{FF2B5EF4-FFF2-40B4-BE49-F238E27FC236}">
                <a16:creationId xmlns:a16="http://schemas.microsoft.com/office/drawing/2014/main" id="{C149EB3A-0304-42BB-804C-5EF1348E27B3}"/>
              </a:ext>
            </a:extLst>
          </p:cNvPr>
          <p:cNvSpPr txBox="1"/>
          <p:nvPr/>
        </p:nvSpPr>
        <p:spPr>
          <a:xfrm>
            <a:off x="9928874" y="2367749"/>
            <a:ext cx="57867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OASIS Testers are Certified</a:t>
            </a:r>
          </a:p>
        </p:txBody>
      </p:sp>
      <p:pic>
        <p:nvPicPr>
          <p:cNvPr id="43" name="!!Icon2" descr="Money">
            <a:extLst>
              <a:ext uri="{FF2B5EF4-FFF2-40B4-BE49-F238E27FC236}">
                <a16:creationId xmlns:a16="http://schemas.microsoft.com/office/drawing/2014/main" id="{4C10225F-E6D6-4242-8F02-A9B83E1CB30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38467" y="3172774"/>
            <a:ext cx="1422554" cy="1422540"/>
          </a:xfrm>
          <a:prstGeom prst="rect">
            <a:avLst/>
          </a:prstGeom>
        </p:spPr>
      </p:pic>
      <p:pic>
        <p:nvPicPr>
          <p:cNvPr id="44" name="!!Icon3" descr="Gauge">
            <a:extLst>
              <a:ext uri="{FF2B5EF4-FFF2-40B4-BE49-F238E27FC236}">
                <a16:creationId xmlns:a16="http://schemas.microsoft.com/office/drawing/2014/main" id="{450A2BDA-BD08-480E-AC20-24D4D2766E8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334060" y="2499687"/>
            <a:ext cx="1723389" cy="1723383"/>
          </a:xfrm>
          <a:prstGeom prst="rect">
            <a:avLst/>
          </a:prstGeom>
        </p:spPr>
      </p:pic>
      <p:pic>
        <p:nvPicPr>
          <p:cNvPr id="48" name="!!Icon4">
            <a:extLst>
              <a:ext uri="{FF2B5EF4-FFF2-40B4-BE49-F238E27FC236}">
                <a16:creationId xmlns:a16="http://schemas.microsoft.com/office/drawing/2014/main" id="{F8F8600E-56AF-47AD-A2DF-2569B0D7855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916249" y="3058018"/>
            <a:ext cx="1676344" cy="1340142"/>
          </a:xfrm>
          <a:prstGeom prst="rect">
            <a:avLst/>
          </a:prstGeom>
        </p:spPr>
      </p:pic>
      <p:sp>
        <p:nvSpPr>
          <p:cNvPr id="2" name="!!3text">
            <a:extLst>
              <a:ext uri="{FF2B5EF4-FFF2-40B4-BE49-F238E27FC236}">
                <a16:creationId xmlns:a16="http://schemas.microsoft.com/office/drawing/2014/main" id="{0C418AE3-1542-4B90-BACC-57FAA4D8767D}"/>
              </a:ext>
            </a:extLst>
          </p:cNvPr>
          <p:cNvSpPr/>
          <p:nvPr/>
        </p:nvSpPr>
        <p:spPr>
          <a:xfrm>
            <a:off x="3444268" y="4507495"/>
            <a:ext cx="5320687" cy="369332"/>
          </a:xfrm>
          <a:prstGeom prst="rect">
            <a:avLst/>
          </a:prstGeom>
        </p:spPr>
        <p:txBody>
          <a:bodyPr wrap="none">
            <a:spAutoFit/>
          </a:bodyPr>
          <a:lstStyle/>
          <a:p>
            <a:r>
              <a:rPr lang="en-US" dirty="0">
                <a:solidFill>
                  <a:schemeClr val="bg1"/>
                </a:solidFill>
              </a:rPr>
              <a:t>Service Level Agreements (SLA) and Metrics </a:t>
            </a:r>
          </a:p>
        </p:txBody>
      </p:sp>
      <p:pic>
        <p:nvPicPr>
          <p:cNvPr id="38" name="!!PuzzlePiece1">
            <a:extLst>
              <a:ext uri="{FF2B5EF4-FFF2-40B4-BE49-F238E27FC236}">
                <a16:creationId xmlns:a16="http://schemas.microsoft.com/office/drawing/2014/main" id="{0CD04B8B-F163-4065-A7A8-033D51763A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34279" y="-172593"/>
            <a:ext cx="7779499" cy="7284164"/>
          </a:xfrm>
          <a:prstGeom prst="rect">
            <a:avLst/>
          </a:prstGeom>
          <a:effectLst/>
        </p:spPr>
      </p:pic>
      <p:pic>
        <p:nvPicPr>
          <p:cNvPr id="42" name="!!PuzzlePiece5">
            <a:extLst>
              <a:ext uri="{FF2B5EF4-FFF2-40B4-BE49-F238E27FC236}">
                <a16:creationId xmlns:a16="http://schemas.microsoft.com/office/drawing/2014/main" id="{F6E52B95-7DD5-43E1-B270-226AF428A4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8209" y="-187833"/>
            <a:ext cx="7779499" cy="7284164"/>
          </a:xfrm>
          <a:prstGeom prst="rect">
            <a:avLst/>
          </a:prstGeom>
          <a:effectLst/>
        </p:spPr>
      </p:pic>
      <p:sp>
        <p:nvSpPr>
          <p:cNvPr id="56" name="!!PuzzleText1">
            <a:extLst>
              <a:ext uri="{FF2B5EF4-FFF2-40B4-BE49-F238E27FC236}">
                <a16:creationId xmlns:a16="http://schemas.microsoft.com/office/drawing/2014/main" id="{BD89BD0A-D725-41C4-B12C-5905235BC7F4}"/>
              </a:ext>
            </a:extLst>
          </p:cNvPr>
          <p:cNvSpPr txBox="1"/>
          <p:nvPr/>
        </p:nvSpPr>
        <p:spPr>
          <a:xfrm>
            <a:off x="-9868021" y="1722621"/>
            <a:ext cx="5964194" cy="954107"/>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Resources are integrated onsite with your project teams</a:t>
            </a:r>
          </a:p>
        </p:txBody>
      </p:sp>
      <p:sp>
        <p:nvSpPr>
          <p:cNvPr id="58" name="!!PuzzleText5">
            <a:extLst>
              <a:ext uri="{FF2B5EF4-FFF2-40B4-BE49-F238E27FC236}">
                <a16:creationId xmlns:a16="http://schemas.microsoft.com/office/drawing/2014/main" id="{3E7AD527-713A-4595-B1A9-EC9BB2D48AA8}"/>
              </a:ext>
            </a:extLst>
          </p:cNvPr>
          <p:cNvSpPr txBox="1"/>
          <p:nvPr/>
        </p:nvSpPr>
        <p:spPr>
          <a:xfrm>
            <a:off x="16065620" y="1691694"/>
            <a:ext cx="6625636"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Platform Specific Training</a:t>
            </a:r>
          </a:p>
        </p:txBody>
      </p:sp>
      <p:pic>
        <p:nvPicPr>
          <p:cNvPr id="67" name="!!Icon5" descr="Teacher">
            <a:extLst>
              <a:ext uri="{FF2B5EF4-FFF2-40B4-BE49-F238E27FC236}">
                <a16:creationId xmlns:a16="http://schemas.microsoft.com/office/drawing/2014/main" id="{DDD3FEE6-CE32-4C1B-92D3-1DB8A708EA9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449305" y="2062025"/>
            <a:ext cx="1753334" cy="1753312"/>
          </a:xfrm>
          <a:prstGeom prst="rect">
            <a:avLst/>
          </a:prstGeom>
        </p:spPr>
      </p:pic>
      <p:pic>
        <p:nvPicPr>
          <p:cNvPr id="71" name="!!Icon1">
            <a:extLst>
              <a:ext uri="{FF2B5EF4-FFF2-40B4-BE49-F238E27FC236}">
                <a16:creationId xmlns:a16="http://schemas.microsoft.com/office/drawing/2014/main" id="{00725B9F-1A67-4ACF-A311-D265F6FAD36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519210" y="2841365"/>
            <a:ext cx="1149359" cy="1149359"/>
          </a:xfrm>
          <a:prstGeom prst="rect">
            <a:avLst/>
          </a:prstGeom>
        </p:spPr>
      </p:pic>
      <p:sp>
        <p:nvSpPr>
          <p:cNvPr id="74" name="!!2text">
            <a:extLst>
              <a:ext uri="{FF2B5EF4-FFF2-40B4-BE49-F238E27FC236}">
                <a16:creationId xmlns:a16="http://schemas.microsoft.com/office/drawing/2014/main" id="{75BC37A9-0166-40C2-80AF-139E5A7AA105}"/>
              </a:ext>
            </a:extLst>
          </p:cNvPr>
          <p:cNvSpPr/>
          <p:nvPr/>
        </p:nvSpPr>
        <p:spPr>
          <a:xfrm>
            <a:off x="-2394406" y="3335037"/>
            <a:ext cx="4388616" cy="1200329"/>
          </a:xfrm>
          <a:prstGeom prst="rect">
            <a:avLst/>
          </a:prstGeom>
        </p:spPr>
        <p:txBody>
          <a:bodyPr wrap="square">
            <a:spAutoFit/>
          </a:bodyPr>
          <a:lstStyle/>
          <a:p>
            <a:pPr marL="342900" marR="0" lvl="0" indent="-342900" fontAlgn="base">
              <a:spcBef>
                <a:spcPts val="0"/>
              </a:spcBef>
              <a:spcAft>
                <a:spcPts val="0"/>
              </a:spcAft>
              <a:buFont typeface="Symbol" panose="05050102010706020507" pitchFamily="18" charset="2"/>
              <a:buChar char=""/>
            </a:pPr>
            <a:r>
              <a:rPr lang="en-US" dirty="0">
                <a:solidFill>
                  <a:schemeClr val="bg1">
                    <a:alpha val="0"/>
                  </a:schemeClr>
                </a:solidFill>
                <a:latin typeface="Lucida Sans Unicode" panose="020B0602030504020204" pitchFamily="34" charset="0"/>
                <a:ea typeface="Times New Roman" panose="02020603050405020304" pitchFamily="18" charset="0"/>
              </a:rPr>
              <a:t>No Costly Overseas Travel</a:t>
            </a:r>
            <a:endParaRPr lang="en-US" dirty="0">
              <a:solidFill>
                <a:schemeClr val="bg1">
                  <a:alpha val="0"/>
                </a:schemeClr>
              </a:solidFill>
              <a:latin typeface="Times New Roman" panose="02020603050405020304" pitchFamily="18" charset="0"/>
              <a:ea typeface="MS Mincho" panose="02020609040205080304" pitchFamily="49" charset="-128"/>
            </a:endParaRPr>
          </a:p>
          <a:p>
            <a:pPr marL="342900" marR="0" lvl="0" indent="-342900" fontAlgn="base">
              <a:spcBef>
                <a:spcPts val="0"/>
              </a:spcBef>
              <a:spcAft>
                <a:spcPts val="0"/>
              </a:spcAft>
              <a:buFont typeface="Symbol" panose="05050102010706020507" pitchFamily="18" charset="2"/>
              <a:buChar char=""/>
            </a:pPr>
            <a:r>
              <a:rPr lang="en-US" dirty="0">
                <a:solidFill>
                  <a:schemeClr val="bg1">
                    <a:alpha val="0"/>
                  </a:schemeClr>
                </a:solidFill>
                <a:latin typeface="Lucida Sans Unicode" panose="020B0602030504020204" pitchFamily="34" charset="0"/>
                <a:ea typeface="Times New Roman" panose="02020603050405020304" pitchFamily="18" charset="0"/>
              </a:rPr>
              <a:t>No On-site resource inflated rates</a:t>
            </a:r>
            <a:endParaRPr lang="en-US" dirty="0">
              <a:solidFill>
                <a:schemeClr val="bg1">
                  <a:alpha val="0"/>
                </a:schemeClr>
              </a:solidFill>
              <a:latin typeface="Times New Roman" panose="02020603050405020304" pitchFamily="18" charset="0"/>
              <a:ea typeface="MS Mincho" panose="02020609040205080304" pitchFamily="49" charset="-128"/>
            </a:endParaRPr>
          </a:p>
          <a:p>
            <a:pPr marL="342900" marR="0" lvl="0" indent="-342900" fontAlgn="base">
              <a:spcBef>
                <a:spcPts val="0"/>
              </a:spcBef>
              <a:spcAft>
                <a:spcPts val="0"/>
              </a:spcAft>
              <a:buFont typeface="Symbol" panose="05050102010706020507" pitchFamily="18" charset="2"/>
              <a:buChar char=""/>
            </a:pPr>
            <a:r>
              <a:rPr lang="en-US" dirty="0">
                <a:solidFill>
                  <a:schemeClr val="bg1">
                    <a:alpha val="0"/>
                  </a:schemeClr>
                </a:solidFill>
                <a:latin typeface="Lucida Sans Unicode" panose="020B0602030504020204" pitchFamily="34" charset="0"/>
                <a:ea typeface="Times New Roman" panose="02020603050405020304" pitchFamily="18" charset="0"/>
              </a:rPr>
              <a:t>No Monetary Fluctuations</a:t>
            </a:r>
            <a:endParaRPr lang="en-US" dirty="0">
              <a:solidFill>
                <a:schemeClr val="bg1">
                  <a:alpha val="0"/>
                </a:schemeClr>
              </a:solidFill>
              <a:latin typeface="Times New Roman" panose="02020603050405020304" pitchFamily="18" charset="0"/>
              <a:ea typeface="MS Mincho" panose="02020609040205080304" pitchFamily="49" charset="-128"/>
            </a:endParaRPr>
          </a:p>
          <a:p>
            <a:pPr marL="342900" marR="0" lvl="0" indent="-342900" fontAlgn="base">
              <a:spcBef>
                <a:spcPts val="0"/>
              </a:spcBef>
              <a:spcAft>
                <a:spcPts val="0"/>
              </a:spcAft>
              <a:buFont typeface="Symbol" panose="05050102010706020507" pitchFamily="18" charset="2"/>
              <a:buChar char=""/>
            </a:pPr>
            <a:r>
              <a:rPr lang="en-US" dirty="0">
                <a:solidFill>
                  <a:schemeClr val="bg1">
                    <a:alpha val="0"/>
                  </a:schemeClr>
                </a:solidFill>
                <a:latin typeface="Lucida Sans Unicode" panose="020B0602030504020204" pitchFamily="34" charset="0"/>
                <a:ea typeface="Times New Roman" panose="02020603050405020304" pitchFamily="18" charset="0"/>
              </a:rPr>
              <a:t>No Separate Rates for Transition</a:t>
            </a:r>
            <a:endParaRPr lang="en-US" dirty="0">
              <a:solidFill>
                <a:schemeClr val="bg1">
                  <a:alpha val="0"/>
                </a:schemeClr>
              </a:solidFill>
              <a:effectLst/>
              <a:latin typeface="Times New Roman" panose="02020603050405020304" pitchFamily="18" charset="0"/>
              <a:ea typeface="MS Mincho" panose="02020609040205080304" pitchFamily="49" charset="-128"/>
            </a:endParaRPr>
          </a:p>
        </p:txBody>
      </p:sp>
      <p:pic>
        <p:nvPicPr>
          <p:cNvPr id="75" name="!!4text">
            <a:extLst>
              <a:ext uri="{FF2B5EF4-FFF2-40B4-BE49-F238E27FC236}">
                <a16:creationId xmlns:a16="http://schemas.microsoft.com/office/drawing/2014/main" id="{88D8B5A1-2128-41EE-A2D3-C8E6283BCA43}"/>
              </a:ext>
            </a:extLst>
          </p:cNvPr>
          <p:cNvPicPr>
            <a:picLocks noChangeAspect="1"/>
          </p:cNvPicPr>
          <p:nvPr/>
        </p:nvPicPr>
        <p:blipFill>
          <a:blip r:embed="rId14">
            <a:alphaModFix amt="0"/>
            <a:extLst>
              <a:ext uri="{28A0092B-C50C-407E-A947-70E740481C1C}">
                <a14:useLocalDpi xmlns:a14="http://schemas.microsoft.com/office/drawing/2010/main" val="0"/>
              </a:ext>
            </a:extLst>
          </a:blip>
          <a:srcRect/>
          <a:stretch/>
        </p:blipFill>
        <p:spPr>
          <a:xfrm>
            <a:off x="11649014" y="3108611"/>
            <a:ext cx="2210814" cy="1204894"/>
          </a:xfrm>
          <a:prstGeom prst="rect">
            <a:avLst/>
          </a:prstGeom>
        </p:spPr>
      </p:pic>
    </p:spTree>
    <p:extLst>
      <p:ext uri="{BB962C8B-B14F-4D97-AF65-F5344CB8AC3E}">
        <p14:creationId xmlns:p14="http://schemas.microsoft.com/office/powerpoint/2010/main" val="125304460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uzzlePiece3">
            <a:extLst>
              <a:ext uri="{FF2B5EF4-FFF2-40B4-BE49-F238E27FC236}">
                <a16:creationId xmlns:a16="http://schemas.microsoft.com/office/drawing/2014/main" id="{2F40B61B-FB65-41CF-9808-ADA2C65458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3914" y="-187833"/>
            <a:ext cx="7779499" cy="7284164"/>
          </a:xfrm>
          <a:prstGeom prst="rect">
            <a:avLst/>
          </a:prstGeom>
          <a:effectLst/>
        </p:spPr>
      </p:pic>
      <p:pic>
        <p:nvPicPr>
          <p:cNvPr id="8" name="!!PuzzlePiece4">
            <a:extLst>
              <a:ext uri="{FF2B5EF4-FFF2-40B4-BE49-F238E27FC236}">
                <a16:creationId xmlns:a16="http://schemas.microsoft.com/office/drawing/2014/main" id="{24C4D59B-AB27-42D7-A21E-806A05CDB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39" y="780155"/>
            <a:ext cx="9384722" cy="5323147"/>
          </a:xfrm>
          <a:prstGeom prst="rect">
            <a:avLst/>
          </a:prstGeom>
          <a:effectLst/>
        </p:spPr>
      </p:pic>
      <p:pic>
        <p:nvPicPr>
          <p:cNvPr id="9" name="!!PuzzlePiece5">
            <a:extLst>
              <a:ext uri="{FF2B5EF4-FFF2-40B4-BE49-F238E27FC236}">
                <a16:creationId xmlns:a16="http://schemas.microsoft.com/office/drawing/2014/main" id="{8D569965-00A3-460F-AD00-1CD57F7608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6629" y="-187833"/>
            <a:ext cx="7779499" cy="7284164"/>
          </a:xfrm>
          <a:prstGeom prst="rect">
            <a:avLst/>
          </a:prstGeom>
          <a:effectLst/>
        </p:spPr>
      </p:pic>
      <p:sp>
        <p:nvSpPr>
          <p:cNvPr id="30" name="!!PuzzleText3">
            <a:extLst>
              <a:ext uri="{FF2B5EF4-FFF2-40B4-BE49-F238E27FC236}">
                <a16:creationId xmlns:a16="http://schemas.microsoft.com/office/drawing/2014/main" id="{3DD8EC5E-C15E-4247-97AB-FA89EB1134D0}"/>
              </a:ext>
            </a:extLst>
          </p:cNvPr>
          <p:cNvSpPr txBox="1"/>
          <p:nvPr/>
        </p:nvSpPr>
        <p:spPr>
          <a:xfrm>
            <a:off x="-3735390" y="1722853"/>
            <a:ext cx="6491920"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Defined &amp; Measurable Results</a:t>
            </a:r>
          </a:p>
        </p:txBody>
      </p:sp>
      <p:sp>
        <p:nvSpPr>
          <p:cNvPr id="31" name="!!PuzzleText5">
            <a:extLst>
              <a:ext uri="{FF2B5EF4-FFF2-40B4-BE49-F238E27FC236}">
                <a16:creationId xmlns:a16="http://schemas.microsoft.com/office/drawing/2014/main" id="{30E77265-18EA-42D2-81AD-3A59D05AF003}"/>
              </a:ext>
            </a:extLst>
          </p:cNvPr>
          <p:cNvSpPr txBox="1"/>
          <p:nvPr/>
        </p:nvSpPr>
        <p:spPr>
          <a:xfrm>
            <a:off x="9358183" y="1615494"/>
            <a:ext cx="6625636"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Platform Specific Training</a:t>
            </a:r>
          </a:p>
        </p:txBody>
      </p:sp>
      <p:sp>
        <p:nvSpPr>
          <p:cNvPr id="35" name="!!PuzzleText4">
            <a:extLst>
              <a:ext uri="{FF2B5EF4-FFF2-40B4-BE49-F238E27FC236}">
                <a16:creationId xmlns:a16="http://schemas.microsoft.com/office/drawing/2014/main" id="{2BCBE43C-18A1-446B-A93D-ACDE4731AD64}"/>
              </a:ext>
            </a:extLst>
          </p:cNvPr>
          <p:cNvSpPr txBox="1"/>
          <p:nvPr/>
        </p:nvSpPr>
        <p:spPr>
          <a:xfrm>
            <a:off x="3260316" y="2322029"/>
            <a:ext cx="57867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OASIS Testers are Certified</a:t>
            </a:r>
          </a:p>
        </p:txBody>
      </p:sp>
      <p:pic>
        <p:nvPicPr>
          <p:cNvPr id="44" name="!!Icon3" descr="Gauge">
            <a:extLst>
              <a:ext uri="{FF2B5EF4-FFF2-40B4-BE49-F238E27FC236}">
                <a16:creationId xmlns:a16="http://schemas.microsoft.com/office/drawing/2014/main" id="{65EF63DF-F575-4D3B-8991-E592AFA99D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34498" y="2000790"/>
            <a:ext cx="1723389" cy="1723383"/>
          </a:xfrm>
          <a:prstGeom prst="rect">
            <a:avLst/>
          </a:prstGeom>
        </p:spPr>
      </p:pic>
      <p:pic>
        <p:nvPicPr>
          <p:cNvPr id="47" name="!!Icon5" descr="Teacher">
            <a:extLst>
              <a:ext uri="{FF2B5EF4-FFF2-40B4-BE49-F238E27FC236}">
                <a16:creationId xmlns:a16="http://schemas.microsoft.com/office/drawing/2014/main" id="{C8867785-2306-46A2-95A0-3E02F034AF5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741868" y="1985825"/>
            <a:ext cx="1753334" cy="1753312"/>
          </a:xfrm>
          <a:prstGeom prst="rect">
            <a:avLst/>
          </a:prstGeom>
        </p:spPr>
      </p:pic>
      <p:pic>
        <p:nvPicPr>
          <p:cNvPr id="48" name="!!Icon4">
            <a:extLst>
              <a:ext uri="{FF2B5EF4-FFF2-40B4-BE49-F238E27FC236}">
                <a16:creationId xmlns:a16="http://schemas.microsoft.com/office/drawing/2014/main" id="{ADF398DC-0AD7-4926-860B-2FC72859B79B}"/>
              </a:ext>
            </a:extLst>
          </p:cNvPr>
          <p:cNvPicPr>
            <a:picLocks noChangeAspect="1"/>
          </p:cNvPicPr>
          <p:nvPr/>
        </p:nvPicPr>
        <p:blipFill>
          <a:blip r:embed="rId8">
            <a:alphaModFix amt="0"/>
            <a:extLst>
              <a:ext uri="{96DAC541-7B7A-43D3-8B79-37D633B846F1}">
                <asvg:svgBlip xmlns:asvg="http://schemas.microsoft.com/office/drawing/2016/SVG/main" r:embed="rId9"/>
              </a:ext>
            </a:extLst>
          </a:blip>
          <a:stretch>
            <a:fillRect/>
          </a:stretch>
        </p:blipFill>
        <p:spPr>
          <a:xfrm>
            <a:off x="5319166" y="3152429"/>
            <a:ext cx="1558024" cy="1245552"/>
          </a:xfrm>
          <a:prstGeom prst="rect">
            <a:avLst/>
          </a:prstGeom>
        </p:spPr>
      </p:pic>
      <p:pic>
        <p:nvPicPr>
          <p:cNvPr id="7" name="!!4text">
            <a:extLst>
              <a:ext uri="{FF2B5EF4-FFF2-40B4-BE49-F238E27FC236}">
                <a16:creationId xmlns:a16="http://schemas.microsoft.com/office/drawing/2014/main" id="{6E3FA9FE-3E2D-4121-B28E-63FE3C0A9B09}"/>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4507360" y="2845249"/>
            <a:ext cx="3177280" cy="1731618"/>
          </a:xfrm>
          <a:prstGeom prst="rect">
            <a:avLst/>
          </a:prstGeom>
        </p:spPr>
      </p:pic>
      <p:pic>
        <p:nvPicPr>
          <p:cNvPr id="39" name="!!PuzzlePiece2">
            <a:extLst>
              <a:ext uri="{FF2B5EF4-FFF2-40B4-BE49-F238E27FC236}">
                <a16:creationId xmlns:a16="http://schemas.microsoft.com/office/drawing/2014/main" id="{CFAEC59A-3555-427F-9D2B-D9685FC52B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34103" y="797739"/>
            <a:ext cx="9384722" cy="5323147"/>
          </a:xfrm>
          <a:prstGeom prst="rect">
            <a:avLst/>
          </a:prstGeom>
          <a:effectLst/>
        </p:spPr>
      </p:pic>
      <p:pic>
        <p:nvPicPr>
          <p:cNvPr id="52" name="!!PuzzlePiece6">
            <a:extLst>
              <a:ext uri="{FF2B5EF4-FFF2-40B4-BE49-F238E27FC236}">
                <a16:creationId xmlns:a16="http://schemas.microsoft.com/office/drawing/2014/main" id="{C01F8656-1951-48BC-8853-606E65969A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41381" y="797739"/>
            <a:ext cx="9384722" cy="5323147"/>
          </a:xfrm>
          <a:prstGeom prst="rect">
            <a:avLst/>
          </a:prstGeom>
          <a:effectLst/>
        </p:spPr>
      </p:pic>
      <p:sp>
        <p:nvSpPr>
          <p:cNvPr id="62" name="!!PuzzleText6">
            <a:extLst>
              <a:ext uri="{FF2B5EF4-FFF2-40B4-BE49-F238E27FC236}">
                <a16:creationId xmlns:a16="http://schemas.microsoft.com/office/drawing/2014/main" id="{0737F66B-8EFA-4BBA-AEAD-8525CD11CDC5}"/>
              </a:ext>
            </a:extLst>
          </p:cNvPr>
          <p:cNvSpPr txBox="1"/>
          <p:nvPr/>
        </p:nvSpPr>
        <p:spPr>
          <a:xfrm>
            <a:off x="16278491" y="2593471"/>
            <a:ext cx="5989882" cy="523220"/>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Client Tool Specific Training</a:t>
            </a:r>
          </a:p>
        </p:txBody>
      </p:sp>
      <p:pic>
        <p:nvPicPr>
          <p:cNvPr id="66" name="!!Icon6" descr="Hammer">
            <a:extLst>
              <a:ext uri="{FF2B5EF4-FFF2-40B4-BE49-F238E27FC236}">
                <a16:creationId xmlns:a16="http://schemas.microsoft.com/office/drawing/2014/main" id="{CA322990-B24F-4F33-AE60-0B32AD7D467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8556236" y="3151802"/>
            <a:ext cx="1434392" cy="1434374"/>
          </a:xfrm>
          <a:prstGeom prst="rect">
            <a:avLst/>
          </a:prstGeom>
        </p:spPr>
      </p:pic>
      <p:sp>
        <p:nvSpPr>
          <p:cNvPr id="72" name="!!PuzzleText2">
            <a:extLst>
              <a:ext uri="{FF2B5EF4-FFF2-40B4-BE49-F238E27FC236}">
                <a16:creationId xmlns:a16="http://schemas.microsoft.com/office/drawing/2014/main" id="{BBADABCA-B7A3-4A18-9AD3-465B3A7929AE}"/>
              </a:ext>
            </a:extLst>
          </p:cNvPr>
          <p:cNvSpPr txBox="1"/>
          <p:nvPr/>
        </p:nvSpPr>
        <p:spPr>
          <a:xfrm>
            <a:off x="-9998315" y="2422054"/>
            <a:ext cx="5964194" cy="954107"/>
          </a:xfrm>
          <a:prstGeom prst="rect">
            <a:avLst/>
          </a:prstGeom>
          <a:noFill/>
        </p:spPr>
        <p:txBody>
          <a:bodyPr wrap="square" rtlCol="0">
            <a:spAutoFit/>
          </a:bodyPr>
          <a:lstStyle/>
          <a:p>
            <a:pPr algn="ctr"/>
            <a:r>
              <a:rPr lang="en-US" sz="2800" b="1" dirty="0">
                <a:solidFill>
                  <a:schemeClr val="bg1"/>
                </a:solidFill>
                <a:cs typeface="Lucida Sans Unicode" panose="020B0602030504020204" pitchFamily="34" charset="0"/>
              </a:rPr>
              <a:t>Compelling Low Cost and Total Cost of Ownership (TCO)</a:t>
            </a:r>
          </a:p>
        </p:txBody>
      </p:sp>
      <p:pic>
        <p:nvPicPr>
          <p:cNvPr id="73" name="!!Icon2" descr="Money">
            <a:extLst>
              <a:ext uri="{FF2B5EF4-FFF2-40B4-BE49-F238E27FC236}">
                <a16:creationId xmlns:a16="http://schemas.microsoft.com/office/drawing/2014/main" id="{A43213CC-80A1-4130-AA74-006986E5A49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618649" y="3317412"/>
            <a:ext cx="1153813" cy="1153802"/>
          </a:xfrm>
          <a:prstGeom prst="rect">
            <a:avLst/>
          </a:prstGeom>
        </p:spPr>
      </p:pic>
      <p:sp>
        <p:nvSpPr>
          <p:cNvPr id="75" name="!!3text">
            <a:extLst>
              <a:ext uri="{FF2B5EF4-FFF2-40B4-BE49-F238E27FC236}">
                <a16:creationId xmlns:a16="http://schemas.microsoft.com/office/drawing/2014/main" id="{D082FB28-14AC-4181-9E16-2F53B3D69092}"/>
              </a:ext>
            </a:extLst>
          </p:cNvPr>
          <p:cNvSpPr/>
          <p:nvPr/>
        </p:nvSpPr>
        <p:spPr>
          <a:xfrm>
            <a:off x="-3045975" y="4507495"/>
            <a:ext cx="5320687" cy="369332"/>
          </a:xfrm>
          <a:prstGeom prst="rect">
            <a:avLst/>
          </a:prstGeom>
        </p:spPr>
        <p:txBody>
          <a:bodyPr wrap="none">
            <a:spAutoFit/>
          </a:bodyPr>
          <a:lstStyle/>
          <a:p>
            <a:r>
              <a:rPr lang="en-US" dirty="0">
                <a:solidFill>
                  <a:schemeClr val="bg1">
                    <a:alpha val="0"/>
                  </a:schemeClr>
                </a:solidFill>
              </a:rPr>
              <a:t>Service Level Agreements (SLA) and Metrics </a:t>
            </a:r>
          </a:p>
        </p:txBody>
      </p:sp>
      <p:grpSp>
        <p:nvGrpSpPr>
          <p:cNvPr id="76" name="!!5text">
            <a:extLst>
              <a:ext uri="{FF2B5EF4-FFF2-40B4-BE49-F238E27FC236}">
                <a16:creationId xmlns:a16="http://schemas.microsoft.com/office/drawing/2014/main" id="{41021235-334C-42E6-9362-3C4CE1025C0E}"/>
              </a:ext>
            </a:extLst>
          </p:cNvPr>
          <p:cNvGrpSpPr/>
          <p:nvPr/>
        </p:nvGrpSpPr>
        <p:grpSpPr>
          <a:xfrm>
            <a:off x="10286062" y="3882860"/>
            <a:ext cx="4940074" cy="1355049"/>
            <a:chOff x="3435084" y="3882860"/>
            <a:chExt cx="4940074" cy="1355049"/>
          </a:xfrm>
        </p:grpSpPr>
        <p:pic>
          <p:nvPicPr>
            <p:cNvPr id="77" name="Picture 76" descr="A close up of a sign&#10;&#10;Description automatically generated">
              <a:extLst>
                <a:ext uri="{FF2B5EF4-FFF2-40B4-BE49-F238E27FC236}">
                  <a16:creationId xmlns:a16="http://schemas.microsoft.com/office/drawing/2014/main" id="{13535878-9472-4252-89B8-8724687BE884}"/>
                </a:ext>
              </a:extLst>
            </p:cNvPr>
            <p:cNvPicPr>
              <a:picLocks noChangeAspect="1"/>
            </p:cNvPicPr>
            <p:nvPr/>
          </p:nvPicPr>
          <p:blipFill>
            <a:blip r:embed="rId15">
              <a:alphaModFix amt="0"/>
              <a:extLst>
                <a:ext uri="{28A0092B-C50C-407E-A947-70E740481C1C}">
                  <a14:useLocalDpi xmlns:a14="http://schemas.microsoft.com/office/drawing/2010/main" val="0"/>
                </a:ext>
              </a:extLst>
            </a:blip>
            <a:stretch>
              <a:fillRect/>
            </a:stretch>
          </p:blipFill>
          <p:spPr>
            <a:xfrm>
              <a:off x="6548368" y="4306246"/>
              <a:ext cx="1826790" cy="931663"/>
            </a:xfrm>
            <a:prstGeom prst="rect">
              <a:avLst/>
            </a:prstGeom>
          </p:spPr>
        </p:pic>
        <p:pic>
          <p:nvPicPr>
            <p:cNvPr id="78" name="Picture 77" descr="A close up of a sign&#10;&#10;Description automatically generated">
              <a:extLst>
                <a:ext uri="{FF2B5EF4-FFF2-40B4-BE49-F238E27FC236}">
                  <a16:creationId xmlns:a16="http://schemas.microsoft.com/office/drawing/2014/main" id="{00C277D5-8049-4828-A4D8-0A25D23E5E20}"/>
                </a:ext>
              </a:extLst>
            </p:cNvPr>
            <p:cNvPicPr>
              <a:picLocks noChangeAspect="1"/>
            </p:cNvPicPr>
            <p:nvPr/>
          </p:nvPicPr>
          <p:blipFill>
            <a:blip r:embed="rId16">
              <a:alphaModFix amt="0"/>
              <a:extLst>
                <a:ext uri="{28A0092B-C50C-407E-A947-70E740481C1C}">
                  <a14:useLocalDpi xmlns:a14="http://schemas.microsoft.com/office/drawing/2010/main" val="0"/>
                </a:ext>
              </a:extLst>
            </a:blip>
            <a:stretch>
              <a:fillRect/>
            </a:stretch>
          </p:blipFill>
          <p:spPr>
            <a:xfrm>
              <a:off x="3435084" y="4463149"/>
              <a:ext cx="2280320" cy="585480"/>
            </a:xfrm>
            <a:prstGeom prst="rect">
              <a:avLst/>
            </a:prstGeom>
          </p:spPr>
        </p:pic>
        <p:cxnSp>
          <p:nvCxnSpPr>
            <p:cNvPr id="79" name="Straight Connector 78">
              <a:extLst>
                <a:ext uri="{FF2B5EF4-FFF2-40B4-BE49-F238E27FC236}">
                  <a16:creationId xmlns:a16="http://schemas.microsoft.com/office/drawing/2014/main" id="{7A134D48-BF60-4E5F-9C90-38443840E7AC}"/>
                </a:ext>
              </a:extLst>
            </p:cNvPr>
            <p:cNvCxnSpPr>
              <a:cxnSpLocks/>
            </p:cNvCxnSpPr>
            <p:nvPr/>
          </p:nvCxnSpPr>
          <p:spPr>
            <a:xfrm>
              <a:off x="3940508" y="3882860"/>
              <a:ext cx="4100540" cy="0"/>
            </a:xfrm>
            <a:prstGeom prst="line">
              <a:avLst/>
            </a:prstGeom>
            <a:ln>
              <a:solidFill>
                <a:schemeClr val="accent1">
                  <a:alpha val="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927616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Jeffco Colors">
      <a:dk1>
        <a:srgbClr val="14140C"/>
      </a:dk1>
      <a:lt1>
        <a:srgbClr val="FFFFFF"/>
      </a:lt1>
      <a:dk2>
        <a:srgbClr val="144866"/>
      </a:dk2>
      <a:lt2>
        <a:srgbClr val="E0E0E0"/>
      </a:lt2>
      <a:accent1>
        <a:srgbClr val="5EB6E4"/>
      </a:accent1>
      <a:accent2>
        <a:srgbClr val="BED600"/>
      </a:accent2>
      <a:accent3>
        <a:srgbClr val="739600"/>
      </a:accent3>
      <a:accent4>
        <a:srgbClr val="D7A900"/>
      </a:accent4>
      <a:accent5>
        <a:srgbClr val="627D77"/>
      </a:accent5>
      <a:accent6>
        <a:srgbClr val="144866"/>
      </a:accent6>
      <a:hlink>
        <a:srgbClr val="247AA9"/>
      </a:hlink>
      <a:folHlink>
        <a:srgbClr val="954F72"/>
      </a:folHlink>
    </a:clrScheme>
    <a:fontScheme name="Jeffco">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966</TotalTime>
  <Words>2038</Words>
  <Application>Microsoft Macintosh PowerPoint</Application>
  <PresentationFormat>Widescreen</PresentationFormat>
  <Paragraphs>389</Paragraphs>
  <Slides>25</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Montserrat</vt:lpstr>
      <vt:lpstr>Calibri</vt:lpstr>
      <vt:lpstr>Lucida Sans</vt:lpstr>
      <vt:lpstr>Arial</vt:lpstr>
      <vt:lpstr>Symbol</vt:lpstr>
      <vt:lpstr>Lucida Sans Unicode</vt:lpstr>
      <vt:lpstr>Century Gothic</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Jeff West</dc:creator>
  <cp:lastModifiedBy>John Kostak</cp:lastModifiedBy>
  <cp:revision>48</cp:revision>
  <dcterms:created xsi:type="dcterms:W3CDTF">2019-12-02T16:11:03Z</dcterms:created>
  <dcterms:modified xsi:type="dcterms:W3CDTF">2020-08-14T14:06:36Z</dcterms:modified>
</cp:coreProperties>
</file>