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5" r:id="rId2"/>
    <p:sldId id="278" r:id="rId3"/>
    <p:sldId id="260" r:id="rId4"/>
    <p:sldId id="262" r:id="rId5"/>
    <p:sldId id="263" r:id="rId6"/>
    <p:sldId id="279"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6A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57" autoAdjust="0"/>
    <p:restoredTop sz="85618" autoAdjust="0"/>
  </p:normalViewPr>
  <p:slideViewPr>
    <p:cSldViewPr snapToGrid="0">
      <p:cViewPr varScale="1">
        <p:scale>
          <a:sx n="133" d="100"/>
          <a:sy n="133" d="100"/>
        </p:scale>
        <p:origin x="66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C20BB3-3CCB-4FE5-991B-82F6BCB48AF3}" type="datetimeFigureOut">
              <a:rPr lang="en-US" smtClean="0"/>
              <a:t>7/17/20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46DE6-3336-457D-A091-FA20AC1C536E}" type="slidenum">
              <a:rPr lang="en-US" smtClean="0"/>
              <a:t>‹#›</a:t>
            </a:fld>
            <a:endParaRPr lang="en-US"/>
          </a:p>
        </p:txBody>
      </p:sp>
    </p:spTree>
    <p:extLst>
      <p:ext uri="{BB962C8B-B14F-4D97-AF65-F5344CB8AC3E}">
        <p14:creationId xmlns:p14="http://schemas.microsoft.com/office/powerpoint/2010/main" val="270707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Erwägen Sie, über Folgendes zu sprechen:</a:t>
            </a:r>
          </a:p>
          <a:p>
            <a:pPr marL="171450" indent="-171450">
              <a:buFont typeface="Arial" panose="020B0604020202020204" pitchFamily="34" charset="0"/>
              <a:buChar char="•"/>
            </a:pPr>
            <a:r>
              <a:rPr lang="en-US"/>
              <a:t>Fokus</a:t>
            </a:r>
          </a:p>
          <a:p>
            <a:pPr marL="171450" indent="-171450">
              <a:buFont typeface="Arial" panose="020B0604020202020204" pitchFamily="34" charset="0"/>
              <a:buChar char="•"/>
            </a:pPr>
            <a:r>
              <a:rPr lang="en-US"/>
              <a:t>Koordination</a:t>
            </a:r>
          </a:p>
          <a:p>
            <a:pPr marL="171450" indent="-171450">
              <a:buFont typeface="Arial" panose="020B0604020202020204" pitchFamily="34" charset="0"/>
              <a:buChar char="•"/>
            </a:pPr>
            <a:r>
              <a:rPr lang="en-US"/>
              <a:t>Generell</a:t>
            </a:r>
          </a:p>
        </p:txBody>
      </p:sp>
      <p:sp>
        <p:nvSpPr>
          <p:cNvPr id="4" name="Slide Number Placeholder 3"/>
          <p:cNvSpPr>
            <a:spLocks noGrp="1"/>
          </p:cNvSpPr>
          <p:nvPr>
            <p:ph type="sldNum" sz="quarter" idx="10"/>
          </p:nvPr>
        </p:nvSpPr>
        <p:spPr/>
        <p:txBody>
          <a:bodyPr/>
          <a:lstStyle/>
          <a:p>
            <a:fld id="{E0746DE6-3336-457D-A091-FA20AC1C536E}" type="slidenum">
              <a:rPr lang="en-US" smtClean="0"/>
              <a:t>1</a:t>
            </a:fld>
            <a:endParaRPr lang="en-US"/>
          </a:p>
        </p:txBody>
      </p:sp>
    </p:spTree>
    <p:extLst>
      <p:ext uri="{BB962C8B-B14F-4D97-AF65-F5344CB8AC3E}">
        <p14:creationId xmlns:p14="http://schemas.microsoft.com/office/powerpoint/2010/main" val="120957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E0746DE6-3336-457D-A091-FA20AC1C536E}" type="slidenum">
              <a:rPr lang="en-US" smtClean="0"/>
              <a:t>4</a:t>
            </a:fld>
            <a:endParaRPr lang="en-US"/>
          </a:p>
        </p:txBody>
      </p:sp>
    </p:spTree>
    <p:extLst>
      <p:ext uri="{BB962C8B-B14F-4D97-AF65-F5344CB8AC3E}">
        <p14:creationId xmlns:p14="http://schemas.microsoft.com/office/powerpoint/2010/main" val="303109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E0746DE6-3336-457D-A091-FA20AC1C536E}" type="slidenum">
              <a:rPr lang="en-US" smtClean="0"/>
              <a:t>5</a:t>
            </a:fld>
            <a:endParaRPr lang="en-US"/>
          </a:p>
        </p:txBody>
      </p:sp>
    </p:spTree>
    <p:extLst>
      <p:ext uri="{BB962C8B-B14F-4D97-AF65-F5344CB8AC3E}">
        <p14:creationId xmlns:p14="http://schemas.microsoft.com/office/powerpoint/2010/main" val="2669843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en-US"/>
          </a:p>
        </p:txBody>
      </p:sp>
      <p:sp>
        <p:nvSpPr>
          <p:cNvPr id="4" name="Date Placeholder 3"/>
          <p:cNvSpPr>
            <a:spLocks noGrp="1"/>
          </p:cNvSpPr>
          <p:nvPr>
            <p:ph type="dt" sz="half" idx="10"/>
          </p:nvPr>
        </p:nvSpPr>
        <p:spPr/>
        <p:txBody>
          <a:bodyPr/>
          <a:lstStyle/>
          <a:p>
            <a:fld id="{1555EDF9-3D79-45DA-8367-2F63551C4C7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1728930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555EDF9-3D79-45DA-8367-2F63551C4C7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3595179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555EDF9-3D79-45DA-8367-2F63551C4C7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2369463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555EDF9-3D79-45DA-8367-2F63551C4C7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2081304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e Placeholder 3"/>
          <p:cNvSpPr>
            <a:spLocks noGrp="1"/>
          </p:cNvSpPr>
          <p:nvPr>
            <p:ph type="dt" sz="half" idx="10"/>
          </p:nvPr>
        </p:nvSpPr>
        <p:spPr/>
        <p:txBody>
          <a:bodyPr/>
          <a:lstStyle/>
          <a:p>
            <a:fld id="{1555EDF9-3D79-45DA-8367-2F63551C4C7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4036214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1555EDF9-3D79-45DA-8367-2F63551C4C7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1010913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de-DE"/>
              <a:t>Mastertitelformat bearbeiten</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Content Placehold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Content Placehold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fld id="{1555EDF9-3D79-45DA-8367-2F63551C4C7D}" type="datetimeFigureOut">
              <a:rPr lang="en-US" smtClean="0"/>
              <a:t>7/17/20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67207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1555EDF9-3D79-45DA-8367-2F63551C4C7D}" type="datetimeFigureOut">
              <a:rPr lang="en-US" smtClean="0"/>
              <a:t>7/17/20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215722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55EDF9-3D79-45DA-8367-2F63551C4C7D}" type="datetimeFigureOut">
              <a:rPr lang="en-US" smtClean="0"/>
              <a:t>7/17/20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2463090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1555EDF9-3D79-45DA-8367-2F63551C4C7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2197589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1555EDF9-3D79-45DA-8367-2F63551C4C7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52CBF5-17B8-4387-88A6-ABF9F8C64D5A}" type="slidenum">
              <a:rPr lang="en-US" smtClean="0"/>
              <a:t>‹#›</a:t>
            </a:fld>
            <a:endParaRPr lang="en-US"/>
          </a:p>
        </p:txBody>
      </p:sp>
    </p:spTree>
    <p:extLst>
      <p:ext uri="{BB962C8B-B14F-4D97-AF65-F5344CB8AC3E}">
        <p14:creationId xmlns:p14="http://schemas.microsoft.com/office/powerpoint/2010/main" val="112874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55EDF9-3D79-45DA-8367-2F63551C4C7D}" type="datetimeFigureOut">
              <a:rPr lang="en-US" smtClean="0"/>
              <a:t>7/17/20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52CBF5-17B8-4387-88A6-ABF9F8C64D5A}" type="slidenum">
              <a:rPr lang="en-US" smtClean="0"/>
              <a:t>‹#›</a:t>
            </a:fld>
            <a:endParaRPr lang="en-US"/>
          </a:p>
        </p:txBody>
      </p:sp>
    </p:spTree>
    <p:extLst>
      <p:ext uri="{BB962C8B-B14F-4D97-AF65-F5344CB8AC3E}">
        <p14:creationId xmlns:p14="http://schemas.microsoft.com/office/powerpoint/2010/main" val="553490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tiff"/><Relationship Id="rId3" Type="http://schemas.openxmlformats.org/officeDocument/2006/relationships/hyperlink" Target="http://www.nytimes.com/2008/05/02/technology/02kodak.html" TargetMode="External"/><Relationship Id="rId7"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forbes.com/2001/04/25/0425compaq.html" TargetMode="External"/><Relationship Id="rId11" Type="http://schemas.openxmlformats.org/officeDocument/2006/relationships/image" Target="../media/image5.tiff"/><Relationship Id="rId5" Type="http://schemas.openxmlformats.org/officeDocument/2006/relationships/hyperlink" Target="http://variety.com/2016/film/news/sxsw-compaq-documentary-silicon-cowboys-filmrise-1201730447/" TargetMode="External"/><Relationship Id="rId10" Type="http://schemas.openxmlformats.org/officeDocument/2006/relationships/image" Target="../media/image4.tiff"/><Relationship Id="rId4" Type="http://schemas.openxmlformats.org/officeDocument/2006/relationships/hyperlink" Target="https://www.fastcompany.com/3030562/how-polaroid-saved-itself-from-certain-death" TargetMode="External"/><Relationship Id="rId9" Type="http://schemas.openxmlformats.org/officeDocument/2006/relationships/image" Target="../media/image3.tif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mailto:office@crewcraft-cc.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F837543A-6020-4505-A233-C9DB4BF74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97812" y="3661022"/>
            <a:ext cx="3229229" cy="902117"/>
          </a:xfrm>
        </p:spPr>
        <p:txBody>
          <a:bodyPr vert="horz" lIns="91440" tIns="45720" rIns="91440" bIns="45720" rtlCol="0">
            <a:noAutofit/>
          </a:bodyPr>
          <a:lstStyle/>
          <a:p>
            <a:r>
              <a:rPr lang="en-US" sz="3600" b="1" kern="1200" dirty="0" err="1">
                <a:latin typeface="Helvetica Neue" panose="02000503000000020004" pitchFamily="2" charset="0"/>
                <a:ea typeface="Helvetica Neue" panose="02000503000000020004" pitchFamily="2" charset="0"/>
                <a:cs typeface="Helvetica Neue" panose="02000503000000020004" pitchFamily="2" charset="0"/>
              </a:rPr>
              <a:t>Crewcraft</a:t>
            </a:r>
            <a:r>
              <a:rPr lang="en-US" sz="3600" b="1" kern="1200" dirty="0">
                <a:latin typeface="Helvetica Neue" panose="02000503000000020004" pitchFamily="2" charset="0"/>
                <a:ea typeface="Helvetica Neue" panose="02000503000000020004" pitchFamily="2" charset="0"/>
                <a:cs typeface="Helvetica Neue" panose="02000503000000020004" pitchFamily="2" charset="0"/>
              </a:rPr>
              <a:t> AG</a:t>
            </a:r>
            <a:br>
              <a:rPr lang="en-US" sz="3600" b="1" kern="1200" dirty="0">
                <a:latin typeface="+mj-lt"/>
                <a:ea typeface="+mj-ea"/>
                <a:cs typeface="+mj-cs"/>
              </a:rPr>
            </a:br>
            <a:r>
              <a:rPr lang="en-US" sz="1300" b="1" kern="1200" dirty="0">
                <a:latin typeface="Helvetica" pitchFamily="2" charset="0"/>
              </a:rPr>
              <a:t>Digital (Disruptive) Innovation factory</a:t>
            </a:r>
            <a:br>
              <a:rPr lang="en-US" sz="1300" b="1" kern="1200" dirty="0">
                <a:latin typeface="Helvetica" pitchFamily="2" charset="0"/>
              </a:rPr>
            </a:br>
            <a:br>
              <a:rPr lang="en-US" sz="1300" b="1" kern="1200" dirty="0">
                <a:latin typeface="Helvetica" pitchFamily="2" charset="0"/>
              </a:rPr>
            </a:br>
            <a:r>
              <a:rPr lang="en-US" sz="1200" dirty="0">
                <a:latin typeface="Helvetica" pitchFamily="2" charset="0"/>
                <a:cs typeface="Arial Narrow" panose="020B0604020202020204" pitchFamily="34" charset="0"/>
              </a:rPr>
              <a:t>We enable traditional </a:t>
            </a:r>
            <a:r>
              <a:rPr lang="en-US" sz="1200" b="1" dirty="0">
                <a:latin typeface="Helvetica" pitchFamily="2" charset="0"/>
                <a:cs typeface="Arial Narrow" panose="020B0604020202020204" pitchFamily="34" charset="0"/>
              </a:rPr>
              <a:t>corporate organizations </a:t>
            </a:r>
            <a:r>
              <a:rPr lang="en-US" sz="1200" dirty="0">
                <a:latin typeface="Helvetica" pitchFamily="2" charset="0"/>
                <a:cs typeface="Arial Narrow" panose="020B0604020202020204" pitchFamily="34" charset="0"/>
              </a:rPr>
              <a:t>to master the era of “Riptide Innovation”- by applying Scaled Agility in a way it really works.</a:t>
            </a:r>
            <a:br>
              <a:rPr lang="en-US" sz="1200" dirty="0">
                <a:latin typeface="Helvetica" pitchFamily="2" charset="0"/>
                <a:cs typeface="Arial Narrow" panose="020B0604020202020204" pitchFamily="34" charset="0"/>
              </a:rPr>
            </a:br>
            <a:endParaRPr lang="en-US" sz="1300" b="1" kern="1200" dirty="0">
              <a:latin typeface="Helvetica" pitchFamily="2" charset="0"/>
            </a:endParaRPr>
          </a:p>
        </p:txBody>
      </p:sp>
      <p:sp>
        <p:nvSpPr>
          <p:cNvPr id="26" name="Freeform: Shape 25">
            <a:extLst>
              <a:ext uri="{FF2B5EF4-FFF2-40B4-BE49-F238E27FC236}">
                <a16:creationId xmlns:a16="http://schemas.microsoft.com/office/drawing/2014/main" id="{35B16301-FB18-48BA-A6DD-C37CAF6F9A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p:cNvSpPr>
            <a:spLocks noGrp="1"/>
          </p:cNvSpPr>
          <p:nvPr>
            <p:ph idx="1"/>
          </p:nvPr>
        </p:nvSpPr>
        <p:spPr>
          <a:xfrm>
            <a:off x="697812" y="5929652"/>
            <a:ext cx="3287111" cy="250256"/>
          </a:xfrm>
        </p:spPr>
        <p:txBody>
          <a:bodyPr vert="horz" lIns="91440" tIns="45720" rIns="91440" bIns="45720" rtlCol="0">
            <a:normAutofit fontScale="92500" lnSpcReduction="20000"/>
          </a:bodyPr>
          <a:lstStyle/>
          <a:p>
            <a:pPr marL="0" indent="0">
              <a:buNone/>
            </a:pPr>
            <a:r>
              <a:rPr lang="en-US" sz="1400" dirty="0">
                <a:latin typeface="Helvetica" pitchFamily="2" charset="0"/>
              </a:rPr>
              <a:t>Issued: 04/2020 </a:t>
            </a:r>
            <a:r>
              <a:rPr lang="en-US" sz="900" dirty="0">
                <a:latin typeface="Helvetica" pitchFamily="2" charset="0"/>
              </a:rPr>
              <a:t>© </a:t>
            </a:r>
            <a:r>
              <a:rPr lang="en-US" sz="900" dirty="0" err="1">
                <a:latin typeface="Helvetica" pitchFamily="2" charset="0"/>
              </a:rPr>
              <a:t>Crewcraft</a:t>
            </a:r>
            <a:r>
              <a:rPr lang="en-US" sz="900" dirty="0">
                <a:latin typeface="Helvetica" pitchFamily="2" charset="0"/>
              </a:rPr>
              <a:t> AG</a:t>
            </a:r>
            <a:endParaRPr lang="en-US" sz="900" kern="1200" dirty="0">
              <a:latin typeface="Helvetica" pitchFamily="2" charset="0"/>
            </a:endParaRPr>
          </a:p>
        </p:txBody>
      </p:sp>
      <p:sp>
        <p:nvSpPr>
          <p:cNvPr id="28" name="Oval 27">
            <a:extLst>
              <a:ext uri="{FF2B5EF4-FFF2-40B4-BE49-F238E27FC236}">
                <a16:creationId xmlns:a16="http://schemas.microsoft.com/office/drawing/2014/main" id="{C3C0D90E-074A-4F52-9B11-B52BEF4BCB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Block Arc 29">
            <a:extLst>
              <a:ext uri="{FF2B5EF4-FFF2-40B4-BE49-F238E27FC236}">
                <a16:creationId xmlns:a16="http://schemas.microsoft.com/office/drawing/2014/main" id="{CABBD4C1-E6F8-46F6-8152-A8A97490B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912417" y="1218531"/>
            <a:ext cx="2387600" cy="23876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Freeform: Shape 31">
            <a:extLst>
              <a:ext uri="{FF2B5EF4-FFF2-40B4-BE49-F238E27FC236}">
                <a16:creationId xmlns:a16="http://schemas.microsoft.com/office/drawing/2014/main" id="{83BA5EF5-1FE9-4BF9-83BB-269BCDDF61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dirty="0"/>
          </a:p>
        </p:txBody>
      </p:sp>
      <p:cxnSp>
        <p:nvCxnSpPr>
          <p:cNvPr id="34" name="Straight Connector 33">
            <a:extLst>
              <a:ext uri="{FF2B5EF4-FFF2-40B4-BE49-F238E27FC236}">
                <a16:creationId xmlns:a16="http://schemas.microsoft.com/office/drawing/2014/main" id="{4B3BCACB-5880-460B-9606-8C433A9AF9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24638" y="1331572"/>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36" name="Freeform: Shape 35">
            <a:extLst>
              <a:ext uri="{FF2B5EF4-FFF2-40B4-BE49-F238E27FC236}">
                <a16:creationId xmlns:a16="http://schemas.microsoft.com/office/drawing/2014/main" id="{88853921-7BC9-4BDE-ACAB-133C683C8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38" name="Arc 37">
            <a:extLst>
              <a:ext uri="{FF2B5EF4-FFF2-40B4-BE49-F238E27FC236}">
                <a16:creationId xmlns:a16="http://schemas.microsoft.com/office/drawing/2014/main" id="{09192968-3AE7-4470-A61C-97294BB927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92895">
            <a:off x="6086940" y="4145122"/>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3AB72E55-43E4-4356-BFE8-E2102CB0B5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4962670"/>
            <a:ext cx="2643352" cy="1895331"/>
          </a:xfrm>
          <a:custGeom>
            <a:avLst/>
            <a:gdLst>
              <a:gd name="connsiteX0" fmla="*/ 1321676 w 2643352"/>
              <a:gd name="connsiteY0" fmla="*/ 0 h 1895331"/>
              <a:gd name="connsiteX1" fmla="*/ 2643352 w 2643352"/>
              <a:gd name="connsiteY1" fmla="*/ 1321676 h 1895331"/>
              <a:gd name="connsiteX2" fmla="*/ 2539488 w 2643352"/>
              <a:gd name="connsiteY2" fmla="*/ 1836132 h 1895331"/>
              <a:gd name="connsiteX3" fmla="*/ 2510970 w 2643352"/>
              <a:gd name="connsiteY3" fmla="*/ 1895331 h 1895331"/>
              <a:gd name="connsiteX4" fmla="*/ 132382 w 2643352"/>
              <a:gd name="connsiteY4" fmla="*/ 1895331 h 1895331"/>
              <a:gd name="connsiteX5" fmla="*/ 103864 w 2643352"/>
              <a:gd name="connsiteY5" fmla="*/ 1836132 h 1895331"/>
              <a:gd name="connsiteX6" fmla="*/ 0 w 2643352"/>
              <a:gd name="connsiteY6" fmla="*/ 1321676 h 1895331"/>
              <a:gd name="connsiteX7" fmla="*/ 1321676 w 2643352"/>
              <a:gd name="connsiteY7" fmla="*/ 0 h 18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352" h="1895331">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Content Placeholder 2">
            <a:extLst>
              <a:ext uri="{FF2B5EF4-FFF2-40B4-BE49-F238E27FC236}">
                <a16:creationId xmlns:a16="http://schemas.microsoft.com/office/drawing/2014/main" id="{F3F83EE5-1DB8-814E-8B2D-E73AADF9C2D0}"/>
              </a:ext>
            </a:extLst>
          </p:cNvPr>
          <p:cNvSpPr txBox="1">
            <a:spLocks/>
          </p:cNvSpPr>
          <p:nvPr/>
        </p:nvSpPr>
        <p:spPr>
          <a:xfrm rot="16200000">
            <a:off x="-3047011" y="3311778"/>
            <a:ext cx="6480895" cy="2502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lumMod val="50000"/>
                  </a:schemeClr>
                </a:solidFill>
                <a:latin typeface="Helvetica" pitchFamily="2" charset="0"/>
              </a:rPr>
              <a:t>Transitioning corporates towards Scaled Agility… Not more – not less.</a:t>
            </a:r>
          </a:p>
        </p:txBody>
      </p:sp>
    </p:spTree>
    <p:extLst>
      <p:ext uri="{BB962C8B-B14F-4D97-AF65-F5344CB8AC3E}">
        <p14:creationId xmlns:p14="http://schemas.microsoft.com/office/powerpoint/2010/main" val="2560839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16520" y="963877"/>
            <a:ext cx="3656798" cy="4930246"/>
          </a:xfrm>
        </p:spPr>
        <p:txBody>
          <a:bodyPr>
            <a:normAutofit/>
          </a:bodyPr>
          <a:lstStyle/>
          <a:p>
            <a:pPr algn="r"/>
            <a:r>
              <a:rPr lang="en-US" sz="1100" b="1" dirty="0">
                <a:solidFill>
                  <a:schemeClr val="accent1"/>
                </a:solidFill>
              </a:rPr>
              <a:t>What do you think ?</a:t>
            </a:r>
            <a:r>
              <a:rPr lang="en-US" b="1" dirty="0">
                <a:solidFill>
                  <a:schemeClr val="accent1"/>
                </a:solidFill>
              </a:rPr>
              <a:t>Will</a:t>
            </a:r>
            <a:br>
              <a:rPr lang="en-US" b="1" dirty="0">
                <a:solidFill>
                  <a:schemeClr val="accent1"/>
                </a:solidFill>
              </a:rPr>
            </a:br>
            <a:r>
              <a:rPr lang="en-US" b="1" dirty="0">
                <a:solidFill>
                  <a:schemeClr val="accent1"/>
                </a:solidFill>
              </a:rPr>
              <a:t>“Disruption” &amp; “Digitalization” influent corporate businesses?</a:t>
            </a:r>
          </a:p>
        </p:txBody>
      </p:sp>
      <p:sp>
        <p:nvSpPr>
          <p:cNvPr id="3" name="Content Placeholder 2"/>
          <p:cNvSpPr>
            <a:spLocks noGrp="1"/>
          </p:cNvSpPr>
          <p:nvPr>
            <p:ph idx="1"/>
          </p:nvPr>
        </p:nvSpPr>
        <p:spPr>
          <a:xfrm>
            <a:off x="4975801" y="512017"/>
            <a:ext cx="6894405" cy="5833965"/>
          </a:xfrm>
        </p:spPr>
        <p:txBody>
          <a:bodyPr anchor="ctr">
            <a:normAutofit/>
          </a:bodyPr>
          <a:lstStyle/>
          <a:p>
            <a:r>
              <a:rPr lang="en-US" sz="1400" dirty="0">
                <a:latin typeface="Arial Narrow" panose="020B0604020202020204" pitchFamily="34" charset="0"/>
                <a:cs typeface="Arial Narrow" panose="020B0604020202020204" pitchFamily="34" charset="0"/>
              </a:rPr>
              <a:t>E-powering of transportation (Automobiles, Trucks and Motorcycles ) will render (min.) 60 percent of current (2018) manufacturing &amp; assembly labor obsolete.</a:t>
            </a:r>
            <a:br>
              <a:rPr lang="en-US" sz="2000" dirty="0"/>
            </a:br>
            <a:r>
              <a:rPr lang="en-US" sz="900" dirty="0">
                <a:latin typeface="Arial Narrow" panose="020B0604020202020204" pitchFamily="34" charset="0"/>
                <a:cs typeface="Arial Narrow" panose="020B0604020202020204" pitchFamily="34" charset="0"/>
              </a:rPr>
              <a:t>(an engine concept based on fossil energy holds 2600 spinning parts – an electric engine: 17)</a:t>
            </a:r>
          </a:p>
          <a:p>
            <a:r>
              <a:rPr lang="en-US" sz="1400" dirty="0">
                <a:latin typeface="Arial Narrow" panose="020B0604020202020204" pitchFamily="34" charset="0"/>
                <a:cs typeface="Arial Narrow" panose="020B0604020202020204" pitchFamily="34" charset="0"/>
              </a:rPr>
              <a:t>3-&amp;4D printing technology will render CNC and traditional craftsmanship 100 percent redundant.</a:t>
            </a:r>
            <a:br>
              <a:rPr lang="en-US" sz="2000" dirty="0"/>
            </a:br>
            <a:r>
              <a:rPr lang="en-US" sz="900" dirty="0">
                <a:latin typeface="Arial Narrow" panose="020B0604020202020204" pitchFamily="34" charset="0"/>
                <a:cs typeface="Arial Narrow" panose="020B0604020202020204" pitchFamily="34" charset="0"/>
              </a:rPr>
              <a:t>(Automotive OEM’s are already printing parts of their sports car braking-system in Titanium) </a:t>
            </a:r>
          </a:p>
          <a:p>
            <a:r>
              <a:rPr lang="en-US" sz="1400" dirty="0">
                <a:latin typeface="Arial Narrow" panose="020B0604020202020204" pitchFamily="34" charset="0"/>
                <a:cs typeface="Arial Narrow" panose="020B0604020202020204" pitchFamily="34" charset="0"/>
              </a:rPr>
              <a:t>One Trillion of permanently connected </a:t>
            </a:r>
            <a:r>
              <a:rPr lang="en-US" sz="1400" dirty="0" err="1">
                <a:latin typeface="Arial Narrow" panose="020B0604020202020204" pitchFamily="34" charset="0"/>
                <a:cs typeface="Arial Narrow" panose="020B0604020202020204" pitchFamily="34" charset="0"/>
              </a:rPr>
              <a:t>IoT</a:t>
            </a:r>
            <a:r>
              <a:rPr lang="en-US" sz="1400" dirty="0">
                <a:latin typeface="Arial Narrow" panose="020B0604020202020204" pitchFamily="34" charset="0"/>
                <a:cs typeface="Arial Narrow" panose="020B0604020202020204" pitchFamily="34" charset="0"/>
              </a:rPr>
              <a:t>-sensors (by 2030) will produce revealing real-time information and insights – about almost everything within the technology centric economic ecosystem.</a:t>
            </a:r>
            <a:br>
              <a:rPr lang="en-US" sz="1400" dirty="0"/>
            </a:br>
            <a:r>
              <a:rPr lang="en-US" sz="900" dirty="0">
                <a:latin typeface="Arial Narrow" panose="020B0604020202020204" pitchFamily="34" charset="0"/>
                <a:cs typeface="Arial Narrow" panose="020B0604020202020204" pitchFamily="34" charset="0"/>
              </a:rPr>
              <a:t>(Information is just what it is – something is currently in the process  of being “in-for-</a:t>
            </a:r>
            <a:r>
              <a:rPr lang="en-US" sz="900" dirty="0" err="1">
                <a:latin typeface="Arial Narrow" panose="020B0604020202020204" pitchFamily="34" charset="0"/>
                <a:cs typeface="Arial Narrow" panose="020B0604020202020204" pitchFamily="34" charset="0"/>
              </a:rPr>
              <a:t>mation</a:t>
            </a:r>
            <a:r>
              <a:rPr lang="en-US" sz="900" dirty="0">
                <a:latin typeface="Arial Narrow" panose="020B0604020202020204" pitchFamily="34" charset="0"/>
                <a:cs typeface="Arial Narrow" panose="020B0604020202020204" pitchFamily="34" charset="0"/>
              </a:rPr>
              <a:t>” – almost everything will be possible with that mass of real-time data)</a:t>
            </a:r>
          </a:p>
          <a:p>
            <a:r>
              <a:rPr lang="en-US" sz="1400" dirty="0">
                <a:latin typeface="Arial Narrow" panose="020B0604020202020204" pitchFamily="34" charset="0"/>
                <a:cs typeface="Arial Narrow" panose="020B0604020202020204" pitchFamily="34" charset="0"/>
              </a:rPr>
              <a:t>AI-bots will produce at least 40 percent of all accessible journalistic work without engaging any human writers.</a:t>
            </a:r>
            <a:br>
              <a:rPr lang="en-US" sz="1400" dirty="0"/>
            </a:br>
            <a:r>
              <a:rPr lang="en-US" sz="900" dirty="0">
                <a:latin typeface="Arial Narrow" panose="020B0604020202020204" pitchFamily="34" charset="0"/>
                <a:cs typeface="Arial Narrow" panose="020B0604020202020204" pitchFamily="34" charset="0"/>
              </a:rPr>
              <a:t>(Expectations shifts from commodity work towards high-sophisticated quality deliveries)</a:t>
            </a:r>
          </a:p>
          <a:p>
            <a:r>
              <a:rPr lang="en-US" sz="1400" dirty="0">
                <a:latin typeface="Arial Narrow" panose="020B0604020202020204" pitchFamily="34" charset="0"/>
                <a:cs typeface="Arial Narrow" panose="020B0604020202020204" pitchFamily="34" charset="0"/>
              </a:rPr>
              <a:t>Commodity Banking services will be 100-percent digitalized for 80 percent of the finance customers. </a:t>
            </a:r>
            <a:br>
              <a:rPr lang="en-US" sz="2000" dirty="0"/>
            </a:br>
            <a:r>
              <a:rPr lang="en-US" sz="900" dirty="0">
                <a:latin typeface="Arial Narrow" panose="020B0604020202020204" pitchFamily="34" charset="0"/>
                <a:cs typeface="Arial Narrow" panose="020B0604020202020204" pitchFamily="34" charset="0"/>
              </a:rPr>
              <a:t>(This fact will make the effort 5 of 7 collaborators in the finance industry futile)</a:t>
            </a:r>
          </a:p>
          <a:p>
            <a:r>
              <a:rPr lang="en-US" sz="1400" dirty="0">
                <a:latin typeface="Arial Narrow" panose="020B0604020202020204" pitchFamily="34" charset="0"/>
                <a:cs typeface="Arial Narrow" panose="020B0604020202020204" pitchFamily="34" charset="0"/>
              </a:rPr>
              <a:t>Mass production of products will end – instant production of tailor-made, personalized and individualized one-of-a-kind-goods will become the standard in manufacturing (Lot-size one).</a:t>
            </a:r>
            <a:br>
              <a:rPr lang="en-US" sz="1500" dirty="0"/>
            </a:br>
            <a:r>
              <a:rPr lang="en-US" sz="900" dirty="0">
                <a:latin typeface="Arial Narrow" panose="020B0604020202020204" pitchFamily="34" charset="0"/>
                <a:cs typeface="Arial Narrow" panose="020B0604020202020204" pitchFamily="34" charset="0"/>
              </a:rPr>
              <a:t>(pharmaceutical remedies produced to an individuals needs will reduce waste of all kind of resources)</a:t>
            </a:r>
          </a:p>
          <a:p>
            <a:r>
              <a:rPr lang="en-US" sz="1400" dirty="0">
                <a:latin typeface="Arial Narrow" panose="020B0604020202020204" pitchFamily="34" charset="0"/>
                <a:cs typeface="Arial Narrow" panose="020B0604020202020204" pitchFamily="34" charset="0"/>
              </a:rPr>
              <a:t>Solar-powered Internet-connection drones will provide reliable access to the internet for more than 3 billion new-connected brains.</a:t>
            </a:r>
            <a:br>
              <a:rPr lang="en-US" sz="1500" dirty="0"/>
            </a:br>
            <a:r>
              <a:rPr lang="en-US" sz="900" dirty="0">
                <a:latin typeface="Arial Narrow" panose="020B0604020202020204" pitchFamily="34" charset="0"/>
                <a:cs typeface="Arial Narrow" panose="020B0604020202020204" pitchFamily="34" charset="0"/>
              </a:rPr>
              <a:t>(Innovation and competition on products, processes and services  will create new concepts goods and solutions)</a:t>
            </a:r>
          </a:p>
          <a:p>
            <a:r>
              <a:rPr lang="en-US" sz="1400" dirty="0">
                <a:latin typeface="Arial Narrow" panose="020B0604020202020204" pitchFamily="34" charset="0"/>
                <a:cs typeface="Arial Narrow" panose="020B0604020202020204" pitchFamily="34" charset="0"/>
              </a:rPr>
              <a:t>Sharing Economy will completely shift the societies understanding of what ”business” and “collaboration” will be.</a:t>
            </a:r>
            <a:br>
              <a:rPr lang="en-US" sz="1500" dirty="0"/>
            </a:br>
            <a:r>
              <a:rPr lang="en-US" sz="900" dirty="0">
                <a:latin typeface="Arial Narrow" panose="020B0604020202020204" pitchFamily="34" charset="0"/>
                <a:cs typeface="Arial Narrow" panose="020B0604020202020204" pitchFamily="34" charset="0"/>
              </a:rPr>
              <a:t>(the demand on products and services shifts away from quantity towards quality) </a:t>
            </a:r>
          </a:p>
          <a:p>
            <a:r>
              <a:rPr lang="en-US" sz="1400" dirty="0">
                <a:latin typeface="Arial Narrow" panose="020B0604020202020204" pitchFamily="34" charset="0"/>
                <a:cs typeface="Arial Narrow" panose="020B0604020202020204" pitchFamily="34" charset="0"/>
              </a:rPr>
              <a:t>and an almost endless row of further examples more…</a:t>
            </a:r>
          </a:p>
        </p:txBody>
      </p:sp>
      <p:sp>
        <p:nvSpPr>
          <p:cNvPr id="7" name="Content Placeholder 2">
            <a:extLst>
              <a:ext uri="{FF2B5EF4-FFF2-40B4-BE49-F238E27FC236}">
                <a16:creationId xmlns:a16="http://schemas.microsoft.com/office/drawing/2014/main" id="{9CE9E790-B070-5841-913F-D2D16B1C3765}"/>
              </a:ext>
            </a:extLst>
          </p:cNvPr>
          <p:cNvSpPr txBox="1">
            <a:spLocks/>
          </p:cNvSpPr>
          <p:nvPr/>
        </p:nvSpPr>
        <p:spPr>
          <a:xfrm rot="16200000">
            <a:off x="-3047011" y="3311778"/>
            <a:ext cx="6480895" cy="2502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lumMod val="50000"/>
                  </a:schemeClr>
                </a:solidFill>
                <a:latin typeface="Helvetica" pitchFamily="2" charset="0"/>
              </a:rPr>
              <a:t>Transitioning corporates towards Scaled Agility… Not more – not less.</a:t>
            </a:r>
          </a:p>
        </p:txBody>
      </p:sp>
    </p:spTree>
    <p:extLst>
      <p:ext uri="{BB962C8B-B14F-4D97-AF65-F5344CB8AC3E}">
        <p14:creationId xmlns:p14="http://schemas.microsoft.com/office/powerpoint/2010/main" val="171910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0106" y="963877"/>
            <a:ext cx="3494362" cy="4930246"/>
          </a:xfrm>
        </p:spPr>
        <p:txBody>
          <a:bodyPr>
            <a:normAutofit fontScale="90000"/>
          </a:bodyPr>
          <a:lstStyle/>
          <a:p>
            <a:pPr algn="r"/>
            <a:r>
              <a:rPr lang="en-US" sz="1200" b="1">
                <a:solidFill>
                  <a:schemeClr val="accent1"/>
                </a:solidFill>
              </a:rPr>
              <a:t>What do you expect – </a:t>
            </a:r>
            <a:r>
              <a:rPr lang="en-US" b="1">
                <a:solidFill>
                  <a:schemeClr val="accent1"/>
                </a:solidFill>
              </a:rPr>
              <a:t>Is your corporate ready and well prepared for the era of “Disruptive Innovation” and “Digitalization”, today?</a:t>
            </a:r>
            <a:r>
              <a:rPr lang="en-US" sz="1800">
                <a:solidFill>
                  <a:schemeClr val="accent1"/>
                </a:solidFill>
              </a:rPr>
              <a:t>.</a:t>
            </a:r>
          </a:p>
        </p:txBody>
      </p:sp>
      <p:sp>
        <p:nvSpPr>
          <p:cNvPr id="3" name="Content Placeholder 2"/>
          <p:cNvSpPr>
            <a:spLocks noGrp="1"/>
          </p:cNvSpPr>
          <p:nvPr>
            <p:ph idx="1"/>
          </p:nvPr>
        </p:nvSpPr>
        <p:spPr>
          <a:xfrm>
            <a:off x="4951161" y="963877"/>
            <a:ext cx="6622411" cy="4930246"/>
          </a:xfrm>
        </p:spPr>
        <p:txBody>
          <a:bodyPr anchor="ctr">
            <a:normAutofit/>
          </a:bodyPr>
          <a:lstStyle/>
          <a:p>
            <a:r>
              <a:rPr lang="en-US" sz="1400">
                <a:latin typeface="Arial Narrow" panose="020B0604020202020204" pitchFamily="34" charset="0"/>
                <a:cs typeface="Arial Narrow" panose="020B0604020202020204" pitchFamily="34" charset="0"/>
              </a:rPr>
              <a:t>Example: Consider your business is an Automotive OEM (approx. 125.000 employees) – 30 % percent are involved as production workers. Now, consider you will shift your cars from “fossil” to “electric” – power-trains. We are taking here only the production into account!</a:t>
            </a:r>
            <a:br>
              <a:rPr lang="en-US" sz="1400">
                <a:latin typeface="Arial Narrow" panose="020B0604020202020204" pitchFamily="34" charset="0"/>
                <a:cs typeface="Arial Narrow" panose="020B0604020202020204" pitchFamily="34" charset="0"/>
              </a:rPr>
            </a:br>
            <a:br>
              <a:rPr lang="en-US" sz="1400">
                <a:latin typeface="Arial Narrow" panose="020B0604020202020204" pitchFamily="34" charset="0"/>
                <a:cs typeface="Arial Narrow" panose="020B0604020202020204" pitchFamily="34" charset="0"/>
              </a:rPr>
            </a:br>
            <a:r>
              <a:rPr lang="en-US" sz="1400">
                <a:latin typeface="Arial Narrow" panose="020B0604020202020204" pitchFamily="34" charset="0"/>
                <a:cs typeface="Arial Narrow" panose="020B0604020202020204" pitchFamily="34" charset="0"/>
              </a:rPr>
              <a:t>Your company will have to reduce the number of assembly workers by 22’500 (plus++) people over the next 12 years. Simply because of the fact that there less assembly work demanded. </a:t>
            </a:r>
            <a:br>
              <a:rPr lang="en-US" sz="1400"/>
            </a:br>
            <a:endParaRPr lang="en-US" sz="1400"/>
          </a:p>
          <a:p>
            <a:pPr lvl="1"/>
            <a:r>
              <a:rPr lang="en-US" sz="1000">
                <a:latin typeface="Arial Narrow" panose="020B0604020202020204" pitchFamily="34" charset="0"/>
                <a:cs typeface="Arial Narrow" panose="020B0604020202020204" pitchFamily="34" charset="0"/>
              </a:rPr>
              <a:t>Do you think that you will have alternative tasks for this type of a qualification on hand, today?</a:t>
            </a:r>
          </a:p>
          <a:p>
            <a:pPr lvl="1"/>
            <a:r>
              <a:rPr lang="en-US" sz="1000">
                <a:latin typeface="Arial Narrow" panose="020B0604020202020204" pitchFamily="34" charset="0"/>
                <a:cs typeface="Arial Narrow" panose="020B0604020202020204" pitchFamily="34" charset="0"/>
              </a:rPr>
              <a:t>Do you expect to grow your market share by 30 percent over the next 12 years – against the efforts of your competitors?  </a:t>
            </a:r>
          </a:p>
          <a:p>
            <a:pPr lvl="1"/>
            <a:r>
              <a:rPr lang="en-US" sz="1000">
                <a:latin typeface="Arial Narrow" panose="020B0604020202020204" pitchFamily="34" charset="0"/>
                <a:cs typeface="Arial Narrow" panose="020B0604020202020204" pitchFamily="34" charset="0"/>
              </a:rPr>
              <a:t>Do you have, today, innovative business scenarios on schedule for employing the people your changed production processes makes available?</a:t>
            </a:r>
          </a:p>
          <a:p>
            <a:pPr lvl="1"/>
            <a:r>
              <a:rPr lang="en-US" sz="1000">
                <a:latin typeface="Arial Narrow" panose="020B0604020202020204" pitchFamily="34" charset="0"/>
                <a:cs typeface="Arial Narrow" panose="020B0604020202020204" pitchFamily="34" charset="0"/>
              </a:rPr>
              <a:t>Have you also taken into account that the innovations ahead like: 3/4D – printing, AI, Augmented reality and the changing customer behaviors (i.e. Economy of Sharing) will also create an effect on your companies organization – and the market demand for your products.</a:t>
            </a:r>
          </a:p>
          <a:p>
            <a:pPr lvl="1"/>
            <a:r>
              <a:rPr lang="en-US" sz="1000">
                <a:latin typeface="Arial Narrow" panose="020B0604020202020204" pitchFamily="34" charset="0"/>
                <a:cs typeface="Arial Narrow" panose="020B0604020202020204" pitchFamily="34" charset="0"/>
              </a:rPr>
              <a:t>How will your company employ these 22’500 (plus++) workers – how will the other companies deal with that circumstance? Am I wrong by saying: This seams to be a quite an important topic – as your companies workers are also customers on the market – and also to your companies products and services.</a:t>
            </a:r>
          </a:p>
          <a:p>
            <a:pPr lvl="1"/>
            <a:r>
              <a:rPr lang="en-US" sz="1000">
                <a:latin typeface="Arial Narrow" panose="020B0604020202020204" pitchFamily="34" charset="0"/>
                <a:cs typeface="Arial Narrow" panose="020B0604020202020204" pitchFamily="34" charset="0"/>
              </a:rPr>
              <a:t>Did you make yourself aware about the speed this technology shift (Disruptive Innovation, Digitalization) progresses? And – did we really understood how meaningful the consequences will be?</a:t>
            </a:r>
          </a:p>
          <a:p>
            <a:pPr lvl="1"/>
            <a:r>
              <a:rPr lang="en-US" sz="1000">
                <a:latin typeface="Arial Narrow" panose="020B0604020202020204" pitchFamily="34" charset="0"/>
                <a:cs typeface="Arial Narrow" panose="020B0604020202020204" pitchFamily="34" charset="0"/>
              </a:rPr>
              <a:t>Accumulating this tiny example to the scale of the whole European Automotive Industry (12 MIO. Employees – or 5.7 percent of all in Europe employed people!). We are discussing 2.4 Million of jobs becoming obsolete (only in the Automotive Industry – and only due the technology shift to electrical powertrains)</a:t>
            </a:r>
          </a:p>
          <a:p>
            <a:pPr lvl="1"/>
            <a:r>
              <a:rPr lang="en-US" sz="1000">
                <a:latin typeface="Arial Narrow" panose="020B0604020202020204" pitchFamily="34" charset="0"/>
                <a:cs typeface="Arial Narrow" panose="020B0604020202020204" pitchFamily="34" charset="0"/>
              </a:rPr>
              <a:t>Do we think we have already the right answers in place?</a:t>
            </a:r>
          </a:p>
          <a:p>
            <a:pPr lvl="1"/>
            <a:r>
              <a:rPr lang="en-US" sz="1000" b="1">
                <a:latin typeface="Arial Narrow" panose="020B0604020202020204" pitchFamily="34" charset="0"/>
                <a:cs typeface="Arial Narrow" panose="020B0604020202020204" pitchFamily="34" charset="0"/>
              </a:rPr>
              <a:t>We are not here to provide you the “one-size-fits-all” solution – but we are here to show you one of many possible approaches and scenarios – brining your organization in the driver seat to master the upcoming challenges of the </a:t>
            </a:r>
            <a:r>
              <a:rPr lang="en-US" sz="1400" b="1">
                <a:latin typeface="Arial Narrow" panose="020B0604020202020204" pitchFamily="34" charset="0"/>
                <a:cs typeface="Arial Narrow" panose="020B0604020202020204" pitchFamily="34" charset="0"/>
              </a:rPr>
              <a:t>Digital Era. </a:t>
            </a:r>
          </a:p>
        </p:txBody>
      </p:sp>
      <p:sp>
        <p:nvSpPr>
          <p:cNvPr id="7" name="Content Placeholder 2">
            <a:extLst>
              <a:ext uri="{FF2B5EF4-FFF2-40B4-BE49-F238E27FC236}">
                <a16:creationId xmlns:a16="http://schemas.microsoft.com/office/drawing/2014/main" id="{AC8AAB5E-011F-344D-B379-7C12BADB9D5C}"/>
              </a:ext>
            </a:extLst>
          </p:cNvPr>
          <p:cNvSpPr txBox="1">
            <a:spLocks/>
          </p:cNvSpPr>
          <p:nvPr/>
        </p:nvSpPr>
        <p:spPr>
          <a:xfrm rot="16200000">
            <a:off x="-3047011" y="3311778"/>
            <a:ext cx="6480895" cy="2502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lumMod val="50000"/>
                  </a:schemeClr>
                </a:solidFill>
                <a:latin typeface="Helvetica" pitchFamily="2" charset="0"/>
              </a:rPr>
              <a:t>Transitioning corporates towards Scaled Agility… Not more – not less.</a:t>
            </a:r>
          </a:p>
        </p:txBody>
      </p:sp>
    </p:spTree>
    <p:extLst>
      <p:ext uri="{BB962C8B-B14F-4D97-AF65-F5344CB8AC3E}">
        <p14:creationId xmlns:p14="http://schemas.microsoft.com/office/powerpoint/2010/main" val="284846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2" name="Rechteck 61">
            <a:extLst>
              <a:ext uri="{FF2B5EF4-FFF2-40B4-BE49-F238E27FC236}">
                <a16:creationId xmlns:a16="http://schemas.microsoft.com/office/drawing/2014/main" id="{2A52904A-BB7B-DC47-BADC-1F3628FA82EE}"/>
              </a:ext>
            </a:extLst>
          </p:cNvPr>
          <p:cNvSpPr/>
          <p:nvPr/>
        </p:nvSpPr>
        <p:spPr>
          <a:xfrm>
            <a:off x="1385316" y="1321314"/>
            <a:ext cx="5974080" cy="4572000"/>
          </a:xfrm>
          <a:prstGeom prst="rect">
            <a:avLst/>
          </a:prstGeom>
          <a:solidFill>
            <a:schemeClr val="bg1">
              <a:lumMod val="95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hteck 7">
            <a:extLst>
              <a:ext uri="{FF2B5EF4-FFF2-40B4-BE49-F238E27FC236}">
                <a16:creationId xmlns:a16="http://schemas.microsoft.com/office/drawing/2014/main" id="{97FDE892-8B18-674D-984D-9617058AAA37}"/>
              </a:ext>
            </a:extLst>
          </p:cNvPr>
          <p:cNvSpPr/>
          <p:nvPr/>
        </p:nvSpPr>
        <p:spPr>
          <a:xfrm>
            <a:off x="401525" y="2910908"/>
            <a:ext cx="2681162" cy="646331"/>
          </a:xfrm>
          <a:prstGeom prst="rect">
            <a:avLst/>
          </a:prstGeom>
        </p:spPr>
        <p:txBody>
          <a:bodyPr wrap="square">
            <a:spAutoFit/>
          </a:bodyPr>
          <a:lstStyle/>
          <a:p>
            <a:r>
              <a:rPr lang="en-GB" sz="900" b="1">
                <a:solidFill>
                  <a:schemeClr val="bg1">
                    <a:lumMod val="50000"/>
                  </a:schemeClr>
                </a:solidFill>
                <a:latin typeface="Arial Narrow" panose="020B0604020202020204" pitchFamily="34" charset="0"/>
                <a:cs typeface="Arial Narrow" panose="020B0604020202020204" pitchFamily="34" charset="0"/>
              </a:rPr>
              <a:t>Lack of popular apps and an unpopular ecosystem means Microsoft holds less than 2 per cent of the global smartphone market, and sold just 2.3 million units during the first three months of the year.</a:t>
            </a:r>
            <a:endParaRPr lang="en-US" sz="900" b="1">
              <a:solidFill>
                <a:schemeClr val="bg1">
                  <a:lumMod val="50000"/>
                </a:schemeClr>
              </a:solidFill>
              <a:latin typeface="Arial Narrow" panose="020B0604020202020204" pitchFamily="34" charset="0"/>
              <a:cs typeface="Arial Narrow" panose="020B0604020202020204" pitchFamily="34" charset="0"/>
            </a:endParaRPr>
          </a:p>
        </p:txBody>
      </p:sp>
      <p:sp>
        <p:nvSpPr>
          <p:cNvPr id="10" name="Textfeld 9">
            <a:extLst>
              <a:ext uri="{FF2B5EF4-FFF2-40B4-BE49-F238E27FC236}">
                <a16:creationId xmlns:a16="http://schemas.microsoft.com/office/drawing/2014/main" id="{0FD1F698-3EC4-0D4F-9216-7315AD293CD9}"/>
              </a:ext>
            </a:extLst>
          </p:cNvPr>
          <p:cNvSpPr txBox="1"/>
          <p:nvPr/>
        </p:nvSpPr>
        <p:spPr>
          <a:xfrm>
            <a:off x="401525" y="2696968"/>
            <a:ext cx="784189" cy="307777"/>
          </a:xfrm>
          <a:prstGeom prst="rect">
            <a:avLst/>
          </a:prstGeom>
          <a:noFill/>
        </p:spPr>
        <p:txBody>
          <a:bodyPr wrap="none" rtlCol="0">
            <a:spAutoFit/>
          </a:bodyPr>
          <a:lstStyle/>
          <a:p>
            <a:r>
              <a:rPr lang="en-GB" sz="1400" b="1">
                <a:solidFill>
                  <a:srgbClr val="C00000"/>
                </a:solidFill>
                <a:latin typeface="Arial Narrow" panose="020B0604020202020204" pitchFamily="34" charset="0"/>
                <a:cs typeface="Arial Narrow" panose="020B0604020202020204" pitchFamily="34" charset="0"/>
              </a:rPr>
              <a:t>Platform</a:t>
            </a:r>
            <a:endParaRPr lang="en-US" sz="1400" b="1">
              <a:solidFill>
                <a:srgbClr val="C00000"/>
              </a:solidFill>
              <a:latin typeface="Arial Narrow" panose="020B0604020202020204" pitchFamily="34" charset="0"/>
              <a:cs typeface="Arial Narrow" panose="020B0604020202020204" pitchFamily="34" charset="0"/>
            </a:endParaRPr>
          </a:p>
        </p:txBody>
      </p:sp>
      <p:sp>
        <p:nvSpPr>
          <p:cNvPr id="12" name="Textfeld 11">
            <a:extLst>
              <a:ext uri="{FF2B5EF4-FFF2-40B4-BE49-F238E27FC236}">
                <a16:creationId xmlns:a16="http://schemas.microsoft.com/office/drawing/2014/main" id="{FBAEE324-171D-E449-83DD-BF45E3CAF70F}"/>
              </a:ext>
            </a:extLst>
          </p:cNvPr>
          <p:cNvSpPr txBox="1"/>
          <p:nvPr/>
        </p:nvSpPr>
        <p:spPr>
          <a:xfrm>
            <a:off x="401525" y="1688371"/>
            <a:ext cx="999441" cy="307777"/>
          </a:xfrm>
          <a:prstGeom prst="rect">
            <a:avLst/>
          </a:prstGeom>
          <a:noFill/>
        </p:spPr>
        <p:txBody>
          <a:bodyPr wrap="none" rtlCol="0">
            <a:spAutoFit/>
          </a:bodyPr>
          <a:lstStyle/>
          <a:p>
            <a:r>
              <a:rPr lang="en-GB" sz="1400" b="1">
                <a:solidFill>
                  <a:srgbClr val="C00000"/>
                </a:solidFill>
                <a:latin typeface="Arial Narrow" panose="020B0604020202020204" pitchFamily="34" charset="0"/>
                <a:cs typeface="Arial Narrow" panose="020B0604020202020204" pitchFamily="34" charset="0"/>
              </a:rPr>
              <a:t>Technology</a:t>
            </a:r>
            <a:endParaRPr lang="en-US" sz="1400" b="1">
              <a:solidFill>
                <a:srgbClr val="C00000"/>
              </a:solidFill>
              <a:latin typeface="Arial Narrow" panose="020B0604020202020204" pitchFamily="34" charset="0"/>
              <a:cs typeface="Arial Narrow" panose="020B0604020202020204" pitchFamily="34" charset="0"/>
            </a:endParaRPr>
          </a:p>
        </p:txBody>
      </p:sp>
      <p:sp>
        <p:nvSpPr>
          <p:cNvPr id="13" name="Textfeld 12">
            <a:extLst>
              <a:ext uri="{FF2B5EF4-FFF2-40B4-BE49-F238E27FC236}">
                <a16:creationId xmlns:a16="http://schemas.microsoft.com/office/drawing/2014/main" id="{856A20B2-E687-5546-BBBB-05B62210CA72}"/>
              </a:ext>
            </a:extLst>
          </p:cNvPr>
          <p:cNvSpPr txBox="1"/>
          <p:nvPr/>
        </p:nvSpPr>
        <p:spPr>
          <a:xfrm>
            <a:off x="401525" y="742729"/>
            <a:ext cx="511679" cy="307777"/>
          </a:xfrm>
          <a:prstGeom prst="rect">
            <a:avLst/>
          </a:prstGeom>
          <a:noFill/>
        </p:spPr>
        <p:txBody>
          <a:bodyPr wrap="none" rtlCol="0">
            <a:spAutoFit/>
          </a:bodyPr>
          <a:lstStyle/>
          <a:p>
            <a:r>
              <a:rPr lang="en-GB" sz="1400" b="1">
                <a:solidFill>
                  <a:srgbClr val="C00000"/>
                </a:solidFill>
                <a:latin typeface="Arial Narrow" panose="020B0604020202020204" pitchFamily="34" charset="0"/>
                <a:cs typeface="Arial Narrow" panose="020B0604020202020204" pitchFamily="34" charset="0"/>
              </a:rPr>
              <a:t>Cost</a:t>
            </a:r>
            <a:endParaRPr lang="en-US" sz="1400" b="1">
              <a:solidFill>
                <a:srgbClr val="C00000"/>
              </a:solidFill>
              <a:latin typeface="Arial Narrow" panose="020B0604020202020204" pitchFamily="34" charset="0"/>
              <a:cs typeface="Arial Narrow" panose="020B0604020202020204" pitchFamily="34" charset="0"/>
            </a:endParaRPr>
          </a:p>
        </p:txBody>
      </p:sp>
      <p:sp>
        <p:nvSpPr>
          <p:cNvPr id="14" name="Textfeld 13">
            <a:extLst>
              <a:ext uri="{FF2B5EF4-FFF2-40B4-BE49-F238E27FC236}">
                <a16:creationId xmlns:a16="http://schemas.microsoft.com/office/drawing/2014/main" id="{EE6924F8-8745-FB4B-A5E9-ABEB6742551C}"/>
              </a:ext>
            </a:extLst>
          </p:cNvPr>
          <p:cNvSpPr txBox="1"/>
          <p:nvPr/>
        </p:nvSpPr>
        <p:spPr>
          <a:xfrm>
            <a:off x="401525" y="3587967"/>
            <a:ext cx="995785" cy="307777"/>
          </a:xfrm>
          <a:prstGeom prst="rect">
            <a:avLst/>
          </a:prstGeom>
          <a:noFill/>
        </p:spPr>
        <p:txBody>
          <a:bodyPr wrap="none" rtlCol="0">
            <a:spAutoFit/>
          </a:bodyPr>
          <a:lstStyle/>
          <a:p>
            <a:r>
              <a:rPr lang="en-GB" sz="1400" b="1">
                <a:solidFill>
                  <a:srgbClr val="C00000"/>
                </a:solidFill>
                <a:latin typeface="Arial Narrow" panose="020B0604020202020204" pitchFamily="34" charset="0"/>
                <a:cs typeface="Arial Narrow" panose="020B0604020202020204" pitchFamily="34" charset="0"/>
              </a:rPr>
              <a:t>Community</a:t>
            </a:r>
            <a:endParaRPr lang="en-US" sz="1400" b="1">
              <a:solidFill>
                <a:srgbClr val="C00000"/>
              </a:solidFill>
              <a:latin typeface="Arial Narrow" panose="020B0604020202020204" pitchFamily="34" charset="0"/>
              <a:cs typeface="Arial Narrow" panose="020B0604020202020204" pitchFamily="34" charset="0"/>
            </a:endParaRPr>
          </a:p>
        </p:txBody>
      </p:sp>
      <p:sp>
        <p:nvSpPr>
          <p:cNvPr id="15" name="Textfeld 14">
            <a:extLst>
              <a:ext uri="{FF2B5EF4-FFF2-40B4-BE49-F238E27FC236}">
                <a16:creationId xmlns:a16="http://schemas.microsoft.com/office/drawing/2014/main" id="{BBB84116-E864-2D48-AC17-20F714A2B597}"/>
              </a:ext>
            </a:extLst>
          </p:cNvPr>
          <p:cNvSpPr txBox="1"/>
          <p:nvPr/>
        </p:nvSpPr>
        <p:spPr>
          <a:xfrm>
            <a:off x="401525" y="4624335"/>
            <a:ext cx="1265090" cy="307777"/>
          </a:xfrm>
          <a:prstGeom prst="rect">
            <a:avLst/>
          </a:prstGeom>
          <a:noFill/>
        </p:spPr>
        <p:txBody>
          <a:bodyPr wrap="none" rtlCol="0">
            <a:spAutoFit/>
          </a:bodyPr>
          <a:lstStyle/>
          <a:p>
            <a:r>
              <a:rPr lang="en-GB" sz="1400" b="1">
                <a:solidFill>
                  <a:srgbClr val="C00000"/>
                </a:solidFill>
                <a:latin typeface="Arial Narrow" panose="020B0604020202020204" pitchFamily="34" charset="0"/>
                <a:cs typeface="Arial Narrow" panose="020B0604020202020204" pitchFamily="34" charset="0"/>
              </a:rPr>
              <a:t>Non-Innovation</a:t>
            </a:r>
            <a:endParaRPr lang="en-US" sz="1400" b="1">
              <a:solidFill>
                <a:srgbClr val="C00000"/>
              </a:solidFill>
              <a:latin typeface="Arial Narrow" panose="020B0604020202020204" pitchFamily="34" charset="0"/>
              <a:cs typeface="Arial Narrow" panose="020B0604020202020204" pitchFamily="34" charset="0"/>
            </a:endParaRPr>
          </a:p>
        </p:txBody>
      </p:sp>
      <p:sp>
        <p:nvSpPr>
          <p:cNvPr id="16" name="Rechteck 15">
            <a:extLst>
              <a:ext uri="{FF2B5EF4-FFF2-40B4-BE49-F238E27FC236}">
                <a16:creationId xmlns:a16="http://schemas.microsoft.com/office/drawing/2014/main" id="{BF0095D9-B576-DB4A-A3FB-6F409D624577}"/>
              </a:ext>
            </a:extLst>
          </p:cNvPr>
          <p:cNvSpPr/>
          <p:nvPr/>
        </p:nvSpPr>
        <p:spPr>
          <a:xfrm>
            <a:off x="401525" y="4847910"/>
            <a:ext cx="2726829" cy="646331"/>
          </a:xfrm>
          <a:prstGeom prst="rect">
            <a:avLst/>
          </a:prstGeom>
        </p:spPr>
        <p:txBody>
          <a:bodyPr wrap="square">
            <a:spAutoFit/>
          </a:bodyPr>
          <a:lstStyle/>
          <a:p>
            <a:r>
              <a:rPr lang="en-GB" sz="900" b="1">
                <a:solidFill>
                  <a:schemeClr val="bg1">
                    <a:lumMod val="50000"/>
                  </a:schemeClr>
                </a:solidFill>
                <a:latin typeface="Arial Narrow" panose="020B0604020202020204" pitchFamily="34" charset="0"/>
                <a:cs typeface="Arial Narrow" panose="020B0604020202020204" pitchFamily="34" charset="0"/>
              </a:rPr>
              <a:t>Lack of innovation and the belief in a business model being overdue. Resting on the laurels and not having the methodologies available to ignite a sustained process of innovation.</a:t>
            </a:r>
            <a:endParaRPr lang="en-US" sz="900" b="1">
              <a:solidFill>
                <a:schemeClr val="bg1">
                  <a:lumMod val="50000"/>
                </a:schemeClr>
              </a:solidFill>
              <a:latin typeface="Arial Narrow" panose="020B0604020202020204" pitchFamily="34" charset="0"/>
              <a:cs typeface="Arial Narrow" panose="020B0604020202020204" pitchFamily="34" charset="0"/>
            </a:endParaRPr>
          </a:p>
        </p:txBody>
      </p:sp>
      <p:sp>
        <p:nvSpPr>
          <p:cNvPr id="17" name="Rechteck 16">
            <a:extLst>
              <a:ext uri="{FF2B5EF4-FFF2-40B4-BE49-F238E27FC236}">
                <a16:creationId xmlns:a16="http://schemas.microsoft.com/office/drawing/2014/main" id="{4CED8414-E1D8-4946-AC31-61762C6E840F}"/>
              </a:ext>
            </a:extLst>
          </p:cNvPr>
          <p:cNvSpPr/>
          <p:nvPr/>
        </p:nvSpPr>
        <p:spPr>
          <a:xfrm>
            <a:off x="401525" y="3816724"/>
            <a:ext cx="2716518" cy="784830"/>
          </a:xfrm>
          <a:prstGeom prst="rect">
            <a:avLst/>
          </a:prstGeom>
        </p:spPr>
        <p:txBody>
          <a:bodyPr wrap="square">
            <a:spAutoFit/>
          </a:bodyPr>
          <a:lstStyle/>
          <a:p>
            <a:r>
              <a:rPr lang="en-GB" sz="900" b="1">
                <a:solidFill>
                  <a:schemeClr val="bg1">
                    <a:lumMod val="50000"/>
                  </a:schemeClr>
                </a:solidFill>
                <a:latin typeface="Arial Narrow" panose="020B0604020202020204" pitchFamily="34" charset="0"/>
                <a:cs typeface="Arial Narrow" panose="020B0604020202020204" pitchFamily="34" charset="0"/>
              </a:rPr>
              <a:t>The three “Ls” killed Lehmann Broth: Not being capable to Leverage (the assets) due to that the Liquidity went down and the higher risk they had to take produced additional Losses! The community’s trust was “consumed”.</a:t>
            </a:r>
          </a:p>
        </p:txBody>
      </p:sp>
      <p:sp>
        <p:nvSpPr>
          <p:cNvPr id="18" name="Rechteck 17">
            <a:extLst>
              <a:ext uri="{FF2B5EF4-FFF2-40B4-BE49-F238E27FC236}">
                <a16:creationId xmlns:a16="http://schemas.microsoft.com/office/drawing/2014/main" id="{205AE192-FECC-FC41-A7AC-8DAE49C62893}"/>
              </a:ext>
            </a:extLst>
          </p:cNvPr>
          <p:cNvSpPr/>
          <p:nvPr/>
        </p:nvSpPr>
        <p:spPr>
          <a:xfrm>
            <a:off x="401525" y="1910335"/>
            <a:ext cx="2650488" cy="784830"/>
          </a:xfrm>
          <a:prstGeom prst="rect">
            <a:avLst/>
          </a:prstGeom>
        </p:spPr>
        <p:txBody>
          <a:bodyPr wrap="square">
            <a:spAutoFit/>
          </a:bodyPr>
          <a:lstStyle/>
          <a:p>
            <a:r>
              <a:rPr lang="en-GB" sz="900" b="1">
                <a:solidFill>
                  <a:schemeClr val="bg1">
                    <a:lumMod val="50000"/>
                  </a:schemeClr>
                </a:solidFill>
                <a:latin typeface="Arial Narrow" panose="020B0604020202020204" pitchFamily="34" charset="0"/>
                <a:cs typeface="Arial Narrow" panose="020B0604020202020204" pitchFamily="34" charset="0"/>
              </a:rPr>
              <a:t>Disruption came from inside. The company’s management was not able to anticipate the related consequences of the invented “digital Cam”. The perception was to make money from photos printed on paper.</a:t>
            </a:r>
            <a:endParaRPr lang="en-US" sz="900" b="1">
              <a:solidFill>
                <a:schemeClr val="bg1">
                  <a:lumMod val="50000"/>
                </a:schemeClr>
              </a:solidFill>
              <a:latin typeface="Arial Narrow" panose="020B0604020202020204" pitchFamily="34" charset="0"/>
              <a:cs typeface="Arial Narrow" panose="020B0604020202020204" pitchFamily="34" charset="0"/>
            </a:endParaRPr>
          </a:p>
        </p:txBody>
      </p:sp>
      <p:sp>
        <p:nvSpPr>
          <p:cNvPr id="19" name="Rechteck 18">
            <a:extLst>
              <a:ext uri="{FF2B5EF4-FFF2-40B4-BE49-F238E27FC236}">
                <a16:creationId xmlns:a16="http://schemas.microsoft.com/office/drawing/2014/main" id="{4D380158-077E-B84D-880B-35BF5E1F4427}"/>
              </a:ext>
            </a:extLst>
          </p:cNvPr>
          <p:cNvSpPr/>
          <p:nvPr/>
        </p:nvSpPr>
        <p:spPr>
          <a:xfrm>
            <a:off x="401526" y="958879"/>
            <a:ext cx="2650488" cy="784830"/>
          </a:xfrm>
          <a:prstGeom prst="rect">
            <a:avLst/>
          </a:prstGeom>
        </p:spPr>
        <p:txBody>
          <a:bodyPr wrap="square">
            <a:spAutoFit/>
          </a:bodyPr>
          <a:lstStyle/>
          <a:p>
            <a:r>
              <a:rPr lang="en-GB" sz="900" b="1">
                <a:solidFill>
                  <a:schemeClr val="bg1">
                    <a:lumMod val="50000"/>
                  </a:schemeClr>
                </a:solidFill>
                <a:latin typeface="Arial Narrow" panose="020B0604020202020204" pitchFamily="34" charset="0"/>
                <a:cs typeface="Arial Narrow" panose="020B0604020202020204" pitchFamily="34" charset="0"/>
              </a:rPr>
              <a:t>The mobile service “Iridium” invented is used by all of us on a daily basis. Just on far lower and un-comparable scale of cost. The investment vs. the revenue subscribers leveraged generated unproportioned results. </a:t>
            </a:r>
            <a:endParaRPr lang="en-US" sz="900" b="1">
              <a:solidFill>
                <a:schemeClr val="bg1">
                  <a:lumMod val="50000"/>
                </a:schemeClr>
              </a:solidFill>
              <a:latin typeface="Arial Narrow" panose="020B0604020202020204" pitchFamily="34" charset="0"/>
              <a:cs typeface="Arial Narrow" panose="020B0604020202020204" pitchFamily="34" charset="0"/>
            </a:endParaRPr>
          </a:p>
        </p:txBody>
      </p:sp>
      <p:sp>
        <p:nvSpPr>
          <p:cNvPr id="23" name="Pentagon 12">
            <a:extLst>
              <a:ext uri="{FF2B5EF4-FFF2-40B4-BE49-F238E27FC236}">
                <a16:creationId xmlns:a16="http://schemas.microsoft.com/office/drawing/2014/main" id="{40F432FD-B2FB-4A45-90DF-801B9FAD3534}"/>
              </a:ext>
            </a:extLst>
          </p:cNvPr>
          <p:cNvSpPr/>
          <p:nvPr/>
        </p:nvSpPr>
        <p:spPr>
          <a:xfrm flipH="1">
            <a:off x="4151625" y="4657530"/>
            <a:ext cx="7718810" cy="805179"/>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3E0">
              <a:lumMod val="60000"/>
              <a:lumOff val="40000"/>
            </a:srgb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4" name="Pentagon 12">
            <a:extLst>
              <a:ext uri="{FF2B5EF4-FFF2-40B4-BE49-F238E27FC236}">
                <a16:creationId xmlns:a16="http://schemas.microsoft.com/office/drawing/2014/main" id="{6835E5CC-2252-EF43-BFB9-9F8611B2EA75}"/>
              </a:ext>
            </a:extLst>
          </p:cNvPr>
          <p:cNvSpPr/>
          <p:nvPr/>
        </p:nvSpPr>
        <p:spPr>
          <a:xfrm flipH="1">
            <a:off x="4356093" y="3697703"/>
            <a:ext cx="7514341" cy="833437"/>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C00000">
              <a:alpha val="59000"/>
            </a:srgb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5" name="Pentagon 12">
            <a:extLst>
              <a:ext uri="{FF2B5EF4-FFF2-40B4-BE49-F238E27FC236}">
                <a16:creationId xmlns:a16="http://schemas.microsoft.com/office/drawing/2014/main" id="{14AF7B2D-51CE-3848-8C5A-F1E63FFACE46}"/>
              </a:ext>
            </a:extLst>
          </p:cNvPr>
          <p:cNvSpPr/>
          <p:nvPr/>
        </p:nvSpPr>
        <p:spPr>
          <a:xfrm flipH="1">
            <a:off x="4179373" y="2757890"/>
            <a:ext cx="7691062" cy="845477"/>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2C5234"/>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6" name="Pentagon 12">
            <a:extLst>
              <a:ext uri="{FF2B5EF4-FFF2-40B4-BE49-F238E27FC236}">
                <a16:creationId xmlns:a16="http://schemas.microsoft.com/office/drawing/2014/main" id="{65C945E8-63D6-0344-99F3-DF4FA7F722A2}"/>
              </a:ext>
            </a:extLst>
          </p:cNvPr>
          <p:cNvSpPr/>
          <p:nvPr/>
        </p:nvSpPr>
        <p:spPr>
          <a:xfrm flipH="1">
            <a:off x="3995072" y="1841193"/>
            <a:ext cx="7875361" cy="832401"/>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3E0">
              <a:lumMod val="75000"/>
            </a:srgb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7" name="Pentagon 12">
            <a:extLst>
              <a:ext uri="{FF2B5EF4-FFF2-40B4-BE49-F238E27FC236}">
                <a16:creationId xmlns:a16="http://schemas.microsoft.com/office/drawing/2014/main" id="{7506AF86-889F-1F44-91E7-8F4E4CF0C29E}"/>
              </a:ext>
            </a:extLst>
          </p:cNvPr>
          <p:cNvSpPr/>
          <p:nvPr/>
        </p:nvSpPr>
        <p:spPr>
          <a:xfrm flipH="1">
            <a:off x="3995075" y="942678"/>
            <a:ext cx="7875361" cy="833437"/>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chemeClr val="bg2">
              <a:lumMod val="50000"/>
            </a:scheme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8" name="Pentagon 9">
            <a:extLst>
              <a:ext uri="{FF2B5EF4-FFF2-40B4-BE49-F238E27FC236}">
                <a16:creationId xmlns:a16="http://schemas.microsoft.com/office/drawing/2014/main" id="{057EF53D-B897-314E-A796-5A133FA35A09}"/>
              </a:ext>
            </a:extLst>
          </p:cNvPr>
          <p:cNvSpPr/>
          <p:nvPr/>
        </p:nvSpPr>
        <p:spPr>
          <a:xfrm>
            <a:off x="3082687" y="930321"/>
            <a:ext cx="1633912" cy="833437"/>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chemeClr val="bg2">
              <a:lumMod val="25000"/>
            </a:scheme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29" name="Pentagon 9">
            <a:extLst>
              <a:ext uri="{FF2B5EF4-FFF2-40B4-BE49-F238E27FC236}">
                <a16:creationId xmlns:a16="http://schemas.microsoft.com/office/drawing/2014/main" id="{0368FCBB-D424-8948-AE4B-C72F6072889F}"/>
              </a:ext>
            </a:extLst>
          </p:cNvPr>
          <p:cNvSpPr/>
          <p:nvPr/>
        </p:nvSpPr>
        <p:spPr>
          <a:xfrm>
            <a:off x="3082687" y="1862237"/>
            <a:ext cx="1786320" cy="833437"/>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97A9"/>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30" name="Pentagon 9">
            <a:extLst>
              <a:ext uri="{FF2B5EF4-FFF2-40B4-BE49-F238E27FC236}">
                <a16:creationId xmlns:a16="http://schemas.microsoft.com/office/drawing/2014/main" id="{CEF981E9-0B26-6444-AD61-7EF56A302141}"/>
              </a:ext>
            </a:extLst>
          </p:cNvPr>
          <p:cNvSpPr/>
          <p:nvPr/>
        </p:nvSpPr>
        <p:spPr>
          <a:xfrm>
            <a:off x="3082687" y="2762501"/>
            <a:ext cx="1809346" cy="833437"/>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2C5234">
              <a:lumMod val="60000"/>
              <a:lumOff val="40000"/>
            </a:srgbClr>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31" name="Pentagon 9">
            <a:extLst>
              <a:ext uri="{FF2B5EF4-FFF2-40B4-BE49-F238E27FC236}">
                <a16:creationId xmlns:a16="http://schemas.microsoft.com/office/drawing/2014/main" id="{BE19E4C6-85F9-E34A-AE69-612A103E3329}"/>
              </a:ext>
            </a:extLst>
          </p:cNvPr>
          <p:cNvSpPr/>
          <p:nvPr/>
        </p:nvSpPr>
        <p:spPr>
          <a:xfrm>
            <a:off x="3082687" y="3714041"/>
            <a:ext cx="1805710" cy="843678"/>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chemeClr val="accent2"/>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32" name="Pentagon 9">
            <a:extLst>
              <a:ext uri="{FF2B5EF4-FFF2-40B4-BE49-F238E27FC236}">
                <a16:creationId xmlns:a16="http://schemas.microsoft.com/office/drawing/2014/main" id="{9489D510-10FF-B847-8F94-B2A46EED8F0D}"/>
              </a:ext>
            </a:extLst>
          </p:cNvPr>
          <p:cNvSpPr/>
          <p:nvPr/>
        </p:nvSpPr>
        <p:spPr>
          <a:xfrm>
            <a:off x="3082687" y="4637064"/>
            <a:ext cx="1786320" cy="833437"/>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A3E0"/>
          </a:solidFill>
          <a:ln w="12700" cap="flat" cmpd="sng" algn="ctr">
            <a:noFill/>
            <a:prstDash val="solid"/>
          </a:ln>
          <a:effectLst/>
        </p:spPr>
        <p:txBody>
          <a:bodyPr lIns="91440" tIns="91440" rIns="91440" bIns="9144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33" name="TextBox 40">
            <a:extLst>
              <a:ext uri="{FF2B5EF4-FFF2-40B4-BE49-F238E27FC236}">
                <a16:creationId xmlns:a16="http://schemas.microsoft.com/office/drawing/2014/main" id="{07D7E316-937A-2C47-9D05-E96550C43BBD}"/>
              </a:ext>
            </a:extLst>
          </p:cNvPr>
          <p:cNvSpPr txBox="1"/>
          <p:nvPr/>
        </p:nvSpPr>
        <p:spPr>
          <a:xfrm>
            <a:off x="3241593" y="962105"/>
            <a:ext cx="1240388" cy="565146"/>
          </a:xfrm>
          <a:prstGeom prst="rect">
            <a:avLst/>
          </a:prstGeom>
          <a:noFill/>
        </p:spPr>
        <p:txBody>
          <a:bodyPr wrap="square" lIns="0" tIns="0" rIns="0" bIns="0" rtlCol="0" anchor="ctr" anchorCtr="0">
            <a:noAutofit/>
          </a:bodyPr>
          <a:lstStyle/>
          <a:p>
            <a:pPr>
              <a:defRPr/>
            </a:pPr>
            <a:r>
              <a:rPr lang="en-US" sz="3200" b="1" kern="0">
                <a:solidFill>
                  <a:prstClr val="white"/>
                </a:solidFill>
                <a:latin typeface="Arial Narrow" panose="020B0604020202020204" pitchFamily="34" charset="0"/>
                <a:cs typeface="Arial Narrow" panose="020B0604020202020204" pitchFamily="34" charset="0"/>
              </a:rPr>
              <a:t>01</a:t>
            </a:r>
          </a:p>
        </p:txBody>
      </p:sp>
      <p:sp>
        <p:nvSpPr>
          <p:cNvPr id="34" name="TextBox 41">
            <a:extLst>
              <a:ext uri="{FF2B5EF4-FFF2-40B4-BE49-F238E27FC236}">
                <a16:creationId xmlns:a16="http://schemas.microsoft.com/office/drawing/2014/main" id="{471212AD-6FF3-1048-A3F9-0B8440E5D435}"/>
              </a:ext>
            </a:extLst>
          </p:cNvPr>
          <p:cNvSpPr txBox="1"/>
          <p:nvPr/>
        </p:nvSpPr>
        <p:spPr>
          <a:xfrm>
            <a:off x="3230806" y="1439194"/>
            <a:ext cx="1028999" cy="300511"/>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u="none" strike="noStrike" kern="0" cap="none" spc="0" normalizeH="0" baseline="0" noProof="0">
                <a:ln>
                  <a:noFill/>
                </a:ln>
                <a:solidFill>
                  <a:schemeClr val="bg1"/>
                </a:solidFill>
                <a:effectLst/>
                <a:uLnTx/>
                <a:uFillTx/>
                <a:latin typeface="Arial Narrow" panose="020B0604020202020204" pitchFamily="34" charset="0"/>
                <a:cs typeface="Arial Narrow" panose="020B0604020202020204" pitchFamily="34" charset="0"/>
              </a:rPr>
              <a:t>Iridium (MOT)</a:t>
            </a:r>
          </a:p>
        </p:txBody>
      </p:sp>
      <p:sp>
        <p:nvSpPr>
          <p:cNvPr id="35" name="TextBox 42">
            <a:extLst>
              <a:ext uri="{FF2B5EF4-FFF2-40B4-BE49-F238E27FC236}">
                <a16:creationId xmlns:a16="http://schemas.microsoft.com/office/drawing/2014/main" id="{9CDC7F78-5893-C842-89A0-BB3FACDC155A}"/>
              </a:ext>
            </a:extLst>
          </p:cNvPr>
          <p:cNvSpPr txBox="1"/>
          <p:nvPr/>
        </p:nvSpPr>
        <p:spPr>
          <a:xfrm>
            <a:off x="3204575" y="1860660"/>
            <a:ext cx="1240388" cy="565146"/>
          </a:xfrm>
          <a:prstGeom prst="rect">
            <a:avLst/>
          </a:prstGeom>
          <a:noFill/>
        </p:spPr>
        <p:txBody>
          <a:bodyPr wrap="square" lIns="0" tIns="0" rIns="0" bIns="0" rtlCol="0" anchor="ctr" anchorCtr="0">
            <a:noAutofit/>
          </a:bodyPr>
          <a:lstStyle/>
          <a:p>
            <a:pPr>
              <a:defRPr/>
            </a:pPr>
            <a:r>
              <a:rPr lang="en-US" sz="3200" b="1" kern="0">
                <a:solidFill>
                  <a:prstClr val="white"/>
                </a:solidFill>
                <a:latin typeface="Arial Narrow" panose="020B0604020202020204" pitchFamily="34" charset="0"/>
                <a:cs typeface="Arial Narrow" panose="020B0604020202020204" pitchFamily="34" charset="0"/>
              </a:rPr>
              <a:t>02</a:t>
            </a:r>
          </a:p>
        </p:txBody>
      </p:sp>
      <p:sp>
        <p:nvSpPr>
          <p:cNvPr id="36" name="TextBox 43">
            <a:extLst>
              <a:ext uri="{FF2B5EF4-FFF2-40B4-BE49-F238E27FC236}">
                <a16:creationId xmlns:a16="http://schemas.microsoft.com/office/drawing/2014/main" id="{F904E751-8D42-3046-9E58-79DCBC3AFCD4}"/>
              </a:ext>
            </a:extLst>
          </p:cNvPr>
          <p:cNvSpPr txBox="1"/>
          <p:nvPr/>
        </p:nvSpPr>
        <p:spPr>
          <a:xfrm>
            <a:off x="3241593" y="2414557"/>
            <a:ext cx="1143558" cy="195389"/>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u="none" strike="noStrike" kern="0" cap="none" spc="0" normalizeH="0" baseline="0" noProof="0">
                <a:ln>
                  <a:noFill/>
                </a:ln>
                <a:solidFill>
                  <a:prstClr val="white"/>
                </a:solidFill>
                <a:effectLst/>
                <a:uLnTx/>
                <a:uFillTx/>
                <a:latin typeface="Arial Narrow" panose="020B0604020202020204" pitchFamily="34" charset="0"/>
                <a:cs typeface="Arial Narrow" panose="020B0604020202020204" pitchFamily="34" charset="0"/>
              </a:rPr>
              <a:t>Kodak</a:t>
            </a:r>
          </a:p>
        </p:txBody>
      </p:sp>
      <p:sp>
        <p:nvSpPr>
          <p:cNvPr id="37" name="TextBox 44">
            <a:extLst>
              <a:ext uri="{FF2B5EF4-FFF2-40B4-BE49-F238E27FC236}">
                <a16:creationId xmlns:a16="http://schemas.microsoft.com/office/drawing/2014/main" id="{94DD21C0-352B-B54E-B835-F213742A4FBF}"/>
              </a:ext>
            </a:extLst>
          </p:cNvPr>
          <p:cNvSpPr txBox="1"/>
          <p:nvPr/>
        </p:nvSpPr>
        <p:spPr>
          <a:xfrm>
            <a:off x="3204213" y="2767550"/>
            <a:ext cx="1240388" cy="565146"/>
          </a:xfrm>
          <a:prstGeom prst="rect">
            <a:avLst/>
          </a:prstGeom>
          <a:noFill/>
        </p:spPr>
        <p:txBody>
          <a:bodyPr wrap="square" lIns="0" tIns="0" rIns="0" bIns="0" rtlCol="0" anchor="ctr" anchorCtr="0">
            <a:noAutofit/>
          </a:bodyPr>
          <a:lstStyle/>
          <a:p>
            <a:pPr marR="0" lvl="0" indent="0" fontAlgn="auto">
              <a:lnSpc>
                <a:spcPct val="100000"/>
              </a:lnSpc>
              <a:spcBef>
                <a:spcPts val="0"/>
              </a:spcBef>
              <a:spcAft>
                <a:spcPts val="0"/>
              </a:spcAft>
              <a:buClrTx/>
              <a:buSzTx/>
              <a:buFontTx/>
              <a:buNone/>
              <a:tabLst/>
              <a:defRPr/>
            </a:pPr>
            <a:r>
              <a:rPr lang="en-US" sz="3200" b="1" kern="0">
                <a:solidFill>
                  <a:prstClr val="white"/>
                </a:solidFill>
                <a:latin typeface="Arial Narrow" panose="020B0604020202020204" pitchFamily="34" charset="0"/>
                <a:cs typeface="Arial Narrow" panose="020B0604020202020204" pitchFamily="34" charset="0"/>
              </a:rPr>
              <a:t>03</a:t>
            </a:r>
          </a:p>
        </p:txBody>
      </p:sp>
      <p:sp>
        <p:nvSpPr>
          <p:cNvPr id="38" name="TextBox 45">
            <a:extLst>
              <a:ext uri="{FF2B5EF4-FFF2-40B4-BE49-F238E27FC236}">
                <a16:creationId xmlns:a16="http://schemas.microsoft.com/office/drawing/2014/main" id="{F454CDF4-EDF5-924E-AF9F-CDD1004AA895}"/>
              </a:ext>
            </a:extLst>
          </p:cNvPr>
          <p:cNvSpPr txBox="1"/>
          <p:nvPr/>
        </p:nvSpPr>
        <p:spPr>
          <a:xfrm>
            <a:off x="3237724" y="3294762"/>
            <a:ext cx="913902" cy="202462"/>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b="1" kern="0">
                <a:solidFill>
                  <a:prstClr val="white"/>
                </a:solidFill>
                <a:latin typeface="Arial Narrow" panose="020B0604020202020204" pitchFamily="34" charset="0"/>
                <a:cs typeface="Arial Narrow" panose="020B0604020202020204" pitchFamily="34" charset="0"/>
              </a:rPr>
              <a:t>Nokia</a:t>
            </a:r>
            <a:endParaRPr kumimoji="0" lang="en-US" sz="1100" b="1" u="none" strike="noStrike" kern="0" cap="none" spc="0" normalizeH="0" baseline="0" noProof="0">
              <a:ln>
                <a:noFill/>
              </a:ln>
              <a:solidFill>
                <a:prstClr val="white"/>
              </a:solidFill>
              <a:effectLst/>
              <a:uLnTx/>
              <a:uFillTx/>
              <a:latin typeface="Arial Narrow" panose="020B0604020202020204" pitchFamily="34" charset="0"/>
              <a:cs typeface="Arial Narrow" panose="020B0604020202020204" pitchFamily="34" charset="0"/>
            </a:endParaRPr>
          </a:p>
        </p:txBody>
      </p:sp>
      <p:sp>
        <p:nvSpPr>
          <p:cNvPr id="39" name="TextBox 46">
            <a:extLst>
              <a:ext uri="{FF2B5EF4-FFF2-40B4-BE49-F238E27FC236}">
                <a16:creationId xmlns:a16="http://schemas.microsoft.com/office/drawing/2014/main" id="{0C7069D2-DF4E-C643-9065-DDC3FC4253DB}"/>
              </a:ext>
            </a:extLst>
          </p:cNvPr>
          <p:cNvSpPr txBox="1"/>
          <p:nvPr/>
        </p:nvSpPr>
        <p:spPr>
          <a:xfrm>
            <a:off x="3167100" y="3750506"/>
            <a:ext cx="1240388" cy="565146"/>
          </a:xfrm>
          <a:prstGeom prst="rect">
            <a:avLst/>
          </a:prstGeom>
          <a:noFill/>
        </p:spPr>
        <p:txBody>
          <a:bodyPr wrap="square" lIns="0" tIns="0" rIns="0" bIns="0" rtlCol="0" anchor="ctr" anchorCtr="0">
            <a:noAutofit/>
          </a:bodyPr>
          <a:lstStyle/>
          <a:p>
            <a:pPr>
              <a:defRPr/>
            </a:pPr>
            <a:r>
              <a:rPr lang="en-US" sz="3200" b="1" kern="0">
                <a:solidFill>
                  <a:prstClr val="white"/>
                </a:solidFill>
                <a:latin typeface="Arial Narrow" panose="020B0604020202020204" pitchFamily="34" charset="0"/>
                <a:cs typeface="Arial Narrow" panose="020B0604020202020204" pitchFamily="34" charset="0"/>
              </a:rPr>
              <a:t>04</a:t>
            </a:r>
          </a:p>
        </p:txBody>
      </p:sp>
      <p:sp>
        <p:nvSpPr>
          <p:cNvPr id="40" name="TextBox 47">
            <a:extLst>
              <a:ext uri="{FF2B5EF4-FFF2-40B4-BE49-F238E27FC236}">
                <a16:creationId xmlns:a16="http://schemas.microsoft.com/office/drawing/2014/main" id="{4B779F21-C21F-CD46-AA60-3B3C401939A6}"/>
              </a:ext>
            </a:extLst>
          </p:cNvPr>
          <p:cNvSpPr txBox="1"/>
          <p:nvPr/>
        </p:nvSpPr>
        <p:spPr>
          <a:xfrm>
            <a:off x="3201795" y="4281855"/>
            <a:ext cx="1455637" cy="239283"/>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u="none" strike="noStrike" kern="0" cap="none" spc="0" normalizeH="0" baseline="0" noProof="0">
                <a:ln>
                  <a:noFill/>
                </a:ln>
                <a:solidFill>
                  <a:prstClr val="white"/>
                </a:solidFill>
                <a:effectLst/>
                <a:uLnTx/>
                <a:uFillTx/>
                <a:latin typeface="Arial Narrow" panose="020B0604020202020204" pitchFamily="34" charset="0"/>
                <a:cs typeface="Arial Narrow" panose="020B0604020202020204" pitchFamily="34" charset="0"/>
              </a:rPr>
              <a:t>Lehmann Broth.</a:t>
            </a:r>
          </a:p>
        </p:txBody>
      </p:sp>
      <p:sp>
        <p:nvSpPr>
          <p:cNvPr id="41" name="TextBox 48">
            <a:extLst>
              <a:ext uri="{FF2B5EF4-FFF2-40B4-BE49-F238E27FC236}">
                <a16:creationId xmlns:a16="http://schemas.microsoft.com/office/drawing/2014/main" id="{B03DAE00-B94D-0D46-B566-083B00C5BACB}"/>
              </a:ext>
            </a:extLst>
          </p:cNvPr>
          <p:cNvSpPr txBox="1"/>
          <p:nvPr/>
        </p:nvSpPr>
        <p:spPr>
          <a:xfrm>
            <a:off x="3147710" y="4621298"/>
            <a:ext cx="1240388" cy="565146"/>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200" b="1" kern="0">
                <a:solidFill>
                  <a:prstClr val="white"/>
                </a:solidFill>
                <a:latin typeface="Arial Narrow" panose="020B0604020202020204" pitchFamily="34" charset="0"/>
                <a:cs typeface="Arial Narrow" panose="020B0604020202020204" pitchFamily="34" charset="0"/>
              </a:rPr>
              <a:t>05</a:t>
            </a:r>
          </a:p>
        </p:txBody>
      </p:sp>
      <p:sp>
        <p:nvSpPr>
          <p:cNvPr id="42" name="TextBox 49">
            <a:extLst>
              <a:ext uri="{FF2B5EF4-FFF2-40B4-BE49-F238E27FC236}">
                <a16:creationId xmlns:a16="http://schemas.microsoft.com/office/drawing/2014/main" id="{A6818D61-BE42-B246-8A55-A4378D265500}"/>
              </a:ext>
            </a:extLst>
          </p:cNvPr>
          <p:cNvSpPr txBox="1"/>
          <p:nvPr/>
        </p:nvSpPr>
        <p:spPr>
          <a:xfrm>
            <a:off x="3171544" y="5145228"/>
            <a:ext cx="1202820" cy="206827"/>
          </a:xfrm>
          <a:prstGeom prst="rect">
            <a:avLst/>
          </a:prstGeom>
          <a:noFill/>
        </p:spPr>
        <p:txBody>
          <a:bodyPr wrap="square" lIns="0" tIns="0" rIns="0" bIns="0" rtlCol="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100" b="1" kern="0">
                <a:solidFill>
                  <a:prstClr val="white"/>
                </a:solidFill>
                <a:latin typeface="Arial Narrow" panose="020B0604020202020204" pitchFamily="34" charset="0"/>
                <a:cs typeface="Arial Narrow" panose="020B0604020202020204" pitchFamily="34" charset="0"/>
              </a:rPr>
              <a:t>Chrysler </a:t>
            </a:r>
          </a:p>
        </p:txBody>
      </p:sp>
      <p:sp>
        <p:nvSpPr>
          <p:cNvPr id="43" name="Rectangle 51">
            <a:extLst>
              <a:ext uri="{FF2B5EF4-FFF2-40B4-BE49-F238E27FC236}">
                <a16:creationId xmlns:a16="http://schemas.microsoft.com/office/drawing/2014/main" id="{D9880952-6AD3-BD45-AC99-C7C95BCA0E64}"/>
              </a:ext>
            </a:extLst>
          </p:cNvPr>
          <p:cNvSpPr/>
          <p:nvPr/>
        </p:nvSpPr>
        <p:spPr>
          <a:xfrm>
            <a:off x="6081090" y="1045049"/>
            <a:ext cx="5789343" cy="656556"/>
          </a:xfrm>
          <a:prstGeom prst="rect">
            <a:avLst/>
          </a:prstGeom>
        </p:spPr>
        <p:txBody>
          <a:bodyPr wrap="square" lIns="0" tIns="0" rIns="0" bIns="0">
            <a:noAutofit/>
          </a:bodyPr>
          <a:lstStyle/>
          <a:p>
            <a:r>
              <a:rPr lang="en-GB" sz="900" b="1">
                <a:solidFill>
                  <a:schemeClr val="bg1"/>
                </a:solidFill>
                <a:latin typeface="Arial Narrow" panose="020B0604020202020204" pitchFamily="34" charset="0"/>
                <a:cs typeface="Arial Narrow" panose="020B0604020202020204" pitchFamily="34" charset="0"/>
              </a:rPr>
              <a:t>Iridium, the global satellite phone company backed by Motorola (MOT), filed for bankruptcy in 1999, after the company had spent $5 billion to build and launch its infrastructure of satellites to provide worldwide wireless phone service. At the time, it was one of the 20 largest bankruptcies in US history. To work properly, the system needed 66 satellites. The creation of this enormous system forced the company to default on $1.5 billion of debt. The service had been such a failure that it only had 10,000 subscribers. </a:t>
            </a:r>
            <a:endParaRPr lang="en-US" sz="900" b="1">
              <a:solidFill>
                <a:schemeClr val="bg1"/>
              </a:solidFill>
              <a:latin typeface="Arial Narrow" panose="020B0604020202020204" pitchFamily="34" charset="0"/>
              <a:cs typeface="Arial Narrow" panose="020B0604020202020204" pitchFamily="34" charset="0"/>
            </a:endParaRPr>
          </a:p>
        </p:txBody>
      </p:sp>
      <p:sp>
        <p:nvSpPr>
          <p:cNvPr id="44" name="Half Frame 52">
            <a:extLst>
              <a:ext uri="{FF2B5EF4-FFF2-40B4-BE49-F238E27FC236}">
                <a16:creationId xmlns:a16="http://schemas.microsoft.com/office/drawing/2014/main" id="{EA2358B4-3D29-7648-A120-5A8B265D383A}"/>
              </a:ext>
            </a:extLst>
          </p:cNvPr>
          <p:cNvSpPr/>
          <p:nvPr/>
        </p:nvSpPr>
        <p:spPr>
          <a:xfrm rot="8142470">
            <a:off x="5450884" y="2196486"/>
            <a:ext cx="461250" cy="257369"/>
          </a:xfrm>
          <a:prstGeom prst="halfFrame">
            <a:avLst>
              <a:gd name="adj1" fmla="val 26576"/>
              <a:gd name="adj2" fmla="val 25856"/>
            </a:avLst>
          </a:prstGeom>
          <a:solidFill>
            <a:sysClr val="window" lastClr="FFFFFF"/>
          </a:solidFill>
          <a:ln w="12700" cap="flat" cmpd="sng" algn="ctr">
            <a:noFill/>
            <a:prstDash val="solid"/>
          </a:ln>
          <a:effectLst/>
        </p:spPr>
        <p:txBody>
          <a:bodyPr lIns="36000" tIns="36000" rIns="36000" b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45" name="Rectangle 53">
            <a:extLst>
              <a:ext uri="{FF2B5EF4-FFF2-40B4-BE49-F238E27FC236}">
                <a16:creationId xmlns:a16="http://schemas.microsoft.com/office/drawing/2014/main" id="{F18BB06B-AA6F-B141-B9F4-A7FF5AFE38E2}"/>
              </a:ext>
            </a:extLst>
          </p:cNvPr>
          <p:cNvSpPr/>
          <p:nvPr/>
        </p:nvSpPr>
        <p:spPr>
          <a:xfrm>
            <a:off x="6079040" y="2045535"/>
            <a:ext cx="5791393" cy="584188"/>
          </a:xfrm>
          <a:prstGeom prst="rect">
            <a:avLst/>
          </a:prstGeom>
        </p:spPr>
        <p:txBody>
          <a:bodyPr wrap="square" lIns="0" tIns="0" rIns="0" bIns="0">
            <a:noAutofit/>
          </a:bodyPr>
          <a:lstStyle/>
          <a:p>
            <a:r>
              <a:rPr lang="en-GB" sz="900" b="1">
                <a:solidFill>
                  <a:schemeClr val="bg1"/>
                </a:solidFill>
                <a:latin typeface="Arial Narrow" panose="020B0604020202020204" pitchFamily="34" charset="0"/>
                <a:cs typeface="Arial Narrow" panose="020B0604020202020204" pitchFamily="34" charset="0"/>
              </a:rPr>
              <a:t>Kodak was a juggernaut of a company; but the tragedy of its collapse runs deeper. It is not that the company could not have saved itself by responding to change. The tragedy is that Kodak invented the change that eventually killed it. A Kodak engineer, Steven J. </a:t>
            </a:r>
            <a:r>
              <a:rPr lang="en-GB" sz="900" b="1" err="1">
                <a:solidFill>
                  <a:schemeClr val="bg1"/>
                </a:solidFill>
                <a:latin typeface="Arial Narrow" panose="020B0604020202020204" pitchFamily="34" charset="0"/>
                <a:cs typeface="Arial Narrow" panose="020B0604020202020204" pitchFamily="34" charset="0"/>
              </a:rPr>
              <a:t>Sasson</a:t>
            </a:r>
            <a:r>
              <a:rPr lang="en-GB" sz="900" b="1">
                <a:solidFill>
                  <a:schemeClr val="bg1"/>
                </a:solidFill>
                <a:latin typeface="Arial Narrow" panose="020B0604020202020204" pitchFamily="34" charset="0"/>
                <a:cs typeface="Arial Narrow" panose="020B0604020202020204" pitchFamily="34" charset="0"/>
              </a:rPr>
              <a:t>, invented the first digital camera in 1975</a:t>
            </a:r>
            <a:r>
              <a:rPr lang="en-GB" sz="900" b="1">
                <a:solidFill>
                  <a:schemeClr val="accent1">
                    <a:lumMod val="20000"/>
                    <a:lumOff val="80000"/>
                  </a:schemeClr>
                </a:solidFill>
                <a:latin typeface="Arial Narrow" panose="020B0604020202020204" pitchFamily="34" charset="0"/>
                <a:cs typeface="Arial Narrow" panose="020B0604020202020204" pitchFamily="34" charset="0"/>
              </a:rPr>
              <a:t>. </a:t>
            </a:r>
            <a:r>
              <a:rPr lang="en-GB" sz="900" b="1">
                <a:solidFill>
                  <a:schemeClr val="accent5">
                    <a:lumMod val="20000"/>
                    <a:lumOff val="80000"/>
                  </a:schemeClr>
                </a:solidFill>
                <a:latin typeface="Arial Narrow" panose="020B0604020202020204" pitchFamily="34" charset="0"/>
                <a:cs typeface="Arial Narrow" panose="020B0604020202020204" pitchFamily="34" charset="0"/>
                <a:hlinkClick r:id="rId3"/>
              </a:rPr>
              <a:t>In</a:t>
            </a:r>
            <a:r>
              <a:rPr lang="en-GB" sz="900" b="1">
                <a:solidFill>
                  <a:schemeClr val="bg1">
                    <a:lumMod val="75000"/>
                  </a:schemeClr>
                </a:solidFill>
                <a:latin typeface="Arial Narrow" panose="020B0604020202020204" pitchFamily="34" charset="0"/>
                <a:cs typeface="Arial Narrow" panose="020B0604020202020204" pitchFamily="34" charset="0"/>
                <a:hlinkClick r:id="rId3"/>
              </a:rPr>
              <a:t> an interview with the New York Times</a:t>
            </a:r>
            <a:r>
              <a:rPr lang="en-GB" sz="900" b="1">
                <a:solidFill>
                  <a:schemeClr val="accent1">
                    <a:lumMod val="20000"/>
                    <a:lumOff val="80000"/>
                  </a:schemeClr>
                </a:solidFill>
                <a:latin typeface="Arial Narrow" panose="020B0604020202020204" pitchFamily="34" charset="0"/>
                <a:cs typeface="Arial Narrow" panose="020B0604020202020204" pitchFamily="34" charset="0"/>
              </a:rPr>
              <a:t>, </a:t>
            </a:r>
            <a:r>
              <a:rPr lang="en-GB" sz="900" b="1" err="1">
                <a:solidFill>
                  <a:schemeClr val="bg1"/>
                </a:solidFill>
                <a:latin typeface="Arial Narrow" panose="020B0604020202020204" pitchFamily="34" charset="0"/>
                <a:cs typeface="Arial Narrow" panose="020B0604020202020204" pitchFamily="34" charset="0"/>
              </a:rPr>
              <a:t>Sasson</a:t>
            </a:r>
            <a:r>
              <a:rPr lang="en-GB" sz="900" b="1">
                <a:solidFill>
                  <a:schemeClr val="bg1"/>
                </a:solidFill>
                <a:latin typeface="Arial Narrow" panose="020B0604020202020204" pitchFamily="34" charset="0"/>
                <a:cs typeface="Arial Narrow" panose="020B0604020202020204" pitchFamily="34" charset="0"/>
              </a:rPr>
              <a:t> describes how Kodak’s management reacted negatively to his camera because it was filmless photography, instructing him to tell no one about it.</a:t>
            </a:r>
            <a:endParaRPr lang="en-US" sz="900" b="1">
              <a:solidFill>
                <a:schemeClr val="bg1"/>
              </a:solidFill>
              <a:latin typeface="Arial Narrow" panose="020B0604020202020204" pitchFamily="34" charset="0"/>
              <a:cs typeface="Arial Narrow" panose="020B0604020202020204" pitchFamily="34" charset="0"/>
            </a:endParaRPr>
          </a:p>
        </p:txBody>
      </p:sp>
      <p:sp>
        <p:nvSpPr>
          <p:cNvPr id="46" name="Half Frame 54">
            <a:extLst>
              <a:ext uri="{FF2B5EF4-FFF2-40B4-BE49-F238E27FC236}">
                <a16:creationId xmlns:a16="http://schemas.microsoft.com/office/drawing/2014/main" id="{D90C50E5-084C-9340-BDB3-F2FAB2D3880A}"/>
              </a:ext>
            </a:extLst>
          </p:cNvPr>
          <p:cNvSpPr/>
          <p:nvPr/>
        </p:nvSpPr>
        <p:spPr>
          <a:xfrm rot="8142470">
            <a:off x="5436740" y="3030437"/>
            <a:ext cx="461250" cy="257369"/>
          </a:xfrm>
          <a:prstGeom prst="halfFrame">
            <a:avLst>
              <a:gd name="adj1" fmla="val 26576"/>
              <a:gd name="adj2" fmla="val 25856"/>
            </a:avLst>
          </a:prstGeom>
          <a:solidFill>
            <a:sysClr val="window" lastClr="FFFFFF"/>
          </a:solidFill>
          <a:ln w="12700" cap="flat" cmpd="sng" algn="ctr">
            <a:noFill/>
            <a:prstDash val="solid"/>
          </a:ln>
          <a:effectLst/>
        </p:spPr>
        <p:txBody>
          <a:bodyPr lIns="36000" tIns="36000" rIns="36000" b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47" name="Rectangle 55">
            <a:extLst>
              <a:ext uri="{FF2B5EF4-FFF2-40B4-BE49-F238E27FC236}">
                <a16:creationId xmlns:a16="http://schemas.microsoft.com/office/drawing/2014/main" id="{BABE144C-3F3B-3342-A144-EBA514A69FBC}"/>
              </a:ext>
            </a:extLst>
          </p:cNvPr>
          <p:cNvSpPr/>
          <p:nvPr/>
        </p:nvSpPr>
        <p:spPr>
          <a:xfrm>
            <a:off x="6072412" y="2860273"/>
            <a:ext cx="5798021" cy="683859"/>
          </a:xfrm>
          <a:prstGeom prst="rect">
            <a:avLst/>
          </a:prstGeom>
        </p:spPr>
        <p:txBody>
          <a:bodyPr wrap="square" lIns="0" tIns="0" rIns="0" bIns="0">
            <a:noAutofit/>
          </a:bodyPr>
          <a:lstStyle/>
          <a:p>
            <a:pPr lvl="0"/>
            <a:r>
              <a:rPr lang="en-GB" sz="900" b="1">
                <a:solidFill>
                  <a:schemeClr val="bg1"/>
                </a:solidFill>
                <a:latin typeface="Arial Narrow" panose="020B0604020202020204" pitchFamily="34" charset="0"/>
                <a:cs typeface="Arial Narrow" panose="020B0604020202020204" pitchFamily="34" charset="0"/>
              </a:rPr>
              <a:t>When NOKIA’s top-brass realized that the iPhone and its App-Store were not going anywhere and that Android was on a steep rise, they panicked. It was only then that they realized that the rest of the world was breathing down their necks and their competitors were no longer local Italian, Korean or Japanese manufacturers (plus niche-happy BlackBerry) but multi-billion dollar Google and Apple. So, in their panic, they chose the coward’s solution: they sought out a strong ally. Only that ally turned out not to be their friend</a:t>
            </a:r>
            <a:r>
              <a:rPr lang="en-GB" sz="900">
                <a:solidFill>
                  <a:schemeClr val="bg1"/>
                </a:solidFill>
                <a:latin typeface="Arial Narrow" panose="020B0604020202020204" pitchFamily="34" charset="0"/>
                <a:cs typeface="Arial Narrow" panose="020B0604020202020204" pitchFamily="34" charset="0"/>
              </a:rPr>
              <a:t>. </a:t>
            </a:r>
            <a:r>
              <a:rPr lang="en-GB" sz="600">
                <a:solidFill>
                  <a:schemeClr val="bg1"/>
                </a:solidFill>
                <a:latin typeface="Arial Narrow" panose="020B0604020202020204" pitchFamily="34" charset="0"/>
                <a:cs typeface="Arial Narrow" panose="020B0604020202020204" pitchFamily="34" charset="0"/>
              </a:rPr>
              <a:t>(Remark: Nokia is on his way back to the business!)</a:t>
            </a:r>
            <a:endParaRPr lang="en-US" sz="600">
              <a:solidFill>
                <a:schemeClr val="bg1"/>
              </a:solidFill>
              <a:latin typeface="Arial Narrow" panose="020B0604020202020204" pitchFamily="34" charset="0"/>
              <a:cs typeface="Arial Narrow" panose="020B0604020202020204" pitchFamily="34" charset="0"/>
            </a:endParaRPr>
          </a:p>
        </p:txBody>
      </p:sp>
      <p:sp>
        <p:nvSpPr>
          <p:cNvPr id="48" name="Half Frame 56">
            <a:extLst>
              <a:ext uri="{FF2B5EF4-FFF2-40B4-BE49-F238E27FC236}">
                <a16:creationId xmlns:a16="http://schemas.microsoft.com/office/drawing/2014/main" id="{2B3D198B-489B-DC48-AF10-1F4A50DAD60A}"/>
              </a:ext>
            </a:extLst>
          </p:cNvPr>
          <p:cNvSpPr/>
          <p:nvPr/>
        </p:nvSpPr>
        <p:spPr>
          <a:xfrm rot="8142470">
            <a:off x="5460255" y="3933807"/>
            <a:ext cx="461250" cy="257369"/>
          </a:xfrm>
          <a:prstGeom prst="halfFrame">
            <a:avLst>
              <a:gd name="adj1" fmla="val 26576"/>
              <a:gd name="adj2" fmla="val 25856"/>
            </a:avLst>
          </a:prstGeom>
          <a:solidFill>
            <a:sysClr val="window" lastClr="FFFFFF"/>
          </a:solidFill>
          <a:ln w="12700" cap="flat" cmpd="sng" algn="ctr">
            <a:noFill/>
            <a:prstDash val="solid"/>
          </a:ln>
          <a:effectLst/>
        </p:spPr>
        <p:txBody>
          <a:bodyPr lIns="36000" tIns="36000" rIns="36000" b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49" name="Rectangle 57">
            <a:extLst>
              <a:ext uri="{FF2B5EF4-FFF2-40B4-BE49-F238E27FC236}">
                <a16:creationId xmlns:a16="http://schemas.microsoft.com/office/drawing/2014/main" id="{C16D75DA-5894-6B47-9903-60174C86C88E}"/>
              </a:ext>
            </a:extLst>
          </p:cNvPr>
          <p:cNvSpPr/>
          <p:nvPr/>
        </p:nvSpPr>
        <p:spPr>
          <a:xfrm>
            <a:off x="6079043" y="3807350"/>
            <a:ext cx="5681158" cy="616255"/>
          </a:xfrm>
          <a:prstGeom prst="rect">
            <a:avLst/>
          </a:prstGeom>
        </p:spPr>
        <p:txBody>
          <a:bodyPr wrap="square" lIns="0" tIns="0" rIns="0" bIns="0">
            <a:noAutofit/>
          </a:bodyPr>
          <a:lstStyle/>
          <a:p>
            <a:r>
              <a:rPr lang="en-GB" sz="900" b="1">
                <a:solidFill>
                  <a:schemeClr val="bg1"/>
                </a:solidFill>
                <a:latin typeface="Arial Narrow" panose="020B0604020202020204" pitchFamily="34" charset="0"/>
                <a:cs typeface="Arial Narrow" panose="020B0604020202020204" pitchFamily="34" charset="0"/>
              </a:rPr>
              <a:t>In short, Lehman Brothers -- a company with a 158-year history, including 14 years as an NYSE-listed giant -- failed simply because it took on too much risk in a booming market. In the end, its move from the safety of corporate finance and M&amp;A (mergers and acquisitions) income into the risky world of proprietary trading proved to be its downfall. The lesson here is that any firm, no matter how big and powerful, can be dashed to pieces on the rocks of leverage, liquidity and losses!</a:t>
            </a:r>
          </a:p>
        </p:txBody>
      </p:sp>
      <p:sp>
        <p:nvSpPr>
          <p:cNvPr id="50" name="Rectangle 59">
            <a:extLst>
              <a:ext uri="{FF2B5EF4-FFF2-40B4-BE49-F238E27FC236}">
                <a16:creationId xmlns:a16="http://schemas.microsoft.com/office/drawing/2014/main" id="{48AD2CF3-2217-9346-B2A9-779E80517EEE}"/>
              </a:ext>
            </a:extLst>
          </p:cNvPr>
          <p:cNvSpPr/>
          <p:nvPr/>
        </p:nvSpPr>
        <p:spPr>
          <a:xfrm>
            <a:off x="6083437" y="4751331"/>
            <a:ext cx="5786996" cy="673119"/>
          </a:xfrm>
          <a:prstGeom prst="rect">
            <a:avLst/>
          </a:prstGeom>
        </p:spPr>
        <p:txBody>
          <a:bodyPr wrap="square" lIns="0" tIns="0" rIns="0" bIns="0">
            <a:noAutofit/>
          </a:bodyPr>
          <a:lstStyle/>
          <a:p>
            <a:pPr lvl="0"/>
            <a:r>
              <a:rPr lang="en-GB" sz="900" b="1">
                <a:solidFill>
                  <a:schemeClr val="bg1"/>
                </a:solidFill>
                <a:latin typeface="Arial Narrow" panose="020B0604020202020204" pitchFamily="34" charset="0"/>
                <a:cs typeface="Arial Narrow" panose="020B0604020202020204" pitchFamily="34" charset="0"/>
              </a:rPr>
              <a:t>On April 30, 2009, President Obama forced Chrysler into federal bankruptcy protection and the company announced a plan for a partnership with Italian automaker Fiat. On June 1, Chrysler LLC stated they were selling some assets and operations to the newly formed company Chrysler Group LLC. Fiat will hold a 20% stake in the new company, with an option to increase to 35%, and eventually to 51% if it meets financial and developmental goals for the company.</a:t>
            </a:r>
            <a:endParaRPr lang="en-US" sz="900" b="1">
              <a:solidFill>
                <a:schemeClr val="bg1"/>
              </a:solidFill>
              <a:latin typeface="Arial Narrow" panose="020B0604020202020204" pitchFamily="34" charset="0"/>
              <a:cs typeface="Arial Narrow" panose="020B0604020202020204" pitchFamily="34" charset="0"/>
            </a:endParaRPr>
          </a:p>
        </p:txBody>
      </p:sp>
      <p:sp>
        <p:nvSpPr>
          <p:cNvPr id="51" name="Half Frame 52">
            <a:extLst>
              <a:ext uri="{FF2B5EF4-FFF2-40B4-BE49-F238E27FC236}">
                <a16:creationId xmlns:a16="http://schemas.microsoft.com/office/drawing/2014/main" id="{412F5493-87F4-614B-8431-03E04256A9A6}"/>
              </a:ext>
            </a:extLst>
          </p:cNvPr>
          <p:cNvSpPr/>
          <p:nvPr/>
        </p:nvSpPr>
        <p:spPr>
          <a:xfrm rot="8142470">
            <a:off x="5516241" y="1247812"/>
            <a:ext cx="461250" cy="257369"/>
          </a:xfrm>
          <a:prstGeom prst="halfFrame">
            <a:avLst>
              <a:gd name="adj1" fmla="val 26576"/>
              <a:gd name="adj2" fmla="val 25856"/>
            </a:avLst>
          </a:prstGeom>
          <a:solidFill>
            <a:sysClr val="window" lastClr="FFFFFF"/>
          </a:solidFill>
          <a:ln w="12700" cap="flat" cmpd="sng" algn="ctr">
            <a:noFill/>
            <a:prstDash val="solid"/>
          </a:ln>
          <a:effectLst/>
        </p:spPr>
        <p:txBody>
          <a:bodyPr lIns="36000" tIns="36000" rIns="36000" b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52" name="Half Frame 56">
            <a:extLst>
              <a:ext uri="{FF2B5EF4-FFF2-40B4-BE49-F238E27FC236}">
                <a16:creationId xmlns:a16="http://schemas.microsoft.com/office/drawing/2014/main" id="{63B6BFEE-701E-E244-82A6-6265310A3740}"/>
              </a:ext>
            </a:extLst>
          </p:cNvPr>
          <p:cNvSpPr/>
          <p:nvPr/>
        </p:nvSpPr>
        <p:spPr>
          <a:xfrm rot="8142470">
            <a:off x="5469343" y="4906267"/>
            <a:ext cx="461250" cy="257369"/>
          </a:xfrm>
          <a:prstGeom prst="halfFrame">
            <a:avLst>
              <a:gd name="adj1" fmla="val 26576"/>
              <a:gd name="adj2" fmla="val 25856"/>
            </a:avLst>
          </a:prstGeom>
          <a:solidFill>
            <a:sysClr val="window" lastClr="FFFFFF"/>
          </a:solidFill>
          <a:ln w="12700" cap="flat" cmpd="sng" algn="ctr">
            <a:noFill/>
            <a:prstDash val="solid"/>
          </a:ln>
          <a:effectLst/>
        </p:spPr>
        <p:txBody>
          <a:bodyPr lIns="36000" tIns="36000" rIns="36000" b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err="1">
              <a:ln>
                <a:noFill/>
              </a:ln>
              <a:solidFill>
                <a:srgbClr val="44546A"/>
              </a:solidFill>
              <a:effectLst/>
              <a:uLnTx/>
              <a:uFillTx/>
              <a:latin typeface="Arial Narrow" panose="020B0604020202020204" pitchFamily="34" charset="0"/>
              <a:cs typeface="Arial Narrow" panose="020B0604020202020204" pitchFamily="34" charset="0"/>
            </a:endParaRPr>
          </a:p>
        </p:txBody>
      </p:sp>
      <p:sp>
        <p:nvSpPr>
          <p:cNvPr id="54" name="Rechteck 53">
            <a:extLst>
              <a:ext uri="{FF2B5EF4-FFF2-40B4-BE49-F238E27FC236}">
                <a16:creationId xmlns:a16="http://schemas.microsoft.com/office/drawing/2014/main" id="{EC0AABF6-6388-3142-AAF7-2EEC14590A68}"/>
              </a:ext>
            </a:extLst>
          </p:cNvPr>
          <p:cNvSpPr/>
          <p:nvPr/>
        </p:nvSpPr>
        <p:spPr>
          <a:xfrm>
            <a:off x="3009530" y="5494953"/>
            <a:ext cx="3929711" cy="954107"/>
          </a:xfrm>
          <a:prstGeom prst="rect">
            <a:avLst/>
          </a:prstGeom>
        </p:spPr>
        <p:txBody>
          <a:bodyPr wrap="square">
            <a:spAutoFit/>
          </a:bodyPr>
          <a:lstStyle/>
          <a:p>
            <a:r>
              <a:rPr lang="en-GB" sz="1100">
                <a:latin typeface="Arial Narrow" panose="020B0604020202020204" pitchFamily="34" charset="0"/>
                <a:cs typeface="Arial Narrow" panose="020B0604020202020204" pitchFamily="34" charset="0"/>
              </a:rPr>
              <a:t>Polaroid</a:t>
            </a:r>
          </a:p>
          <a:p>
            <a:r>
              <a:rPr lang="en-GB" sz="900">
                <a:solidFill>
                  <a:schemeClr val="bg1">
                    <a:lumMod val="50000"/>
                  </a:schemeClr>
                </a:solidFill>
                <a:latin typeface="Arial Narrow" panose="020B0604020202020204" pitchFamily="34" charset="0"/>
                <a:cs typeface="Arial Narrow" panose="020B0604020202020204" pitchFamily="34" charset="0"/>
              </a:rPr>
              <a:t>At its peak in 1978, Polaroid had </a:t>
            </a:r>
            <a:r>
              <a:rPr lang="en-GB" sz="900">
                <a:solidFill>
                  <a:schemeClr val="bg1">
                    <a:lumMod val="50000"/>
                  </a:schemeClr>
                </a:solidFill>
                <a:latin typeface="Arial Narrow" panose="020B0604020202020204" pitchFamily="34" charset="0"/>
                <a:cs typeface="Arial Narrow" panose="020B0604020202020204" pitchFamily="34" charset="0"/>
                <a:hlinkClick r:id="rId4"/>
              </a:rPr>
              <a:t>$3 billion in revenue</a:t>
            </a:r>
            <a:r>
              <a:rPr lang="en-GB" sz="900">
                <a:solidFill>
                  <a:schemeClr val="bg1">
                    <a:lumMod val="50000"/>
                  </a:schemeClr>
                </a:solidFill>
                <a:latin typeface="Arial Narrow" panose="020B0604020202020204" pitchFamily="34" charset="0"/>
                <a:cs typeface="Arial Narrow" panose="020B0604020202020204" pitchFamily="34" charset="0"/>
              </a:rPr>
              <a:t>. But the advent of digital photography led to bankruptcy for the “instant film” company in 2008. The company reinvented itself, however, and today offers multiple digital products, including tablets, television sets, and digital cameras. The company’s “polarizer” technology enhances many LCD flat-screen televisions sold today.</a:t>
            </a:r>
          </a:p>
        </p:txBody>
      </p:sp>
      <p:sp>
        <p:nvSpPr>
          <p:cNvPr id="55" name="Rechteck 54">
            <a:extLst>
              <a:ext uri="{FF2B5EF4-FFF2-40B4-BE49-F238E27FC236}">
                <a16:creationId xmlns:a16="http://schemas.microsoft.com/office/drawing/2014/main" id="{EB021B6F-1597-364D-9AB1-8F1A52933EBA}"/>
              </a:ext>
            </a:extLst>
          </p:cNvPr>
          <p:cNvSpPr/>
          <p:nvPr/>
        </p:nvSpPr>
        <p:spPr>
          <a:xfrm>
            <a:off x="6842364" y="5494952"/>
            <a:ext cx="4631093" cy="954107"/>
          </a:xfrm>
          <a:prstGeom prst="rect">
            <a:avLst/>
          </a:prstGeom>
        </p:spPr>
        <p:txBody>
          <a:bodyPr wrap="square">
            <a:spAutoFit/>
          </a:bodyPr>
          <a:lstStyle/>
          <a:p>
            <a:r>
              <a:rPr lang="en-GB" sz="1100">
                <a:latin typeface="Arial Narrow" panose="020B0604020202020204" pitchFamily="34" charset="0"/>
                <a:cs typeface="Arial Narrow" panose="020B0604020202020204" pitchFamily="34" charset="0"/>
              </a:rPr>
              <a:t>Compaq Computers</a:t>
            </a:r>
          </a:p>
          <a:p>
            <a:r>
              <a:rPr lang="en-GB" sz="900">
                <a:solidFill>
                  <a:schemeClr val="bg1">
                    <a:lumMod val="50000"/>
                  </a:schemeClr>
                </a:solidFill>
                <a:latin typeface="Arial Narrow" panose="020B0604020202020204" pitchFamily="34" charset="0"/>
                <a:cs typeface="Arial Narrow" panose="020B0604020202020204" pitchFamily="34" charset="0"/>
              </a:rPr>
              <a:t>Compaq was the</a:t>
            </a:r>
            <a:r>
              <a:rPr lang="en-GB" sz="900">
                <a:solidFill>
                  <a:schemeClr val="bg1">
                    <a:lumMod val="50000"/>
                  </a:schemeClr>
                </a:solidFill>
                <a:latin typeface="Arial Narrow" panose="020B0604020202020204" pitchFamily="34" charset="0"/>
                <a:cs typeface="Arial Narrow" panose="020B0604020202020204" pitchFamily="34" charset="0"/>
                <a:hlinkClick r:id="rId5"/>
              </a:rPr>
              <a:t> first to re-engineer the IBM personal computers</a:t>
            </a:r>
            <a:r>
              <a:rPr lang="en-GB" sz="900">
                <a:solidFill>
                  <a:schemeClr val="bg1">
                    <a:lumMod val="50000"/>
                  </a:schemeClr>
                </a:solidFill>
                <a:latin typeface="Arial Narrow" panose="020B0604020202020204" pitchFamily="34" charset="0"/>
                <a:cs typeface="Arial Narrow" panose="020B0604020202020204" pitchFamily="34" charset="0"/>
              </a:rPr>
              <a:t> for the mass market. The company became the number one seller of IBM-compatible personal computers during the 1990s and held on to that status until Hewlett-Packard bought the company for $25 million in 2001. By that point, Compaq </a:t>
            </a:r>
            <a:r>
              <a:rPr lang="en-GB" sz="900">
                <a:solidFill>
                  <a:schemeClr val="bg1">
                    <a:lumMod val="50000"/>
                  </a:schemeClr>
                </a:solidFill>
                <a:latin typeface="Arial Narrow" panose="020B0604020202020204" pitchFamily="34" charset="0"/>
                <a:cs typeface="Arial Narrow" panose="020B0604020202020204" pitchFamily="34" charset="0"/>
                <a:hlinkClick r:id="rId6"/>
              </a:rPr>
              <a:t>had lost sales to Dell</a:t>
            </a:r>
            <a:r>
              <a:rPr lang="en-GB" sz="900">
                <a:solidFill>
                  <a:schemeClr val="bg1">
                    <a:lumMod val="50000"/>
                  </a:schemeClr>
                </a:solidFill>
                <a:latin typeface="Arial Narrow" panose="020B0604020202020204" pitchFamily="34" charset="0"/>
                <a:cs typeface="Arial Narrow" panose="020B0604020202020204" pitchFamily="34" charset="0"/>
              </a:rPr>
              <a:t> Computer. It was also losing money on its acquisition of Digital Electronics Corporation. Hewlett-Packard discontinued the Compaq line in 2013.</a:t>
            </a:r>
          </a:p>
        </p:txBody>
      </p:sp>
      <p:pic>
        <p:nvPicPr>
          <p:cNvPr id="20" name="Grafik 19">
            <a:extLst>
              <a:ext uri="{FF2B5EF4-FFF2-40B4-BE49-F238E27FC236}">
                <a16:creationId xmlns:a16="http://schemas.microsoft.com/office/drawing/2014/main" id="{90B00D5A-3FA1-4041-885D-DFBB7F4DD8A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7203" y="4759274"/>
            <a:ext cx="575741" cy="575741"/>
          </a:xfrm>
          <a:prstGeom prst="rect">
            <a:avLst/>
          </a:prstGeom>
        </p:spPr>
      </p:pic>
      <p:pic>
        <p:nvPicPr>
          <p:cNvPr id="56" name="Grafik 55">
            <a:extLst>
              <a:ext uri="{FF2B5EF4-FFF2-40B4-BE49-F238E27FC236}">
                <a16:creationId xmlns:a16="http://schemas.microsoft.com/office/drawing/2014/main" id="{EEA1C9CE-B208-164D-AC01-0241AB9FD929}"/>
              </a:ext>
            </a:extLst>
          </p:cNvPr>
          <p:cNvPicPr>
            <a:picLocks noChangeAspect="1"/>
          </p:cNvPicPr>
          <p:nvPr/>
        </p:nvPicPr>
        <p:blipFill>
          <a:blip r:embed="rId8"/>
          <a:stretch>
            <a:fillRect/>
          </a:stretch>
        </p:blipFill>
        <p:spPr>
          <a:xfrm>
            <a:off x="3679317" y="3854897"/>
            <a:ext cx="635097" cy="424328"/>
          </a:xfrm>
          <a:prstGeom prst="rect">
            <a:avLst/>
          </a:prstGeom>
        </p:spPr>
      </p:pic>
      <p:pic>
        <p:nvPicPr>
          <p:cNvPr id="57" name="Grafik 56">
            <a:extLst>
              <a:ext uri="{FF2B5EF4-FFF2-40B4-BE49-F238E27FC236}">
                <a16:creationId xmlns:a16="http://schemas.microsoft.com/office/drawing/2014/main" id="{9602560C-EDFF-7041-906E-D248CE353061}"/>
              </a:ext>
            </a:extLst>
          </p:cNvPr>
          <p:cNvPicPr>
            <a:picLocks noChangeAspect="1"/>
          </p:cNvPicPr>
          <p:nvPr/>
        </p:nvPicPr>
        <p:blipFill>
          <a:blip r:embed="rId9"/>
          <a:stretch>
            <a:fillRect/>
          </a:stretch>
        </p:blipFill>
        <p:spPr>
          <a:xfrm>
            <a:off x="3676076" y="3053767"/>
            <a:ext cx="764105" cy="269347"/>
          </a:xfrm>
          <a:prstGeom prst="rect">
            <a:avLst/>
          </a:prstGeom>
        </p:spPr>
      </p:pic>
      <p:pic>
        <p:nvPicPr>
          <p:cNvPr id="58" name="Grafik 57">
            <a:extLst>
              <a:ext uri="{FF2B5EF4-FFF2-40B4-BE49-F238E27FC236}">
                <a16:creationId xmlns:a16="http://schemas.microsoft.com/office/drawing/2014/main" id="{52FE179D-411D-F648-A553-AA8157C61473}"/>
              </a:ext>
            </a:extLst>
          </p:cNvPr>
          <p:cNvPicPr>
            <a:picLocks noChangeAspect="1"/>
          </p:cNvPicPr>
          <p:nvPr/>
        </p:nvPicPr>
        <p:blipFill>
          <a:blip r:embed="rId10"/>
          <a:stretch>
            <a:fillRect/>
          </a:stretch>
        </p:blipFill>
        <p:spPr>
          <a:xfrm>
            <a:off x="3671592" y="2061642"/>
            <a:ext cx="692174" cy="406414"/>
          </a:xfrm>
          <a:prstGeom prst="rect">
            <a:avLst/>
          </a:prstGeom>
        </p:spPr>
      </p:pic>
      <p:pic>
        <p:nvPicPr>
          <p:cNvPr id="64" name="Grafik 63">
            <a:extLst>
              <a:ext uri="{FF2B5EF4-FFF2-40B4-BE49-F238E27FC236}">
                <a16:creationId xmlns:a16="http://schemas.microsoft.com/office/drawing/2014/main" id="{711305DB-9642-644C-B9B7-4677C7BCB2F4}"/>
              </a:ext>
            </a:extLst>
          </p:cNvPr>
          <p:cNvPicPr>
            <a:picLocks noChangeAspect="1"/>
          </p:cNvPicPr>
          <p:nvPr/>
        </p:nvPicPr>
        <p:blipFill>
          <a:blip r:embed="rId11"/>
          <a:stretch>
            <a:fillRect/>
          </a:stretch>
        </p:blipFill>
        <p:spPr>
          <a:xfrm>
            <a:off x="3671592" y="1194924"/>
            <a:ext cx="679518" cy="158728"/>
          </a:xfrm>
          <a:prstGeom prst="rect">
            <a:avLst/>
          </a:prstGeom>
        </p:spPr>
      </p:pic>
      <p:sp>
        <p:nvSpPr>
          <p:cNvPr id="53" name="Untertitel 5">
            <a:extLst>
              <a:ext uri="{FF2B5EF4-FFF2-40B4-BE49-F238E27FC236}">
                <a16:creationId xmlns:a16="http://schemas.microsoft.com/office/drawing/2014/main" id="{D5164219-D722-CE46-8156-F0EA98E46384}"/>
              </a:ext>
            </a:extLst>
          </p:cNvPr>
          <p:cNvSpPr txBox="1">
            <a:spLocks/>
          </p:cNvSpPr>
          <p:nvPr/>
        </p:nvSpPr>
        <p:spPr>
          <a:xfrm>
            <a:off x="2985459" y="421868"/>
            <a:ext cx="5985963" cy="4367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AU" dirty="0">
                <a:solidFill>
                  <a:srgbClr val="FF0000"/>
                </a:solidFill>
              </a:rPr>
              <a:t>They are all gone…</a:t>
            </a:r>
            <a:endParaRPr lang="de-DE" dirty="0">
              <a:solidFill>
                <a:srgbClr val="FF0000"/>
              </a:solidFill>
            </a:endParaRPr>
          </a:p>
          <a:p>
            <a:pPr>
              <a:defRPr/>
            </a:pPr>
            <a:endParaRPr lang="de-DE" dirty="0"/>
          </a:p>
        </p:txBody>
      </p:sp>
      <p:sp>
        <p:nvSpPr>
          <p:cNvPr id="60" name="Content Placeholder 2">
            <a:extLst>
              <a:ext uri="{FF2B5EF4-FFF2-40B4-BE49-F238E27FC236}">
                <a16:creationId xmlns:a16="http://schemas.microsoft.com/office/drawing/2014/main" id="{18D13907-7941-CF45-AC08-D19F3A8151CA}"/>
              </a:ext>
            </a:extLst>
          </p:cNvPr>
          <p:cNvSpPr txBox="1">
            <a:spLocks/>
          </p:cNvSpPr>
          <p:nvPr/>
        </p:nvSpPr>
        <p:spPr>
          <a:xfrm rot="16200000">
            <a:off x="-3047011" y="3311778"/>
            <a:ext cx="6480895" cy="2502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lumMod val="50000"/>
                  </a:schemeClr>
                </a:solidFill>
                <a:latin typeface="Helvetica" pitchFamily="2" charset="0"/>
              </a:rPr>
              <a:t>Transitioning corporates towards Scaled Agility… Not more – not less.</a:t>
            </a:r>
          </a:p>
        </p:txBody>
      </p:sp>
    </p:spTree>
    <p:extLst>
      <p:ext uri="{BB962C8B-B14F-4D97-AF65-F5344CB8AC3E}">
        <p14:creationId xmlns:p14="http://schemas.microsoft.com/office/powerpoint/2010/main" val="2537548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CA48861A-F9C6-964A-9553-A8CD4A88C865}"/>
              </a:ext>
            </a:extLst>
          </p:cNvPr>
          <p:cNvSpPr/>
          <p:nvPr/>
        </p:nvSpPr>
        <p:spPr>
          <a:xfrm>
            <a:off x="0" y="320040"/>
            <a:ext cx="6118195" cy="653796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hteck 99">
            <a:extLst>
              <a:ext uri="{FF2B5EF4-FFF2-40B4-BE49-F238E27FC236}">
                <a16:creationId xmlns:a16="http://schemas.microsoft.com/office/drawing/2014/main" id="{F0218963-5816-A445-966D-E770101D5969}"/>
              </a:ext>
            </a:extLst>
          </p:cNvPr>
          <p:cNvSpPr/>
          <p:nvPr/>
        </p:nvSpPr>
        <p:spPr>
          <a:xfrm>
            <a:off x="6137352" y="320040"/>
            <a:ext cx="6054649" cy="6537960"/>
          </a:xfrm>
          <a:prstGeom prst="rect">
            <a:avLst/>
          </a:prstGeom>
          <a:gradFill>
            <a:gsLst>
              <a:gs pos="0">
                <a:srgbClr val="FF0000">
                  <a:alpha val="5000"/>
                </a:srgbClr>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B7C1FF6C-6098-0046-A86D-7AD8F16166AA}"/>
              </a:ext>
            </a:extLst>
          </p:cNvPr>
          <p:cNvSpPr txBox="1"/>
          <p:nvPr/>
        </p:nvSpPr>
        <p:spPr>
          <a:xfrm rot="18746379">
            <a:off x="8363104" y="2249298"/>
            <a:ext cx="3667158" cy="707886"/>
          </a:xfrm>
          <a:prstGeom prst="rect">
            <a:avLst/>
          </a:prstGeom>
          <a:noFill/>
        </p:spPr>
        <p:txBody>
          <a:bodyPr wrap="none" rtlCol="0">
            <a:spAutoFit/>
          </a:bodyPr>
          <a:lstStyle/>
          <a:p>
            <a:r>
              <a:rPr lang="en-GB" sz="4000" b="1" dirty="0">
                <a:solidFill>
                  <a:schemeClr val="bg1"/>
                </a:solidFill>
                <a:latin typeface="+mj-lt"/>
              </a:rPr>
              <a:t>External - Factors</a:t>
            </a:r>
            <a:endParaRPr lang="en-US" sz="4000" b="1" dirty="0">
              <a:solidFill>
                <a:schemeClr val="bg1"/>
              </a:solidFill>
              <a:latin typeface="+mj-lt"/>
            </a:endParaRPr>
          </a:p>
        </p:txBody>
      </p:sp>
      <p:sp>
        <p:nvSpPr>
          <p:cNvPr id="12" name="Textfeld 11">
            <a:extLst>
              <a:ext uri="{FF2B5EF4-FFF2-40B4-BE49-F238E27FC236}">
                <a16:creationId xmlns:a16="http://schemas.microsoft.com/office/drawing/2014/main" id="{32FABB06-98B7-114E-9C33-276DD0DF4FDB}"/>
              </a:ext>
            </a:extLst>
          </p:cNvPr>
          <p:cNvSpPr txBox="1"/>
          <p:nvPr/>
        </p:nvSpPr>
        <p:spPr>
          <a:xfrm rot="18747934">
            <a:off x="470110" y="2251364"/>
            <a:ext cx="3589124" cy="707886"/>
          </a:xfrm>
          <a:prstGeom prst="rect">
            <a:avLst/>
          </a:prstGeom>
          <a:noFill/>
        </p:spPr>
        <p:txBody>
          <a:bodyPr wrap="none" rtlCol="0">
            <a:spAutoFit/>
          </a:bodyPr>
          <a:lstStyle/>
          <a:p>
            <a:r>
              <a:rPr lang="en-GB" sz="4000" b="1" dirty="0">
                <a:solidFill>
                  <a:schemeClr val="bg1"/>
                </a:solidFill>
                <a:latin typeface="+mj-lt"/>
              </a:rPr>
              <a:t>Internal - Factors</a:t>
            </a:r>
            <a:endParaRPr lang="en-US" sz="4000" b="1" dirty="0">
              <a:solidFill>
                <a:schemeClr val="bg1"/>
              </a:solidFill>
              <a:latin typeface="+mj-lt"/>
            </a:endParaRPr>
          </a:p>
        </p:txBody>
      </p:sp>
      <p:grpSp>
        <p:nvGrpSpPr>
          <p:cNvPr id="13" name="Group 578">
            <a:extLst>
              <a:ext uri="{FF2B5EF4-FFF2-40B4-BE49-F238E27FC236}">
                <a16:creationId xmlns:a16="http://schemas.microsoft.com/office/drawing/2014/main" id="{4297AC92-5AF2-2647-99F1-22D36F8B6C4A}"/>
              </a:ext>
            </a:extLst>
          </p:cNvPr>
          <p:cNvGrpSpPr>
            <a:grpSpLocks noChangeAspect="1"/>
          </p:cNvGrpSpPr>
          <p:nvPr/>
        </p:nvGrpSpPr>
        <p:grpSpPr bwMode="auto">
          <a:xfrm>
            <a:off x="5686530" y="1312468"/>
            <a:ext cx="367041" cy="367041"/>
            <a:chOff x="1932" y="2478"/>
            <a:chExt cx="340" cy="340"/>
          </a:xfrm>
          <a:solidFill>
            <a:srgbClr val="86BC25"/>
          </a:solidFill>
        </p:grpSpPr>
        <p:sp>
          <p:nvSpPr>
            <p:cNvPr id="14" name="Freeform 579">
              <a:extLst>
                <a:ext uri="{FF2B5EF4-FFF2-40B4-BE49-F238E27FC236}">
                  <a16:creationId xmlns:a16="http://schemas.microsoft.com/office/drawing/2014/main" id="{3CB3BBE0-3431-684B-B2BA-77CDE1663EA3}"/>
                </a:ext>
              </a:extLst>
            </p:cNvPr>
            <p:cNvSpPr>
              <a:spLocks noEditPoints="1"/>
            </p:cNvSpPr>
            <p:nvPr/>
          </p:nvSpPr>
          <p:spPr bwMode="auto">
            <a:xfrm>
              <a:off x="1996" y="2548"/>
              <a:ext cx="202" cy="185"/>
            </a:xfrm>
            <a:custGeom>
              <a:avLst/>
              <a:gdLst>
                <a:gd name="T0" fmla="*/ 298 w 304"/>
                <a:gd name="T1" fmla="*/ 160 h 278"/>
                <a:gd name="T2" fmla="*/ 234 w 304"/>
                <a:gd name="T3" fmla="*/ 96 h 278"/>
                <a:gd name="T4" fmla="*/ 196 w 304"/>
                <a:gd name="T5" fmla="*/ 96 h 278"/>
                <a:gd name="T6" fmla="*/ 213 w 304"/>
                <a:gd name="T7" fmla="*/ 46 h 278"/>
                <a:gd name="T8" fmla="*/ 199 w 304"/>
                <a:gd name="T9" fmla="*/ 3 h 278"/>
                <a:gd name="T10" fmla="*/ 191 w 304"/>
                <a:gd name="T11" fmla="*/ 0 h 278"/>
                <a:gd name="T12" fmla="*/ 184 w 304"/>
                <a:gd name="T13" fmla="*/ 4 h 278"/>
                <a:gd name="T14" fmla="*/ 89 w 304"/>
                <a:gd name="T15" fmla="*/ 112 h 278"/>
                <a:gd name="T16" fmla="*/ 88 w 304"/>
                <a:gd name="T17" fmla="*/ 114 h 278"/>
                <a:gd name="T18" fmla="*/ 79 w 304"/>
                <a:gd name="T19" fmla="*/ 128 h 278"/>
                <a:gd name="T20" fmla="*/ 10 w 304"/>
                <a:gd name="T21" fmla="*/ 128 h 278"/>
                <a:gd name="T22" fmla="*/ 0 w 304"/>
                <a:gd name="T23" fmla="*/ 139 h 278"/>
                <a:gd name="T24" fmla="*/ 0 w 304"/>
                <a:gd name="T25" fmla="*/ 256 h 278"/>
                <a:gd name="T26" fmla="*/ 10 w 304"/>
                <a:gd name="T27" fmla="*/ 267 h 278"/>
                <a:gd name="T28" fmla="*/ 95 w 304"/>
                <a:gd name="T29" fmla="*/ 267 h 278"/>
                <a:gd name="T30" fmla="*/ 128 w 304"/>
                <a:gd name="T31" fmla="*/ 278 h 278"/>
                <a:gd name="T32" fmla="*/ 224 w 304"/>
                <a:gd name="T33" fmla="*/ 278 h 278"/>
                <a:gd name="T34" fmla="*/ 274 w 304"/>
                <a:gd name="T35" fmla="*/ 256 h 278"/>
                <a:gd name="T36" fmla="*/ 298 w 304"/>
                <a:gd name="T37" fmla="*/ 160 h 278"/>
                <a:gd name="T38" fmla="*/ 21 w 304"/>
                <a:gd name="T39" fmla="*/ 150 h 278"/>
                <a:gd name="T40" fmla="*/ 74 w 304"/>
                <a:gd name="T41" fmla="*/ 150 h 278"/>
                <a:gd name="T42" fmla="*/ 74 w 304"/>
                <a:gd name="T43" fmla="*/ 150 h 278"/>
                <a:gd name="T44" fmla="*/ 74 w 304"/>
                <a:gd name="T45" fmla="*/ 224 h 278"/>
                <a:gd name="T46" fmla="*/ 78 w 304"/>
                <a:gd name="T47" fmla="*/ 246 h 278"/>
                <a:gd name="T48" fmla="*/ 21 w 304"/>
                <a:gd name="T49" fmla="*/ 246 h 278"/>
                <a:gd name="T50" fmla="*/ 21 w 304"/>
                <a:gd name="T51" fmla="*/ 150 h 278"/>
                <a:gd name="T52" fmla="*/ 258 w 304"/>
                <a:gd name="T53" fmla="*/ 242 h 278"/>
                <a:gd name="T54" fmla="*/ 224 w 304"/>
                <a:gd name="T55" fmla="*/ 256 h 278"/>
                <a:gd name="T56" fmla="*/ 128 w 304"/>
                <a:gd name="T57" fmla="*/ 256 h 278"/>
                <a:gd name="T58" fmla="*/ 96 w 304"/>
                <a:gd name="T59" fmla="*/ 224 h 278"/>
                <a:gd name="T60" fmla="*/ 96 w 304"/>
                <a:gd name="T61" fmla="*/ 150 h 278"/>
                <a:gd name="T62" fmla="*/ 104 w 304"/>
                <a:gd name="T63" fmla="*/ 127 h 278"/>
                <a:gd name="T64" fmla="*/ 105 w 304"/>
                <a:gd name="T65" fmla="*/ 127 h 278"/>
                <a:gd name="T66" fmla="*/ 191 w 304"/>
                <a:gd name="T67" fmla="*/ 28 h 278"/>
                <a:gd name="T68" fmla="*/ 192 w 304"/>
                <a:gd name="T69" fmla="*/ 40 h 278"/>
                <a:gd name="T70" fmla="*/ 171 w 304"/>
                <a:gd name="T71" fmla="*/ 104 h 278"/>
                <a:gd name="T72" fmla="*/ 171 w 304"/>
                <a:gd name="T73" fmla="*/ 104 h 278"/>
                <a:gd name="T74" fmla="*/ 170 w 304"/>
                <a:gd name="T75" fmla="*/ 107 h 278"/>
                <a:gd name="T76" fmla="*/ 181 w 304"/>
                <a:gd name="T77" fmla="*/ 118 h 278"/>
                <a:gd name="T78" fmla="*/ 234 w 304"/>
                <a:gd name="T79" fmla="*/ 118 h 278"/>
                <a:gd name="T80" fmla="*/ 277 w 304"/>
                <a:gd name="T81" fmla="*/ 161 h 278"/>
                <a:gd name="T82" fmla="*/ 258 w 304"/>
                <a:gd name="T83" fmla="*/ 24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278">
                  <a:moveTo>
                    <a:pt x="298" y="160"/>
                  </a:moveTo>
                  <a:cubicBezTo>
                    <a:pt x="298" y="129"/>
                    <a:pt x="265" y="96"/>
                    <a:pt x="234" y="96"/>
                  </a:cubicBezTo>
                  <a:cubicBezTo>
                    <a:pt x="196" y="96"/>
                    <a:pt x="196" y="96"/>
                    <a:pt x="196" y="96"/>
                  </a:cubicBezTo>
                  <a:cubicBezTo>
                    <a:pt x="213" y="46"/>
                    <a:pt x="213" y="46"/>
                    <a:pt x="213" y="46"/>
                  </a:cubicBezTo>
                  <a:cubicBezTo>
                    <a:pt x="219" y="23"/>
                    <a:pt x="200" y="4"/>
                    <a:pt x="199" y="3"/>
                  </a:cubicBezTo>
                  <a:cubicBezTo>
                    <a:pt x="197" y="1"/>
                    <a:pt x="194" y="0"/>
                    <a:pt x="191" y="0"/>
                  </a:cubicBezTo>
                  <a:cubicBezTo>
                    <a:pt x="188" y="0"/>
                    <a:pt x="186" y="2"/>
                    <a:pt x="184" y="4"/>
                  </a:cubicBezTo>
                  <a:cubicBezTo>
                    <a:pt x="89" y="112"/>
                    <a:pt x="89" y="112"/>
                    <a:pt x="89" y="112"/>
                  </a:cubicBezTo>
                  <a:cubicBezTo>
                    <a:pt x="89" y="112"/>
                    <a:pt x="89" y="112"/>
                    <a:pt x="88" y="114"/>
                  </a:cubicBezTo>
                  <a:cubicBezTo>
                    <a:pt x="84" y="118"/>
                    <a:pt x="81" y="123"/>
                    <a:pt x="79" y="128"/>
                  </a:cubicBezTo>
                  <a:cubicBezTo>
                    <a:pt x="10" y="128"/>
                    <a:pt x="10" y="128"/>
                    <a:pt x="10" y="128"/>
                  </a:cubicBezTo>
                  <a:cubicBezTo>
                    <a:pt x="4" y="128"/>
                    <a:pt x="0" y="133"/>
                    <a:pt x="0" y="139"/>
                  </a:cubicBezTo>
                  <a:cubicBezTo>
                    <a:pt x="0" y="256"/>
                    <a:pt x="0" y="256"/>
                    <a:pt x="0" y="256"/>
                  </a:cubicBezTo>
                  <a:cubicBezTo>
                    <a:pt x="0" y="262"/>
                    <a:pt x="4" y="267"/>
                    <a:pt x="10" y="267"/>
                  </a:cubicBezTo>
                  <a:cubicBezTo>
                    <a:pt x="95" y="267"/>
                    <a:pt x="95" y="267"/>
                    <a:pt x="95" y="267"/>
                  </a:cubicBezTo>
                  <a:cubicBezTo>
                    <a:pt x="104" y="274"/>
                    <a:pt x="115" y="278"/>
                    <a:pt x="128" y="278"/>
                  </a:cubicBezTo>
                  <a:cubicBezTo>
                    <a:pt x="224" y="278"/>
                    <a:pt x="224" y="278"/>
                    <a:pt x="224" y="278"/>
                  </a:cubicBezTo>
                  <a:cubicBezTo>
                    <a:pt x="244" y="278"/>
                    <a:pt x="261" y="271"/>
                    <a:pt x="274" y="256"/>
                  </a:cubicBezTo>
                  <a:cubicBezTo>
                    <a:pt x="304" y="223"/>
                    <a:pt x="299" y="162"/>
                    <a:pt x="298" y="160"/>
                  </a:cubicBezTo>
                  <a:close/>
                  <a:moveTo>
                    <a:pt x="21" y="150"/>
                  </a:moveTo>
                  <a:cubicBezTo>
                    <a:pt x="74" y="150"/>
                    <a:pt x="74" y="150"/>
                    <a:pt x="74" y="150"/>
                  </a:cubicBezTo>
                  <a:cubicBezTo>
                    <a:pt x="74" y="150"/>
                    <a:pt x="74" y="150"/>
                    <a:pt x="74" y="150"/>
                  </a:cubicBezTo>
                  <a:cubicBezTo>
                    <a:pt x="74" y="224"/>
                    <a:pt x="74" y="224"/>
                    <a:pt x="74" y="224"/>
                  </a:cubicBezTo>
                  <a:cubicBezTo>
                    <a:pt x="74" y="232"/>
                    <a:pt x="76" y="239"/>
                    <a:pt x="78" y="246"/>
                  </a:cubicBezTo>
                  <a:cubicBezTo>
                    <a:pt x="21" y="246"/>
                    <a:pt x="21" y="246"/>
                    <a:pt x="21" y="246"/>
                  </a:cubicBezTo>
                  <a:lnTo>
                    <a:pt x="21" y="150"/>
                  </a:lnTo>
                  <a:close/>
                  <a:moveTo>
                    <a:pt x="258" y="242"/>
                  </a:moveTo>
                  <a:cubicBezTo>
                    <a:pt x="250" y="252"/>
                    <a:pt x="238" y="256"/>
                    <a:pt x="224" y="256"/>
                  </a:cubicBezTo>
                  <a:cubicBezTo>
                    <a:pt x="128" y="256"/>
                    <a:pt x="128" y="256"/>
                    <a:pt x="128" y="256"/>
                  </a:cubicBezTo>
                  <a:cubicBezTo>
                    <a:pt x="109" y="256"/>
                    <a:pt x="96" y="243"/>
                    <a:pt x="96" y="224"/>
                  </a:cubicBezTo>
                  <a:cubicBezTo>
                    <a:pt x="96" y="150"/>
                    <a:pt x="96" y="150"/>
                    <a:pt x="96" y="150"/>
                  </a:cubicBezTo>
                  <a:cubicBezTo>
                    <a:pt x="96" y="142"/>
                    <a:pt x="99" y="134"/>
                    <a:pt x="104" y="127"/>
                  </a:cubicBezTo>
                  <a:cubicBezTo>
                    <a:pt x="105" y="127"/>
                    <a:pt x="105" y="127"/>
                    <a:pt x="105" y="127"/>
                  </a:cubicBezTo>
                  <a:cubicBezTo>
                    <a:pt x="191" y="28"/>
                    <a:pt x="191" y="28"/>
                    <a:pt x="191" y="28"/>
                  </a:cubicBezTo>
                  <a:cubicBezTo>
                    <a:pt x="192" y="32"/>
                    <a:pt x="193" y="36"/>
                    <a:pt x="192" y="40"/>
                  </a:cubicBezTo>
                  <a:cubicBezTo>
                    <a:pt x="171" y="104"/>
                    <a:pt x="171" y="104"/>
                    <a:pt x="171" y="104"/>
                  </a:cubicBezTo>
                  <a:cubicBezTo>
                    <a:pt x="171" y="104"/>
                    <a:pt x="171" y="104"/>
                    <a:pt x="171" y="104"/>
                  </a:cubicBezTo>
                  <a:cubicBezTo>
                    <a:pt x="171" y="105"/>
                    <a:pt x="170" y="106"/>
                    <a:pt x="170" y="107"/>
                  </a:cubicBezTo>
                  <a:cubicBezTo>
                    <a:pt x="170" y="113"/>
                    <a:pt x="175" y="118"/>
                    <a:pt x="181" y="118"/>
                  </a:cubicBezTo>
                  <a:cubicBezTo>
                    <a:pt x="234" y="118"/>
                    <a:pt x="234" y="118"/>
                    <a:pt x="234" y="118"/>
                  </a:cubicBezTo>
                  <a:cubicBezTo>
                    <a:pt x="253" y="118"/>
                    <a:pt x="277" y="141"/>
                    <a:pt x="277" y="161"/>
                  </a:cubicBezTo>
                  <a:cubicBezTo>
                    <a:pt x="277" y="162"/>
                    <a:pt x="282" y="216"/>
                    <a:pt x="258" y="2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Verdana"/>
              </a:endParaRPr>
            </a:p>
          </p:txBody>
        </p:sp>
        <p:sp>
          <p:nvSpPr>
            <p:cNvPr id="15" name="Freeform 580">
              <a:extLst>
                <a:ext uri="{FF2B5EF4-FFF2-40B4-BE49-F238E27FC236}">
                  <a16:creationId xmlns:a16="http://schemas.microsoft.com/office/drawing/2014/main" id="{6468732D-1561-7142-B325-93EFC7FDAE8F}"/>
                </a:ext>
              </a:extLst>
            </p:cNvPr>
            <p:cNvSpPr>
              <a:spLocks noEditPoints="1"/>
            </p:cNvSpPr>
            <p:nvPr/>
          </p:nvSpPr>
          <p:spPr bwMode="auto">
            <a:xfrm>
              <a:off x="1932" y="2478"/>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Verdana"/>
              </a:endParaRPr>
            </a:p>
          </p:txBody>
        </p:sp>
      </p:grpSp>
      <p:sp>
        <p:nvSpPr>
          <p:cNvPr id="16" name="Freeform 624">
            <a:extLst>
              <a:ext uri="{FF2B5EF4-FFF2-40B4-BE49-F238E27FC236}">
                <a16:creationId xmlns:a16="http://schemas.microsoft.com/office/drawing/2014/main" id="{CB5B8C53-36B7-4247-9F5C-E03B266068DB}"/>
              </a:ext>
            </a:extLst>
          </p:cNvPr>
          <p:cNvSpPr>
            <a:spLocks noChangeAspect="1" noEditPoints="1"/>
          </p:cNvSpPr>
          <p:nvPr/>
        </p:nvSpPr>
        <p:spPr bwMode="auto">
          <a:xfrm>
            <a:off x="1300538" y="5861236"/>
            <a:ext cx="367982" cy="367982"/>
          </a:xfrm>
          <a:custGeom>
            <a:avLst/>
            <a:gdLst>
              <a:gd name="T0" fmla="*/ 379 w 512"/>
              <a:gd name="T1" fmla="*/ 223 h 512"/>
              <a:gd name="T2" fmla="*/ 353 w 512"/>
              <a:gd name="T3" fmla="*/ 181 h 512"/>
              <a:gd name="T4" fmla="*/ 314 w 512"/>
              <a:gd name="T5" fmla="*/ 149 h 512"/>
              <a:gd name="T6" fmla="*/ 284 w 512"/>
              <a:gd name="T7" fmla="*/ 151 h 512"/>
              <a:gd name="T8" fmla="*/ 228 w 512"/>
              <a:gd name="T9" fmla="*/ 151 h 512"/>
              <a:gd name="T10" fmla="*/ 176 w 512"/>
              <a:gd name="T11" fmla="*/ 160 h 512"/>
              <a:gd name="T12" fmla="*/ 144 w 512"/>
              <a:gd name="T13" fmla="*/ 206 h 512"/>
              <a:gd name="T14" fmla="*/ 181 w 512"/>
              <a:gd name="T15" fmla="*/ 282 h 512"/>
              <a:gd name="T16" fmla="*/ 239 w 512"/>
              <a:gd name="T17" fmla="*/ 288 h 512"/>
              <a:gd name="T18" fmla="*/ 279 w 512"/>
              <a:gd name="T19" fmla="*/ 309 h 512"/>
              <a:gd name="T20" fmla="*/ 332 w 512"/>
              <a:gd name="T21" fmla="*/ 373 h 512"/>
              <a:gd name="T22" fmla="*/ 370 w 512"/>
              <a:gd name="T23" fmla="*/ 302 h 512"/>
              <a:gd name="T24" fmla="*/ 394 w 512"/>
              <a:gd name="T25" fmla="*/ 261 h 512"/>
              <a:gd name="T26" fmla="*/ 185 w 512"/>
              <a:gd name="T27" fmla="*/ 242 h 512"/>
              <a:gd name="T28" fmla="*/ 140 w 512"/>
              <a:gd name="T29" fmla="*/ 251 h 512"/>
              <a:gd name="T30" fmla="*/ 172 w 512"/>
              <a:gd name="T31" fmla="*/ 197 h 512"/>
              <a:gd name="T32" fmla="*/ 202 w 512"/>
              <a:gd name="T33" fmla="*/ 233 h 512"/>
              <a:gd name="T34" fmla="*/ 234 w 512"/>
              <a:gd name="T35" fmla="*/ 185 h 512"/>
              <a:gd name="T36" fmla="*/ 255 w 512"/>
              <a:gd name="T37" fmla="*/ 177 h 512"/>
              <a:gd name="T38" fmla="*/ 259 w 512"/>
              <a:gd name="T39" fmla="*/ 198 h 512"/>
              <a:gd name="T40" fmla="*/ 234 w 512"/>
              <a:gd name="T41" fmla="*/ 213 h 512"/>
              <a:gd name="T42" fmla="*/ 284 w 512"/>
              <a:gd name="T43" fmla="*/ 248 h 512"/>
              <a:gd name="T44" fmla="*/ 273 w 512"/>
              <a:gd name="T45" fmla="*/ 266 h 512"/>
              <a:gd name="T46" fmla="*/ 230 w 512"/>
              <a:gd name="T47" fmla="*/ 246 h 512"/>
              <a:gd name="T48" fmla="*/ 283 w 512"/>
              <a:gd name="T49" fmla="*/ 215 h 512"/>
              <a:gd name="T50" fmla="*/ 320 w 512"/>
              <a:gd name="T51" fmla="*/ 192 h 512"/>
              <a:gd name="T52" fmla="*/ 347 w 512"/>
              <a:gd name="T53" fmla="*/ 233 h 512"/>
              <a:gd name="T54" fmla="*/ 318 w 512"/>
              <a:gd name="T55" fmla="*/ 213 h 512"/>
              <a:gd name="T56" fmla="*/ 362 w 512"/>
              <a:gd name="T57" fmla="*/ 266 h 512"/>
              <a:gd name="T58" fmla="*/ 340 w 512"/>
              <a:gd name="T59" fmla="*/ 281 h 512"/>
              <a:gd name="T60" fmla="*/ 340 w 512"/>
              <a:gd name="T61" fmla="*/ 324 h 512"/>
              <a:gd name="T62" fmla="*/ 308 w 512"/>
              <a:gd name="T63" fmla="*/ 311 h 512"/>
              <a:gd name="T64" fmla="*/ 313 w 512"/>
              <a:gd name="T65" fmla="*/ 264 h 512"/>
              <a:gd name="T66" fmla="*/ 334 w 512"/>
              <a:gd name="T67" fmla="*/ 255 h 512"/>
              <a:gd name="T68" fmla="*/ 362 w 512"/>
              <a:gd name="T69" fmla="*/ 266 h 512"/>
              <a:gd name="T70" fmla="*/ 256 w 512"/>
              <a:gd name="T71" fmla="*/ 512 h 512"/>
              <a:gd name="T72" fmla="*/ 393 w 512"/>
              <a:gd name="T73" fmla="*/ 302 h 512"/>
              <a:gd name="T74" fmla="*/ 352 w 512"/>
              <a:gd name="T75" fmla="*/ 384 h 512"/>
              <a:gd name="T76" fmla="*/ 266 w 512"/>
              <a:gd name="T77" fmla="*/ 384 h 512"/>
              <a:gd name="T78" fmla="*/ 218 w 512"/>
              <a:gd name="T79" fmla="*/ 320 h 512"/>
              <a:gd name="T80" fmla="*/ 96 w 512"/>
              <a:gd name="T81" fmla="*/ 245 h 512"/>
              <a:gd name="T82" fmla="*/ 176 w 512"/>
              <a:gd name="T83" fmla="*/ 138 h 512"/>
              <a:gd name="T84" fmla="*/ 261 w 512"/>
              <a:gd name="T85" fmla="*/ 117 h 512"/>
              <a:gd name="T86" fmla="*/ 359 w 512"/>
              <a:gd name="T87" fmla="*/ 160 h 512"/>
              <a:gd name="T88" fmla="*/ 416 w 512"/>
              <a:gd name="T89" fmla="*/ 26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2" h="512">
                <a:moveTo>
                  <a:pt x="382" y="238"/>
                </a:moveTo>
                <a:cubicBezTo>
                  <a:pt x="379" y="237"/>
                  <a:pt x="377" y="234"/>
                  <a:pt x="377" y="231"/>
                </a:cubicBezTo>
                <a:cubicBezTo>
                  <a:pt x="376" y="229"/>
                  <a:pt x="377" y="226"/>
                  <a:pt x="379" y="223"/>
                </a:cubicBezTo>
                <a:cubicBezTo>
                  <a:pt x="382" y="219"/>
                  <a:pt x="384" y="213"/>
                  <a:pt x="384" y="208"/>
                </a:cubicBezTo>
                <a:cubicBezTo>
                  <a:pt x="384" y="193"/>
                  <a:pt x="372" y="181"/>
                  <a:pt x="357" y="181"/>
                </a:cubicBezTo>
                <a:cubicBezTo>
                  <a:pt x="356" y="181"/>
                  <a:pt x="354" y="181"/>
                  <a:pt x="353" y="181"/>
                </a:cubicBezTo>
                <a:cubicBezTo>
                  <a:pt x="350" y="182"/>
                  <a:pt x="347" y="181"/>
                  <a:pt x="345" y="179"/>
                </a:cubicBezTo>
                <a:cubicBezTo>
                  <a:pt x="342" y="178"/>
                  <a:pt x="341" y="175"/>
                  <a:pt x="341" y="172"/>
                </a:cubicBezTo>
                <a:cubicBezTo>
                  <a:pt x="339" y="159"/>
                  <a:pt x="328" y="149"/>
                  <a:pt x="314" y="149"/>
                </a:cubicBezTo>
                <a:cubicBezTo>
                  <a:pt x="309" y="149"/>
                  <a:pt x="303" y="151"/>
                  <a:pt x="299" y="154"/>
                </a:cubicBezTo>
                <a:cubicBezTo>
                  <a:pt x="296" y="156"/>
                  <a:pt x="293" y="156"/>
                  <a:pt x="291" y="156"/>
                </a:cubicBezTo>
                <a:cubicBezTo>
                  <a:pt x="288" y="155"/>
                  <a:pt x="285" y="154"/>
                  <a:pt x="284" y="151"/>
                </a:cubicBezTo>
                <a:cubicBezTo>
                  <a:pt x="279" y="143"/>
                  <a:pt x="270" y="138"/>
                  <a:pt x="261" y="138"/>
                </a:cubicBezTo>
                <a:cubicBezTo>
                  <a:pt x="253" y="138"/>
                  <a:pt x="246" y="142"/>
                  <a:pt x="241" y="148"/>
                </a:cubicBezTo>
                <a:cubicBezTo>
                  <a:pt x="238" y="152"/>
                  <a:pt x="233" y="153"/>
                  <a:pt x="228" y="151"/>
                </a:cubicBezTo>
                <a:cubicBezTo>
                  <a:pt x="218" y="147"/>
                  <a:pt x="205" y="150"/>
                  <a:pt x="198" y="159"/>
                </a:cubicBezTo>
                <a:cubicBezTo>
                  <a:pt x="195" y="162"/>
                  <a:pt x="190" y="163"/>
                  <a:pt x="186" y="162"/>
                </a:cubicBezTo>
                <a:cubicBezTo>
                  <a:pt x="183" y="160"/>
                  <a:pt x="179" y="160"/>
                  <a:pt x="176" y="160"/>
                </a:cubicBezTo>
                <a:cubicBezTo>
                  <a:pt x="161" y="160"/>
                  <a:pt x="149" y="172"/>
                  <a:pt x="149" y="186"/>
                </a:cubicBezTo>
                <a:cubicBezTo>
                  <a:pt x="149" y="188"/>
                  <a:pt x="149" y="190"/>
                  <a:pt x="150" y="193"/>
                </a:cubicBezTo>
                <a:cubicBezTo>
                  <a:pt x="151" y="198"/>
                  <a:pt x="149" y="203"/>
                  <a:pt x="144" y="206"/>
                </a:cubicBezTo>
                <a:cubicBezTo>
                  <a:pt x="127" y="212"/>
                  <a:pt x="117" y="228"/>
                  <a:pt x="117" y="245"/>
                </a:cubicBezTo>
                <a:cubicBezTo>
                  <a:pt x="117" y="269"/>
                  <a:pt x="136" y="288"/>
                  <a:pt x="160" y="288"/>
                </a:cubicBezTo>
                <a:cubicBezTo>
                  <a:pt x="167" y="288"/>
                  <a:pt x="174" y="286"/>
                  <a:pt x="181" y="282"/>
                </a:cubicBezTo>
                <a:cubicBezTo>
                  <a:pt x="186" y="279"/>
                  <a:pt x="193" y="280"/>
                  <a:pt x="196" y="285"/>
                </a:cubicBezTo>
                <a:cubicBezTo>
                  <a:pt x="201" y="293"/>
                  <a:pt x="209" y="298"/>
                  <a:pt x="218" y="298"/>
                </a:cubicBezTo>
                <a:cubicBezTo>
                  <a:pt x="226" y="298"/>
                  <a:pt x="234" y="295"/>
                  <a:pt x="239" y="288"/>
                </a:cubicBezTo>
                <a:cubicBezTo>
                  <a:pt x="241" y="285"/>
                  <a:pt x="245" y="284"/>
                  <a:pt x="249" y="284"/>
                </a:cubicBezTo>
                <a:cubicBezTo>
                  <a:pt x="253" y="285"/>
                  <a:pt x="256" y="288"/>
                  <a:pt x="257" y="291"/>
                </a:cubicBezTo>
                <a:cubicBezTo>
                  <a:pt x="261" y="301"/>
                  <a:pt x="269" y="307"/>
                  <a:pt x="279" y="309"/>
                </a:cubicBezTo>
                <a:cubicBezTo>
                  <a:pt x="284" y="309"/>
                  <a:pt x="288" y="314"/>
                  <a:pt x="288" y="319"/>
                </a:cubicBezTo>
                <a:cubicBezTo>
                  <a:pt x="288" y="373"/>
                  <a:pt x="288" y="373"/>
                  <a:pt x="288" y="373"/>
                </a:cubicBezTo>
                <a:cubicBezTo>
                  <a:pt x="332" y="373"/>
                  <a:pt x="332" y="373"/>
                  <a:pt x="332" y="373"/>
                </a:cubicBezTo>
                <a:cubicBezTo>
                  <a:pt x="334" y="363"/>
                  <a:pt x="339" y="349"/>
                  <a:pt x="353" y="340"/>
                </a:cubicBezTo>
                <a:cubicBezTo>
                  <a:pt x="370" y="330"/>
                  <a:pt x="373" y="322"/>
                  <a:pt x="373" y="315"/>
                </a:cubicBezTo>
                <a:cubicBezTo>
                  <a:pt x="373" y="310"/>
                  <a:pt x="372" y="306"/>
                  <a:pt x="370" y="302"/>
                </a:cubicBezTo>
                <a:cubicBezTo>
                  <a:pt x="368" y="299"/>
                  <a:pt x="368" y="295"/>
                  <a:pt x="369" y="292"/>
                </a:cubicBezTo>
                <a:cubicBezTo>
                  <a:pt x="370" y="290"/>
                  <a:pt x="373" y="287"/>
                  <a:pt x="376" y="286"/>
                </a:cubicBezTo>
                <a:cubicBezTo>
                  <a:pt x="387" y="283"/>
                  <a:pt x="394" y="273"/>
                  <a:pt x="394" y="261"/>
                </a:cubicBezTo>
                <a:cubicBezTo>
                  <a:pt x="394" y="252"/>
                  <a:pt x="390" y="243"/>
                  <a:pt x="382" y="238"/>
                </a:cubicBezTo>
                <a:close/>
                <a:moveTo>
                  <a:pt x="196" y="244"/>
                </a:moveTo>
                <a:cubicBezTo>
                  <a:pt x="193" y="246"/>
                  <a:pt x="188" y="245"/>
                  <a:pt x="185" y="242"/>
                </a:cubicBezTo>
                <a:cubicBezTo>
                  <a:pt x="182" y="240"/>
                  <a:pt x="168" y="245"/>
                  <a:pt x="155" y="254"/>
                </a:cubicBezTo>
                <a:cubicBezTo>
                  <a:pt x="153" y="255"/>
                  <a:pt x="151" y="256"/>
                  <a:pt x="149" y="256"/>
                </a:cubicBezTo>
                <a:cubicBezTo>
                  <a:pt x="146" y="256"/>
                  <a:pt x="142" y="254"/>
                  <a:pt x="140" y="251"/>
                </a:cubicBezTo>
                <a:cubicBezTo>
                  <a:pt x="137" y="247"/>
                  <a:pt x="138" y="240"/>
                  <a:pt x="143" y="236"/>
                </a:cubicBezTo>
                <a:cubicBezTo>
                  <a:pt x="147" y="233"/>
                  <a:pt x="163" y="222"/>
                  <a:pt x="179" y="221"/>
                </a:cubicBezTo>
                <a:cubicBezTo>
                  <a:pt x="177" y="212"/>
                  <a:pt x="175" y="203"/>
                  <a:pt x="172" y="197"/>
                </a:cubicBezTo>
                <a:cubicBezTo>
                  <a:pt x="169" y="192"/>
                  <a:pt x="171" y="185"/>
                  <a:pt x="176" y="182"/>
                </a:cubicBezTo>
                <a:cubicBezTo>
                  <a:pt x="181" y="179"/>
                  <a:pt x="188" y="181"/>
                  <a:pt x="190" y="187"/>
                </a:cubicBezTo>
                <a:cubicBezTo>
                  <a:pt x="199" y="203"/>
                  <a:pt x="202" y="230"/>
                  <a:pt x="202" y="233"/>
                </a:cubicBezTo>
                <a:cubicBezTo>
                  <a:pt x="203" y="238"/>
                  <a:pt x="200" y="242"/>
                  <a:pt x="196" y="244"/>
                </a:cubicBezTo>
                <a:close/>
                <a:moveTo>
                  <a:pt x="223" y="197"/>
                </a:moveTo>
                <a:cubicBezTo>
                  <a:pt x="224" y="195"/>
                  <a:pt x="225" y="191"/>
                  <a:pt x="234" y="185"/>
                </a:cubicBezTo>
                <a:cubicBezTo>
                  <a:pt x="233" y="182"/>
                  <a:pt x="234" y="178"/>
                  <a:pt x="236" y="176"/>
                </a:cubicBezTo>
                <a:cubicBezTo>
                  <a:pt x="239" y="171"/>
                  <a:pt x="245" y="169"/>
                  <a:pt x="250" y="172"/>
                </a:cubicBezTo>
                <a:cubicBezTo>
                  <a:pt x="253" y="173"/>
                  <a:pt x="254" y="175"/>
                  <a:pt x="255" y="177"/>
                </a:cubicBezTo>
                <a:cubicBezTo>
                  <a:pt x="255" y="177"/>
                  <a:pt x="256" y="177"/>
                  <a:pt x="257" y="177"/>
                </a:cubicBezTo>
                <a:cubicBezTo>
                  <a:pt x="262" y="178"/>
                  <a:pt x="266" y="182"/>
                  <a:pt x="266" y="187"/>
                </a:cubicBezTo>
                <a:cubicBezTo>
                  <a:pt x="267" y="192"/>
                  <a:pt x="264" y="197"/>
                  <a:pt x="259" y="198"/>
                </a:cubicBezTo>
                <a:cubicBezTo>
                  <a:pt x="254" y="200"/>
                  <a:pt x="248" y="202"/>
                  <a:pt x="245" y="204"/>
                </a:cubicBezTo>
                <a:cubicBezTo>
                  <a:pt x="245" y="206"/>
                  <a:pt x="244" y="208"/>
                  <a:pt x="242" y="210"/>
                </a:cubicBezTo>
                <a:cubicBezTo>
                  <a:pt x="240" y="212"/>
                  <a:pt x="237" y="213"/>
                  <a:pt x="234" y="213"/>
                </a:cubicBezTo>
                <a:cubicBezTo>
                  <a:pt x="232" y="213"/>
                  <a:pt x="229" y="212"/>
                  <a:pt x="227" y="210"/>
                </a:cubicBezTo>
                <a:cubicBezTo>
                  <a:pt x="223" y="207"/>
                  <a:pt x="222" y="202"/>
                  <a:pt x="223" y="197"/>
                </a:cubicBezTo>
                <a:close/>
                <a:moveTo>
                  <a:pt x="284" y="248"/>
                </a:moveTo>
                <a:cubicBezTo>
                  <a:pt x="288" y="251"/>
                  <a:pt x="289" y="257"/>
                  <a:pt x="286" y="261"/>
                </a:cubicBezTo>
                <a:cubicBezTo>
                  <a:pt x="284" y="265"/>
                  <a:pt x="281" y="266"/>
                  <a:pt x="277" y="266"/>
                </a:cubicBezTo>
                <a:cubicBezTo>
                  <a:pt x="276" y="266"/>
                  <a:pt x="274" y="266"/>
                  <a:pt x="273" y="266"/>
                </a:cubicBezTo>
                <a:cubicBezTo>
                  <a:pt x="255" y="258"/>
                  <a:pt x="239" y="265"/>
                  <a:pt x="239" y="265"/>
                </a:cubicBezTo>
                <a:cubicBezTo>
                  <a:pt x="233" y="268"/>
                  <a:pt x="227" y="265"/>
                  <a:pt x="225" y="260"/>
                </a:cubicBezTo>
                <a:cubicBezTo>
                  <a:pt x="222" y="255"/>
                  <a:pt x="224" y="249"/>
                  <a:pt x="230" y="246"/>
                </a:cubicBezTo>
                <a:cubicBezTo>
                  <a:pt x="230" y="246"/>
                  <a:pt x="243" y="240"/>
                  <a:pt x="260" y="241"/>
                </a:cubicBezTo>
                <a:cubicBezTo>
                  <a:pt x="260" y="234"/>
                  <a:pt x="262" y="226"/>
                  <a:pt x="268" y="217"/>
                </a:cubicBezTo>
                <a:cubicBezTo>
                  <a:pt x="272" y="213"/>
                  <a:pt x="279" y="212"/>
                  <a:pt x="283" y="215"/>
                </a:cubicBezTo>
                <a:cubicBezTo>
                  <a:pt x="288" y="219"/>
                  <a:pt x="289" y="225"/>
                  <a:pt x="286" y="230"/>
                </a:cubicBezTo>
                <a:cubicBezTo>
                  <a:pt x="277" y="241"/>
                  <a:pt x="283" y="247"/>
                  <a:pt x="284" y="248"/>
                </a:cubicBezTo>
                <a:close/>
                <a:moveTo>
                  <a:pt x="320" y="192"/>
                </a:moveTo>
                <a:cubicBezTo>
                  <a:pt x="320" y="192"/>
                  <a:pt x="320" y="192"/>
                  <a:pt x="320" y="192"/>
                </a:cubicBezTo>
                <a:cubicBezTo>
                  <a:pt x="325" y="192"/>
                  <a:pt x="336" y="195"/>
                  <a:pt x="350" y="218"/>
                </a:cubicBezTo>
                <a:cubicBezTo>
                  <a:pt x="353" y="223"/>
                  <a:pt x="352" y="230"/>
                  <a:pt x="347" y="233"/>
                </a:cubicBezTo>
                <a:cubicBezTo>
                  <a:pt x="345" y="234"/>
                  <a:pt x="343" y="234"/>
                  <a:pt x="341" y="234"/>
                </a:cubicBezTo>
                <a:cubicBezTo>
                  <a:pt x="337" y="234"/>
                  <a:pt x="334" y="233"/>
                  <a:pt x="332" y="229"/>
                </a:cubicBezTo>
                <a:cubicBezTo>
                  <a:pt x="324" y="217"/>
                  <a:pt x="319" y="213"/>
                  <a:pt x="318" y="213"/>
                </a:cubicBezTo>
                <a:cubicBezTo>
                  <a:pt x="313" y="212"/>
                  <a:pt x="309" y="208"/>
                  <a:pt x="309" y="202"/>
                </a:cubicBezTo>
                <a:cubicBezTo>
                  <a:pt x="309" y="196"/>
                  <a:pt x="314" y="192"/>
                  <a:pt x="320" y="192"/>
                </a:cubicBezTo>
                <a:close/>
                <a:moveTo>
                  <a:pt x="362" y="266"/>
                </a:moveTo>
                <a:cubicBezTo>
                  <a:pt x="346" y="266"/>
                  <a:pt x="341" y="279"/>
                  <a:pt x="340" y="280"/>
                </a:cubicBezTo>
                <a:cubicBezTo>
                  <a:pt x="340" y="280"/>
                  <a:pt x="340" y="281"/>
                  <a:pt x="340" y="281"/>
                </a:cubicBezTo>
                <a:cubicBezTo>
                  <a:pt x="340" y="281"/>
                  <a:pt x="340" y="281"/>
                  <a:pt x="340" y="281"/>
                </a:cubicBezTo>
                <a:cubicBezTo>
                  <a:pt x="340" y="282"/>
                  <a:pt x="335" y="294"/>
                  <a:pt x="329" y="304"/>
                </a:cubicBezTo>
                <a:cubicBezTo>
                  <a:pt x="329" y="306"/>
                  <a:pt x="332" y="309"/>
                  <a:pt x="335" y="310"/>
                </a:cubicBezTo>
                <a:cubicBezTo>
                  <a:pt x="340" y="313"/>
                  <a:pt x="342" y="319"/>
                  <a:pt x="340" y="324"/>
                </a:cubicBezTo>
                <a:cubicBezTo>
                  <a:pt x="338" y="328"/>
                  <a:pt x="334" y="330"/>
                  <a:pt x="330" y="330"/>
                </a:cubicBezTo>
                <a:cubicBezTo>
                  <a:pt x="329" y="330"/>
                  <a:pt x="327" y="330"/>
                  <a:pt x="326" y="329"/>
                </a:cubicBezTo>
                <a:cubicBezTo>
                  <a:pt x="323" y="328"/>
                  <a:pt x="311" y="322"/>
                  <a:pt x="308" y="311"/>
                </a:cubicBezTo>
                <a:cubicBezTo>
                  <a:pt x="306" y="305"/>
                  <a:pt x="307" y="298"/>
                  <a:pt x="311" y="293"/>
                </a:cubicBezTo>
                <a:cubicBezTo>
                  <a:pt x="315" y="286"/>
                  <a:pt x="319" y="277"/>
                  <a:pt x="320" y="274"/>
                </a:cubicBezTo>
                <a:cubicBezTo>
                  <a:pt x="320" y="272"/>
                  <a:pt x="317" y="267"/>
                  <a:pt x="313" y="264"/>
                </a:cubicBezTo>
                <a:cubicBezTo>
                  <a:pt x="308" y="261"/>
                  <a:pt x="308" y="254"/>
                  <a:pt x="311" y="249"/>
                </a:cubicBezTo>
                <a:cubicBezTo>
                  <a:pt x="315" y="244"/>
                  <a:pt x="321" y="244"/>
                  <a:pt x="326" y="247"/>
                </a:cubicBezTo>
                <a:cubicBezTo>
                  <a:pt x="327" y="248"/>
                  <a:pt x="330" y="250"/>
                  <a:pt x="334" y="255"/>
                </a:cubicBezTo>
                <a:cubicBezTo>
                  <a:pt x="341" y="249"/>
                  <a:pt x="350" y="245"/>
                  <a:pt x="363" y="245"/>
                </a:cubicBezTo>
                <a:cubicBezTo>
                  <a:pt x="369" y="245"/>
                  <a:pt x="373" y="250"/>
                  <a:pt x="373" y="256"/>
                </a:cubicBezTo>
                <a:cubicBezTo>
                  <a:pt x="373" y="262"/>
                  <a:pt x="368" y="266"/>
                  <a:pt x="362" y="26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3" y="302"/>
                </a:moveTo>
                <a:cubicBezTo>
                  <a:pt x="394" y="306"/>
                  <a:pt x="394" y="310"/>
                  <a:pt x="394" y="314"/>
                </a:cubicBezTo>
                <a:cubicBezTo>
                  <a:pt x="395" y="336"/>
                  <a:pt x="379" y="349"/>
                  <a:pt x="365" y="358"/>
                </a:cubicBezTo>
                <a:cubicBezTo>
                  <a:pt x="352" y="366"/>
                  <a:pt x="352" y="384"/>
                  <a:pt x="352" y="384"/>
                </a:cubicBezTo>
                <a:cubicBezTo>
                  <a:pt x="352" y="390"/>
                  <a:pt x="347" y="394"/>
                  <a:pt x="341" y="394"/>
                </a:cubicBezTo>
                <a:cubicBezTo>
                  <a:pt x="277" y="394"/>
                  <a:pt x="277" y="394"/>
                  <a:pt x="277" y="394"/>
                </a:cubicBezTo>
                <a:cubicBezTo>
                  <a:pt x="271" y="394"/>
                  <a:pt x="266" y="390"/>
                  <a:pt x="266" y="384"/>
                </a:cubicBezTo>
                <a:cubicBezTo>
                  <a:pt x="266" y="328"/>
                  <a:pt x="266" y="328"/>
                  <a:pt x="266" y="328"/>
                </a:cubicBezTo>
                <a:cubicBezTo>
                  <a:pt x="258" y="324"/>
                  <a:pt x="250" y="319"/>
                  <a:pt x="245" y="312"/>
                </a:cubicBezTo>
                <a:cubicBezTo>
                  <a:pt x="237" y="317"/>
                  <a:pt x="228" y="320"/>
                  <a:pt x="218" y="320"/>
                </a:cubicBezTo>
                <a:cubicBezTo>
                  <a:pt x="205" y="320"/>
                  <a:pt x="192" y="314"/>
                  <a:pt x="183" y="304"/>
                </a:cubicBezTo>
                <a:cubicBezTo>
                  <a:pt x="176" y="307"/>
                  <a:pt x="168" y="309"/>
                  <a:pt x="160" y="309"/>
                </a:cubicBezTo>
                <a:cubicBezTo>
                  <a:pt x="124" y="309"/>
                  <a:pt x="96" y="280"/>
                  <a:pt x="96" y="245"/>
                </a:cubicBezTo>
                <a:cubicBezTo>
                  <a:pt x="96" y="222"/>
                  <a:pt x="108" y="201"/>
                  <a:pt x="128" y="190"/>
                </a:cubicBezTo>
                <a:cubicBezTo>
                  <a:pt x="128" y="188"/>
                  <a:pt x="128" y="187"/>
                  <a:pt x="128" y="186"/>
                </a:cubicBezTo>
                <a:cubicBezTo>
                  <a:pt x="128" y="160"/>
                  <a:pt x="149" y="138"/>
                  <a:pt x="176" y="138"/>
                </a:cubicBezTo>
                <a:cubicBezTo>
                  <a:pt x="179" y="138"/>
                  <a:pt x="183" y="139"/>
                  <a:pt x="187" y="140"/>
                </a:cubicBezTo>
                <a:cubicBezTo>
                  <a:pt x="198" y="129"/>
                  <a:pt x="215" y="125"/>
                  <a:pt x="229" y="129"/>
                </a:cubicBezTo>
                <a:cubicBezTo>
                  <a:pt x="238" y="121"/>
                  <a:pt x="249" y="117"/>
                  <a:pt x="261" y="117"/>
                </a:cubicBezTo>
                <a:cubicBezTo>
                  <a:pt x="274" y="117"/>
                  <a:pt x="286" y="122"/>
                  <a:pt x="295" y="132"/>
                </a:cubicBezTo>
                <a:cubicBezTo>
                  <a:pt x="301" y="129"/>
                  <a:pt x="308" y="128"/>
                  <a:pt x="314" y="128"/>
                </a:cubicBezTo>
                <a:cubicBezTo>
                  <a:pt x="335" y="128"/>
                  <a:pt x="353" y="141"/>
                  <a:pt x="359" y="160"/>
                </a:cubicBezTo>
                <a:cubicBezTo>
                  <a:pt x="385" y="161"/>
                  <a:pt x="405" y="182"/>
                  <a:pt x="405" y="208"/>
                </a:cubicBezTo>
                <a:cubicBezTo>
                  <a:pt x="405" y="214"/>
                  <a:pt x="404" y="221"/>
                  <a:pt x="401" y="227"/>
                </a:cubicBezTo>
                <a:cubicBezTo>
                  <a:pt x="410" y="236"/>
                  <a:pt x="416" y="248"/>
                  <a:pt x="416" y="261"/>
                </a:cubicBezTo>
                <a:cubicBezTo>
                  <a:pt x="416" y="278"/>
                  <a:pt x="407" y="293"/>
                  <a:pt x="393" y="3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7" name="Freeform 624">
            <a:extLst>
              <a:ext uri="{FF2B5EF4-FFF2-40B4-BE49-F238E27FC236}">
                <a16:creationId xmlns:a16="http://schemas.microsoft.com/office/drawing/2014/main" id="{2F9AB053-7984-354F-A182-96EE4C3BE7D3}"/>
              </a:ext>
            </a:extLst>
          </p:cNvPr>
          <p:cNvSpPr>
            <a:spLocks noChangeAspect="1" noEditPoints="1"/>
          </p:cNvSpPr>
          <p:nvPr/>
        </p:nvSpPr>
        <p:spPr bwMode="auto">
          <a:xfrm flipH="1">
            <a:off x="11402413" y="5901480"/>
            <a:ext cx="338598" cy="338598"/>
          </a:xfrm>
          <a:custGeom>
            <a:avLst/>
            <a:gdLst>
              <a:gd name="T0" fmla="*/ 379 w 512"/>
              <a:gd name="T1" fmla="*/ 223 h 512"/>
              <a:gd name="T2" fmla="*/ 353 w 512"/>
              <a:gd name="T3" fmla="*/ 181 h 512"/>
              <a:gd name="T4" fmla="*/ 314 w 512"/>
              <a:gd name="T5" fmla="*/ 149 h 512"/>
              <a:gd name="T6" fmla="*/ 284 w 512"/>
              <a:gd name="T7" fmla="*/ 151 h 512"/>
              <a:gd name="T8" fmla="*/ 228 w 512"/>
              <a:gd name="T9" fmla="*/ 151 h 512"/>
              <a:gd name="T10" fmla="*/ 176 w 512"/>
              <a:gd name="T11" fmla="*/ 160 h 512"/>
              <a:gd name="T12" fmla="*/ 144 w 512"/>
              <a:gd name="T13" fmla="*/ 206 h 512"/>
              <a:gd name="T14" fmla="*/ 181 w 512"/>
              <a:gd name="T15" fmla="*/ 282 h 512"/>
              <a:gd name="T16" fmla="*/ 239 w 512"/>
              <a:gd name="T17" fmla="*/ 288 h 512"/>
              <a:gd name="T18" fmla="*/ 279 w 512"/>
              <a:gd name="T19" fmla="*/ 309 h 512"/>
              <a:gd name="T20" fmla="*/ 332 w 512"/>
              <a:gd name="T21" fmla="*/ 373 h 512"/>
              <a:gd name="T22" fmla="*/ 370 w 512"/>
              <a:gd name="T23" fmla="*/ 302 h 512"/>
              <a:gd name="T24" fmla="*/ 394 w 512"/>
              <a:gd name="T25" fmla="*/ 261 h 512"/>
              <a:gd name="T26" fmla="*/ 185 w 512"/>
              <a:gd name="T27" fmla="*/ 242 h 512"/>
              <a:gd name="T28" fmla="*/ 140 w 512"/>
              <a:gd name="T29" fmla="*/ 251 h 512"/>
              <a:gd name="T30" fmla="*/ 172 w 512"/>
              <a:gd name="T31" fmla="*/ 197 h 512"/>
              <a:gd name="T32" fmla="*/ 202 w 512"/>
              <a:gd name="T33" fmla="*/ 233 h 512"/>
              <a:gd name="T34" fmla="*/ 234 w 512"/>
              <a:gd name="T35" fmla="*/ 185 h 512"/>
              <a:gd name="T36" fmla="*/ 255 w 512"/>
              <a:gd name="T37" fmla="*/ 177 h 512"/>
              <a:gd name="T38" fmla="*/ 259 w 512"/>
              <a:gd name="T39" fmla="*/ 198 h 512"/>
              <a:gd name="T40" fmla="*/ 234 w 512"/>
              <a:gd name="T41" fmla="*/ 213 h 512"/>
              <a:gd name="T42" fmla="*/ 284 w 512"/>
              <a:gd name="T43" fmla="*/ 248 h 512"/>
              <a:gd name="T44" fmla="*/ 273 w 512"/>
              <a:gd name="T45" fmla="*/ 266 h 512"/>
              <a:gd name="T46" fmla="*/ 230 w 512"/>
              <a:gd name="T47" fmla="*/ 246 h 512"/>
              <a:gd name="T48" fmla="*/ 283 w 512"/>
              <a:gd name="T49" fmla="*/ 215 h 512"/>
              <a:gd name="T50" fmla="*/ 320 w 512"/>
              <a:gd name="T51" fmla="*/ 192 h 512"/>
              <a:gd name="T52" fmla="*/ 347 w 512"/>
              <a:gd name="T53" fmla="*/ 233 h 512"/>
              <a:gd name="T54" fmla="*/ 318 w 512"/>
              <a:gd name="T55" fmla="*/ 213 h 512"/>
              <a:gd name="T56" fmla="*/ 362 w 512"/>
              <a:gd name="T57" fmla="*/ 266 h 512"/>
              <a:gd name="T58" fmla="*/ 340 w 512"/>
              <a:gd name="T59" fmla="*/ 281 h 512"/>
              <a:gd name="T60" fmla="*/ 340 w 512"/>
              <a:gd name="T61" fmla="*/ 324 h 512"/>
              <a:gd name="T62" fmla="*/ 308 w 512"/>
              <a:gd name="T63" fmla="*/ 311 h 512"/>
              <a:gd name="T64" fmla="*/ 313 w 512"/>
              <a:gd name="T65" fmla="*/ 264 h 512"/>
              <a:gd name="T66" fmla="*/ 334 w 512"/>
              <a:gd name="T67" fmla="*/ 255 h 512"/>
              <a:gd name="T68" fmla="*/ 362 w 512"/>
              <a:gd name="T69" fmla="*/ 266 h 512"/>
              <a:gd name="T70" fmla="*/ 256 w 512"/>
              <a:gd name="T71" fmla="*/ 512 h 512"/>
              <a:gd name="T72" fmla="*/ 393 w 512"/>
              <a:gd name="T73" fmla="*/ 302 h 512"/>
              <a:gd name="T74" fmla="*/ 352 w 512"/>
              <a:gd name="T75" fmla="*/ 384 h 512"/>
              <a:gd name="T76" fmla="*/ 266 w 512"/>
              <a:gd name="T77" fmla="*/ 384 h 512"/>
              <a:gd name="T78" fmla="*/ 218 w 512"/>
              <a:gd name="T79" fmla="*/ 320 h 512"/>
              <a:gd name="T80" fmla="*/ 96 w 512"/>
              <a:gd name="T81" fmla="*/ 245 h 512"/>
              <a:gd name="T82" fmla="*/ 176 w 512"/>
              <a:gd name="T83" fmla="*/ 138 h 512"/>
              <a:gd name="T84" fmla="*/ 261 w 512"/>
              <a:gd name="T85" fmla="*/ 117 h 512"/>
              <a:gd name="T86" fmla="*/ 359 w 512"/>
              <a:gd name="T87" fmla="*/ 160 h 512"/>
              <a:gd name="T88" fmla="*/ 416 w 512"/>
              <a:gd name="T89" fmla="*/ 26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2" h="512">
                <a:moveTo>
                  <a:pt x="382" y="238"/>
                </a:moveTo>
                <a:cubicBezTo>
                  <a:pt x="379" y="237"/>
                  <a:pt x="377" y="234"/>
                  <a:pt x="377" y="231"/>
                </a:cubicBezTo>
                <a:cubicBezTo>
                  <a:pt x="376" y="229"/>
                  <a:pt x="377" y="226"/>
                  <a:pt x="379" y="223"/>
                </a:cubicBezTo>
                <a:cubicBezTo>
                  <a:pt x="382" y="219"/>
                  <a:pt x="384" y="213"/>
                  <a:pt x="384" y="208"/>
                </a:cubicBezTo>
                <a:cubicBezTo>
                  <a:pt x="384" y="193"/>
                  <a:pt x="372" y="181"/>
                  <a:pt x="357" y="181"/>
                </a:cubicBezTo>
                <a:cubicBezTo>
                  <a:pt x="356" y="181"/>
                  <a:pt x="354" y="181"/>
                  <a:pt x="353" y="181"/>
                </a:cubicBezTo>
                <a:cubicBezTo>
                  <a:pt x="350" y="182"/>
                  <a:pt x="347" y="181"/>
                  <a:pt x="345" y="179"/>
                </a:cubicBezTo>
                <a:cubicBezTo>
                  <a:pt x="342" y="178"/>
                  <a:pt x="341" y="175"/>
                  <a:pt x="341" y="172"/>
                </a:cubicBezTo>
                <a:cubicBezTo>
                  <a:pt x="339" y="159"/>
                  <a:pt x="328" y="149"/>
                  <a:pt x="314" y="149"/>
                </a:cubicBezTo>
                <a:cubicBezTo>
                  <a:pt x="309" y="149"/>
                  <a:pt x="303" y="151"/>
                  <a:pt x="299" y="154"/>
                </a:cubicBezTo>
                <a:cubicBezTo>
                  <a:pt x="296" y="156"/>
                  <a:pt x="293" y="156"/>
                  <a:pt x="291" y="156"/>
                </a:cubicBezTo>
                <a:cubicBezTo>
                  <a:pt x="288" y="155"/>
                  <a:pt x="285" y="154"/>
                  <a:pt x="284" y="151"/>
                </a:cubicBezTo>
                <a:cubicBezTo>
                  <a:pt x="279" y="143"/>
                  <a:pt x="270" y="138"/>
                  <a:pt x="261" y="138"/>
                </a:cubicBezTo>
                <a:cubicBezTo>
                  <a:pt x="253" y="138"/>
                  <a:pt x="246" y="142"/>
                  <a:pt x="241" y="148"/>
                </a:cubicBezTo>
                <a:cubicBezTo>
                  <a:pt x="238" y="152"/>
                  <a:pt x="233" y="153"/>
                  <a:pt x="228" y="151"/>
                </a:cubicBezTo>
                <a:cubicBezTo>
                  <a:pt x="218" y="147"/>
                  <a:pt x="205" y="150"/>
                  <a:pt x="198" y="159"/>
                </a:cubicBezTo>
                <a:cubicBezTo>
                  <a:pt x="195" y="162"/>
                  <a:pt x="190" y="163"/>
                  <a:pt x="186" y="162"/>
                </a:cubicBezTo>
                <a:cubicBezTo>
                  <a:pt x="183" y="160"/>
                  <a:pt x="179" y="160"/>
                  <a:pt x="176" y="160"/>
                </a:cubicBezTo>
                <a:cubicBezTo>
                  <a:pt x="161" y="160"/>
                  <a:pt x="149" y="172"/>
                  <a:pt x="149" y="186"/>
                </a:cubicBezTo>
                <a:cubicBezTo>
                  <a:pt x="149" y="188"/>
                  <a:pt x="149" y="190"/>
                  <a:pt x="150" y="193"/>
                </a:cubicBezTo>
                <a:cubicBezTo>
                  <a:pt x="151" y="198"/>
                  <a:pt x="149" y="203"/>
                  <a:pt x="144" y="206"/>
                </a:cubicBezTo>
                <a:cubicBezTo>
                  <a:pt x="127" y="212"/>
                  <a:pt x="117" y="228"/>
                  <a:pt x="117" y="245"/>
                </a:cubicBezTo>
                <a:cubicBezTo>
                  <a:pt x="117" y="269"/>
                  <a:pt x="136" y="288"/>
                  <a:pt x="160" y="288"/>
                </a:cubicBezTo>
                <a:cubicBezTo>
                  <a:pt x="167" y="288"/>
                  <a:pt x="174" y="286"/>
                  <a:pt x="181" y="282"/>
                </a:cubicBezTo>
                <a:cubicBezTo>
                  <a:pt x="186" y="279"/>
                  <a:pt x="193" y="280"/>
                  <a:pt x="196" y="285"/>
                </a:cubicBezTo>
                <a:cubicBezTo>
                  <a:pt x="201" y="293"/>
                  <a:pt x="209" y="298"/>
                  <a:pt x="218" y="298"/>
                </a:cubicBezTo>
                <a:cubicBezTo>
                  <a:pt x="226" y="298"/>
                  <a:pt x="234" y="295"/>
                  <a:pt x="239" y="288"/>
                </a:cubicBezTo>
                <a:cubicBezTo>
                  <a:pt x="241" y="285"/>
                  <a:pt x="245" y="284"/>
                  <a:pt x="249" y="284"/>
                </a:cubicBezTo>
                <a:cubicBezTo>
                  <a:pt x="253" y="285"/>
                  <a:pt x="256" y="288"/>
                  <a:pt x="257" y="291"/>
                </a:cubicBezTo>
                <a:cubicBezTo>
                  <a:pt x="261" y="301"/>
                  <a:pt x="269" y="307"/>
                  <a:pt x="279" y="309"/>
                </a:cubicBezTo>
                <a:cubicBezTo>
                  <a:pt x="284" y="309"/>
                  <a:pt x="288" y="314"/>
                  <a:pt x="288" y="319"/>
                </a:cubicBezTo>
                <a:cubicBezTo>
                  <a:pt x="288" y="373"/>
                  <a:pt x="288" y="373"/>
                  <a:pt x="288" y="373"/>
                </a:cubicBezTo>
                <a:cubicBezTo>
                  <a:pt x="332" y="373"/>
                  <a:pt x="332" y="373"/>
                  <a:pt x="332" y="373"/>
                </a:cubicBezTo>
                <a:cubicBezTo>
                  <a:pt x="334" y="363"/>
                  <a:pt x="339" y="349"/>
                  <a:pt x="353" y="340"/>
                </a:cubicBezTo>
                <a:cubicBezTo>
                  <a:pt x="370" y="330"/>
                  <a:pt x="373" y="322"/>
                  <a:pt x="373" y="315"/>
                </a:cubicBezTo>
                <a:cubicBezTo>
                  <a:pt x="373" y="310"/>
                  <a:pt x="372" y="306"/>
                  <a:pt x="370" y="302"/>
                </a:cubicBezTo>
                <a:cubicBezTo>
                  <a:pt x="368" y="299"/>
                  <a:pt x="368" y="295"/>
                  <a:pt x="369" y="292"/>
                </a:cubicBezTo>
                <a:cubicBezTo>
                  <a:pt x="370" y="290"/>
                  <a:pt x="373" y="287"/>
                  <a:pt x="376" y="286"/>
                </a:cubicBezTo>
                <a:cubicBezTo>
                  <a:pt x="387" y="283"/>
                  <a:pt x="394" y="273"/>
                  <a:pt x="394" y="261"/>
                </a:cubicBezTo>
                <a:cubicBezTo>
                  <a:pt x="394" y="252"/>
                  <a:pt x="390" y="243"/>
                  <a:pt x="382" y="238"/>
                </a:cubicBezTo>
                <a:close/>
                <a:moveTo>
                  <a:pt x="196" y="244"/>
                </a:moveTo>
                <a:cubicBezTo>
                  <a:pt x="193" y="246"/>
                  <a:pt x="188" y="245"/>
                  <a:pt x="185" y="242"/>
                </a:cubicBezTo>
                <a:cubicBezTo>
                  <a:pt x="182" y="240"/>
                  <a:pt x="168" y="245"/>
                  <a:pt x="155" y="254"/>
                </a:cubicBezTo>
                <a:cubicBezTo>
                  <a:pt x="153" y="255"/>
                  <a:pt x="151" y="256"/>
                  <a:pt x="149" y="256"/>
                </a:cubicBezTo>
                <a:cubicBezTo>
                  <a:pt x="146" y="256"/>
                  <a:pt x="142" y="254"/>
                  <a:pt x="140" y="251"/>
                </a:cubicBezTo>
                <a:cubicBezTo>
                  <a:pt x="137" y="247"/>
                  <a:pt x="138" y="240"/>
                  <a:pt x="143" y="236"/>
                </a:cubicBezTo>
                <a:cubicBezTo>
                  <a:pt x="147" y="233"/>
                  <a:pt x="163" y="222"/>
                  <a:pt x="179" y="221"/>
                </a:cubicBezTo>
                <a:cubicBezTo>
                  <a:pt x="177" y="212"/>
                  <a:pt x="175" y="203"/>
                  <a:pt x="172" y="197"/>
                </a:cubicBezTo>
                <a:cubicBezTo>
                  <a:pt x="169" y="192"/>
                  <a:pt x="171" y="185"/>
                  <a:pt x="176" y="182"/>
                </a:cubicBezTo>
                <a:cubicBezTo>
                  <a:pt x="181" y="179"/>
                  <a:pt x="188" y="181"/>
                  <a:pt x="190" y="187"/>
                </a:cubicBezTo>
                <a:cubicBezTo>
                  <a:pt x="199" y="203"/>
                  <a:pt x="202" y="230"/>
                  <a:pt x="202" y="233"/>
                </a:cubicBezTo>
                <a:cubicBezTo>
                  <a:pt x="203" y="238"/>
                  <a:pt x="200" y="242"/>
                  <a:pt x="196" y="244"/>
                </a:cubicBezTo>
                <a:close/>
                <a:moveTo>
                  <a:pt x="223" y="197"/>
                </a:moveTo>
                <a:cubicBezTo>
                  <a:pt x="224" y="195"/>
                  <a:pt x="225" y="191"/>
                  <a:pt x="234" y="185"/>
                </a:cubicBezTo>
                <a:cubicBezTo>
                  <a:pt x="233" y="182"/>
                  <a:pt x="234" y="178"/>
                  <a:pt x="236" y="176"/>
                </a:cubicBezTo>
                <a:cubicBezTo>
                  <a:pt x="239" y="171"/>
                  <a:pt x="245" y="169"/>
                  <a:pt x="250" y="172"/>
                </a:cubicBezTo>
                <a:cubicBezTo>
                  <a:pt x="253" y="173"/>
                  <a:pt x="254" y="175"/>
                  <a:pt x="255" y="177"/>
                </a:cubicBezTo>
                <a:cubicBezTo>
                  <a:pt x="255" y="177"/>
                  <a:pt x="256" y="177"/>
                  <a:pt x="257" y="177"/>
                </a:cubicBezTo>
                <a:cubicBezTo>
                  <a:pt x="262" y="178"/>
                  <a:pt x="266" y="182"/>
                  <a:pt x="266" y="187"/>
                </a:cubicBezTo>
                <a:cubicBezTo>
                  <a:pt x="267" y="192"/>
                  <a:pt x="264" y="197"/>
                  <a:pt x="259" y="198"/>
                </a:cubicBezTo>
                <a:cubicBezTo>
                  <a:pt x="254" y="200"/>
                  <a:pt x="248" y="202"/>
                  <a:pt x="245" y="204"/>
                </a:cubicBezTo>
                <a:cubicBezTo>
                  <a:pt x="245" y="206"/>
                  <a:pt x="244" y="208"/>
                  <a:pt x="242" y="210"/>
                </a:cubicBezTo>
                <a:cubicBezTo>
                  <a:pt x="240" y="212"/>
                  <a:pt x="237" y="213"/>
                  <a:pt x="234" y="213"/>
                </a:cubicBezTo>
                <a:cubicBezTo>
                  <a:pt x="232" y="213"/>
                  <a:pt x="229" y="212"/>
                  <a:pt x="227" y="210"/>
                </a:cubicBezTo>
                <a:cubicBezTo>
                  <a:pt x="223" y="207"/>
                  <a:pt x="222" y="202"/>
                  <a:pt x="223" y="197"/>
                </a:cubicBezTo>
                <a:close/>
                <a:moveTo>
                  <a:pt x="284" y="248"/>
                </a:moveTo>
                <a:cubicBezTo>
                  <a:pt x="288" y="251"/>
                  <a:pt x="289" y="257"/>
                  <a:pt x="286" y="261"/>
                </a:cubicBezTo>
                <a:cubicBezTo>
                  <a:pt x="284" y="265"/>
                  <a:pt x="281" y="266"/>
                  <a:pt x="277" y="266"/>
                </a:cubicBezTo>
                <a:cubicBezTo>
                  <a:pt x="276" y="266"/>
                  <a:pt x="274" y="266"/>
                  <a:pt x="273" y="266"/>
                </a:cubicBezTo>
                <a:cubicBezTo>
                  <a:pt x="255" y="258"/>
                  <a:pt x="239" y="265"/>
                  <a:pt x="239" y="265"/>
                </a:cubicBezTo>
                <a:cubicBezTo>
                  <a:pt x="233" y="268"/>
                  <a:pt x="227" y="265"/>
                  <a:pt x="225" y="260"/>
                </a:cubicBezTo>
                <a:cubicBezTo>
                  <a:pt x="222" y="255"/>
                  <a:pt x="224" y="249"/>
                  <a:pt x="230" y="246"/>
                </a:cubicBezTo>
                <a:cubicBezTo>
                  <a:pt x="230" y="246"/>
                  <a:pt x="243" y="240"/>
                  <a:pt x="260" y="241"/>
                </a:cubicBezTo>
                <a:cubicBezTo>
                  <a:pt x="260" y="234"/>
                  <a:pt x="262" y="226"/>
                  <a:pt x="268" y="217"/>
                </a:cubicBezTo>
                <a:cubicBezTo>
                  <a:pt x="272" y="213"/>
                  <a:pt x="279" y="212"/>
                  <a:pt x="283" y="215"/>
                </a:cubicBezTo>
                <a:cubicBezTo>
                  <a:pt x="288" y="219"/>
                  <a:pt x="289" y="225"/>
                  <a:pt x="286" y="230"/>
                </a:cubicBezTo>
                <a:cubicBezTo>
                  <a:pt x="277" y="241"/>
                  <a:pt x="283" y="247"/>
                  <a:pt x="284" y="248"/>
                </a:cubicBezTo>
                <a:close/>
                <a:moveTo>
                  <a:pt x="320" y="192"/>
                </a:moveTo>
                <a:cubicBezTo>
                  <a:pt x="320" y="192"/>
                  <a:pt x="320" y="192"/>
                  <a:pt x="320" y="192"/>
                </a:cubicBezTo>
                <a:cubicBezTo>
                  <a:pt x="325" y="192"/>
                  <a:pt x="336" y="195"/>
                  <a:pt x="350" y="218"/>
                </a:cubicBezTo>
                <a:cubicBezTo>
                  <a:pt x="353" y="223"/>
                  <a:pt x="352" y="230"/>
                  <a:pt x="347" y="233"/>
                </a:cubicBezTo>
                <a:cubicBezTo>
                  <a:pt x="345" y="234"/>
                  <a:pt x="343" y="234"/>
                  <a:pt x="341" y="234"/>
                </a:cubicBezTo>
                <a:cubicBezTo>
                  <a:pt x="337" y="234"/>
                  <a:pt x="334" y="233"/>
                  <a:pt x="332" y="229"/>
                </a:cubicBezTo>
                <a:cubicBezTo>
                  <a:pt x="324" y="217"/>
                  <a:pt x="319" y="213"/>
                  <a:pt x="318" y="213"/>
                </a:cubicBezTo>
                <a:cubicBezTo>
                  <a:pt x="313" y="212"/>
                  <a:pt x="309" y="208"/>
                  <a:pt x="309" y="202"/>
                </a:cubicBezTo>
                <a:cubicBezTo>
                  <a:pt x="309" y="196"/>
                  <a:pt x="314" y="192"/>
                  <a:pt x="320" y="192"/>
                </a:cubicBezTo>
                <a:close/>
                <a:moveTo>
                  <a:pt x="362" y="266"/>
                </a:moveTo>
                <a:cubicBezTo>
                  <a:pt x="346" y="266"/>
                  <a:pt x="341" y="279"/>
                  <a:pt x="340" y="280"/>
                </a:cubicBezTo>
                <a:cubicBezTo>
                  <a:pt x="340" y="280"/>
                  <a:pt x="340" y="281"/>
                  <a:pt x="340" y="281"/>
                </a:cubicBezTo>
                <a:cubicBezTo>
                  <a:pt x="340" y="281"/>
                  <a:pt x="340" y="281"/>
                  <a:pt x="340" y="281"/>
                </a:cubicBezTo>
                <a:cubicBezTo>
                  <a:pt x="340" y="282"/>
                  <a:pt x="335" y="294"/>
                  <a:pt x="329" y="304"/>
                </a:cubicBezTo>
                <a:cubicBezTo>
                  <a:pt x="329" y="306"/>
                  <a:pt x="332" y="309"/>
                  <a:pt x="335" y="310"/>
                </a:cubicBezTo>
                <a:cubicBezTo>
                  <a:pt x="340" y="313"/>
                  <a:pt x="342" y="319"/>
                  <a:pt x="340" y="324"/>
                </a:cubicBezTo>
                <a:cubicBezTo>
                  <a:pt x="338" y="328"/>
                  <a:pt x="334" y="330"/>
                  <a:pt x="330" y="330"/>
                </a:cubicBezTo>
                <a:cubicBezTo>
                  <a:pt x="329" y="330"/>
                  <a:pt x="327" y="330"/>
                  <a:pt x="326" y="329"/>
                </a:cubicBezTo>
                <a:cubicBezTo>
                  <a:pt x="323" y="328"/>
                  <a:pt x="311" y="322"/>
                  <a:pt x="308" y="311"/>
                </a:cubicBezTo>
                <a:cubicBezTo>
                  <a:pt x="306" y="305"/>
                  <a:pt x="307" y="298"/>
                  <a:pt x="311" y="293"/>
                </a:cubicBezTo>
                <a:cubicBezTo>
                  <a:pt x="315" y="286"/>
                  <a:pt x="319" y="277"/>
                  <a:pt x="320" y="274"/>
                </a:cubicBezTo>
                <a:cubicBezTo>
                  <a:pt x="320" y="272"/>
                  <a:pt x="317" y="267"/>
                  <a:pt x="313" y="264"/>
                </a:cubicBezTo>
                <a:cubicBezTo>
                  <a:pt x="308" y="261"/>
                  <a:pt x="308" y="254"/>
                  <a:pt x="311" y="249"/>
                </a:cubicBezTo>
                <a:cubicBezTo>
                  <a:pt x="315" y="244"/>
                  <a:pt x="321" y="244"/>
                  <a:pt x="326" y="247"/>
                </a:cubicBezTo>
                <a:cubicBezTo>
                  <a:pt x="327" y="248"/>
                  <a:pt x="330" y="250"/>
                  <a:pt x="334" y="255"/>
                </a:cubicBezTo>
                <a:cubicBezTo>
                  <a:pt x="341" y="249"/>
                  <a:pt x="350" y="245"/>
                  <a:pt x="363" y="245"/>
                </a:cubicBezTo>
                <a:cubicBezTo>
                  <a:pt x="369" y="245"/>
                  <a:pt x="373" y="250"/>
                  <a:pt x="373" y="256"/>
                </a:cubicBezTo>
                <a:cubicBezTo>
                  <a:pt x="373" y="262"/>
                  <a:pt x="368" y="266"/>
                  <a:pt x="362" y="26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3" y="302"/>
                </a:moveTo>
                <a:cubicBezTo>
                  <a:pt x="394" y="306"/>
                  <a:pt x="394" y="310"/>
                  <a:pt x="394" y="314"/>
                </a:cubicBezTo>
                <a:cubicBezTo>
                  <a:pt x="395" y="336"/>
                  <a:pt x="379" y="349"/>
                  <a:pt x="365" y="358"/>
                </a:cubicBezTo>
                <a:cubicBezTo>
                  <a:pt x="352" y="366"/>
                  <a:pt x="352" y="384"/>
                  <a:pt x="352" y="384"/>
                </a:cubicBezTo>
                <a:cubicBezTo>
                  <a:pt x="352" y="390"/>
                  <a:pt x="347" y="394"/>
                  <a:pt x="341" y="394"/>
                </a:cubicBezTo>
                <a:cubicBezTo>
                  <a:pt x="277" y="394"/>
                  <a:pt x="277" y="394"/>
                  <a:pt x="277" y="394"/>
                </a:cubicBezTo>
                <a:cubicBezTo>
                  <a:pt x="271" y="394"/>
                  <a:pt x="266" y="390"/>
                  <a:pt x="266" y="384"/>
                </a:cubicBezTo>
                <a:cubicBezTo>
                  <a:pt x="266" y="328"/>
                  <a:pt x="266" y="328"/>
                  <a:pt x="266" y="328"/>
                </a:cubicBezTo>
                <a:cubicBezTo>
                  <a:pt x="258" y="324"/>
                  <a:pt x="250" y="319"/>
                  <a:pt x="245" y="312"/>
                </a:cubicBezTo>
                <a:cubicBezTo>
                  <a:pt x="237" y="317"/>
                  <a:pt x="228" y="320"/>
                  <a:pt x="218" y="320"/>
                </a:cubicBezTo>
                <a:cubicBezTo>
                  <a:pt x="205" y="320"/>
                  <a:pt x="192" y="314"/>
                  <a:pt x="183" y="304"/>
                </a:cubicBezTo>
                <a:cubicBezTo>
                  <a:pt x="176" y="307"/>
                  <a:pt x="168" y="309"/>
                  <a:pt x="160" y="309"/>
                </a:cubicBezTo>
                <a:cubicBezTo>
                  <a:pt x="124" y="309"/>
                  <a:pt x="96" y="280"/>
                  <a:pt x="96" y="245"/>
                </a:cubicBezTo>
                <a:cubicBezTo>
                  <a:pt x="96" y="222"/>
                  <a:pt x="108" y="201"/>
                  <a:pt x="128" y="190"/>
                </a:cubicBezTo>
                <a:cubicBezTo>
                  <a:pt x="128" y="188"/>
                  <a:pt x="128" y="187"/>
                  <a:pt x="128" y="186"/>
                </a:cubicBezTo>
                <a:cubicBezTo>
                  <a:pt x="128" y="160"/>
                  <a:pt x="149" y="138"/>
                  <a:pt x="176" y="138"/>
                </a:cubicBezTo>
                <a:cubicBezTo>
                  <a:pt x="179" y="138"/>
                  <a:pt x="183" y="139"/>
                  <a:pt x="187" y="140"/>
                </a:cubicBezTo>
                <a:cubicBezTo>
                  <a:pt x="198" y="129"/>
                  <a:pt x="215" y="125"/>
                  <a:pt x="229" y="129"/>
                </a:cubicBezTo>
                <a:cubicBezTo>
                  <a:pt x="238" y="121"/>
                  <a:pt x="249" y="117"/>
                  <a:pt x="261" y="117"/>
                </a:cubicBezTo>
                <a:cubicBezTo>
                  <a:pt x="274" y="117"/>
                  <a:pt x="286" y="122"/>
                  <a:pt x="295" y="132"/>
                </a:cubicBezTo>
                <a:cubicBezTo>
                  <a:pt x="301" y="129"/>
                  <a:pt x="308" y="128"/>
                  <a:pt x="314" y="128"/>
                </a:cubicBezTo>
                <a:cubicBezTo>
                  <a:pt x="335" y="128"/>
                  <a:pt x="353" y="141"/>
                  <a:pt x="359" y="160"/>
                </a:cubicBezTo>
                <a:cubicBezTo>
                  <a:pt x="385" y="161"/>
                  <a:pt x="405" y="182"/>
                  <a:pt x="405" y="208"/>
                </a:cubicBezTo>
                <a:cubicBezTo>
                  <a:pt x="405" y="214"/>
                  <a:pt x="404" y="221"/>
                  <a:pt x="401" y="227"/>
                </a:cubicBezTo>
                <a:cubicBezTo>
                  <a:pt x="410" y="236"/>
                  <a:pt x="416" y="248"/>
                  <a:pt x="416" y="261"/>
                </a:cubicBezTo>
                <a:cubicBezTo>
                  <a:pt x="416" y="278"/>
                  <a:pt x="407" y="293"/>
                  <a:pt x="393" y="3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8" name="Form 17">
            <a:extLst>
              <a:ext uri="{FF2B5EF4-FFF2-40B4-BE49-F238E27FC236}">
                <a16:creationId xmlns:a16="http://schemas.microsoft.com/office/drawing/2014/main" id="{D401F83B-836B-BF48-BC53-CF181EC05C0E}"/>
              </a:ext>
            </a:extLst>
          </p:cNvPr>
          <p:cNvSpPr/>
          <p:nvPr/>
        </p:nvSpPr>
        <p:spPr>
          <a:xfrm rot="16837561">
            <a:off x="2114104" y="2275836"/>
            <a:ext cx="3994026" cy="2711788"/>
          </a:xfrm>
          <a:prstGeom prst="swooshArrow">
            <a:avLst>
              <a:gd name="adj1" fmla="val 25000"/>
              <a:gd name="adj2" fmla="val 25000"/>
            </a:avLst>
          </a:prstGeom>
          <a:solidFill>
            <a:schemeClr val="accent1">
              <a:tint val="40000"/>
              <a:hueOff val="0"/>
              <a:satOff val="0"/>
              <a:lumOff val="0"/>
              <a:alpha val="96000"/>
            </a:schemeClr>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19" name="Gruppieren 18">
            <a:extLst>
              <a:ext uri="{FF2B5EF4-FFF2-40B4-BE49-F238E27FC236}">
                <a16:creationId xmlns:a16="http://schemas.microsoft.com/office/drawing/2014/main" id="{54521D89-D520-DD48-8A39-F26D47759704}"/>
              </a:ext>
            </a:extLst>
          </p:cNvPr>
          <p:cNvGrpSpPr/>
          <p:nvPr/>
        </p:nvGrpSpPr>
        <p:grpSpPr>
          <a:xfrm>
            <a:off x="4153638" y="1685389"/>
            <a:ext cx="3983245" cy="3984624"/>
            <a:chOff x="4163293" y="1784396"/>
            <a:chExt cx="3983245" cy="3984624"/>
          </a:xfrm>
        </p:grpSpPr>
        <p:grpSp>
          <p:nvGrpSpPr>
            <p:cNvPr id="20" name="Group 15">
              <a:extLst>
                <a:ext uri="{FF2B5EF4-FFF2-40B4-BE49-F238E27FC236}">
                  <a16:creationId xmlns:a16="http://schemas.microsoft.com/office/drawing/2014/main" id="{D5BD547B-C9F5-6E47-A86D-16C082B6FE90}"/>
                </a:ext>
              </a:extLst>
            </p:cNvPr>
            <p:cNvGrpSpPr>
              <a:grpSpLocks/>
            </p:cNvGrpSpPr>
            <p:nvPr/>
          </p:nvGrpSpPr>
          <p:grpSpPr bwMode="auto">
            <a:xfrm>
              <a:off x="6154224" y="3775328"/>
              <a:ext cx="1174140" cy="1993692"/>
              <a:chOff x="3356" y="2880"/>
              <a:chExt cx="678" cy="1153"/>
            </a:xfrm>
            <a:solidFill>
              <a:schemeClr val="accent1"/>
            </a:solidFill>
          </p:grpSpPr>
          <p:sp>
            <p:nvSpPr>
              <p:cNvPr id="49" name="Arc 16">
                <a:extLst>
                  <a:ext uri="{FF2B5EF4-FFF2-40B4-BE49-F238E27FC236}">
                    <a16:creationId xmlns:a16="http://schemas.microsoft.com/office/drawing/2014/main" id="{DC07FB4E-679C-5A4E-8A96-646FFB346003}"/>
                  </a:ext>
                </a:extLst>
              </p:cNvPr>
              <p:cNvSpPr>
                <a:spLocks/>
              </p:cNvSpPr>
              <p:nvPr/>
            </p:nvSpPr>
            <p:spPr bwMode="auto">
              <a:xfrm>
                <a:off x="3356" y="2880"/>
                <a:ext cx="677" cy="1152"/>
              </a:xfrm>
              <a:custGeom>
                <a:avLst/>
                <a:gdLst>
                  <a:gd name="T0" fmla="*/ 0 w 12696"/>
                  <a:gd name="T1" fmla="*/ 0 h 21600"/>
                  <a:gd name="T2" fmla="*/ 0 w 12696"/>
                  <a:gd name="T3" fmla="*/ 0 h 21600"/>
                  <a:gd name="T4" fmla="*/ 0 w 12696"/>
                  <a:gd name="T5" fmla="*/ 0 h 21600"/>
                  <a:gd name="T6" fmla="*/ 0 60000 65536"/>
                  <a:gd name="T7" fmla="*/ 0 60000 65536"/>
                  <a:gd name="T8" fmla="*/ 0 60000 65536"/>
                  <a:gd name="T9" fmla="*/ 0 w 12696"/>
                  <a:gd name="T10" fmla="*/ 0 h 21600"/>
                  <a:gd name="T11" fmla="*/ 12696 w 12696"/>
                  <a:gd name="T12" fmla="*/ 21600 h 21600"/>
                </a:gdLst>
                <a:ahLst/>
                <a:cxnLst>
                  <a:cxn ang="T6">
                    <a:pos x="T0" y="T1"/>
                  </a:cxn>
                  <a:cxn ang="T7">
                    <a:pos x="T2" y="T3"/>
                  </a:cxn>
                  <a:cxn ang="T8">
                    <a:pos x="T4" y="T5"/>
                  </a:cxn>
                </a:cxnLst>
                <a:rect l="T9" t="T10" r="T11" b="T12"/>
                <a:pathLst>
                  <a:path w="12696" h="21600" fill="none" extrusionOk="0">
                    <a:moveTo>
                      <a:pt x="12695" y="17474"/>
                    </a:moveTo>
                    <a:cubicBezTo>
                      <a:pt x="9005" y="20155"/>
                      <a:pt x="4561" y="21599"/>
                      <a:pt x="0" y="21600"/>
                    </a:cubicBezTo>
                  </a:path>
                  <a:path w="12696" h="21600" stroke="0" extrusionOk="0">
                    <a:moveTo>
                      <a:pt x="12695" y="17474"/>
                    </a:moveTo>
                    <a:cubicBezTo>
                      <a:pt x="9005" y="20155"/>
                      <a:pt x="4561" y="21599"/>
                      <a:pt x="0" y="21600"/>
                    </a:cubicBezTo>
                    <a:lnTo>
                      <a:pt x="0" y="0"/>
                    </a:lnTo>
                    <a:close/>
                  </a:path>
                </a:pathLst>
              </a:custGeom>
              <a:grpFill/>
              <a:ln w="12700">
                <a:solidFill>
                  <a:schemeClr val="bg1"/>
                </a:solidFill>
                <a:round/>
                <a:headEnd/>
                <a:tailEnd/>
              </a:ln>
            </p:spPr>
            <p:txBody>
              <a:bodyPr lIns="44450" tIns="1005840" rIns="27432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E</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ngagement</a:t>
                </a:r>
              </a:p>
            </p:txBody>
          </p:sp>
          <p:sp>
            <p:nvSpPr>
              <p:cNvPr id="50" name="Freeform 70">
                <a:extLst>
                  <a:ext uri="{FF2B5EF4-FFF2-40B4-BE49-F238E27FC236}">
                    <a16:creationId xmlns:a16="http://schemas.microsoft.com/office/drawing/2014/main" id="{0D8A036E-9A6F-114C-B573-D84ADDF1C431}"/>
                  </a:ext>
                </a:extLst>
              </p:cNvPr>
              <p:cNvSpPr>
                <a:spLocks/>
              </p:cNvSpPr>
              <p:nvPr/>
            </p:nvSpPr>
            <p:spPr bwMode="auto">
              <a:xfrm>
                <a:off x="3356" y="2880"/>
                <a:ext cx="678" cy="1153"/>
              </a:xfrm>
              <a:custGeom>
                <a:avLst/>
                <a:gdLst>
                  <a:gd name="T0" fmla="*/ 677 w 678"/>
                  <a:gd name="T1" fmla="*/ 932 h 1153"/>
                  <a:gd name="T2" fmla="*/ 0 w 678"/>
                  <a:gd name="T3" fmla="*/ 0 h 1153"/>
                  <a:gd name="T4" fmla="*/ 0 w 678"/>
                  <a:gd name="T5" fmla="*/ 1152 h 1153"/>
                  <a:gd name="T6" fmla="*/ 0 60000 65536"/>
                  <a:gd name="T7" fmla="*/ 0 60000 65536"/>
                  <a:gd name="T8" fmla="*/ 0 60000 65536"/>
                  <a:gd name="T9" fmla="*/ 0 w 678"/>
                  <a:gd name="T10" fmla="*/ 0 h 1153"/>
                  <a:gd name="T11" fmla="*/ 678 w 678"/>
                  <a:gd name="T12" fmla="*/ 1153 h 1153"/>
                </a:gdLst>
                <a:ahLst/>
                <a:cxnLst>
                  <a:cxn ang="T6">
                    <a:pos x="T0" y="T1"/>
                  </a:cxn>
                  <a:cxn ang="T7">
                    <a:pos x="T2" y="T3"/>
                  </a:cxn>
                  <a:cxn ang="T8">
                    <a:pos x="T4" y="T5"/>
                  </a:cxn>
                </a:cxnLst>
                <a:rect l="T9" t="T10" r="T11" b="T12"/>
                <a:pathLst>
                  <a:path w="678" h="1153">
                    <a:moveTo>
                      <a:pt x="677" y="932"/>
                    </a:moveTo>
                    <a:lnTo>
                      <a:pt x="0" y="0"/>
                    </a:lnTo>
                    <a:lnTo>
                      <a:pt x="0" y="1152"/>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1" name="Group 18">
              <a:extLst>
                <a:ext uri="{FF2B5EF4-FFF2-40B4-BE49-F238E27FC236}">
                  <a16:creationId xmlns:a16="http://schemas.microsoft.com/office/drawing/2014/main" id="{32C7AB5F-1261-BC47-AD91-729F4F065EAF}"/>
                </a:ext>
              </a:extLst>
            </p:cNvPr>
            <p:cNvGrpSpPr>
              <a:grpSpLocks/>
            </p:cNvGrpSpPr>
            <p:nvPr/>
          </p:nvGrpSpPr>
          <p:grpSpPr bwMode="auto">
            <a:xfrm>
              <a:off x="4984225" y="3775328"/>
              <a:ext cx="1171381" cy="1993692"/>
              <a:chOff x="2679" y="2880"/>
              <a:chExt cx="678" cy="1153"/>
            </a:xfrm>
            <a:solidFill>
              <a:schemeClr val="accent1"/>
            </a:solidFill>
          </p:grpSpPr>
          <p:sp>
            <p:nvSpPr>
              <p:cNvPr id="47" name="Arc 19">
                <a:extLst>
                  <a:ext uri="{FF2B5EF4-FFF2-40B4-BE49-F238E27FC236}">
                    <a16:creationId xmlns:a16="http://schemas.microsoft.com/office/drawing/2014/main" id="{2626B6EF-E029-3248-AB82-1666BDDD6256}"/>
                  </a:ext>
                </a:extLst>
              </p:cNvPr>
              <p:cNvSpPr>
                <a:spLocks/>
              </p:cNvSpPr>
              <p:nvPr/>
            </p:nvSpPr>
            <p:spPr bwMode="auto">
              <a:xfrm>
                <a:off x="2679" y="2880"/>
                <a:ext cx="677" cy="1152"/>
              </a:xfrm>
              <a:custGeom>
                <a:avLst/>
                <a:gdLst>
                  <a:gd name="T0" fmla="*/ 0 w 12696"/>
                  <a:gd name="T1" fmla="*/ 0 h 21600"/>
                  <a:gd name="T2" fmla="*/ 0 w 12696"/>
                  <a:gd name="T3" fmla="*/ 0 h 21600"/>
                  <a:gd name="T4" fmla="*/ 0 w 12696"/>
                  <a:gd name="T5" fmla="*/ 0 h 21600"/>
                  <a:gd name="T6" fmla="*/ 0 60000 65536"/>
                  <a:gd name="T7" fmla="*/ 0 60000 65536"/>
                  <a:gd name="T8" fmla="*/ 0 60000 65536"/>
                  <a:gd name="T9" fmla="*/ 0 w 12696"/>
                  <a:gd name="T10" fmla="*/ 0 h 21600"/>
                  <a:gd name="T11" fmla="*/ 12696 w 12696"/>
                  <a:gd name="T12" fmla="*/ 21600 h 21600"/>
                </a:gdLst>
                <a:ahLst/>
                <a:cxnLst>
                  <a:cxn ang="T6">
                    <a:pos x="T0" y="T1"/>
                  </a:cxn>
                  <a:cxn ang="T7">
                    <a:pos x="T2" y="T3"/>
                  </a:cxn>
                  <a:cxn ang="T8">
                    <a:pos x="T4" y="T5"/>
                  </a:cxn>
                </a:cxnLst>
                <a:rect l="T9" t="T10" r="T11" b="T12"/>
                <a:pathLst>
                  <a:path w="12696" h="21600" fill="none" extrusionOk="0">
                    <a:moveTo>
                      <a:pt x="12696" y="21600"/>
                    </a:moveTo>
                    <a:cubicBezTo>
                      <a:pt x="8134" y="21600"/>
                      <a:pt x="3690" y="20155"/>
                      <a:pt x="0" y="17474"/>
                    </a:cubicBezTo>
                  </a:path>
                  <a:path w="12696" h="21600" stroke="0" extrusionOk="0">
                    <a:moveTo>
                      <a:pt x="12696" y="21600"/>
                    </a:moveTo>
                    <a:cubicBezTo>
                      <a:pt x="8134" y="21600"/>
                      <a:pt x="3690" y="20155"/>
                      <a:pt x="0" y="17474"/>
                    </a:cubicBezTo>
                    <a:lnTo>
                      <a:pt x="12696" y="0"/>
                    </a:lnTo>
                    <a:close/>
                  </a:path>
                </a:pathLst>
              </a:custGeom>
              <a:grpFill/>
              <a:ln w="12700">
                <a:solidFill>
                  <a:schemeClr val="bg1"/>
                </a:solidFill>
                <a:round/>
                <a:headEnd/>
                <a:tailEnd/>
              </a:ln>
            </p:spPr>
            <p:txBody>
              <a:bodyPr lIns="274320" tIns="100584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I</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nterface</a:t>
                </a:r>
                <a:b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b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processes</a:t>
                </a:r>
              </a:p>
            </p:txBody>
          </p:sp>
          <p:sp>
            <p:nvSpPr>
              <p:cNvPr id="48" name="Freeform 68">
                <a:extLst>
                  <a:ext uri="{FF2B5EF4-FFF2-40B4-BE49-F238E27FC236}">
                    <a16:creationId xmlns:a16="http://schemas.microsoft.com/office/drawing/2014/main" id="{665A0C3A-6FFD-C445-89A9-18035E7D5714}"/>
                  </a:ext>
                </a:extLst>
              </p:cNvPr>
              <p:cNvSpPr>
                <a:spLocks/>
              </p:cNvSpPr>
              <p:nvPr/>
            </p:nvSpPr>
            <p:spPr bwMode="auto">
              <a:xfrm>
                <a:off x="2679" y="2880"/>
                <a:ext cx="678" cy="1153"/>
              </a:xfrm>
              <a:custGeom>
                <a:avLst/>
                <a:gdLst>
                  <a:gd name="T0" fmla="*/ 677 w 678"/>
                  <a:gd name="T1" fmla="*/ 1152 h 1153"/>
                  <a:gd name="T2" fmla="*/ 677 w 678"/>
                  <a:gd name="T3" fmla="*/ 0 h 1153"/>
                  <a:gd name="T4" fmla="*/ 0 w 678"/>
                  <a:gd name="T5" fmla="*/ 932 h 1153"/>
                  <a:gd name="T6" fmla="*/ 0 60000 65536"/>
                  <a:gd name="T7" fmla="*/ 0 60000 65536"/>
                  <a:gd name="T8" fmla="*/ 0 60000 65536"/>
                  <a:gd name="T9" fmla="*/ 0 w 678"/>
                  <a:gd name="T10" fmla="*/ 0 h 1153"/>
                  <a:gd name="T11" fmla="*/ 678 w 678"/>
                  <a:gd name="T12" fmla="*/ 1153 h 1153"/>
                </a:gdLst>
                <a:ahLst/>
                <a:cxnLst>
                  <a:cxn ang="T6">
                    <a:pos x="T0" y="T1"/>
                  </a:cxn>
                  <a:cxn ang="T7">
                    <a:pos x="T2" y="T3"/>
                  </a:cxn>
                  <a:cxn ang="T8">
                    <a:pos x="T4" y="T5"/>
                  </a:cxn>
                </a:cxnLst>
                <a:rect l="T9" t="T10" r="T11" b="T12"/>
                <a:pathLst>
                  <a:path w="678" h="1153">
                    <a:moveTo>
                      <a:pt x="677" y="1152"/>
                    </a:moveTo>
                    <a:lnTo>
                      <a:pt x="677" y="0"/>
                    </a:lnTo>
                    <a:lnTo>
                      <a:pt x="0" y="932"/>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2" name="Group 3">
              <a:extLst>
                <a:ext uri="{FF2B5EF4-FFF2-40B4-BE49-F238E27FC236}">
                  <a16:creationId xmlns:a16="http://schemas.microsoft.com/office/drawing/2014/main" id="{6BBC61F0-EE57-F149-9841-2351DFB007E3}"/>
                </a:ext>
              </a:extLst>
            </p:cNvPr>
            <p:cNvGrpSpPr>
              <a:grpSpLocks/>
            </p:cNvGrpSpPr>
            <p:nvPr/>
          </p:nvGrpSpPr>
          <p:grpSpPr bwMode="auto">
            <a:xfrm>
              <a:off x="6154224" y="1784396"/>
              <a:ext cx="1174140" cy="1993693"/>
              <a:chOff x="3356" y="1728"/>
              <a:chExt cx="678" cy="1153"/>
            </a:xfrm>
            <a:solidFill>
              <a:schemeClr val="accent1"/>
            </a:solidFill>
          </p:grpSpPr>
          <p:sp>
            <p:nvSpPr>
              <p:cNvPr id="45" name="Arc 4">
                <a:extLst>
                  <a:ext uri="{FF2B5EF4-FFF2-40B4-BE49-F238E27FC236}">
                    <a16:creationId xmlns:a16="http://schemas.microsoft.com/office/drawing/2014/main" id="{18F193C6-2B90-1949-B406-368CDC5A07A1}"/>
                  </a:ext>
                </a:extLst>
              </p:cNvPr>
              <p:cNvSpPr>
                <a:spLocks/>
              </p:cNvSpPr>
              <p:nvPr/>
            </p:nvSpPr>
            <p:spPr bwMode="auto">
              <a:xfrm>
                <a:off x="3356" y="1728"/>
                <a:ext cx="677" cy="1152"/>
              </a:xfrm>
              <a:custGeom>
                <a:avLst/>
                <a:gdLst>
                  <a:gd name="T0" fmla="*/ 0 w 12696"/>
                  <a:gd name="T1" fmla="*/ 0 h 21600"/>
                  <a:gd name="T2" fmla="*/ 0 w 12696"/>
                  <a:gd name="T3" fmla="*/ 0 h 21600"/>
                  <a:gd name="T4" fmla="*/ 0 w 12696"/>
                  <a:gd name="T5" fmla="*/ 0 h 21600"/>
                  <a:gd name="T6" fmla="*/ 0 60000 65536"/>
                  <a:gd name="T7" fmla="*/ 0 60000 65536"/>
                  <a:gd name="T8" fmla="*/ 0 60000 65536"/>
                  <a:gd name="T9" fmla="*/ 0 w 12696"/>
                  <a:gd name="T10" fmla="*/ 0 h 21600"/>
                  <a:gd name="T11" fmla="*/ 12696 w 12696"/>
                  <a:gd name="T12" fmla="*/ 21600 h 21600"/>
                </a:gdLst>
                <a:ahLst/>
                <a:cxnLst>
                  <a:cxn ang="T6">
                    <a:pos x="T0" y="T1"/>
                  </a:cxn>
                  <a:cxn ang="T7">
                    <a:pos x="T2" y="T3"/>
                  </a:cxn>
                  <a:cxn ang="T8">
                    <a:pos x="T4" y="T5"/>
                  </a:cxn>
                </a:cxnLst>
                <a:rect l="T9" t="T10" r="T11" b="T12"/>
                <a:pathLst>
                  <a:path w="12696" h="21600" fill="none" extrusionOk="0">
                    <a:moveTo>
                      <a:pt x="-1" y="0"/>
                    </a:moveTo>
                    <a:cubicBezTo>
                      <a:pt x="4561" y="0"/>
                      <a:pt x="9005" y="1444"/>
                      <a:pt x="12695" y="4125"/>
                    </a:cubicBezTo>
                  </a:path>
                  <a:path w="12696" h="21600" stroke="0" extrusionOk="0">
                    <a:moveTo>
                      <a:pt x="-1" y="0"/>
                    </a:moveTo>
                    <a:cubicBezTo>
                      <a:pt x="4561" y="0"/>
                      <a:pt x="9005" y="1444"/>
                      <a:pt x="12695" y="4125"/>
                    </a:cubicBezTo>
                    <a:lnTo>
                      <a:pt x="0" y="21600"/>
                    </a:lnTo>
                    <a:close/>
                  </a:path>
                </a:pathLst>
              </a:custGeom>
              <a:grpFill/>
              <a:ln w="12700">
                <a:solidFill>
                  <a:schemeClr val="bg1"/>
                </a:solidFill>
                <a:round/>
                <a:headEnd/>
                <a:tailEnd/>
              </a:ln>
            </p:spPr>
            <p:txBody>
              <a:bodyPr lIns="44450" tIns="44450" rIns="274320" bIns="100584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S</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taff experts </a:t>
                </a:r>
                <a:b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b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on demand</a:t>
                </a:r>
              </a:p>
            </p:txBody>
          </p:sp>
          <p:sp>
            <p:nvSpPr>
              <p:cNvPr id="46" name="Freeform 78">
                <a:extLst>
                  <a:ext uri="{FF2B5EF4-FFF2-40B4-BE49-F238E27FC236}">
                    <a16:creationId xmlns:a16="http://schemas.microsoft.com/office/drawing/2014/main" id="{68AA7780-5783-E24A-9042-D4BFBD57C566}"/>
                  </a:ext>
                </a:extLst>
              </p:cNvPr>
              <p:cNvSpPr>
                <a:spLocks/>
              </p:cNvSpPr>
              <p:nvPr/>
            </p:nvSpPr>
            <p:spPr bwMode="auto">
              <a:xfrm>
                <a:off x="3356" y="1728"/>
                <a:ext cx="678" cy="1153"/>
              </a:xfrm>
              <a:custGeom>
                <a:avLst/>
                <a:gdLst>
                  <a:gd name="T0" fmla="*/ 0 w 678"/>
                  <a:gd name="T1" fmla="*/ 0 h 1153"/>
                  <a:gd name="T2" fmla="*/ 0 w 678"/>
                  <a:gd name="T3" fmla="*/ 1152 h 1153"/>
                  <a:gd name="T4" fmla="*/ 677 w 678"/>
                  <a:gd name="T5" fmla="*/ 220 h 1153"/>
                  <a:gd name="T6" fmla="*/ 0 60000 65536"/>
                  <a:gd name="T7" fmla="*/ 0 60000 65536"/>
                  <a:gd name="T8" fmla="*/ 0 60000 65536"/>
                  <a:gd name="T9" fmla="*/ 0 w 678"/>
                  <a:gd name="T10" fmla="*/ 0 h 1153"/>
                  <a:gd name="T11" fmla="*/ 678 w 678"/>
                  <a:gd name="T12" fmla="*/ 1153 h 1153"/>
                </a:gdLst>
                <a:ahLst/>
                <a:cxnLst>
                  <a:cxn ang="T6">
                    <a:pos x="T0" y="T1"/>
                  </a:cxn>
                  <a:cxn ang="T7">
                    <a:pos x="T2" y="T3"/>
                  </a:cxn>
                  <a:cxn ang="T8">
                    <a:pos x="T4" y="T5"/>
                  </a:cxn>
                </a:cxnLst>
                <a:rect l="T9" t="T10" r="T11" b="T12"/>
                <a:pathLst>
                  <a:path w="678" h="1153">
                    <a:moveTo>
                      <a:pt x="0" y="0"/>
                    </a:moveTo>
                    <a:lnTo>
                      <a:pt x="0" y="1152"/>
                    </a:lnTo>
                    <a:lnTo>
                      <a:pt x="677" y="220"/>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3" name="Group 6">
              <a:extLst>
                <a:ext uri="{FF2B5EF4-FFF2-40B4-BE49-F238E27FC236}">
                  <a16:creationId xmlns:a16="http://schemas.microsoft.com/office/drawing/2014/main" id="{9F6F7E2D-3E61-BD45-A900-166437D0369A}"/>
                </a:ext>
              </a:extLst>
            </p:cNvPr>
            <p:cNvGrpSpPr>
              <a:grpSpLocks/>
            </p:cNvGrpSpPr>
            <p:nvPr/>
          </p:nvGrpSpPr>
          <p:grpSpPr bwMode="auto">
            <a:xfrm>
              <a:off x="6152495" y="2164333"/>
              <a:ext cx="1897112" cy="1612891"/>
              <a:chOff x="3356" y="1948"/>
              <a:chExt cx="1097" cy="933"/>
            </a:xfrm>
            <a:solidFill>
              <a:schemeClr val="accent1"/>
            </a:solidFill>
          </p:grpSpPr>
          <p:sp>
            <p:nvSpPr>
              <p:cNvPr id="43" name="Arc 7">
                <a:extLst>
                  <a:ext uri="{FF2B5EF4-FFF2-40B4-BE49-F238E27FC236}">
                    <a16:creationId xmlns:a16="http://schemas.microsoft.com/office/drawing/2014/main" id="{36F4FEC9-EE7A-8548-901B-DE4D27E94E5B}"/>
                  </a:ext>
                </a:extLst>
              </p:cNvPr>
              <p:cNvSpPr>
                <a:spLocks/>
              </p:cNvSpPr>
              <p:nvPr/>
            </p:nvSpPr>
            <p:spPr bwMode="auto">
              <a:xfrm>
                <a:off x="3356" y="1948"/>
                <a:ext cx="1096" cy="932"/>
              </a:xfrm>
              <a:custGeom>
                <a:avLst/>
                <a:gdLst>
                  <a:gd name="T0" fmla="*/ 0 w 20543"/>
                  <a:gd name="T1" fmla="*/ 0 h 17475"/>
                  <a:gd name="T2" fmla="*/ 0 w 20543"/>
                  <a:gd name="T3" fmla="*/ 0 h 17475"/>
                  <a:gd name="T4" fmla="*/ 0 w 20543"/>
                  <a:gd name="T5" fmla="*/ 0 h 17475"/>
                  <a:gd name="T6" fmla="*/ 0 60000 65536"/>
                  <a:gd name="T7" fmla="*/ 0 60000 65536"/>
                  <a:gd name="T8" fmla="*/ 0 60000 65536"/>
                  <a:gd name="T9" fmla="*/ 0 w 20543"/>
                  <a:gd name="T10" fmla="*/ 0 h 17475"/>
                  <a:gd name="T11" fmla="*/ 20543 w 20543"/>
                  <a:gd name="T12" fmla="*/ 17475 h 17475"/>
                </a:gdLst>
                <a:ahLst/>
                <a:cxnLst>
                  <a:cxn ang="T6">
                    <a:pos x="T0" y="T1"/>
                  </a:cxn>
                  <a:cxn ang="T7">
                    <a:pos x="T2" y="T3"/>
                  </a:cxn>
                  <a:cxn ang="T8">
                    <a:pos x="T4" y="T5"/>
                  </a:cxn>
                </a:cxnLst>
                <a:rect l="T9" t="T10" r="T11" b="T12"/>
                <a:pathLst>
                  <a:path w="20543" h="17475" fill="none" extrusionOk="0">
                    <a:moveTo>
                      <a:pt x="12695" y="0"/>
                    </a:moveTo>
                    <a:cubicBezTo>
                      <a:pt x="16386" y="2681"/>
                      <a:pt x="19133" y="6461"/>
                      <a:pt x="20542" y="10800"/>
                    </a:cubicBezTo>
                  </a:path>
                  <a:path w="20543" h="17475" stroke="0" extrusionOk="0">
                    <a:moveTo>
                      <a:pt x="12695" y="0"/>
                    </a:moveTo>
                    <a:cubicBezTo>
                      <a:pt x="16386" y="2681"/>
                      <a:pt x="19133" y="6461"/>
                      <a:pt x="20542" y="10800"/>
                    </a:cubicBezTo>
                    <a:lnTo>
                      <a:pt x="0" y="17475"/>
                    </a:lnTo>
                    <a:close/>
                  </a:path>
                </a:pathLst>
              </a:custGeom>
              <a:grpFill/>
              <a:ln w="12700">
                <a:solidFill>
                  <a:schemeClr val="bg1"/>
                </a:solidFill>
                <a:round/>
                <a:headEnd/>
                <a:tailEnd/>
              </a:ln>
            </p:spPr>
            <p:txBody>
              <a:bodyPr lIns="731520" tIns="44450" rIns="44450" bIns="27432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C</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ommunity</a:t>
                </a:r>
              </a:p>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 &amp; crowd</a:t>
                </a:r>
              </a:p>
            </p:txBody>
          </p:sp>
          <p:sp>
            <p:nvSpPr>
              <p:cNvPr id="44" name="Freeform 76">
                <a:extLst>
                  <a:ext uri="{FF2B5EF4-FFF2-40B4-BE49-F238E27FC236}">
                    <a16:creationId xmlns:a16="http://schemas.microsoft.com/office/drawing/2014/main" id="{E7B88A24-7AD5-F142-80C8-C850DD536DD9}"/>
                  </a:ext>
                </a:extLst>
              </p:cNvPr>
              <p:cNvSpPr>
                <a:spLocks/>
              </p:cNvSpPr>
              <p:nvPr/>
            </p:nvSpPr>
            <p:spPr bwMode="auto">
              <a:xfrm>
                <a:off x="3356" y="1948"/>
                <a:ext cx="1097" cy="933"/>
              </a:xfrm>
              <a:custGeom>
                <a:avLst/>
                <a:gdLst>
                  <a:gd name="T0" fmla="*/ 677 w 1097"/>
                  <a:gd name="T1" fmla="*/ 0 h 933"/>
                  <a:gd name="T2" fmla="*/ 0 w 1097"/>
                  <a:gd name="T3" fmla="*/ 932 h 933"/>
                  <a:gd name="T4" fmla="*/ 1096 w 1097"/>
                  <a:gd name="T5" fmla="*/ 576 h 933"/>
                  <a:gd name="T6" fmla="*/ 0 60000 65536"/>
                  <a:gd name="T7" fmla="*/ 0 60000 65536"/>
                  <a:gd name="T8" fmla="*/ 0 60000 65536"/>
                  <a:gd name="T9" fmla="*/ 0 w 1097"/>
                  <a:gd name="T10" fmla="*/ 0 h 933"/>
                  <a:gd name="T11" fmla="*/ 1097 w 1097"/>
                  <a:gd name="T12" fmla="*/ 933 h 933"/>
                </a:gdLst>
                <a:ahLst/>
                <a:cxnLst>
                  <a:cxn ang="T6">
                    <a:pos x="T0" y="T1"/>
                  </a:cxn>
                  <a:cxn ang="T7">
                    <a:pos x="T2" y="T3"/>
                  </a:cxn>
                  <a:cxn ang="T8">
                    <a:pos x="T4" y="T5"/>
                  </a:cxn>
                </a:cxnLst>
                <a:rect l="T9" t="T10" r="T11" b="T12"/>
                <a:pathLst>
                  <a:path w="1097" h="933">
                    <a:moveTo>
                      <a:pt x="677" y="0"/>
                    </a:moveTo>
                    <a:lnTo>
                      <a:pt x="0" y="932"/>
                    </a:lnTo>
                    <a:lnTo>
                      <a:pt x="1096" y="576"/>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4" name="Group 9">
              <a:extLst>
                <a:ext uri="{FF2B5EF4-FFF2-40B4-BE49-F238E27FC236}">
                  <a16:creationId xmlns:a16="http://schemas.microsoft.com/office/drawing/2014/main" id="{00DFA1ED-99F8-4D49-A06B-05FE58EAD8D4}"/>
                </a:ext>
              </a:extLst>
            </p:cNvPr>
            <p:cNvGrpSpPr>
              <a:grpSpLocks/>
            </p:cNvGrpSpPr>
            <p:nvPr/>
          </p:nvGrpSpPr>
          <p:grpSpPr bwMode="auto">
            <a:xfrm>
              <a:off x="6154225" y="3159974"/>
              <a:ext cx="1992313" cy="1233468"/>
              <a:chOff x="3356" y="2524"/>
              <a:chExt cx="1152" cy="713"/>
            </a:xfrm>
            <a:solidFill>
              <a:schemeClr val="accent1"/>
            </a:solidFill>
          </p:grpSpPr>
          <p:sp>
            <p:nvSpPr>
              <p:cNvPr id="41" name="Arc 10">
                <a:extLst>
                  <a:ext uri="{FF2B5EF4-FFF2-40B4-BE49-F238E27FC236}">
                    <a16:creationId xmlns:a16="http://schemas.microsoft.com/office/drawing/2014/main" id="{A30A4476-6295-7843-B735-8C9525CB46D3}"/>
                  </a:ext>
                </a:extLst>
              </p:cNvPr>
              <p:cNvSpPr>
                <a:spLocks/>
              </p:cNvSpPr>
              <p:nvPr/>
            </p:nvSpPr>
            <p:spPr bwMode="auto">
              <a:xfrm>
                <a:off x="3356" y="2524"/>
                <a:ext cx="1152" cy="712"/>
              </a:xfrm>
              <a:custGeom>
                <a:avLst/>
                <a:gdLst>
                  <a:gd name="T0" fmla="*/ 0 w 21600"/>
                  <a:gd name="T1" fmla="*/ 0 h 13350"/>
                  <a:gd name="T2" fmla="*/ 0 w 21600"/>
                  <a:gd name="T3" fmla="*/ 0 h 13350"/>
                  <a:gd name="T4" fmla="*/ 0 w 21600"/>
                  <a:gd name="T5" fmla="*/ 0 h 13350"/>
                  <a:gd name="T6" fmla="*/ 0 60000 65536"/>
                  <a:gd name="T7" fmla="*/ 0 60000 65536"/>
                  <a:gd name="T8" fmla="*/ 0 60000 65536"/>
                  <a:gd name="T9" fmla="*/ 0 w 21600"/>
                  <a:gd name="T10" fmla="*/ 0 h 13350"/>
                  <a:gd name="T11" fmla="*/ 21600 w 21600"/>
                  <a:gd name="T12" fmla="*/ 13350 h 13350"/>
                </a:gdLst>
                <a:ahLst/>
                <a:cxnLst>
                  <a:cxn ang="T6">
                    <a:pos x="T0" y="T1"/>
                  </a:cxn>
                  <a:cxn ang="T7">
                    <a:pos x="T2" y="T3"/>
                  </a:cxn>
                  <a:cxn ang="T8">
                    <a:pos x="T4" y="T5"/>
                  </a:cxn>
                </a:cxnLst>
                <a:rect l="T9" t="T10" r="T11" b="T12"/>
                <a:pathLst>
                  <a:path w="21600" h="13350" fill="none" extrusionOk="0">
                    <a:moveTo>
                      <a:pt x="20542" y="0"/>
                    </a:moveTo>
                    <a:cubicBezTo>
                      <a:pt x="21243" y="2155"/>
                      <a:pt x="21600" y="4408"/>
                      <a:pt x="21600" y="6675"/>
                    </a:cubicBezTo>
                    <a:cubicBezTo>
                      <a:pt x="21600" y="8941"/>
                      <a:pt x="21243" y="11194"/>
                      <a:pt x="20542" y="13349"/>
                    </a:cubicBezTo>
                  </a:path>
                  <a:path w="21600" h="13350" stroke="0" extrusionOk="0">
                    <a:moveTo>
                      <a:pt x="20542" y="0"/>
                    </a:moveTo>
                    <a:cubicBezTo>
                      <a:pt x="21243" y="2155"/>
                      <a:pt x="21600" y="4408"/>
                      <a:pt x="21600" y="6675"/>
                    </a:cubicBezTo>
                    <a:cubicBezTo>
                      <a:pt x="21600" y="8941"/>
                      <a:pt x="21243" y="11194"/>
                      <a:pt x="20542" y="13349"/>
                    </a:cubicBezTo>
                    <a:lnTo>
                      <a:pt x="0" y="6675"/>
                    </a:lnTo>
                    <a:close/>
                  </a:path>
                </a:pathLst>
              </a:custGeom>
              <a:grpFill/>
              <a:ln w="12700">
                <a:solidFill>
                  <a:schemeClr val="bg1"/>
                </a:solidFill>
                <a:round/>
                <a:headEnd/>
                <a:tailEnd/>
              </a:ln>
            </p:spPr>
            <p:txBody>
              <a:bodyPr lIns="109728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A</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lgorithm</a:t>
                </a:r>
              </a:p>
            </p:txBody>
          </p:sp>
          <p:sp>
            <p:nvSpPr>
              <p:cNvPr id="42" name="Freeform 74">
                <a:extLst>
                  <a:ext uri="{FF2B5EF4-FFF2-40B4-BE49-F238E27FC236}">
                    <a16:creationId xmlns:a16="http://schemas.microsoft.com/office/drawing/2014/main" id="{4F2BE75F-53F9-594A-97E1-57A69AABE718}"/>
                  </a:ext>
                </a:extLst>
              </p:cNvPr>
              <p:cNvSpPr>
                <a:spLocks/>
              </p:cNvSpPr>
              <p:nvPr/>
            </p:nvSpPr>
            <p:spPr bwMode="auto">
              <a:xfrm>
                <a:off x="3356" y="2524"/>
                <a:ext cx="1097" cy="713"/>
              </a:xfrm>
              <a:custGeom>
                <a:avLst/>
                <a:gdLst>
                  <a:gd name="T0" fmla="*/ 1096 w 1097"/>
                  <a:gd name="T1" fmla="*/ 0 h 713"/>
                  <a:gd name="T2" fmla="*/ 0 w 1097"/>
                  <a:gd name="T3" fmla="*/ 356 h 713"/>
                  <a:gd name="T4" fmla="*/ 1096 w 1097"/>
                  <a:gd name="T5" fmla="*/ 712 h 713"/>
                  <a:gd name="T6" fmla="*/ 0 60000 65536"/>
                  <a:gd name="T7" fmla="*/ 0 60000 65536"/>
                  <a:gd name="T8" fmla="*/ 0 60000 65536"/>
                  <a:gd name="T9" fmla="*/ 0 w 1097"/>
                  <a:gd name="T10" fmla="*/ 0 h 713"/>
                  <a:gd name="T11" fmla="*/ 1097 w 1097"/>
                  <a:gd name="T12" fmla="*/ 713 h 713"/>
                </a:gdLst>
                <a:ahLst/>
                <a:cxnLst>
                  <a:cxn ang="T6">
                    <a:pos x="T0" y="T1"/>
                  </a:cxn>
                  <a:cxn ang="T7">
                    <a:pos x="T2" y="T3"/>
                  </a:cxn>
                  <a:cxn ang="T8">
                    <a:pos x="T4" y="T5"/>
                  </a:cxn>
                </a:cxnLst>
                <a:rect l="T9" t="T10" r="T11" b="T12"/>
                <a:pathLst>
                  <a:path w="1097" h="713">
                    <a:moveTo>
                      <a:pt x="1096" y="0"/>
                    </a:moveTo>
                    <a:lnTo>
                      <a:pt x="0" y="356"/>
                    </a:lnTo>
                    <a:lnTo>
                      <a:pt x="1096" y="712"/>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5" name="Group 12">
              <a:extLst>
                <a:ext uri="{FF2B5EF4-FFF2-40B4-BE49-F238E27FC236}">
                  <a16:creationId xmlns:a16="http://schemas.microsoft.com/office/drawing/2014/main" id="{3B6DCC2C-2099-5649-BA6B-78036D6F74F9}"/>
                </a:ext>
              </a:extLst>
            </p:cNvPr>
            <p:cNvGrpSpPr>
              <a:grpSpLocks/>
            </p:cNvGrpSpPr>
            <p:nvPr/>
          </p:nvGrpSpPr>
          <p:grpSpPr bwMode="auto">
            <a:xfrm>
              <a:off x="6154224" y="3775328"/>
              <a:ext cx="1897112" cy="1612890"/>
              <a:chOff x="3356" y="2880"/>
              <a:chExt cx="1097" cy="933"/>
            </a:xfrm>
            <a:solidFill>
              <a:schemeClr val="accent1"/>
            </a:solidFill>
          </p:grpSpPr>
          <p:sp>
            <p:nvSpPr>
              <p:cNvPr id="39" name="Arc 13">
                <a:extLst>
                  <a:ext uri="{FF2B5EF4-FFF2-40B4-BE49-F238E27FC236}">
                    <a16:creationId xmlns:a16="http://schemas.microsoft.com/office/drawing/2014/main" id="{AE21367A-D13C-A347-8F5C-C24DEAC5B7B2}"/>
                  </a:ext>
                </a:extLst>
              </p:cNvPr>
              <p:cNvSpPr>
                <a:spLocks/>
              </p:cNvSpPr>
              <p:nvPr/>
            </p:nvSpPr>
            <p:spPr bwMode="auto">
              <a:xfrm>
                <a:off x="3356" y="2880"/>
                <a:ext cx="1096" cy="932"/>
              </a:xfrm>
              <a:custGeom>
                <a:avLst/>
                <a:gdLst>
                  <a:gd name="T0" fmla="*/ 0 w 20543"/>
                  <a:gd name="T1" fmla="*/ 0 h 17475"/>
                  <a:gd name="T2" fmla="*/ 0 w 20543"/>
                  <a:gd name="T3" fmla="*/ 0 h 17475"/>
                  <a:gd name="T4" fmla="*/ 0 w 20543"/>
                  <a:gd name="T5" fmla="*/ 0 h 17475"/>
                  <a:gd name="T6" fmla="*/ 0 60000 65536"/>
                  <a:gd name="T7" fmla="*/ 0 60000 65536"/>
                  <a:gd name="T8" fmla="*/ 0 60000 65536"/>
                  <a:gd name="T9" fmla="*/ 0 w 20543"/>
                  <a:gd name="T10" fmla="*/ 0 h 17475"/>
                  <a:gd name="T11" fmla="*/ 20543 w 20543"/>
                  <a:gd name="T12" fmla="*/ 17475 h 17475"/>
                </a:gdLst>
                <a:ahLst/>
                <a:cxnLst>
                  <a:cxn ang="T6">
                    <a:pos x="T0" y="T1"/>
                  </a:cxn>
                  <a:cxn ang="T7">
                    <a:pos x="T2" y="T3"/>
                  </a:cxn>
                  <a:cxn ang="T8">
                    <a:pos x="T4" y="T5"/>
                  </a:cxn>
                </a:cxnLst>
                <a:rect l="T9" t="T10" r="T11" b="T12"/>
                <a:pathLst>
                  <a:path w="20543" h="17475" fill="none" extrusionOk="0">
                    <a:moveTo>
                      <a:pt x="20542" y="6674"/>
                    </a:moveTo>
                    <a:cubicBezTo>
                      <a:pt x="19133" y="11013"/>
                      <a:pt x="16386" y="14793"/>
                      <a:pt x="12695" y="17474"/>
                    </a:cubicBezTo>
                  </a:path>
                  <a:path w="20543" h="17475" stroke="0" extrusionOk="0">
                    <a:moveTo>
                      <a:pt x="20542" y="6674"/>
                    </a:moveTo>
                    <a:cubicBezTo>
                      <a:pt x="19133" y="11013"/>
                      <a:pt x="16386" y="14793"/>
                      <a:pt x="12695" y="17474"/>
                    </a:cubicBezTo>
                    <a:lnTo>
                      <a:pt x="0" y="0"/>
                    </a:lnTo>
                    <a:close/>
                  </a:path>
                </a:pathLst>
              </a:custGeom>
              <a:grpFill/>
              <a:ln w="12700">
                <a:solidFill>
                  <a:schemeClr val="bg1"/>
                </a:solidFill>
                <a:round/>
                <a:headEnd/>
                <a:tailEnd/>
              </a:ln>
            </p:spPr>
            <p:txBody>
              <a:bodyPr lIns="731520" tIns="18288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L</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everaged</a:t>
                </a:r>
                <a:b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b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assets</a:t>
                </a:r>
              </a:p>
            </p:txBody>
          </p:sp>
          <p:sp>
            <p:nvSpPr>
              <p:cNvPr id="40" name="Freeform 72">
                <a:extLst>
                  <a:ext uri="{FF2B5EF4-FFF2-40B4-BE49-F238E27FC236}">
                    <a16:creationId xmlns:a16="http://schemas.microsoft.com/office/drawing/2014/main" id="{53830CFB-E12C-BF40-B221-CEBA6376C831}"/>
                  </a:ext>
                </a:extLst>
              </p:cNvPr>
              <p:cNvSpPr>
                <a:spLocks/>
              </p:cNvSpPr>
              <p:nvPr/>
            </p:nvSpPr>
            <p:spPr bwMode="auto">
              <a:xfrm>
                <a:off x="3356" y="2880"/>
                <a:ext cx="1097" cy="933"/>
              </a:xfrm>
              <a:custGeom>
                <a:avLst/>
                <a:gdLst>
                  <a:gd name="T0" fmla="*/ 1096 w 1097"/>
                  <a:gd name="T1" fmla="*/ 356 h 933"/>
                  <a:gd name="T2" fmla="*/ 0 w 1097"/>
                  <a:gd name="T3" fmla="*/ 0 h 933"/>
                  <a:gd name="T4" fmla="*/ 677 w 1097"/>
                  <a:gd name="T5" fmla="*/ 932 h 933"/>
                  <a:gd name="T6" fmla="*/ 0 60000 65536"/>
                  <a:gd name="T7" fmla="*/ 0 60000 65536"/>
                  <a:gd name="T8" fmla="*/ 0 60000 65536"/>
                  <a:gd name="T9" fmla="*/ 0 w 1097"/>
                  <a:gd name="T10" fmla="*/ 0 h 933"/>
                  <a:gd name="T11" fmla="*/ 1097 w 1097"/>
                  <a:gd name="T12" fmla="*/ 933 h 933"/>
                </a:gdLst>
                <a:ahLst/>
                <a:cxnLst>
                  <a:cxn ang="T6">
                    <a:pos x="T0" y="T1"/>
                  </a:cxn>
                  <a:cxn ang="T7">
                    <a:pos x="T2" y="T3"/>
                  </a:cxn>
                  <a:cxn ang="T8">
                    <a:pos x="T4" y="T5"/>
                  </a:cxn>
                </a:cxnLst>
                <a:rect l="T9" t="T10" r="T11" b="T12"/>
                <a:pathLst>
                  <a:path w="1097" h="933">
                    <a:moveTo>
                      <a:pt x="1096" y="356"/>
                    </a:moveTo>
                    <a:lnTo>
                      <a:pt x="0" y="0"/>
                    </a:lnTo>
                    <a:lnTo>
                      <a:pt x="677" y="932"/>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6" name="Group 21">
              <a:extLst>
                <a:ext uri="{FF2B5EF4-FFF2-40B4-BE49-F238E27FC236}">
                  <a16:creationId xmlns:a16="http://schemas.microsoft.com/office/drawing/2014/main" id="{83DEBB3D-9E6E-DE48-942A-FCD0DEB828D5}"/>
                </a:ext>
              </a:extLst>
            </p:cNvPr>
            <p:cNvGrpSpPr>
              <a:grpSpLocks/>
            </p:cNvGrpSpPr>
            <p:nvPr/>
          </p:nvGrpSpPr>
          <p:grpSpPr bwMode="auto">
            <a:xfrm>
              <a:off x="4259872" y="3775328"/>
              <a:ext cx="1895732" cy="1612890"/>
              <a:chOff x="2260" y="2880"/>
              <a:chExt cx="1097" cy="933"/>
            </a:xfrm>
            <a:solidFill>
              <a:schemeClr val="accent1"/>
            </a:solidFill>
          </p:grpSpPr>
          <p:sp>
            <p:nvSpPr>
              <p:cNvPr id="37" name="Arc 22">
                <a:extLst>
                  <a:ext uri="{FF2B5EF4-FFF2-40B4-BE49-F238E27FC236}">
                    <a16:creationId xmlns:a16="http://schemas.microsoft.com/office/drawing/2014/main" id="{EE056A84-D097-0B4E-949C-3390D2A7B5AA}"/>
                  </a:ext>
                </a:extLst>
              </p:cNvPr>
              <p:cNvSpPr>
                <a:spLocks/>
              </p:cNvSpPr>
              <p:nvPr/>
            </p:nvSpPr>
            <p:spPr bwMode="auto">
              <a:xfrm>
                <a:off x="2260" y="2880"/>
                <a:ext cx="1096" cy="932"/>
              </a:xfrm>
              <a:custGeom>
                <a:avLst/>
                <a:gdLst>
                  <a:gd name="T0" fmla="*/ 0 w 20543"/>
                  <a:gd name="T1" fmla="*/ 0 h 17475"/>
                  <a:gd name="T2" fmla="*/ 0 w 20543"/>
                  <a:gd name="T3" fmla="*/ 0 h 17475"/>
                  <a:gd name="T4" fmla="*/ 0 w 20543"/>
                  <a:gd name="T5" fmla="*/ 0 h 17475"/>
                  <a:gd name="T6" fmla="*/ 0 60000 65536"/>
                  <a:gd name="T7" fmla="*/ 0 60000 65536"/>
                  <a:gd name="T8" fmla="*/ 0 60000 65536"/>
                  <a:gd name="T9" fmla="*/ 0 w 20543"/>
                  <a:gd name="T10" fmla="*/ 0 h 17475"/>
                  <a:gd name="T11" fmla="*/ 20543 w 20543"/>
                  <a:gd name="T12" fmla="*/ 17475 h 17475"/>
                </a:gdLst>
                <a:ahLst/>
                <a:cxnLst>
                  <a:cxn ang="T6">
                    <a:pos x="T0" y="T1"/>
                  </a:cxn>
                  <a:cxn ang="T7">
                    <a:pos x="T2" y="T3"/>
                  </a:cxn>
                  <a:cxn ang="T8">
                    <a:pos x="T4" y="T5"/>
                  </a:cxn>
                </a:cxnLst>
                <a:rect l="T9" t="T10" r="T11" b="T12"/>
                <a:pathLst>
                  <a:path w="20543" h="17475" fill="none" extrusionOk="0">
                    <a:moveTo>
                      <a:pt x="7847" y="17474"/>
                    </a:moveTo>
                    <a:cubicBezTo>
                      <a:pt x="4156" y="14793"/>
                      <a:pt x="1409" y="11013"/>
                      <a:pt x="0" y="6674"/>
                    </a:cubicBezTo>
                  </a:path>
                  <a:path w="20543" h="17475" stroke="0" extrusionOk="0">
                    <a:moveTo>
                      <a:pt x="7847" y="17474"/>
                    </a:moveTo>
                    <a:cubicBezTo>
                      <a:pt x="4156" y="14793"/>
                      <a:pt x="1409" y="11013"/>
                      <a:pt x="0" y="6674"/>
                    </a:cubicBezTo>
                    <a:lnTo>
                      <a:pt x="20543" y="0"/>
                    </a:lnTo>
                    <a:close/>
                  </a:path>
                </a:pathLst>
              </a:custGeom>
              <a:grpFill/>
              <a:ln w="12700">
                <a:solidFill>
                  <a:schemeClr val="bg1"/>
                </a:solidFill>
                <a:round/>
                <a:headEnd/>
                <a:tailEnd/>
              </a:ln>
            </p:spPr>
            <p:txBody>
              <a:bodyPr lIns="45720" tIns="182880" rIns="731520" bIns="4572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D</a:t>
                </a:r>
                <a:r>
                  <a:rPr kumimoji="0" lang="en-GB" sz="11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ashboards</a:t>
                </a:r>
              </a:p>
            </p:txBody>
          </p:sp>
          <p:sp>
            <p:nvSpPr>
              <p:cNvPr id="38" name="Freeform 66">
                <a:extLst>
                  <a:ext uri="{FF2B5EF4-FFF2-40B4-BE49-F238E27FC236}">
                    <a16:creationId xmlns:a16="http://schemas.microsoft.com/office/drawing/2014/main" id="{94CB7DE4-BB0A-D24E-943F-CB2B83D72D5D}"/>
                  </a:ext>
                </a:extLst>
              </p:cNvPr>
              <p:cNvSpPr>
                <a:spLocks/>
              </p:cNvSpPr>
              <p:nvPr/>
            </p:nvSpPr>
            <p:spPr bwMode="auto">
              <a:xfrm>
                <a:off x="2260" y="2880"/>
                <a:ext cx="1097" cy="933"/>
              </a:xfrm>
              <a:custGeom>
                <a:avLst/>
                <a:gdLst>
                  <a:gd name="T0" fmla="*/ 419 w 1097"/>
                  <a:gd name="T1" fmla="*/ 932 h 933"/>
                  <a:gd name="T2" fmla="*/ 1096 w 1097"/>
                  <a:gd name="T3" fmla="*/ 0 h 933"/>
                  <a:gd name="T4" fmla="*/ 0 w 1097"/>
                  <a:gd name="T5" fmla="*/ 356 h 933"/>
                  <a:gd name="T6" fmla="*/ 0 60000 65536"/>
                  <a:gd name="T7" fmla="*/ 0 60000 65536"/>
                  <a:gd name="T8" fmla="*/ 0 60000 65536"/>
                  <a:gd name="T9" fmla="*/ 0 w 1097"/>
                  <a:gd name="T10" fmla="*/ 0 h 933"/>
                  <a:gd name="T11" fmla="*/ 1097 w 1097"/>
                  <a:gd name="T12" fmla="*/ 933 h 933"/>
                </a:gdLst>
                <a:ahLst/>
                <a:cxnLst>
                  <a:cxn ang="T6">
                    <a:pos x="T0" y="T1"/>
                  </a:cxn>
                  <a:cxn ang="T7">
                    <a:pos x="T2" y="T3"/>
                  </a:cxn>
                  <a:cxn ang="T8">
                    <a:pos x="T4" y="T5"/>
                  </a:cxn>
                </a:cxnLst>
                <a:rect l="T9" t="T10" r="T11" b="T12"/>
                <a:pathLst>
                  <a:path w="1097" h="933">
                    <a:moveTo>
                      <a:pt x="419" y="932"/>
                    </a:moveTo>
                    <a:lnTo>
                      <a:pt x="1096" y="0"/>
                    </a:lnTo>
                    <a:lnTo>
                      <a:pt x="0" y="356"/>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Arial" pitchFamily="34" charset="0"/>
                </a:endParaRPr>
              </a:p>
            </p:txBody>
          </p:sp>
        </p:grpSp>
        <p:grpSp>
          <p:nvGrpSpPr>
            <p:cNvPr id="27" name="Group 24">
              <a:extLst>
                <a:ext uri="{FF2B5EF4-FFF2-40B4-BE49-F238E27FC236}">
                  <a16:creationId xmlns:a16="http://schemas.microsoft.com/office/drawing/2014/main" id="{CE50E26E-6902-6547-BB09-31EA66E64773}"/>
                </a:ext>
              </a:extLst>
            </p:cNvPr>
            <p:cNvGrpSpPr>
              <a:grpSpLocks/>
            </p:cNvGrpSpPr>
            <p:nvPr/>
          </p:nvGrpSpPr>
          <p:grpSpPr bwMode="auto">
            <a:xfrm>
              <a:off x="4163293" y="3159974"/>
              <a:ext cx="1992313" cy="1233468"/>
              <a:chOff x="2204" y="2524"/>
              <a:chExt cx="1153" cy="713"/>
            </a:xfrm>
            <a:solidFill>
              <a:schemeClr val="accent1"/>
            </a:solidFill>
          </p:grpSpPr>
          <p:sp>
            <p:nvSpPr>
              <p:cNvPr id="35" name="Arc 25">
                <a:extLst>
                  <a:ext uri="{FF2B5EF4-FFF2-40B4-BE49-F238E27FC236}">
                    <a16:creationId xmlns:a16="http://schemas.microsoft.com/office/drawing/2014/main" id="{A4858A66-D95C-E548-BC3F-C09F2A1E6316}"/>
                  </a:ext>
                </a:extLst>
              </p:cNvPr>
              <p:cNvSpPr>
                <a:spLocks/>
              </p:cNvSpPr>
              <p:nvPr/>
            </p:nvSpPr>
            <p:spPr bwMode="auto">
              <a:xfrm>
                <a:off x="2204" y="2524"/>
                <a:ext cx="1152" cy="712"/>
              </a:xfrm>
              <a:custGeom>
                <a:avLst/>
                <a:gdLst>
                  <a:gd name="T0" fmla="*/ 0 w 21600"/>
                  <a:gd name="T1" fmla="*/ 0 h 13350"/>
                  <a:gd name="T2" fmla="*/ 0 w 21600"/>
                  <a:gd name="T3" fmla="*/ 0 h 13350"/>
                  <a:gd name="T4" fmla="*/ 0 w 21600"/>
                  <a:gd name="T5" fmla="*/ 0 h 13350"/>
                  <a:gd name="T6" fmla="*/ 0 60000 65536"/>
                  <a:gd name="T7" fmla="*/ 0 60000 65536"/>
                  <a:gd name="T8" fmla="*/ 0 60000 65536"/>
                  <a:gd name="T9" fmla="*/ 0 w 21600"/>
                  <a:gd name="T10" fmla="*/ 0 h 13350"/>
                  <a:gd name="T11" fmla="*/ 21600 w 21600"/>
                  <a:gd name="T12" fmla="*/ 13350 h 13350"/>
                </a:gdLst>
                <a:ahLst/>
                <a:cxnLst>
                  <a:cxn ang="T6">
                    <a:pos x="T0" y="T1"/>
                  </a:cxn>
                  <a:cxn ang="T7">
                    <a:pos x="T2" y="T3"/>
                  </a:cxn>
                  <a:cxn ang="T8">
                    <a:pos x="T4" y="T5"/>
                  </a:cxn>
                </a:cxnLst>
                <a:rect l="T9" t="T10" r="T11" b="T12"/>
                <a:pathLst>
                  <a:path w="21600" h="13350" fill="none" extrusionOk="0">
                    <a:moveTo>
                      <a:pt x="1057" y="13349"/>
                    </a:moveTo>
                    <a:cubicBezTo>
                      <a:pt x="356" y="11194"/>
                      <a:pt x="0" y="8941"/>
                      <a:pt x="0" y="6675"/>
                    </a:cubicBezTo>
                    <a:cubicBezTo>
                      <a:pt x="-1" y="4408"/>
                      <a:pt x="356" y="2155"/>
                      <a:pt x="1057" y="0"/>
                    </a:cubicBezTo>
                  </a:path>
                  <a:path w="21600" h="13350" stroke="0" extrusionOk="0">
                    <a:moveTo>
                      <a:pt x="1057" y="13349"/>
                    </a:moveTo>
                    <a:cubicBezTo>
                      <a:pt x="356" y="11194"/>
                      <a:pt x="0" y="8941"/>
                      <a:pt x="0" y="6675"/>
                    </a:cubicBezTo>
                    <a:cubicBezTo>
                      <a:pt x="-1" y="4408"/>
                      <a:pt x="356" y="2155"/>
                      <a:pt x="1057" y="0"/>
                    </a:cubicBezTo>
                    <a:lnTo>
                      <a:pt x="21600" y="6675"/>
                    </a:lnTo>
                    <a:close/>
                  </a:path>
                </a:pathLst>
              </a:custGeom>
              <a:grpFill/>
              <a:ln w="12700">
                <a:solidFill>
                  <a:schemeClr val="bg1"/>
                </a:solidFill>
                <a:round/>
                <a:headEnd/>
                <a:tailEnd/>
              </a:ln>
            </p:spPr>
            <p:txBody>
              <a:bodyPr lIns="44450" tIns="44450" rIns="109728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E</a:t>
                </a:r>
                <a:r>
                  <a:rPr kumimoji="0" lang="en-GB" sz="10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Arial" pitchFamily="34" charset="0"/>
                  </a:rPr>
                  <a:t>x-</a:t>
                </a:r>
                <a:r>
                  <a:rPr kumimoji="0" lang="en-GB" sz="1000" b="1" i="0" u="none" strike="noStrike" kern="1200" cap="none" spc="0" normalizeH="0" baseline="0" noProof="0" dirty="0" err="1">
                    <a:ln>
                      <a:noFill/>
                    </a:ln>
                    <a:solidFill>
                      <a:prstClr val="white"/>
                    </a:solidFill>
                    <a:effectLst/>
                    <a:uLnTx/>
                    <a:uFillTx/>
                    <a:latin typeface="Arial Narrow" panose="020B0606020202030204" pitchFamily="34" charset="0"/>
                    <a:ea typeface="+mn-ea"/>
                    <a:cs typeface="Arial" pitchFamily="34" charset="0"/>
                  </a:rPr>
                  <a:t>perimentation</a:t>
                </a:r>
                <a:endParaRPr kumimoji="0" lang="en-GB" sz="10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endParaRPr>
              </a:p>
            </p:txBody>
          </p:sp>
          <p:sp>
            <p:nvSpPr>
              <p:cNvPr id="36" name="Freeform 64">
                <a:extLst>
                  <a:ext uri="{FF2B5EF4-FFF2-40B4-BE49-F238E27FC236}">
                    <a16:creationId xmlns:a16="http://schemas.microsoft.com/office/drawing/2014/main" id="{2CC1D1BE-92BB-234F-9E1C-3BB26BE6CDBB}"/>
                  </a:ext>
                </a:extLst>
              </p:cNvPr>
              <p:cNvSpPr>
                <a:spLocks/>
              </p:cNvSpPr>
              <p:nvPr/>
            </p:nvSpPr>
            <p:spPr bwMode="auto">
              <a:xfrm>
                <a:off x="2260" y="2524"/>
                <a:ext cx="1097" cy="713"/>
              </a:xfrm>
              <a:custGeom>
                <a:avLst/>
                <a:gdLst>
                  <a:gd name="T0" fmla="*/ 0 w 1097"/>
                  <a:gd name="T1" fmla="*/ 712 h 713"/>
                  <a:gd name="T2" fmla="*/ 1096 w 1097"/>
                  <a:gd name="T3" fmla="*/ 356 h 713"/>
                  <a:gd name="T4" fmla="*/ 0 w 1097"/>
                  <a:gd name="T5" fmla="*/ 0 h 713"/>
                  <a:gd name="T6" fmla="*/ 0 60000 65536"/>
                  <a:gd name="T7" fmla="*/ 0 60000 65536"/>
                  <a:gd name="T8" fmla="*/ 0 60000 65536"/>
                  <a:gd name="T9" fmla="*/ 0 w 1097"/>
                  <a:gd name="T10" fmla="*/ 0 h 713"/>
                  <a:gd name="T11" fmla="*/ 1097 w 1097"/>
                  <a:gd name="T12" fmla="*/ 713 h 713"/>
                </a:gdLst>
                <a:ahLst/>
                <a:cxnLst>
                  <a:cxn ang="T6">
                    <a:pos x="T0" y="T1"/>
                  </a:cxn>
                  <a:cxn ang="T7">
                    <a:pos x="T2" y="T3"/>
                  </a:cxn>
                  <a:cxn ang="T8">
                    <a:pos x="T4" y="T5"/>
                  </a:cxn>
                </a:cxnLst>
                <a:rect l="T9" t="T10" r="T11" b="T12"/>
                <a:pathLst>
                  <a:path w="1097" h="713">
                    <a:moveTo>
                      <a:pt x="0" y="712"/>
                    </a:moveTo>
                    <a:lnTo>
                      <a:pt x="1096" y="356"/>
                    </a:lnTo>
                    <a:lnTo>
                      <a:pt x="0" y="0"/>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pitchFamily="34" charset="0"/>
                </a:endParaRPr>
              </a:p>
            </p:txBody>
          </p:sp>
        </p:grpSp>
        <p:grpSp>
          <p:nvGrpSpPr>
            <p:cNvPr id="28" name="Group 27">
              <a:extLst>
                <a:ext uri="{FF2B5EF4-FFF2-40B4-BE49-F238E27FC236}">
                  <a16:creationId xmlns:a16="http://schemas.microsoft.com/office/drawing/2014/main" id="{E8C0DE20-2823-E843-B8EF-D47FB5F194C2}"/>
                </a:ext>
              </a:extLst>
            </p:cNvPr>
            <p:cNvGrpSpPr>
              <a:grpSpLocks/>
            </p:cNvGrpSpPr>
            <p:nvPr/>
          </p:nvGrpSpPr>
          <p:grpSpPr bwMode="auto">
            <a:xfrm>
              <a:off x="4259872" y="2165198"/>
              <a:ext cx="1895732" cy="1612891"/>
              <a:chOff x="2260" y="1948"/>
              <a:chExt cx="1097" cy="933"/>
            </a:xfrm>
            <a:solidFill>
              <a:schemeClr val="accent1"/>
            </a:solidFill>
          </p:grpSpPr>
          <p:sp>
            <p:nvSpPr>
              <p:cNvPr id="33" name="Arc 28">
                <a:extLst>
                  <a:ext uri="{FF2B5EF4-FFF2-40B4-BE49-F238E27FC236}">
                    <a16:creationId xmlns:a16="http://schemas.microsoft.com/office/drawing/2014/main" id="{8E52C164-5277-C348-8F2C-6883A1E7C22F}"/>
                  </a:ext>
                </a:extLst>
              </p:cNvPr>
              <p:cNvSpPr>
                <a:spLocks/>
              </p:cNvSpPr>
              <p:nvPr/>
            </p:nvSpPr>
            <p:spPr bwMode="auto">
              <a:xfrm>
                <a:off x="2260" y="1948"/>
                <a:ext cx="1096" cy="932"/>
              </a:xfrm>
              <a:custGeom>
                <a:avLst/>
                <a:gdLst>
                  <a:gd name="T0" fmla="*/ 0 w 20543"/>
                  <a:gd name="T1" fmla="*/ 0 h 17475"/>
                  <a:gd name="T2" fmla="*/ 0 w 20543"/>
                  <a:gd name="T3" fmla="*/ 0 h 17475"/>
                  <a:gd name="T4" fmla="*/ 0 w 20543"/>
                  <a:gd name="T5" fmla="*/ 0 h 17475"/>
                  <a:gd name="T6" fmla="*/ 0 60000 65536"/>
                  <a:gd name="T7" fmla="*/ 0 60000 65536"/>
                  <a:gd name="T8" fmla="*/ 0 60000 65536"/>
                  <a:gd name="T9" fmla="*/ 0 w 20543"/>
                  <a:gd name="T10" fmla="*/ 0 h 17475"/>
                  <a:gd name="T11" fmla="*/ 20543 w 20543"/>
                  <a:gd name="T12" fmla="*/ 17475 h 17475"/>
                </a:gdLst>
                <a:ahLst/>
                <a:cxnLst>
                  <a:cxn ang="T6">
                    <a:pos x="T0" y="T1"/>
                  </a:cxn>
                  <a:cxn ang="T7">
                    <a:pos x="T2" y="T3"/>
                  </a:cxn>
                  <a:cxn ang="T8">
                    <a:pos x="T4" y="T5"/>
                  </a:cxn>
                </a:cxnLst>
                <a:rect l="T9" t="T10" r="T11" b="T12"/>
                <a:pathLst>
                  <a:path w="20543" h="17475" fill="none" extrusionOk="0">
                    <a:moveTo>
                      <a:pt x="0" y="10800"/>
                    </a:moveTo>
                    <a:cubicBezTo>
                      <a:pt x="1409" y="6461"/>
                      <a:pt x="4156" y="2681"/>
                      <a:pt x="7847" y="0"/>
                    </a:cubicBezTo>
                  </a:path>
                  <a:path w="20543" h="17475" stroke="0" extrusionOk="0">
                    <a:moveTo>
                      <a:pt x="0" y="10800"/>
                    </a:moveTo>
                    <a:cubicBezTo>
                      <a:pt x="1409" y="6461"/>
                      <a:pt x="4156" y="2681"/>
                      <a:pt x="7847" y="0"/>
                    </a:cubicBezTo>
                    <a:lnTo>
                      <a:pt x="20543" y="17475"/>
                    </a:lnTo>
                    <a:close/>
                  </a:path>
                </a:pathLst>
              </a:custGeom>
              <a:grpFill/>
              <a:ln w="12700">
                <a:solidFill>
                  <a:schemeClr val="bg1"/>
                </a:solidFill>
                <a:round/>
                <a:headEnd/>
                <a:tailEnd/>
              </a:ln>
            </p:spPr>
            <p:txBody>
              <a:bodyPr lIns="45720" tIns="44450" rIns="731520" bIns="27432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A</a:t>
                </a:r>
                <a:r>
                  <a:rPr kumimoji="0" lang="en-GB" sz="11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utonomy </a:t>
                </a:r>
                <a:br>
                  <a:rPr kumimoji="0" lang="en-GB" sz="11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br>
                <a:r>
                  <a:rPr kumimoji="0" lang="en-GB" sz="11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of teams</a:t>
                </a:r>
              </a:p>
            </p:txBody>
          </p:sp>
          <p:sp>
            <p:nvSpPr>
              <p:cNvPr id="34" name="Freeform 62">
                <a:extLst>
                  <a:ext uri="{FF2B5EF4-FFF2-40B4-BE49-F238E27FC236}">
                    <a16:creationId xmlns:a16="http://schemas.microsoft.com/office/drawing/2014/main" id="{B8A251C9-D832-C643-9BD1-69E799484E8E}"/>
                  </a:ext>
                </a:extLst>
              </p:cNvPr>
              <p:cNvSpPr>
                <a:spLocks/>
              </p:cNvSpPr>
              <p:nvPr/>
            </p:nvSpPr>
            <p:spPr bwMode="auto">
              <a:xfrm>
                <a:off x="2260" y="1948"/>
                <a:ext cx="1097" cy="933"/>
              </a:xfrm>
              <a:custGeom>
                <a:avLst/>
                <a:gdLst>
                  <a:gd name="T0" fmla="*/ 0 w 1097"/>
                  <a:gd name="T1" fmla="*/ 576 h 933"/>
                  <a:gd name="T2" fmla="*/ 1096 w 1097"/>
                  <a:gd name="T3" fmla="*/ 932 h 933"/>
                  <a:gd name="T4" fmla="*/ 419 w 1097"/>
                  <a:gd name="T5" fmla="*/ 0 h 933"/>
                  <a:gd name="T6" fmla="*/ 0 60000 65536"/>
                  <a:gd name="T7" fmla="*/ 0 60000 65536"/>
                  <a:gd name="T8" fmla="*/ 0 60000 65536"/>
                  <a:gd name="T9" fmla="*/ 0 w 1097"/>
                  <a:gd name="T10" fmla="*/ 0 h 933"/>
                  <a:gd name="T11" fmla="*/ 1097 w 1097"/>
                  <a:gd name="T12" fmla="*/ 933 h 933"/>
                </a:gdLst>
                <a:ahLst/>
                <a:cxnLst>
                  <a:cxn ang="T6">
                    <a:pos x="T0" y="T1"/>
                  </a:cxn>
                  <a:cxn ang="T7">
                    <a:pos x="T2" y="T3"/>
                  </a:cxn>
                  <a:cxn ang="T8">
                    <a:pos x="T4" y="T5"/>
                  </a:cxn>
                </a:cxnLst>
                <a:rect l="T9" t="T10" r="T11" b="T12"/>
                <a:pathLst>
                  <a:path w="1097" h="933">
                    <a:moveTo>
                      <a:pt x="0" y="576"/>
                    </a:moveTo>
                    <a:lnTo>
                      <a:pt x="1096" y="932"/>
                    </a:lnTo>
                    <a:lnTo>
                      <a:pt x="419" y="0"/>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pitchFamily="34" charset="0"/>
                </a:endParaRPr>
              </a:p>
            </p:txBody>
          </p:sp>
        </p:grpSp>
        <p:grpSp>
          <p:nvGrpSpPr>
            <p:cNvPr id="29" name="Group 30">
              <a:extLst>
                <a:ext uri="{FF2B5EF4-FFF2-40B4-BE49-F238E27FC236}">
                  <a16:creationId xmlns:a16="http://schemas.microsoft.com/office/drawing/2014/main" id="{71B87DB5-9DAA-3144-A1AC-34D5B910E149}"/>
                </a:ext>
              </a:extLst>
            </p:cNvPr>
            <p:cNvGrpSpPr>
              <a:grpSpLocks/>
            </p:cNvGrpSpPr>
            <p:nvPr/>
          </p:nvGrpSpPr>
          <p:grpSpPr bwMode="auto">
            <a:xfrm>
              <a:off x="4984225" y="1784396"/>
              <a:ext cx="1171381" cy="1993693"/>
              <a:chOff x="2679" y="1728"/>
              <a:chExt cx="678" cy="1153"/>
            </a:xfrm>
            <a:solidFill>
              <a:schemeClr val="accent1"/>
            </a:solidFill>
          </p:grpSpPr>
          <p:sp>
            <p:nvSpPr>
              <p:cNvPr id="31" name="Arc 31">
                <a:extLst>
                  <a:ext uri="{FF2B5EF4-FFF2-40B4-BE49-F238E27FC236}">
                    <a16:creationId xmlns:a16="http://schemas.microsoft.com/office/drawing/2014/main" id="{35256736-7E4E-6E42-8D9A-F84B40A4FF28}"/>
                  </a:ext>
                </a:extLst>
              </p:cNvPr>
              <p:cNvSpPr>
                <a:spLocks/>
              </p:cNvSpPr>
              <p:nvPr/>
            </p:nvSpPr>
            <p:spPr bwMode="auto">
              <a:xfrm>
                <a:off x="2679" y="1728"/>
                <a:ext cx="677" cy="1152"/>
              </a:xfrm>
              <a:custGeom>
                <a:avLst/>
                <a:gdLst>
                  <a:gd name="T0" fmla="*/ 0 w 12696"/>
                  <a:gd name="T1" fmla="*/ 0 h 21600"/>
                  <a:gd name="T2" fmla="*/ 0 w 12696"/>
                  <a:gd name="T3" fmla="*/ 0 h 21600"/>
                  <a:gd name="T4" fmla="*/ 0 w 12696"/>
                  <a:gd name="T5" fmla="*/ 0 h 21600"/>
                  <a:gd name="T6" fmla="*/ 0 60000 65536"/>
                  <a:gd name="T7" fmla="*/ 0 60000 65536"/>
                  <a:gd name="T8" fmla="*/ 0 60000 65536"/>
                  <a:gd name="T9" fmla="*/ 0 w 12696"/>
                  <a:gd name="T10" fmla="*/ 0 h 21600"/>
                  <a:gd name="T11" fmla="*/ 12696 w 12696"/>
                  <a:gd name="T12" fmla="*/ 21600 h 21600"/>
                </a:gdLst>
                <a:ahLst/>
                <a:cxnLst>
                  <a:cxn ang="T6">
                    <a:pos x="T0" y="T1"/>
                  </a:cxn>
                  <a:cxn ang="T7">
                    <a:pos x="T2" y="T3"/>
                  </a:cxn>
                  <a:cxn ang="T8">
                    <a:pos x="T4" y="T5"/>
                  </a:cxn>
                </a:cxnLst>
                <a:rect l="T9" t="T10" r="T11" b="T12"/>
                <a:pathLst>
                  <a:path w="12696" h="21600" fill="none" extrusionOk="0">
                    <a:moveTo>
                      <a:pt x="0" y="4125"/>
                    </a:moveTo>
                    <a:cubicBezTo>
                      <a:pt x="3690" y="1444"/>
                      <a:pt x="8134" y="0"/>
                      <a:pt x="12695" y="0"/>
                    </a:cubicBezTo>
                  </a:path>
                  <a:path w="12696" h="21600" stroke="0" extrusionOk="0">
                    <a:moveTo>
                      <a:pt x="0" y="4125"/>
                    </a:moveTo>
                    <a:cubicBezTo>
                      <a:pt x="3690" y="1444"/>
                      <a:pt x="8134" y="0"/>
                      <a:pt x="12695" y="0"/>
                    </a:cubicBezTo>
                    <a:lnTo>
                      <a:pt x="12696" y="21600"/>
                    </a:lnTo>
                    <a:close/>
                  </a:path>
                </a:pathLst>
              </a:custGeom>
              <a:grpFill/>
              <a:ln w="12700">
                <a:solidFill>
                  <a:schemeClr val="bg1"/>
                </a:solidFill>
                <a:round/>
                <a:headEnd/>
                <a:tailEnd/>
              </a:ln>
            </p:spPr>
            <p:txBody>
              <a:bodyPr lIns="274320" tIns="45720" rIns="44450" bIns="100584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S</a:t>
                </a:r>
                <a:r>
                  <a:rPr kumimoji="0" lang="en-GB" sz="11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ocial Technologies</a:t>
                </a:r>
              </a:p>
            </p:txBody>
          </p:sp>
          <p:sp>
            <p:nvSpPr>
              <p:cNvPr id="32" name="Freeform 60">
                <a:extLst>
                  <a:ext uri="{FF2B5EF4-FFF2-40B4-BE49-F238E27FC236}">
                    <a16:creationId xmlns:a16="http://schemas.microsoft.com/office/drawing/2014/main" id="{87EA6FBA-6966-9A4E-A210-25379B38C176}"/>
                  </a:ext>
                </a:extLst>
              </p:cNvPr>
              <p:cNvSpPr>
                <a:spLocks/>
              </p:cNvSpPr>
              <p:nvPr/>
            </p:nvSpPr>
            <p:spPr bwMode="auto">
              <a:xfrm>
                <a:off x="2679" y="1728"/>
                <a:ext cx="678" cy="1153"/>
              </a:xfrm>
              <a:custGeom>
                <a:avLst/>
                <a:gdLst>
                  <a:gd name="T0" fmla="*/ 0 w 678"/>
                  <a:gd name="T1" fmla="*/ 220 h 1153"/>
                  <a:gd name="T2" fmla="*/ 677 w 678"/>
                  <a:gd name="T3" fmla="*/ 1152 h 1153"/>
                  <a:gd name="T4" fmla="*/ 677 w 678"/>
                  <a:gd name="T5" fmla="*/ 0 h 1153"/>
                  <a:gd name="T6" fmla="*/ 0 60000 65536"/>
                  <a:gd name="T7" fmla="*/ 0 60000 65536"/>
                  <a:gd name="T8" fmla="*/ 0 60000 65536"/>
                  <a:gd name="T9" fmla="*/ 0 w 678"/>
                  <a:gd name="T10" fmla="*/ 0 h 1153"/>
                  <a:gd name="T11" fmla="*/ 678 w 678"/>
                  <a:gd name="T12" fmla="*/ 1153 h 1153"/>
                </a:gdLst>
                <a:ahLst/>
                <a:cxnLst>
                  <a:cxn ang="T6">
                    <a:pos x="T0" y="T1"/>
                  </a:cxn>
                  <a:cxn ang="T7">
                    <a:pos x="T2" y="T3"/>
                  </a:cxn>
                  <a:cxn ang="T8">
                    <a:pos x="T4" y="T5"/>
                  </a:cxn>
                </a:cxnLst>
                <a:rect l="T9" t="T10" r="T11" b="T12"/>
                <a:pathLst>
                  <a:path w="678" h="1153">
                    <a:moveTo>
                      <a:pt x="0" y="220"/>
                    </a:moveTo>
                    <a:lnTo>
                      <a:pt x="677" y="1152"/>
                    </a:lnTo>
                    <a:lnTo>
                      <a:pt x="677" y="0"/>
                    </a:lnTo>
                  </a:path>
                </a:pathLst>
              </a:custGeom>
              <a:noFill/>
              <a:ln w="1270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pitchFamily="34" charset="0"/>
                </a:endParaRPr>
              </a:p>
            </p:txBody>
          </p:sp>
        </p:grpSp>
        <p:sp>
          <p:nvSpPr>
            <p:cNvPr id="30" name="Oval 79">
              <a:extLst>
                <a:ext uri="{FF2B5EF4-FFF2-40B4-BE49-F238E27FC236}">
                  <a16:creationId xmlns:a16="http://schemas.microsoft.com/office/drawing/2014/main" id="{3C0BC8C4-16B4-6F40-B35D-79FC6724645F}"/>
                </a:ext>
              </a:extLst>
            </p:cNvPr>
            <p:cNvSpPr>
              <a:spLocks noChangeArrowheads="1"/>
            </p:cNvSpPr>
            <p:nvPr/>
          </p:nvSpPr>
          <p:spPr bwMode="auto">
            <a:xfrm>
              <a:off x="5157294" y="2779367"/>
              <a:ext cx="1992313" cy="1990933"/>
            </a:xfrm>
            <a:prstGeom prst="ellipse">
              <a:avLst/>
            </a:prstGeom>
            <a:solidFill>
              <a:schemeClr val="accent6"/>
            </a:solidFill>
            <a:ln w="57150">
              <a:solidFill>
                <a:schemeClr val="bg1"/>
              </a:solidFill>
              <a:round/>
              <a:headEnd/>
              <a:tailEnd/>
            </a:ln>
          </p:spPr>
          <p:txBody>
            <a:bodyPr lIns="44450" tIns="44450" rIns="44450" bIns="44450" anchor="ctr"/>
            <a:lstStyle/>
            <a:p>
              <a:pPr marL="0" marR="0" lvl="0" indent="0" algn="ctr" defTabSz="914400" rtl="0" eaLnBrk="1" fontAlgn="auto" latinLnBrk="0" hangingPunct="1">
                <a:lnSpc>
                  <a:spcPct val="95000"/>
                </a:lnSpc>
                <a:spcBef>
                  <a:spcPct val="20000"/>
                </a:spcBef>
                <a:spcAft>
                  <a:spcPct val="37000"/>
                </a:spcAft>
                <a:buClrTx/>
                <a:buSzTx/>
                <a:buFontTx/>
                <a:buNone/>
                <a:tabLst/>
                <a:defRPr/>
              </a:pPr>
              <a:r>
                <a:rPr kumimoji="0" lang="en-GB" sz="17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SCALE IDEAS </a:t>
              </a:r>
            </a:p>
            <a:p>
              <a:pPr marL="0" marR="0" lvl="0" indent="0" algn="ctr" defTabSz="914400" rtl="0" eaLnBrk="1" fontAlgn="auto" latinLnBrk="0" hangingPunct="1">
                <a:lnSpc>
                  <a:spcPct val="95000"/>
                </a:lnSpc>
                <a:spcBef>
                  <a:spcPct val="20000"/>
                </a:spcBef>
                <a:spcAft>
                  <a:spcPct val="37000"/>
                </a:spcAft>
                <a:buClrTx/>
                <a:buSzTx/>
                <a:buFontTx/>
                <a:buNone/>
                <a:tabLst/>
                <a:defRPr/>
              </a:pPr>
              <a:r>
                <a:rPr kumimoji="0" lang="en-GB" sz="800" b="1" i="0" u="none" strike="noStrike" kern="1200" cap="none" spc="0" normalizeH="0" baseline="0" noProof="0">
                  <a:ln>
                    <a:noFill/>
                  </a:ln>
                  <a:solidFill>
                    <a:prstClr val="white"/>
                  </a:solidFill>
                  <a:effectLst/>
                  <a:uLnTx/>
                  <a:uFillTx/>
                  <a:latin typeface="Arial Narrow" panose="020B0606020202030204" pitchFamily="34" charset="0"/>
                  <a:ea typeface="+mn-ea"/>
                  <a:cs typeface="Arial" pitchFamily="34" charset="0"/>
                </a:rPr>
                <a:t>for the creation of</a:t>
              </a:r>
            </a:p>
            <a:p>
              <a:pPr marL="0" marR="0" lvl="0" indent="0" algn="ctr" defTabSz="914400" rtl="0" eaLnBrk="1" fontAlgn="auto" latinLnBrk="0" hangingPunct="1">
                <a:lnSpc>
                  <a:spcPct val="95000"/>
                </a:lnSpc>
                <a:spcBef>
                  <a:spcPct val="20000"/>
                </a:spcBef>
                <a:spcAft>
                  <a:spcPct val="37000"/>
                </a:spcAft>
                <a:buClrTx/>
                <a:buSzTx/>
                <a:buFontTx/>
                <a:buNone/>
                <a:tabLst/>
                <a:defRPr/>
              </a:pPr>
              <a:r>
                <a:rPr lang="en-GB" sz="1600" b="1">
                  <a:solidFill>
                    <a:prstClr val="white"/>
                  </a:solidFill>
                  <a:latin typeface="Arial Narrow" panose="020B0606020202030204" pitchFamily="34" charset="0"/>
                  <a:cs typeface="Arial" pitchFamily="34" charset="0"/>
                </a:rPr>
                <a:t>exponential</a:t>
              </a:r>
              <a:r>
                <a:rPr kumimoji="0" lang="en-GB" sz="1600" b="1" i="0" u="none" strike="noStrike" kern="1200" cap="none" spc="0" normalizeH="0" baseline="0" noProof="0">
                  <a:ln>
                    <a:noFill/>
                  </a:ln>
                  <a:solidFill>
                    <a:prstClr val="white"/>
                  </a:solidFill>
                  <a:effectLst/>
                  <a:uLnTx/>
                  <a:uFillTx/>
                  <a:latin typeface="Arial Narrow" panose="020B0606020202030204" pitchFamily="34" charset="0"/>
                  <a:cs typeface="Arial" pitchFamily="34" charset="0"/>
                </a:rPr>
                <a:t> growth within your </a:t>
              </a:r>
              <a:br>
                <a:rPr kumimoji="0" lang="en-GB" sz="1600" b="1" i="0" u="none" strike="noStrike" kern="1200" cap="none" spc="0" normalizeH="0" baseline="0" noProof="0">
                  <a:ln>
                    <a:noFill/>
                  </a:ln>
                  <a:solidFill>
                    <a:prstClr val="white"/>
                  </a:solidFill>
                  <a:effectLst/>
                  <a:uLnTx/>
                  <a:uFillTx/>
                  <a:latin typeface="Arial Narrow" panose="020B0606020202030204" pitchFamily="34" charset="0"/>
                  <a:cs typeface="Arial" pitchFamily="34" charset="0"/>
                </a:rPr>
              </a:br>
              <a:r>
                <a:rPr kumimoji="0" lang="en-GB" sz="1600" b="1" i="0" u="none" strike="noStrike" kern="1200" cap="none" spc="0" normalizeH="0" baseline="0" noProof="0">
                  <a:ln>
                    <a:noFill/>
                  </a:ln>
                  <a:solidFill>
                    <a:prstClr val="white"/>
                  </a:solidFill>
                  <a:effectLst/>
                  <a:uLnTx/>
                  <a:uFillTx/>
                  <a:latin typeface="Arial Narrow" panose="020B0606020202030204" pitchFamily="34" charset="0"/>
                  <a:cs typeface="Arial" pitchFamily="34" charset="0"/>
                </a:rPr>
                <a:t>organization </a:t>
              </a:r>
            </a:p>
          </p:txBody>
        </p:sp>
      </p:grpSp>
      <p:sp>
        <p:nvSpPr>
          <p:cNvPr id="51" name="Textfeld 50">
            <a:extLst>
              <a:ext uri="{FF2B5EF4-FFF2-40B4-BE49-F238E27FC236}">
                <a16:creationId xmlns:a16="http://schemas.microsoft.com/office/drawing/2014/main" id="{4AEE80AE-A3AB-4440-8B47-4164114CC5C6}"/>
              </a:ext>
            </a:extLst>
          </p:cNvPr>
          <p:cNvSpPr txBox="1"/>
          <p:nvPr/>
        </p:nvSpPr>
        <p:spPr>
          <a:xfrm>
            <a:off x="1782730" y="5536242"/>
            <a:ext cx="4137580" cy="1061829"/>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400">
                <a:solidFill>
                  <a:prstClr val="black"/>
                </a:solidFill>
                <a:latin typeface="Arial Narrow" panose="020B0604020202020204" pitchFamily="34" charset="0"/>
                <a:cs typeface="Arial Narrow" panose="020B0604020202020204" pitchFamily="34" charset="0"/>
              </a:rPr>
              <a:t>Interfaces</a:t>
            </a:r>
            <a:r>
              <a:rPr kumimoji="0" lang="en-GB" sz="1100" u="none" strike="noStrike" kern="1200" cap="none" spc="0" normalizeH="0" baseline="0" noProof="0">
                <a:ln>
                  <a:noFill/>
                </a:ln>
                <a:solidFill>
                  <a:prstClr val="black"/>
                </a:solidFill>
                <a:effectLst/>
                <a:uLnTx/>
                <a:uFillTx/>
                <a:latin typeface="Arial Narrow" panose="020B0604020202020204" pitchFamily="34" charset="0"/>
                <a:cs typeface="Arial Narrow" panose="020B0604020202020204" pitchFamily="34" charset="0"/>
              </a:rPr>
              <a:t> </a:t>
            </a:r>
            <a:r>
              <a:rPr lang="en-GB" sz="1100">
                <a:solidFill>
                  <a:schemeClr val="bg2">
                    <a:lumMod val="50000"/>
                  </a:schemeClr>
                </a:solidFill>
                <a:latin typeface="Arial Narrow" panose="020B0604020202020204" pitchFamily="34" charset="0"/>
                <a:cs typeface="Arial Narrow" panose="020B0604020202020204" pitchFamily="34" charset="0"/>
              </a:rPr>
              <a:t>connect the SCALE externalities –</a:t>
            </a:r>
            <a:br>
              <a:rPr lang="en-GB" sz="1100">
                <a:solidFill>
                  <a:schemeClr val="bg2">
                    <a:lumMod val="50000"/>
                  </a:schemeClr>
                </a:solidFill>
                <a:latin typeface="Arial Narrow" panose="020B0604020202020204" pitchFamily="34" charset="0"/>
                <a:cs typeface="Arial Narrow" panose="020B0604020202020204" pitchFamily="34" charset="0"/>
              </a:rPr>
            </a:br>
            <a:r>
              <a:rPr lang="en-GB" sz="1100">
                <a:solidFill>
                  <a:schemeClr val="bg2">
                    <a:lumMod val="50000"/>
                  </a:schemeClr>
                </a:solidFill>
                <a:latin typeface="Arial Narrow" panose="020B0604020202020204" pitchFamily="34" charset="0"/>
                <a:cs typeface="Arial Narrow" panose="020B0604020202020204" pitchFamily="34" charset="0"/>
              </a:rPr>
              <a:t>such as your community - with the company’s internal workings. </a:t>
            </a:r>
            <a:r>
              <a:rPr lang="en-GB" sz="1100" err="1">
                <a:solidFill>
                  <a:schemeClr val="bg2">
                    <a:lumMod val="50000"/>
                  </a:schemeClr>
                </a:solidFill>
                <a:latin typeface="Arial Narrow" panose="020B0604020202020204" pitchFamily="34" charset="0"/>
                <a:cs typeface="Arial Narrow" panose="020B0604020202020204" pitchFamily="34" charset="0"/>
              </a:rPr>
              <a:t>ExOs</a:t>
            </a:r>
            <a:r>
              <a:rPr lang="en-GB" sz="1100">
                <a:solidFill>
                  <a:schemeClr val="bg2">
                    <a:lumMod val="50000"/>
                  </a:schemeClr>
                </a:solidFill>
                <a:latin typeface="Arial Narrow" panose="020B0604020202020204" pitchFamily="34" charset="0"/>
                <a:cs typeface="Arial Narrow" panose="020B0604020202020204" pitchFamily="34" charset="0"/>
              </a:rPr>
              <a:t> demand on interfaces to manage work and projects and push them into the world. </a:t>
            </a:r>
            <a:r>
              <a:rPr lang="en-US" sz="1100">
                <a:solidFill>
                  <a:schemeClr val="bg2">
                    <a:lumMod val="50000"/>
                  </a:schemeClr>
                </a:solidFill>
                <a:latin typeface="Arial Narrow" panose="020B0604020202020204" pitchFamily="34" charset="0"/>
                <a:cs typeface="Arial Narrow" panose="020B0604020202020204" pitchFamily="34" charset="0"/>
              </a:rPr>
              <a:t>Currently APPLEs App-Store is representing a fully developed interface, as it allows customers to see what is available, and what's more, it’s indispensable to APPLE and all its products.</a:t>
            </a:r>
            <a:endParaRPr lang="en-GB" sz="1100">
              <a:solidFill>
                <a:schemeClr val="bg2">
                  <a:lumMod val="50000"/>
                </a:schemeClr>
              </a:solidFill>
              <a:latin typeface="Arial Narrow" panose="020B0604020202020204" pitchFamily="34" charset="0"/>
              <a:cs typeface="Arial Narrow" panose="020B0604020202020204" pitchFamily="34" charset="0"/>
            </a:endParaRPr>
          </a:p>
        </p:txBody>
      </p:sp>
      <p:sp>
        <p:nvSpPr>
          <p:cNvPr id="52" name="Textfeld 51">
            <a:extLst>
              <a:ext uri="{FF2B5EF4-FFF2-40B4-BE49-F238E27FC236}">
                <a16:creationId xmlns:a16="http://schemas.microsoft.com/office/drawing/2014/main" id="{71E05329-3CDD-B844-BDE3-AE3EEF3109F5}"/>
              </a:ext>
            </a:extLst>
          </p:cNvPr>
          <p:cNvSpPr txBox="1"/>
          <p:nvPr/>
        </p:nvSpPr>
        <p:spPr>
          <a:xfrm>
            <a:off x="375605" y="4643360"/>
            <a:ext cx="3624951" cy="723275"/>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400">
                <a:solidFill>
                  <a:prstClr val="black"/>
                </a:solidFill>
                <a:latin typeface="Arial Narrow" panose="020B0604020202020204" pitchFamily="34" charset="0"/>
                <a:cs typeface="Arial Narrow" panose="020B0604020202020204" pitchFamily="34" charset="0"/>
              </a:rPr>
              <a:t>Dashboards</a:t>
            </a:r>
            <a:r>
              <a:rPr kumimoji="0" lang="en-GB" sz="1100" u="none" strike="noStrike" kern="1200" cap="none" spc="0" normalizeH="0" baseline="0" noProof="0">
                <a:ln>
                  <a:noFill/>
                </a:ln>
                <a:solidFill>
                  <a:prstClr val="black"/>
                </a:solidFill>
                <a:effectLst/>
                <a:uLnTx/>
                <a:uFillTx/>
                <a:latin typeface="Arial Narrow" panose="020B0604020202020204" pitchFamily="34" charset="0"/>
                <a:cs typeface="Arial Narrow" panose="020B0604020202020204" pitchFamily="34" charset="0"/>
              </a:rPr>
              <a:t> </a:t>
            </a:r>
            <a:r>
              <a:rPr lang="en-GB" sz="1100">
                <a:solidFill>
                  <a:schemeClr val="bg2">
                    <a:lumMod val="50000"/>
                  </a:schemeClr>
                </a:solidFill>
                <a:latin typeface="Arial Narrow" panose="020B0604020202020204" pitchFamily="34" charset="0"/>
                <a:cs typeface="Arial Narrow" panose="020B0604020202020204" pitchFamily="34" charset="0"/>
              </a:rPr>
              <a:t>enable people in their organization to access relevant data in real time. Think of a dashboard within a multiplayer game like “World of Warcraft”. You always know where to go, how to get there and what to do once you will be there.</a:t>
            </a:r>
          </a:p>
        </p:txBody>
      </p:sp>
      <p:sp>
        <p:nvSpPr>
          <p:cNvPr id="53" name="Textfeld 52">
            <a:extLst>
              <a:ext uri="{FF2B5EF4-FFF2-40B4-BE49-F238E27FC236}">
                <a16:creationId xmlns:a16="http://schemas.microsoft.com/office/drawing/2014/main" id="{91CF5DB0-30BB-AE42-9DC9-90C5EAAB239D}"/>
              </a:ext>
            </a:extLst>
          </p:cNvPr>
          <p:cNvSpPr txBox="1"/>
          <p:nvPr/>
        </p:nvSpPr>
        <p:spPr>
          <a:xfrm>
            <a:off x="87393" y="3054394"/>
            <a:ext cx="3781834" cy="1400383"/>
          </a:xfrm>
          <a:prstGeom prst="rect">
            <a:avLst/>
          </a:prstGeom>
          <a:noFill/>
        </p:spPr>
        <p:txBody>
          <a:bodyPr wrap="square" lIns="0" tIns="0" rIns="0" bIns="0" rtlCol="0">
            <a:spAutoFit/>
          </a:bodyPr>
          <a:lstStyle/>
          <a:p>
            <a:pPr marL="228600" lvl="0" indent="-228600">
              <a:spcAft>
                <a:spcPts val="1000"/>
              </a:spcAft>
              <a:buSzPct val="100000"/>
              <a:buFont typeface="Wingdings" panose="05000000000000000000" pitchFamily="2" charset="2"/>
              <a:buChar char="§"/>
              <a:defRPr/>
            </a:pPr>
            <a:r>
              <a:rPr lang="en-GB" sz="1400">
                <a:solidFill>
                  <a:prstClr val="black"/>
                </a:solidFill>
                <a:latin typeface="Arial Narrow" panose="020B0604020202020204" pitchFamily="34" charset="0"/>
                <a:cs typeface="Arial Narrow" panose="020B0604020202020204" pitchFamily="34" charset="0"/>
              </a:rPr>
              <a:t>Experimentation</a:t>
            </a:r>
            <a:r>
              <a:rPr lang="en-GB" sz="1100">
                <a:solidFill>
                  <a:schemeClr val="bg2">
                    <a:lumMod val="50000"/>
                  </a:schemeClr>
                </a:solidFill>
                <a:latin typeface="Arial Narrow" panose="020B0604020202020204" pitchFamily="34" charset="0"/>
                <a:cs typeface="Arial Narrow" panose="020B0604020202020204" pitchFamily="34" charset="0"/>
              </a:rPr>
              <a:t> is key to every </a:t>
            </a:r>
            <a:r>
              <a:rPr lang="en-GB" sz="1100" err="1">
                <a:solidFill>
                  <a:schemeClr val="bg2">
                    <a:lumMod val="50000"/>
                  </a:schemeClr>
                </a:solidFill>
                <a:latin typeface="Arial Narrow" panose="020B0604020202020204" pitchFamily="34" charset="0"/>
                <a:cs typeface="Arial Narrow" panose="020B0604020202020204" pitchFamily="34" charset="0"/>
              </a:rPr>
              <a:t>ExO</a:t>
            </a:r>
            <a:r>
              <a:rPr lang="en-GB" sz="1100">
                <a:solidFill>
                  <a:schemeClr val="bg2">
                    <a:lumMod val="50000"/>
                  </a:schemeClr>
                </a:solidFill>
                <a:latin typeface="Arial Narrow" panose="020B0604020202020204" pitchFamily="34" charset="0"/>
                <a:cs typeface="Arial Narrow" panose="020B0604020202020204" pitchFamily="34" charset="0"/>
              </a:rPr>
              <a:t>. Where traditional Organizations sought to reduce every risk (for various purposes) – they overlook the biggest risk. The biggest risk is in fact taking no risk. If anyone wants to succeeds – to experiment is a must. </a:t>
            </a:r>
            <a:r>
              <a:rPr lang="en-GB" sz="1100" err="1">
                <a:solidFill>
                  <a:schemeClr val="bg2">
                    <a:lumMod val="50000"/>
                  </a:schemeClr>
                </a:solidFill>
                <a:latin typeface="Arial Narrow" panose="020B0604020202020204" pitchFamily="34" charset="0"/>
                <a:cs typeface="Arial Narrow" panose="020B0604020202020204" pitchFamily="34" charset="0"/>
              </a:rPr>
              <a:t>Mondelez</a:t>
            </a:r>
            <a:r>
              <a:rPr lang="en-GB" sz="1100">
                <a:solidFill>
                  <a:schemeClr val="bg2">
                    <a:lumMod val="50000"/>
                  </a:schemeClr>
                </a:solidFill>
                <a:latin typeface="Arial Narrow" panose="020B0604020202020204" pitchFamily="34" charset="0"/>
                <a:cs typeface="Arial Narrow" panose="020B0604020202020204" pitchFamily="34" charset="0"/>
              </a:rPr>
              <a:t> International, a multinational confectionary company, employs “Garages” to support the employees to anticipate innovative ideas. Disconnected from outside contact, participants can focus on the problem at hand rising with the new solutions.</a:t>
            </a:r>
          </a:p>
        </p:txBody>
      </p:sp>
      <p:sp>
        <p:nvSpPr>
          <p:cNvPr id="54" name="Textfeld 53">
            <a:extLst>
              <a:ext uri="{FF2B5EF4-FFF2-40B4-BE49-F238E27FC236}">
                <a16:creationId xmlns:a16="http://schemas.microsoft.com/office/drawing/2014/main" id="{5E094561-E222-654F-A74F-13278080C6FD}"/>
              </a:ext>
            </a:extLst>
          </p:cNvPr>
          <p:cNvSpPr txBox="1"/>
          <p:nvPr/>
        </p:nvSpPr>
        <p:spPr>
          <a:xfrm>
            <a:off x="276826" y="1803982"/>
            <a:ext cx="4141491" cy="1061829"/>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400">
                <a:solidFill>
                  <a:prstClr val="black"/>
                </a:solidFill>
                <a:latin typeface="Arial Narrow" panose="020B0604020202020204" pitchFamily="34" charset="0"/>
                <a:cs typeface="Arial Narrow" panose="020B0604020202020204" pitchFamily="34" charset="0"/>
              </a:rPr>
              <a:t>Autonomy</a:t>
            </a:r>
            <a:r>
              <a:rPr lang="en-GB" sz="1100">
                <a:solidFill>
                  <a:schemeClr val="bg2">
                    <a:lumMod val="50000"/>
                  </a:schemeClr>
                </a:solidFill>
                <a:latin typeface="Arial Narrow" panose="020B0604020202020204" pitchFamily="34" charset="0"/>
                <a:cs typeface="Arial Narrow" panose="020B0604020202020204" pitchFamily="34" charset="0"/>
              </a:rPr>
              <a:t> represents the key of the belief system of an ideal </a:t>
            </a:r>
            <a:r>
              <a:rPr lang="en-GB" sz="1100" err="1">
                <a:solidFill>
                  <a:schemeClr val="bg2">
                    <a:lumMod val="50000"/>
                  </a:schemeClr>
                </a:solidFill>
                <a:latin typeface="Arial Narrow" panose="020B0604020202020204" pitchFamily="34" charset="0"/>
                <a:cs typeface="Arial Narrow" panose="020B0604020202020204" pitchFamily="34" charset="0"/>
              </a:rPr>
              <a:t>ExO</a:t>
            </a:r>
            <a:r>
              <a:rPr lang="en-GB" sz="1100">
                <a:solidFill>
                  <a:schemeClr val="bg2">
                    <a:lumMod val="50000"/>
                  </a:schemeClr>
                </a:solidFill>
                <a:latin typeface="Arial Narrow" panose="020B0604020202020204" pitchFamily="34" charset="0"/>
                <a:cs typeface="Arial Narrow" panose="020B0604020202020204" pitchFamily="34" charset="0"/>
              </a:rPr>
              <a:t> employee. </a:t>
            </a:r>
            <a:r>
              <a:rPr lang="en-GB" sz="1100" err="1">
                <a:solidFill>
                  <a:schemeClr val="bg2">
                    <a:lumMod val="50000"/>
                  </a:schemeClr>
                </a:solidFill>
                <a:latin typeface="Arial Narrow" panose="020B0604020202020204" pitchFamily="34" charset="0"/>
                <a:cs typeface="Arial Narrow" panose="020B0604020202020204" pitchFamily="34" charset="0"/>
              </a:rPr>
              <a:t>ExOs</a:t>
            </a:r>
            <a:r>
              <a:rPr lang="en-GB" sz="1100">
                <a:solidFill>
                  <a:schemeClr val="bg2">
                    <a:lumMod val="50000"/>
                  </a:schemeClr>
                </a:solidFill>
                <a:latin typeface="Arial Narrow" panose="020B0604020202020204" pitchFamily="34" charset="0"/>
                <a:cs typeface="Arial Narrow" panose="020B0604020202020204" pitchFamily="34" charset="0"/>
              </a:rPr>
              <a:t> need autonomous, multidisciplinary and decentralized teams with the intention to satisfy the growing demands of customers. The technology company “High Fidelity” for instance, implemented a quite extreme form of autonomy in their organizational charter – the employees vote every quarter if they want to keep their CEO.</a:t>
            </a:r>
          </a:p>
        </p:txBody>
      </p:sp>
      <p:sp>
        <p:nvSpPr>
          <p:cNvPr id="55" name="Textfeld 54">
            <a:extLst>
              <a:ext uri="{FF2B5EF4-FFF2-40B4-BE49-F238E27FC236}">
                <a16:creationId xmlns:a16="http://schemas.microsoft.com/office/drawing/2014/main" id="{7A59BBF9-1DD1-D74B-8F43-75D4B29D5C88}"/>
              </a:ext>
            </a:extLst>
          </p:cNvPr>
          <p:cNvSpPr txBox="1"/>
          <p:nvPr/>
        </p:nvSpPr>
        <p:spPr>
          <a:xfrm>
            <a:off x="1703638" y="1038017"/>
            <a:ext cx="3982064" cy="723275"/>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kumimoji="0" lang="en-GB" sz="1400" u="none" strike="noStrike" kern="1200" cap="none" spc="0" normalizeH="0" baseline="0" noProof="0">
                <a:ln>
                  <a:noFill/>
                </a:ln>
                <a:solidFill>
                  <a:prstClr val="black"/>
                </a:solidFill>
                <a:effectLst/>
                <a:uLnTx/>
                <a:uFillTx/>
                <a:latin typeface="Arial Narrow" panose="020B0604020202020204" pitchFamily="34" charset="0"/>
                <a:cs typeface="Arial Narrow" panose="020B0604020202020204" pitchFamily="34" charset="0"/>
              </a:rPr>
              <a:t>Social Technologies </a:t>
            </a:r>
            <a:r>
              <a:rPr kumimoji="0" lang="en-GB" sz="1100" u="none" strike="noStrike" kern="1200" cap="none" spc="0" normalizeH="0" baseline="0" noProof="0">
                <a:ln>
                  <a:noFill/>
                </a:ln>
                <a:solidFill>
                  <a:schemeClr val="bg2">
                    <a:lumMod val="50000"/>
                  </a:schemeClr>
                </a:solidFill>
                <a:effectLst/>
                <a:uLnTx/>
                <a:uFillTx/>
                <a:latin typeface="Arial Narrow" panose="020B0604020202020204" pitchFamily="34" charset="0"/>
                <a:cs typeface="Arial Narrow" panose="020B0604020202020204" pitchFamily="34" charset="0"/>
              </a:rPr>
              <a:t>guarantee that communication channels will stay open. More communication allows greater transparency, and importantly, keeps the organization always connected to its massive transformative purpose (MTP).</a:t>
            </a:r>
          </a:p>
        </p:txBody>
      </p:sp>
      <p:sp>
        <p:nvSpPr>
          <p:cNvPr id="56" name="Textfeld 55">
            <a:extLst>
              <a:ext uri="{FF2B5EF4-FFF2-40B4-BE49-F238E27FC236}">
                <a16:creationId xmlns:a16="http://schemas.microsoft.com/office/drawing/2014/main" id="{A6E809C5-D89C-3A46-BF00-A07878E9FDA2}"/>
              </a:ext>
            </a:extLst>
          </p:cNvPr>
          <p:cNvSpPr txBox="1"/>
          <p:nvPr/>
        </p:nvSpPr>
        <p:spPr>
          <a:xfrm>
            <a:off x="8015674" y="4468725"/>
            <a:ext cx="3957252" cy="1061829"/>
          </a:xfrm>
          <a:prstGeom prst="rect">
            <a:avLst/>
          </a:prstGeom>
          <a:noFill/>
        </p:spPr>
        <p:txBody>
          <a:bodyPr wrap="square" lIns="0" tIns="0" rIns="0" bIns="0" rtlCol="0">
            <a:spAutoFit/>
          </a:bodyPr>
          <a:lstStyle/>
          <a:p>
            <a:pPr marL="228600" lvl="0" indent="-228600">
              <a:spcAft>
                <a:spcPts val="1000"/>
              </a:spcAft>
              <a:buSzPct val="100000"/>
              <a:buFont typeface="Wingdings" panose="05000000000000000000" pitchFamily="2" charset="2"/>
              <a:buChar char="§"/>
              <a:defRPr/>
            </a:pPr>
            <a:r>
              <a:rPr lang="en-GB" sz="1400">
                <a:solidFill>
                  <a:prstClr val="black"/>
                </a:solidFill>
                <a:latin typeface="Arial Narrow" panose="020B0604020202020204" pitchFamily="34" charset="0"/>
                <a:cs typeface="Arial Narrow" panose="020B0604020202020204" pitchFamily="34" charset="0"/>
              </a:rPr>
              <a:t>Leverage assets </a:t>
            </a:r>
            <a:r>
              <a:rPr lang="en-GB" sz="1100">
                <a:solidFill>
                  <a:schemeClr val="bg2">
                    <a:lumMod val="50000"/>
                  </a:schemeClr>
                </a:solidFill>
                <a:latin typeface="Arial Narrow" panose="020B0604020202020204" pitchFamily="34" charset="0"/>
                <a:cs typeface="Arial Narrow" panose="020B0604020202020204" pitchFamily="34" charset="0"/>
              </a:rPr>
              <a:t>It is not necessary to own assets anymore – you just need access to them. Stay flexible about them, too! Only a few companies still need to own assets (like Amazon owns the warehouses they operate in). The minute your company’s operations are based on real-time and consistent (zero latency) information the situation is significantly different. </a:t>
            </a:r>
          </a:p>
        </p:txBody>
      </p:sp>
      <p:sp>
        <p:nvSpPr>
          <p:cNvPr id="57" name="Textfeld 56">
            <a:extLst>
              <a:ext uri="{FF2B5EF4-FFF2-40B4-BE49-F238E27FC236}">
                <a16:creationId xmlns:a16="http://schemas.microsoft.com/office/drawing/2014/main" id="{FE3C9EA8-A425-584E-A23F-83FF07FE973E}"/>
              </a:ext>
            </a:extLst>
          </p:cNvPr>
          <p:cNvSpPr txBox="1"/>
          <p:nvPr/>
        </p:nvSpPr>
        <p:spPr>
          <a:xfrm>
            <a:off x="6673749" y="5574016"/>
            <a:ext cx="3830779" cy="1061829"/>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400">
                <a:solidFill>
                  <a:prstClr val="black"/>
                </a:solidFill>
                <a:latin typeface="Arial Narrow" panose="020B0604020202020204" pitchFamily="34" charset="0"/>
                <a:cs typeface="Arial Narrow" panose="020B0604020202020204" pitchFamily="34" charset="0"/>
              </a:rPr>
              <a:t>Engagement </a:t>
            </a:r>
            <a:r>
              <a:rPr lang="en-GB" sz="1100">
                <a:solidFill>
                  <a:schemeClr val="bg2">
                    <a:lumMod val="50000"/>
                  </a:schemeClr>
                </a:solidFill>
                <a:latin typeface="Arial Narrow" panose="020B0604020202020204" pitchFamily="34" charset="0"/>
                <a:cs typeface="Arial Narrow" panose="020B0604020202020204" pitchFamily="34" charset="0"/>
              </a:rPr>
              <a:t>as well as the delivery of “purpose &amp; sense” is crucial for the information based </a:t>
            </a:r>
            <a:r>
              <a:rPr lang="en-GB" sz="1100" err="1">
                <a:solidFill>
                  <a:schemeClr val="bg2">
                    <a:lumMod val="50000"/>
                  </a:schemeClr>
                </a:solidFill>
                <a:latin typeface="Arial Narrow" panose="020B0604020202020204" pitchFamily="34" charset="0"/>
                <a:cs typeface="Arial Narrow" panose="020B0604020202020204" pitchFamily="34" charset="0"/>
              </a:rPr>
              <a:t>ExO</a:t>
            </a:r>
            <a:r>
              <a:rPr lang="en-GB" sz="1100">
                <a:solidFill>
                  <a:schemeClr val="bg2">
                    <a:lumMod val="50000"/>
                  </a:schemeClr>
                </a:solidFill>
                <a:latin typeface="Arial Narrow" panose="020B0604020202020204" pitchFamily="34" charset="0"/>
                <a:cs typeface="Arial Narrow" panose="020B0604020202020204" pitchFamily="34" charset="0"/>
              </a:rPr>
              <a:t>-company approach. Networks, gamification and constructive competition and positive feedback loops are options of engaging people and deploying purpose &amp; sense to them. Engagement and contextualization help inject your company with new ideas, paving the way for innovation.</a:t>
            </a:r>
          </a:p>
        </p:txBody>
      </p:sp>
      <p:sp>
        <p:nvSpPr>
          <p:cNvPr id="58" name="Textfeld 57">
            <a:extLst>
              <a:ext uri="{FF2B5EF4-FFF2-40B4-BE49-F238E27FC236}">
                <a16:creationId xmlns:a16="http://schemas.microsoft.com/office/drawing/2014/main" id="{0EA9793C-2F87-4E45-B05A-40C45246DC5F}"/>
              </a:ext>
            </a:extLst>
          </p:cNvPr>
          <p:cNvSpPr txBox="1"/>
          <p:nvPr/>
        </p:nvSpPr>
        <p:spPr>
          <a:xfrm>
            <a:off x="8329156" y="2972645"/>
            <a:ext cx="3643769" cy="1400383"/>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400">
                <a:solidFill>
                  <a:prstClr val="black"/>
                </a:solidFill>
                <a:latin typeface="Arial Narrow" panose="020B0604020202020204" pitchFamily="34" charset="0"/>
                <a:cs typeface="Arial Narrow" panose="020B0604020202020204" pitchFamily="34" charset="0"/>
              </a:rPr>
              <a:t>Algorithms</a:t>
            </a:r>
            <a:r>
              <a:rPr lang="en-GB" sz="1100">
                <a:solidFill>
                  <a:prstClr val="black"/>
                </a:solidFill>
                <a:latin typeface="Arial Narrow" panose="020B0604020202020204" pitchFamily="34" charset="0"/>
                <a:cs typeface="Arial Narrow" panose="020B0604020202020204" pitchFamily="34" charset="0"/>
              </a:rPr>
              <a:t> </a:t>
            </a:r>
            <a:r>
              <a:rPr lang="en-GB" sz="1100">
                <a:solidFill>
                  <a:schemeClr val="bg2">
                    <a:lumMod val="50000"/>
                  </a:schemeClr>
                </a:solidFill>
                <a:latin typeface="Arial Narrow" panose="020B0604020202020204" pitchFamily="34" charset="0"/>
                <a:cs typeface="Arial Narrow" panose="020B0604020202020204" pitchFamily="34" charset="0"/>
              </a:rPr>
              <a:t>sound far more complex than they really are. This term stands just for a more or less complex sequence of defined process steps within a predicable workflow. In business we call them “End-2-End processes” – in Excel “Macros” and in Mathematics “f(x)”. Search algorithms (a defined set of automated operations) made google the world’s leading search engine, some HR-departments use algorithms to prevent biases in filling open positions.</a:t>
            </a:r>
          </a:p>
        </p:txBody>
      </p:sp>
      <p:sp>
        <p:nvSpPr>
          <p:cNvPr id="59" name="Textfeld 58">
            <a:extLst>
              <a:ext uri="{FF2B5EF4-FFF2-40B4-BE49-F238E27FC236}">
                <a16:creationId xmlns:a16="http://schemas.microsoft.com/office/drawing/2014/main" id="{4922450E-F922-7A40-9C08-0D6A7F2C6C41}"/>
              </a:ext>
            </a:extLst>
          </p:cNvPr>
          <p:cNvSpPr txBox="1"/>
          <p:nvPr/>
        </p:nvSpPr>
        <p:spPr>
          <a:xfrm>
            <a:off x="8209826" y="1580649"/>
            <a:ext cx="3763099" cy="1231106"/>
          </a:xfrm>
          <a:prstGeom prst="rect">
            <a:avLst/>
          </a:prstGeom>
          <a:noFill/>
        </p:spPr>
        <p:txBody>
          <a:bodyPr wrap="square" lIns="0" tIns="0" rIns="0" bIns="0" rtlCol="0">
            <a:spAutoFit/>
          </a:bodyPr>
          <a:lstStyle/>
          <a:p>
            <a:pPr marL="228600" marR="0" lvl="0" indent="-228600" algn="l" defTabSz="914400" rtl="0" eaLnBrk="1" fontAlgn="auto" latinLnBrk="0" hangingPunct="1">
              <a:lnSpc>
                <a:spcPct val="100000"/>
              </a:lnSpc>
              <a:spcBef>
                <a:spcPts val="0"/>
              </a:spcBef>
              <a:spcAft>
                <a:spcPts val="1000"/>
              </a:spcAft>
              <a:buClrTx/>
              <a:buSzPct val="100000"/>
              <a:buFont typeface="Wingdings" panose="05000000000000000000" pitchFamily="2" charset="2"/>
              <a:buChar char="§"/>
              <a:tabLst/>
              <a:defRPr/>
            </a:pPr>
            <a:r>
              <a:rPr lang="en-GB" sz="1100">
                <a:solidFill>
                  <a:schemeClr val="bg2">
                    <a:lumMod val="50000"/>
                  </a:schemeClr>
                </a:solidFill>
                <a:latin typeface="Arial Narrow" panose="020B0604020202020204" pitchFamily="34" charset="0"/>
                <a:cs typeface="Arial Narrow" panose="020B0604020202020204" pitchFamily="34" charset="0"/>
              </a:rPr>
              <a:t>Maintaining a</a:t>
            </a:r>
            <a:r>
              <a:rPr lang="en-GB" sz="1100">
                <a:solidFill>
                  <a:prstClr val="black"/>
                </a:solidFill>
                <a:latin typeface="Arial Narrow" panose="020B0604020202020204" pitchFamily="34" charset="0"/>
                <a:cs typeface="Arial Narrow" panose="020B0604020202020204" pitchFamily="34" charset="0"/>
              </a:rPr>
              <a:t> </a:t>
            </a:r>
            <a:r>
              <a:rPr lang="en-GB" sz="1400">
                <a:solidFill>
                  <a:prstClr val="black"/>
                </a:solidFill>
                <a:latin typeface="Arial Narrow" panose="020B0604020202020204" pitchFamily="34" charset="0"/>
                <a:cs typeface="Arial Narrow" panose="020B0604020202020204" pitchFamily="34" charset="0"/>
              </a:rPr>
              <a:t>Community and a crowd</a:t>
            </a:r>
            <a:r>
              <a:rPr lang="en-GB" sz="1100">
                <a:solidFill>
                  <a:prstClr val="black"/>
                </a:solidFill>
                <a:latin typeface="Arial Narrow" panose="020B0604020202020204" pitchFamily="34" charset="0"/>
                <a:cs typeface="Arial Narrow" panose="020B0604020202020204" pitchFamily="34" charset="0"/>
              </a:rPr>
              <a:t>, </a:t>
            </a:r>
            <a:r>
              <a:rPr lang="en-GB" sz="1100">
                <a:solidFill>
                  <a:schemeClr val="bg2">
                    <a:lumMod val="50000"/>
                  </a:schemeClr>
                </a:solidFill>
                <a:latin typeface="Arial Narrow" panose="020B0604020202020204" pitchFamily="34" charset="0"/>
                <a:cs typeface="Arial Narrow" panose="020B0604020202020204" pitchFamily="34" charset="0"/>
              </a:rPr>
              <a:t>both lower the risk as well as the effort to be invested to operate the business. Your community is your core team, your user, your customers, your company’s alumni as well as your company’s vendors, your partners and your fans. The crowd is everyone outside your on-demand staff, or people you engage for validation purposes – crowdsourcing or even crowdfunding. </a:t>
            </a:r>
          </a:p>
        </p:txBody>
      </p:sp>
      <p:sp>
        <p:nvSpPr>
          <p:cNvPr id="60" name="Textfeld 59">
            <a:extLst>
              <a:ext uri="{FF2B5EF4-FFF2-40B4-BE49-F238E27FC236}">
                <a16:creationId xmlns:a16="http://schemas.microsoft.com/office/drawing/2014/main" id="{FC4846F1-F212-9C47-8141-783E578C395D}"/>
              </a:ext>
            </a:extLst>
          </p:cNvPr>
          <p:cNvSpPr txBox="1"/>
          <p:nvPr/>
        </p:nvSpPr>
        <p:spPr>
          <a:xfrm>
            <a:off x="6541898" y="562307"/>
            <a:ext cx="4978929" cy="892552"/>
          </a:xfrm>
          <a:prstGeom prst="rect">
            <a:avLst/>
          </a:prstGeom>
          <a:noFill/>
        </p:spPr>
        <p:txBody>
          <a:bodyPr wrap="square" lIns="0" tIns="0" rIns="0" bIns="0" rtlCol="0">
            <a:spAutoFit/>
          </a:bodyPr>
          <a:lstStyle/>
          <a:p>
            <a:pPr marL="228600" lvl="0" indent="-228600">
              <a:spcAft>
                <a:spcPts val="1000"/>
              </a:spcAft>
              <a:buSzPct val="100000"/>
              <a:buFont typeface="Wingdings" panose="05000000000000000000" pitchFamily="2" charset="2"/>
              <a:buChar char="§"/>
              <a:defRPr/>
            </a:pPr>
            <a:r>
              <a:rPr lang="en-GB" sz="1100">
                <a:solidFill>
                  <a:schemeClr val="bg2">
                    <a:lumMod val="50000"/>
                  </a:schemeClr>
                </a:solidFill>
                <a:latin typeface="Arial Narrow" panose="020B0604020202020204" pitchFamily="34" charset="0"/>
                <a:cs typeface="Arial Narrow" panose="020B0604020202020204" pitchFamily="34" charset="0"/>
              </a:rPr>
              <a:t>Having the right </a:t>
            </a:r>
            <a:r>
              <a:rPr lang="en-GB" sz="1400">
                <a:solidFill>
                  <a:prstClr val="black"/>
                </a:solidFill>
                <a:latin typeface="Arial Narrow" panose="020B0604020202020204" pitchFamily="34" charset="0"/>
                <a:cs typeface="Arial Narrow" panose="020B0604020202020204" pitchFamily="34" charset="0"/>
              </a:rPr>
              <a:t>Staff (experts) </a:t>
            </a:r>
            <a:r>
              <a:rPr lang="en-GB" sz="1100">
                <a:solidFill>
                  <a:schemeClr val="bg2">
                    <a:lumMod val="50000"/>
                  </a:schemeClr>
                </a:solidFill>
                <a:latin typeface="Arial Narrow" panose="020B0604020202020204" pitchFamily="34" charset="0"/>
                <a:cs typeface="Arial Narrow" panose="020B0604020202020204" pitchFamily="34" charset="0"/>
              </a:rPr>
              <a:t>engaged on demand is definitely crucial for an </a:t>
            </a:r>
            <a:r>
              <a:rPr lang="en-GB" sz="1100" err="1">
                <a:solidFill>
                  <a:schemeClr val="bg2">
                    <a:lumMod val="50000"/>
                  </a:schemeClr>
                </a:solidFill>
                <a:latin typeface="Arial Narrow" panose="020B0604020202020204" pitchFamily="34" charset="0"/>
                <a:cs typeface="Arial Narrow" panose="020B0604020202020204" pitchFamily="34" charset="0"/>
              </a:rPr>
              <a:t>ExO</a:t>
            </a:r>
            <a:r>
              <a:rPr lang="en-GB" sz="1100">
                <a:solidFill>
                  <a:schemeClr val="bg2">
                    <a:lumMod val="50000"/>
                  </a:schemeClr>
                </a:solidFill>
                <a:latin typeface="Arial Narrow" panose="020B0604020202020204" pitchFamily="34" charset="0"/>
                <a:cs typeface="Arial Narrow" panose="020B0604020202020204" pitchFamily="34" charset="0"/>
              </a:rPr>
              <a:t>. In most of the cases exceptionally performing organizations maintain a relatively small group of specialized people. The workforce is expanded and enriched by excellent, creative and flexible contractors whenever needed. AMP (Austria's greatest insurance company) uses contractors for nearly 50 percent of their IT-department.</a:t>
            </a:r>
          </a:p>
        </p:txBody>
      </p:sp>
      <p:sp>
        <p:nvSpPr>
          <p:cNvPr id="61" name="Rechteck 60">
            <a:extLst>
              <a:ext uri="{FF2B5EF4-FFF2-40B4-BE49-F238E27FC236}">
                <a16:creationId xmlns:a16="http://schemas.microsoft.com/office/drawing/2014/main" id="{74D4ED2E-E283-1147-B970-FA64207AA9FB}"/>
              </a:ext>
            </a:extLst>
          </p:cNvPr>
          <p:cNvSpPr/>
          <p:nvPr/>
        </p:nvSpPr>
        <p:spPr>
          <a:xfrm>
            <a:off x="559057" y="5601026"/>
            <a:ext cx="1135526" cy="205594"/>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100" b="1">
                <a:solidFill>
                  <a:schemeClr val="bg1"/>
                </a:solidFill>
                <a:latin typeface="+mj-lt"/>
              </a:rPr>
              <a:t>Left brain</a:t>
            </a:r>
            <a:endParaRPr lang="en-US" sz="1100" b="1">
              <a:solidFill>
                <a:schemeClr val="bg1"/>
              </a:solidFill>
              <a:latin typeface="+mj-lt"/>
            </a:endParaRPr>
          </a:p>
        </p:txBody>
      </p:sp>
      <p:sp>
        <p:nvSpPr>
          <p:cNvPr id="62" name="Rechteck 61">
            <a:extLst>
              <a:ext uri="{FF2B5EF4-FFF2-40B4-BE49-F238E27FC236}">
                <a16:creationId xmlns:a16="http://schemas.microsoft.com/office/drawing/2014/main" id="{0D83945C-6B2F-CE44-8998-0D283698E20D}"/>
              </a:ext>
            </a:extLst>
          </p:cNvPr>
          <p:cNvSpPr/>
          <p:nvPr/>
        </p:nvSpPr>
        <p:spPr>
          <a:xfrm>
            <a:off x="10648974" y="5654015"/>
            <a:ext cx="1131093" cy="191969"/>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100" b="1">
                <a:solidFill>
                  <a:schemeClr val="bg1"/>
                </a:solidFill>
                <a:latin typeface="+mj-lt"/>
              </a:rPr>
              <a:t>Right brain</a:t>
            </a:r>
            <a:endParaRPr lang="en-US" sz="1100" b="1">
              <a:solidFill>
                <a:schemeClr val="bg1"/>
              </a:solidFill>
              <a:latin typeface="+mj-lt"/>
            </a:endParaRPr>
          </a:p>
        </p:txBody>
      </p:sp>
      <p:sp>
        <p:nvSpPr>
          <p:cNvPr id="63" name="Rechteck 62">
            <a:extLst>
              <a:ext uri="{FF2B5EF4-FFF2-40B4-BE49-F238E27FC236}">
                <a16:creationId xmlns:a16="http://schemas.microsoft.com/office/drawing/2014/main" id="{2F50E6D3-E620-2D45-8545-21CEC6828FD2}"/>
              </a:ext>
            </a:extLst>
          </p:cNvPr>
          <p:cNvSpPr/>
          <p:nvPr/>
        </p:nvSpPr>
        <p:spPr>
          <a:xfrm>
            <a:off x="563490" y="5807603"/>
            <a:ext cx="1131093" cy="8364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Wingdings" panose="05000000000000000000" pitchFamily="2" charset="2"/>
              <a:buChar char="§"/>
            </a:pPr>
            <a:r>
              <a:rPr lang="en-GB" sz="1100">
                <a:solidFill>
                  <a:prstClr val="black"/>
                </a:solidFill>
                <a:latin typeface="+mj-lt"/>
              </a:rPr>
              <a:t>Order</a:t>
            </a:r>
          </a:p>
          <a:p>
            <a:pPr marL="171450" indent="-171450">
              <a:buFont typeface="Wingdings" panose="05000000000000000000" pitchFamily="2" charset="2"/>
              <a:buChar char="§"/>
            </a:pPr>
            <a:r>
              <a:rPr lang="en-GB" sz="1100">
                <a:solidFill>
                  <a:prstClr val="black"/>
                </a:solidFill>
                <a:latin typeface="+mj-lt"/>
              </a:rPr>
              <a:t>Control</a:t>
            </a:r>
          </a:p>
          <a:p>
            <a:pPr marL="171450" indent="-171450">
              <a:buFont typeface="Wingdings" panose="05000000000000000000" pitchFamily="2" charset="2"/>
              <a:buChar char="§"/>
            </a:pPr>
            <a:r>
              <a:rPr lang="en-GB" sz="1100">
                <a:solidFill>
                  <a:prstClr val="black"/>
                </a:solidFill>
                <a:latin typeface="+mj-lt"/>
              </a:rPr>
              <a:t>Stability</a:t>
            </a:r>
            <a:endParaRPr lang="en-US" sz="1100">
              <a:solidFill>
                <a:prstClr val="black"/>
              </a:solidFill>
              <a:latin typeface="+mj-lt"/>
            </a:endParaRPr>
          </a:p>
        </p:txBody>
      </p:sp>
      <p:sp>
        <p:nvSpPr>
          <p:cNvPr id="64" name="Rechteck 63">
            <a:extLst>
              <a:ext uri="{FF2B5EF4-FFF2-40B4-BE49-F238E27FC236}">
                <a16:creationId xmlns:a16="http://schemas.microsoft.com/office/drawing/2014/main" id="{F954B6BF-D84C-6346-B192-04E3ACD83760}"/>
              </a:ext>
            </a:extLst>
          </p:cNvPr>
          <p:cNvSpPr/>
          <p:nvPr/>
        </p:nvSpPr>
        <p:spPr>
          <a:xfrm>
            <a:off x="10648974" y="5857129"/>
            <a:ext cx="1131093" cy="8364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Wingdings" panose="05000000000000000000" pitchFamily="2" charset="2"/>
              <a:buChar char="§"/>
            </a:pPr>
            <a:r>
              <a:rPr lang="en-GB" sz="1100">
                <a:solidFill>
                  <a:prstClr val="black"/>
                </a:solidFill>
                <a:latin typeface="+mj-lt"/>
              </a:rPr>
              <a:t>Creativity</a:t>
            </a:r>
          </a:p>
          <a:p>
            <a:pPr marL="171450" indent="-171450">
              <a:buFont typeface="Wingdings" panose="05000000000000000000" pitchFamily="2" charset="2"/>
              <a:buChar char="§"/>
            </a:pPr>
            <a:r>
              <a:rPr lang="en-GB" sz="1100">
                <a:solidFill>
                  <a:prstClr val="black"/>
                </a:solidFill>
                <a:latin typeface="+mj-lt"/>
              </a:rPr>
              <a:t>Growth</a:t>
            </a:r>
          </a:p>
          <a:p>
            <a:pPr marL="171450" indent="-171450">
              <a:buFont typeface="Wingdings" panose="05000000000000000000" pitchFamily="2" charset="2"/>
              <a:buChar char="§"/>
            </a:pPr>
            <a:r>
              <a:rPr lang="en-GB" sz="1100">
                <a:solidFill>
                  <a:prstClr val="black"/>
                </a:solidFill>
                <a:latin typeface="+mj-lt"/>
              </a:rPr>
              <a:t>Uncertainty </a:t>
            </a:r>
            <a:endParaRPr lang="en-US" sz="1100">
              <a:solidFill>
                <a:prstClr val="black"/>
              </a:solidFill>
              <a:latin typeface="+mj-lt"/>
            </a:endParaRPr>
          </a:p>
        </p:txBody>
      </p:sp>
      <p:grpSp>
        <p:nvGrpSpPr>
          <p:cNvPr id="65" name="Group 217">
            <a:extLst>
              <a:ext uri="{FF2B5EF4-FFF2-40B4-BE49-F238E27FC236}">
                <a16:creationId xmlns:a16="http://schemas.microsoft.com/office/drawing/2014/main" id="{175EB2B6-B87C-F249-B7ED-DA86025C9D4F}"/>
              </a:ext>
            </a:extLst>
          </p:cNvPr>
          <p:cNvGrpSpPr>
            <a:grpSpLocks noChangeAspect="1"/>
          </p:cNvGrpSpPr>
          <p:nvPr/>
        </p:nvGrpSpPr>
        <p:grpSpPr bwMode="auto">
          <a:xfrm>
            <a:off x="4839575" y="5402879"/>
            <a:ext cx="369676" cy="369676"/>
            <a:chOff x="5807" y="746"/>
            <a:chExt cx="340" cy="340"/>
          </a:xfrm>
          <a:solidFill>
            <a:srgbClr val="00A3E0"/>
          </a:solidFill>
        </p:grpSpPr>
        <p:sp>
          <p:nvSpPr>
            <p:cNvPr id="66" name="Freeform 218">
              <a:extLst>
                <a:ext uri="{FF2B5EF4-FFF2-40B4-BE49-F238E27FC236}">
                  <a16:creationId xmlns:a16="http://schemas.microsoft.com/office/drawing/2014/main" id="{4EFB20DF-A48C-1543-98EB-99E8F701CBDB}"/>
                </a:ext>
              </a:extLst>
            </p:cNvPr>
            <p:cNvSpPr>
              <a:spLocks noEditPoints="1"/>
            </p:cNvSpPr>
            <p:nvPr/>
          </p:nvSpPr>
          <p:spPr bwMode="auto">
            <a:xfrm>
              <a:off x="5892" y="824"/>
              <a:ext cx="170" cy="184"/>
            </a:xfrm>
            <a:custGeom>
              <a:avLst/>
              <a:gdLst>
                <a:gd name="T0" fmla="*/ 256 w 256"/>
                <a:gd name="T1" fmla="*/ 138 h 277"/>
                <a:gd name="T2" fmla="*/ 128 w 256"/>
                <a:gd name="T3" fmla="*/ 266 h 277"/>
                <a:gd name="T4" fmla="*/ 53 w 256"/>
                <a:gd name="T5" fmla="*/ 242 h 277"/>
                <a:gd name="T6" fmla="*/ 53 w 256"/>
                <a:gd name="T7" fmla="*/ 266 h 277"/>
                <a:gd name="T8" fmla="*/ 43 w 256"/>
                <a:gd name="T9" fmla="*/ 277 h 277"/>
                <a:gd name="T10" fmla="*/ 32 w 256"/>
                <a:gd name="T11" fmla="*/ 266 h 277"/>
                <a:gd name="T12" fmla="*/ 32 w 256"/>
                <a:gd name="T13" fmla="*/ 213 h 277"/>
                <a:gd name="T14" fmla="*/ 43 w 256"/>
                <a:gd name="T15" fmla="*/ 202 h 277"/>
                <a:gd name="T16" fmla="*/ 96 w 256"/>
                <a:gd name="T17" fmla="*/ 202 h 277"/>
                <a:gd name="T18" fmla="*/ 107 w 256"/>
                <a:gd name="T19" fmla="*/ 213 h 277"/>
                <a:gd name="T20" fmla="*/ 96 w 256"/>
                <a:gd name="T21" fmla="*/ 224 h 277"/>
                <a:gd name="T22" fmla="*/ 64 w 256"/>
                <a:gd name="T23" fmla="*/ 224 h 277"/>
                <a:gd name="T24" fmla="*/ 128 w 256"/>
                <a:gd name="T25" fmla="*/ 245 h 277"/>
                <a:gd name="T26" fmla="*/ 235 w 256"/>
                <a:gd name="T27" fmla="*/ 138 h 277"/>
                <a:gd name="T28" fmla="*/ 245 w 256"/>
                <a:gd name="T29" fmla="*/ 128 h 277"/>
                <a:gd name="T30" fmla="*/ 256 w 256"/>
                <a:gd name="T31" fmla="*/ 138 h 277"/>
                <a:gd name="T32" fmla="*/ 128 w 256"/>
                <a:gd name="T33" fmla="*/ 32 h 277"/>
                <a:gd name="T34" fmla="*/ 192 w 256"/>
                <a:gd name="T35" fmla="*/ 53 h 277"/>
                <a:gd name="T36" fmla="*/ 160 w 256"/>
                <a:gd name="T37" fmla="*/ 53 h 277"/>
                <a:gd name="T38" fmla="*/ 149 w 256"/>
                <a:gd name="T39" fmla="*/ 64 h 277"/>
                <a:gd name="T40" fmla="*/ 160 w 256"/>
                <a:gd name="T41" fmla="*/ 74 h 277"/>
                <a:gd name="T42" fmla="*/ 213 w 256"/>
                <a:gd name="T43" fmla="*/ 74 h 277"/>
                <a:gd name="T44" fmla="*/ 224 w 256"/>
                <a:gd name="T45" fmla="*/ 64 h 277"/>
                <a:gd name="T46" fmla="*/ 224 w 256"/>
                <a:gd name="T47" fmla="*/ 10 h 277"/>
                <a:gd name="T48" fmla="*/ 213 w 256"/>
                <a:gd name="T49" fmla="*/ 0 h 277"/>
                <a:gd name="T50" fmla="*/ 203 w 256"/>
                <a:gd name="T51" fmla="*/ 10 h 277"/>
                <a:gd name="T52" fmla="*/ 203 w 256"/>
                <a:gd name="T53" fmla="*/ 35 h 277"/>
                <a:gd name="T54" fmla="*/ 128 w 256"/>
                <a:gd name="T55" fmla="*/ 10 h 277"/>
                <a:gd name="T56" fmla="*/ 0 w 256"/>
                <a:gd name="T57" fmla="*/ 138 h 277"/>
                <a:gd name="T58" fmla="*/ 11 w 256"/>
                <a:gd name="T59" fmla="*/ 149 h 277"/>
                <a:gd name="T60" fmla="*/ 21 w 256"/>
                <a:gd name="T61" fmla="*/ 138 h 277"/>
                <a:gd name="T62" fmla="*/ 128 w 256"/>
                <a:gd name="T63" fmla="*/ 3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277">
                  <a:moveTo>
                    <a:pt x="256" y="138"/>
                  </a:moveTo>
                  <a:cubicBezTo>
                    <a:pt x="256" y="209"/>
                    <a:pt x="199" y="266"/>
                    <a:pt x="128" y="266"/>
                  </a:cubicBezTo>
                  <a:cubicBezTo>
                    <a:pt x="101" y="266"/>
                    <a:pt x="75" y="258"/>
                    <a:pt x="53" y="242"/>
                  </a:cubicBezTo>
                  <a:cubicBezTo>
                    <a:pt x="53" y="266"/>
                    <a:pt x="53" y="266"/>
                    <a:pt x="53" y="266"/>
                  </a:cubicBezTo>
                  <a:cubicBezTo>
                    <a:pt x="53" y="272"/>
                    <a:pt x="49" y="277"/>
                    <a:pt x="43" y="277"/>
                  </a:cubicBezTo>
                  <a:cubicBezTo>
                    <a:pt x="37" y="277"/>
                    <a:pt x="32" y="272"/>
                    <a:pt x="32" y="266"/>
                  </a:cubicBezTo>
                  <a:cubicBezTo>
                    <a:pt x="32" y="213"/>
                    <a:pt x="32" y="213"/>
                    <a:pt x="32" y="213"/>
                  </a:cubicBezTo>
                  <a:cubicBezTo>
                    <a:pt x="32" y="207"/>
                    <a:pt x="37" y="202"/>
                    <a:pt x="43" y="202"/>
                  </a:cubicBezTo>
                  <a:cubicBezTo>
                    <a:pt x="96" y="202"/>
                    <a:pt x="96" y="202"/>
                    <a:pt x="96" y="202"/>
                  </a:cubicBezTo>
                  <a:cubicBezTo>
                    <a:pt x="102" y="202"/>
                    <a:pt x="107" y="207"/>
                    <a:pt x="107" y="213"/>
                  </a:cubicBezTo>
                  <a:cubicBezTo>
                    <a:pt x="107" y="219"/>
                    <a:pt x="102" y="224"/>
                    <a:pt x="96" y="224"/>
                  </a:cubicBezTo>
                  <a:cubicBezTo>
                    <a:pt x="64" y="224"/>
                    <a:pt x="64" y="224"/>
                    <a:pt x="64" y="224"/>
                  </a:cubicBezTo>
                  <a:cubicBezTo>
                    <a:pt x="82" y="237"/>
                    <a:pt x="105" y="245"/>
                    <a:pt x="128" y="245"/>
                  </a:cubicBezTo>
                  <a:cubicBezTo>
                    <a:pt x="187" y="245"/>
                    <a:pt x="235" y="197"/>
                    <a:pt x="235" y="138"/>
                  </a:cubicBezTo>
                  <a:cubicBezTo>
                    <a:pt x="235" y="132"/>
                    <a:pt x="239" y="128"/>
                    <a:pt x="245" y="128"/>
                  </a:cubicBezTo>
                  <a:cubicBezTo>
                    <a:pt x="251" y="128"/>
                    <a:pt x="256" y="132"/>
                    <a:pt x="256" y="138"/>
                  </a:cubicBezTo>
                  <a:close/>
                  <a:moveTo>
                    <a:pt x="128" y="32"/>
                  </a:moveTo>
                  <a:cubicBezTo>
                    <a:pt x="151" y="32"/>
                    <a:pt x="174" y="39"/>
                    <a:pt x="192" y="53"/>
                  </a:cubicBezTo>
                  <a:cubicBezTo>
                    <a:pt x="160" y="53"/>
                    <a:pt x="160" y="53"/>
                    <a:pt x="160" y="53"/>
                  </a:cubicBezTo>
                  <a:cubicBezTo>
                    <a:pt x="154" y="53"/>
                    <a:pt x="149" y="58"/>
                    <a:pt x="149" y="64"/>
                  </a:cubicBezTo>
                  <a:cubicBezTo>
                    <a:pt x="149" y="70"/>
                    <a:pt x="154" y="74"/>
                    <a:pt x="160" y="74"/>
                  </a:cubicBezTo>
                  <a:cubicBezTo>
                    <a:pt x="213" y="74"/>
                    <a:pt x="213" y="74"/>
                    <a:pt x="213" y="74"/>
                  </a:cubicBezTo>
                  <a:cubicBezTo>
                    <a:pt x="219" y="74"/>
                    <a:pt x="224" y="70"/>
                    <a:pt x="224" y="64"/>
                  </a:cubicBezTo>
                  <a:cubicBezTo>
                    <a:pt x="224" y="10"/>
                    <a:pt x="224" y="10"/>
                    <a:pt x="224" y="10"/>
                  </a:cubicBezTo>
                  <a:cubicBezTo>
                    <a:pt x="224" y="4"/>
                    <a:pt x="219" y="0"/>
                    <a:pt x="213" y="0"/>
                  </a:cubicBezTo>
                  <a:cubicBezTo>
                    <a:pt x="207" y="0"/>
                    <a:pt x="203" y="4"/>
                    <a:pt x="203" y="10"/>
                  </a:cubicBezTo>
                  <a:cubicBezTo>
                    <a:pt x="203" y="35"/>
                    <a:pt x="203" y="35"/>
                    <a:pt x="203" y="35"/>
                  </a:cubicBezTo>
                  <a:cubicBezTo>
                    <a:pt x="181" y="19"/>
                    <a:pt x="155" y="10"/>
                    <a:pt x="128" y="10"/>
                  </a:cubicBezTo>
                  <a:cubicBezTo>
                    <a:pt x="57" y="10"/>
                    <a:pt x="0" y="68"/>
                    <a:pt x="0" y="138"/>
                  </a:cubicBezTo>
                  <a:cubicBezTo>
                    <a:pt x="0" y="144"/>
                    <a:pt x="5" y="149"/>
                    <a:pt x="11" y="149"/>
                  </a:cubicBezTo>
                  <a:cubicBezTo>
                    <a:pt x="17" y="149"/>
                    <a:pt x="21" y="144"/>
                    <a:pt x="21" y="138"/>
                  </a:cubicBezTo>
                  <a:cubicBezTo>
                    <a:pt x="21" y="80"/>
                    <a:pt x="69" y="32"/>
                    <a:pt x="128"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67" name="Freeform 219">
              <a:extLst>
                <a:ext uri="{FF2B5EF4-FFF2-40B4-BE49-F238E27FC236}">
                  <a16:creationId xmlns:a16="http://schemas.microsoft.com/office/drawing/2014/main" id="{86FBB8B5-1092-9E43-B4D1-84D0F43C9E01}"/>
                </a:ext>
              </a:extLst>
            </p:cNvPr>
            <p:cNvSpPr>
              <a:spLocks noEditPoints="1"/>
            </p:cNvSpPr>
            <p:nvPr/>
          </p:nvSpPr>
          <p:spPr bwMode="auto">
            <a:xfrm>
              <a:off x="5807" y="746"/>
              <a:ext cx="340" cy="340"/>
            </a:xfrm>
            <a:custGeom>
              <a:avLst/>
              <a:gdLst>
                <a:gd name="T0" fmla="*/ 256 w 512"/>
                <a:gd name="T1" fmla="*/ 22 h 512"/>
                <a:gd name="T2" fmla="*/ 491 w 512"/>
                <a:gd name="T3" fmla="*/ 256 h 512"/>
                <a:gd name="T4" fmla="*/ 256 w 512"/>
                <a:gd name="T5" fmla="*/ 491 h 512"/>
                <a:gd name="T6" fmla="*/ 21 w 512"/>
                <a:gd name="T7" fmla="*/ 256 h 512"/>
                <a:gd name="T8" fmla="*/ 256 w 512"/>
                <a:gd name="T9" fmla="*/ 22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2"/>
                  </a:moveTo>
                  <a:cubicBezTo>
                    <a:pt x="385" y="22"/>
                    <a:pt x="491" y="127"/>
                    <a:pt x="491" y="256"/>
                  </a:cubicBezTo>
                  <a:cubicBezTo>
                    <a:pt x="491" y="386"/>
                    <a:pt x="385" y="491"/>
                    <a:pt x="256" y="491"/>
                  </a:cubicBezTo>
                  <a:cubicBezTo>
                    <a:pt x="127" y="491"/>
                    <a:pt x="21" y="386"/>
                    <a:pt x="21" y="256"/>
                  </a:cubicBezTo>
                  <a:cubicBezTo>
                    <a:pt x="21" y="127"/>
                    <a:pt x="127" y="22"/>
                    <a:pt x="256" y="22"/>
                  </a:cubicBezTo>
                  <a:moveTo>
                    <a:pt x="256" y="0"/>
                  </a:moveTo>
                  <a:cubicBezTo>
                    <a:pt x="115" y="0"/>
                    <a:pt x="0" y="115"/>
                    <a:pt x="0" y="256"/>
                  </a:cubicBezTo>
                  <a:cubicBezTo>
                    <a:pt x="0" y="398"/>
                    <a:pt x="115" y="512"/>
                    <a:pt x="256" y="512"/>
                  </a:cubicBezTo>
                  <a:cubicBezTo>
                    <a:pt x="397" y="512"/>
                    <a:pt x="512" y="398"/>
                    <a:pt x="512" y="256"/>
                  </a:cubicBezTo>
                  <a:cubicBezTo>
                    <a:pt x="512" y="115"/>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68" name="Group 763">
            <a:extLst>
              <a:ext uri="{FF2B5EF4-FFF2-40B4-BE49-F238E27FC236}">
                <a16:creationId xmlns:a16="http://schemas.microsoft.com/office/drawing/2014/main" id="{3F51C4E9-8770-E64B-A662-A4107B4CD4D5}"/>
              </a:ext>
            </a:extLst>
          </p:cNvPr>
          <p:cNvGrpSpPr>
            <a:grpSpLocks noChangeAspect="1"/>
          </p:cNvGrpSpPr>
          <p:nvPr/>
        </p:nvGrpSpPr>
        <p:grpSpPr bwMode="auto">
          <a:xfrm>
            <a:off x="8110254" y="3980398"/>
            <a:ext cx="369064" cy="367982"/>
            <a:chOff x="3203" y="3365"/>
            <a:chExt cx="341" cy="340"/>
          </a:xfrm>
          <a:solidFill>
            <a:srgbClr val="00A3E0"/>
          </a:solidFill>
        </p:grpSpPr>
        <p:sp>
          <p:nvSpPr>
            <p:cNvPr id="69" name="Freeform 764">
              <a:extLst>
                <a:ext uri="{FF2B5EF4-FFF2-40B4-BE49-F238E27FC236}">
                  <a16:creationId xmlns:a16="http://schemas.microsoft.com/office/drawing/2014/main" id="{7F64A786-FB88-284A-B7A8-668958951787}"/>
                </a:ext>
              </a:extLst>
            </p:cNvPr>
            <p:cNvSpPr>
              <a:spLocks noEditPoints="1"/>
            </p:cNvSpPr>
            <p:nvPr/>
          </p:nvSpPr>
          <p:spPr bwMode="auto">
            <a:xfrm>
              <a:off x="3295" y="3429"/>
              <a:ext cx="156" cy="212"/>
            </a:xfrm>
            <a:custGeom>
              <a:avLst/>
              <a:gdLst>
                <a:gd name="T0" fmla="*/ 11 w 235"/>
                <a:gd name="T1" fmla="*/ 0 h 320"/>
                <a:gd name="T2" fmla="*/ 0 w 235"/>
                <a:gd name="T3" fmla="*/ 309 h 320"/>
                <a:gd name="T4" fmla="*/ 224 w 235"/>
                <a:gd name="T5" fmla="*/ 320 h 320"/>
                <a:gd name="T6" fmla="*/ 235 w 235"/>
                <a:gd name="T7" fmla="*/ 10 h 320"/>
                <a:gd name="T8" fmla="*/ 214 w 235"/>
                <a:gd name="T9" fmla="*/ 298 h 320"/>
                <a:gd name="T10" fmla="*/ 22 w 235"/>
                <a:gd name="T11" fmla="*/ 21 h 320"/>
                <a:gd name="T12" fmla="*/ 214 w 235"/>
                <a:gd name="T13" fmla="*/ 298 h 320"/>
                <a:gd name="T14" fmla="*/ 182 w 235"/>
                <a:gd name="T15" fmla="*/ 106 h 320"/>
                <a:gd name="T16" fmla="*/ 192 w 235"/>
                <a:gd name="T17" fmla="*/ 53 h 320"/>
                <a:gd name="T18" fmla="*/ 54 w 235"/>
                <a:gd name="T19" fmla="*/ 42 h 320"/>
                <a:gd name="T20" fmla="*/ 43 w 235"/>
                <a:gd name="T21" fmla="*/ 96 h 320"/>
                <a:gd name="T22" fmla="*/ 64 w 235"/>
                <a:gd name="T23" fmla="*/ 64 h 320"/>
                <a:gd name="T24" fmla="*/ 171 w 235"/>
                <a:gd name="T25" fmla="*/ 85 h 320"/>
                <a:gd name="T26" fmla="*/ 64 w 235"/>
                <a:gd name="T27" fmla="*/ 64 h 320"/>
                <a:gd name="T28" fmla="*/ 54 w 235"/>
                <a:gd name="T29" fmla="*/ 128 h 320"/>
                <a:gd name="T30" fmla="*/ 54 w 235"/>
                <a:gd name="T31" fmla="*/ 149 h 320"/>
                <a:gd name="T32" fmla="*/ 107 w 235"/>
                <a:gd name="T33" fmla="*/ 138 h 320"/>
                <a:gd name="T34" fmla="*/ 86 w 235"/>
                <a:gd name="T35" fmla="*/ 138 h 320"/>
                <a:gd name="T36" fmla="*/ 107 w 235"/>
                <a:gd name="T37" fmla="*/ 138 h 320"/>
                <a:gd name="T38" fmla="*/ 139 w 235"/>
                <a:gd name="T39" fmla="*/ 149 h 320"/>
                <a:gd name="T40" fmla="*/ 139 w 235"/>
                <a:gd name="T41" fmla="*/ 128 h 320"/>
                <a:gd name="T42" fmla="*/ 192 w 235"/>
                <a:gd name="T43" fmla="*/ 138 h 320"/>
                <a:gd name="T44" fmla="*/ 171 w 235"/>
                <a:gd name="T45" fmla="*/ 138 h 320"/>
                <a:gd name="T46" fmla="*/ 192 w 235"/>
                <a:gd name="T47" fmla="*/ 138 h 320"/>
                <a:gd name="T48" fmla="*/ 54 w 235"/>
                <a:gd name="T49" fmla="*/ 170 h 320"/>
                <a:gd name="T50" fmla="*/ 54 w 235"/>
                <a:gd name="T51" fmla="*/ 192 h 320"/>
                <a:gd name="T52" fmla="*/ 107 w 235"/>
                <a:gd name="T53" fmla="*/ 181 h 320"/>
                <a:gd name="T54" fmla="*/ 86 w 235"/>
                <a:gd name="T55" fmla="*/ 181 h 320"/>
                <a:gd name="T56" fmla="*/ 107 w 235"/>
                <a:gd name="T57" fmla="*/ 181 h 320"/>
                <a:gd name="T58" fmla="*/ 139 w 235"/>
                <a:gd name="T59" fmla="*/ 192 h 320"/>
                <a:gd name="T60" fmla="*/ 139 w 235"/>
                <a:gd name="T61" fmla="*/ 170 h 320"/>
                <a:gd name="T62" fmla="*/ 192 w 235"/>
                <a:gd name="T63" fmla="*/ 181 h 320"/>
                <a:gd name="T64" fmla="*/ 171 w 235"/>
                <a:gd name="T65" fmla="*/ 181 h 320"/>
                <a:gd name="T66" fmla="*/ 192 w 235"/>
                <a:gd name="T67" fmla="*/ 181 h 320"/>
                <a:gd name="T68" fmla="*/ 54 w 235"/>
                <a:gd name="T69" fmla="*/ 213 h 320"/>
                <a:gd name="T70" fmla="*/ 54 w 235"/>
                <a:gd name="T71" fmla="*/ 234 h 320"/>
                <a:gd name="T72" fmla="*/ 107 w 235"/>
                <a:gd name="T73" fmla="*/ 224 h 320"/>
                <a:gd name="T74" fmla="*/ 86 w 235"/>
                <a:gd name="T75" fmla="*/ 224 h 320"/>
                <a:gd name="T76" fmla="*/ 107 w 235"/>
                <a:gd name="T77" fmla="*/ 224 h 320"/>
                <a:gd name="T78" fmla="*/ 139 w 235"/>
                <a:gd name="T79" fmla="*/ 234 h 320"/>
                <a:gd name="T80" fmla="*/ 139 w 235"/>
                <a:gd name="T81" fmla="*/ 213 h 320"/>
                <a:gd name="T82" fmla="*/ 192 w 235"/>
                <a:gd name="T83" fmla="*/ 224 h 320"/>
                <a:gd name="T84" fmla="*/ 182 w 235"/>
                <a:gd name="T85" fmla="*/ 277 h 320"/>
                <a:gd name="T86" fmla="*/ 171 w 235"/>
                <a:gd name="T87" fmla="*/ 224 h 320"/>
                <a:gd name="T88" fmla="*/ 192 w 235"/>
                <a:gd name="T89" fmla="*/ 224 h 320"/>
                <a:gd name="T90" fmla="*/ 54 w 235"/>
                <a:gd name="T91" fmla="*/ 256 h 320"/>
                <a:gd name="T92" fmla="*/ 54 w 235"/>
                <a:gd name="T93" fmla="*/ 277 h 320"/>
                <a:gd name="T94" fmla="*/ 107 w 235"/>
                <a:gd name="T95" fmla="*/ 266 h 320"/>
                <a:gd name="T96" fmla="*/ 86 w 235"/>
                <a:gd name="T97" fmla="*/ 266 h 320"/>
                <a:gd name="T98" fmla="*/ 107 w 235"/>
                <a:gd name="T99" fmla="*/ 266 h 320"/>
                <a:gd name="T100" fmla="*/ 139 w 235"/>
                <a:gd name="T101" fmla="*/ 277 h 320"/>
                <a:gd name="T102" fmla="*/ 139 w 235"/>
                <a:gd name="T10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5" h="320">
                  <a:moveTo>
                    <a:pt x="224" y="0"/>
                  </a:moveTo>
                  <a:cubicBezTo>
                    <a:pt x="11" y="0"/>
                    <a:pt x="11" y="0"/>
                    <a:pt x="11" y="0"/>
                  </a:cubicBezTo>
                  <a:cubicBezTo>
                    <a:pt x="5" y="0"/>
                    <a:pt x="0" y="4"/>
                    <a:pt x="0" y="10"/>
                  </a:cubicBezTo>
                  <a:cubicBezTo>
                    <a:pt x="0" y="309"/>
                    <a:pt x="0" y="309"/>
                    <a:pt x="0" y="309"/>
                  </a:cubicBezTo>
                  <a:cubicBezTo>
                    <a:pt x="0" y="315"/>
                    <a:pt x="5" y="320"/>
                    <a:pt x="11" y="320"/>
                  </a:cubicBezTo>
                  <a:cubicBezTo>
                    <a:pt x="224" y="320"/>
                    <a:pt x="224" y="320"/>
                    <a:pt x="224" y="320"/>
                  </a:cubicBezTo>
                  <a:cubicBezTo>
                    <a:pt x="230" y="320"/>
                    <a:pt x="235" y="315"/>
                    <a:pt x="235" y="309"/>
                  </a:cubicBezTo>
                  <a:cubicBezTo>
                    <a:pt x="235" y="10"/>
                    <a:pt x="235" y="10"/>
                    <a:pt x="235" y="10"/>
                  </a:cubicBezTo>
                  <a:cubicBezTo>
                    <a:pt x="235" y="4"/>
                    <a:pt x="230" y="0"/>
                    <a:pt x="224" y="0"/>
                  </a:cubicBezTo>
                  <a:close/>
                  <a:moveTo>
                    <a:pt x="214" y="298"/>
                  </a:moveTo>
                  <a:cubicBezTo>
                    <a:pt x="22" y="298"/>
                    <a:pt x="22" y="298"/>
                    <a:pt x="22" y="298"/>
                  </a:cubicBezTo>
                  <a:cubicBezTo>
                    <a:pt x="22" y="21"/>
                    <a:pt x="22" y="21"/>
                    <a:pt x="22" y="21"/>
                  </a:cubicBezTo>
                  <a:cubicBezTo>
                    <a:pt x="214" y="21"/>
                    <a:pt x="214" y="21"/>
                    <a:pt x="214" y="21"/>
                  </a:cubicBezTo>
                  <a:lnTo>
                    <a:pt x="214" y="298"/>
                  </a:lnTo>
                  <a:close/>
                  <a:moveTo>
                    <a:pt x="54" y="106"/>
                  </a:moveTo>
                  <a:cubicBezTo>
                    <a:pt x="182" y="106"/>
                    <a:pt x="182" y="106"/>
                    <a:pt x="182" y="106"/>
                  </a:cubicBezTo>
                  <a:cubicBezTo>
                    <a:pt x="188" y="106"/>
                    <a:pt x="192" y="102"/>
                    <a:pt x="192" y="96"/>
                  </a:cubicBezTo>
                  <a:cubicBezTo>
                    <a:pt x="192" y="53"/>
                    <a:pt x="192" y="53"/>
                    <a:pt x="192" y="53"/>
                  </a:cubicBezTo>
                  <a:cubicBezTo>
                    <a:pt x="192" y="47"/>
                    <a:pt x="188" y="42"/>
                    <a:pt x="182" y="42"/>
                  </a:cubicBezTo>
                  <a:cubicBezTo>
                    <a:pt x="54" y="42"/>
                    <a:pt x="54" y="42"/>
                    <a:pt x="54" y="42"/>
                  </a:cubicBezTo>
                  <a:cubicBezTo>
                    <a:pt x="48" y="42"/>
                    <a:pt x="43" y="47"/>
                    <a:pt x="43" y="53"/>
                  </a:cubicBezTo>
                  <a:cubicBezTo>
                    <a:pt x="43" y="96"/>
                    <a:pt x="43" y="96"/>
                    <a:pt x="43" y="96"/>
                  </a:cubicBezTo>
                  <a:cubicBezTo>
                    <a:pt x="43" y="102"/>
                    <a:pt x="48" y="106"/>
                    <a:pt x="54" y="106"/>
                  </a:cubicBezTo>
                  <a:close/>
                  <a:moveTo>
                    <a:pt x="64" y="64"/>
                  </a:moveTo>
                  <a:cubicBezTo>
                    <a:pt x="171" y="64"/>
                    <a:pt x="171" y="64"/>
                    <a:pt x="171" y="64"/>
                  </a:cubicBezTo>
                  <a:cubicBezTo>
                    <a:pt x="171" y="85"/>
                    <a:pt x="171" y="85"/>
                    <a:pt x="171" y="85"/>
                  </a:cubicBezTo>
                  <a:cubicBezTo>
                    <a:pt x="64" y="85"/>
                    <a:pt x="64" y="85"/>
                    <a:pt x="64" y="85"/>
                  </a:cubicBezTo>
                  <a:lnTo>
                    <a:pt x="64" y="64"/>
                  </a:lnTo>
                  <a:close/>
                  <a:moveTo>
                    <a:pt x="43" y="138"/>
                  </a:moveTo>
                  <a:cubicBezTo>
                    <a:pt x="43" y="132"/>
                    <a:pt x="48" y="128"/>
                    <a:pt x="54" y="128"/>
                  </a:cubicBezTo>
                  <a:cubicBezTo>
                    <a:pt x="60" y="128"/>
                    <a:pt x="64" y="132"/>
                    <a:pt x="64" y="138"/>
                  </a:cubicBezTo>
                  <a:cubicBezTo>
                    <a:pt x="64" y="144"/>
                    <a:pt x="60" y="149"/>
                    <a:pt x="54" y="149"/>
                  </a:cubicBezTo>
                  <a:cubicBezTo>
                    <a:pt x="48" y="149"/>
                    <a:pt x="43" y="144"/>
                    <a:pt x="43" y="138"/>
                  </a:cubicBezTo>
                  <a:close/>
                  <a:moveTo>
                    <a:pt x="107" y="138"/>
                  </a:moveTo>
                  <a:cubicBezTo>
                    <a:pt x="107" y="144"/>
                    <a:pt x="102" y="149"/>
                    <a:pt x="96" y="149"/>
                  </a:cubicBezTo>
                  <a:cubicBezTo>
                    <a:pt x="90" y="149"/>
                    <a:pt x="86" y="144"/>
                    <a:pt x="86" y="138"/>
                  </a:cubicBezTo>
                  <a:cubicBezTo>
                    <a:pt x="86" y="132"/>
                    <a:pt x="90" y="128"/>
                    <a:pt x="96" y="128"/>
                  </a:cubicBezTo>
                  <a:cubicBezTo>
                    <a:pt x="102" y="128"/>
                    <a:pt x="107" y="132"/>
                    <a:pt x="107" y="138"/>
                  </a:cubicBezTo>
                  <a:close/>
                  <a:moveTo>
                    <a:pt x="150" y="138"/>
                  </a:moveTo>
                  <a:cubicBezTo>
                    <a:pt x="150" y="144"/>
                    <a:pt x="145" y="149"/>
                    <a:pt x="139" y="149"/>
                  </a:cubicBezTo>
                  <a:cubicBezTo>
                    <a:pt x="133" y="149"/>
                    <a:pt x="128" y="144"/>
                    <a:pt x="128" y="138"/>
                  </a:cubicBezTo>
                  <a:cubicBezTo>
                    <a:pt x="128" y="132"/>
                    <a:pt x="133" y="128"/>
                    <a:pt x="139" y="128"/>
                  </a:cubicBezTo>
                  <a:cubicBezTo>
                    <a:pt x="145" y="128"/>
                    <a:pt x="150" y="132"/>
                    <a:pt x="150" y="138"/>
                  </a:cubicBezTo>
                  <a:close/>
                  <a:moveTo>
                    <a:pt x="192" y="138"/>
                  </a:moveTo>
                  <a:cubicBezTo>
                    <a:pt x="192" y="144"/>
                    <a:pt x="188" y="149"/>
                    <a:pt x="182" y="149"/>
                  </a:cubicBezTo>
                  <a:cubicBezTo>
                    <a:pt x="176" y="149"/>
                    <a:pt x="171" y="144"/>
                    <a:pt x="171" y="138"/>
                  </a:cubicBezTo>
                  <a:cubicBezTo>
                    <a:pt x="171" y="132"/>
                    <a:pt x="176" y="128"/>
                    <a:pt x="182" y="128"/>
                  </a:cubicBezTo>
                  <a:cubicBezTo>
                    <a:pt x="188" y="128"/>
                    <a:pt x="192" y="132"/>
                    <a:pt x="192" y="138"/>
                  </a:cubicBezTo>
                  <a:close/>
                  <a:moveTo>
                    <a:pt x="43" y="181"/>
                  </a:moveTo>
                  <a:cubicBezTo>
                    <a:pt x="43" y="175"/>
                    <a:pt x="48" y="170"/>
                    <a:pt x="54" y="170"/>
                  </a:cubicBezTo>
                  <a:cubicBezTo>
                    <a:pt x="60" y="170"/>
                    <a:pt x="64" y="175"/>
                    <a:pt x="64" y="181"/>
                  </a:cubicBezTo>
                  <a:cubicBezTo>
                    <a:pt x="64" y="187"/>
                    <a:pt x="60" y="192"/>
                    <a:pt x="54" y="192"/>
                  </a:cubicBezTo>
                  <a:cubicBezTo>
                    <a:pt x="48" y="192"/>
                    <a:pt x="43" y="187"/>
                    <a:pt x="43" y="181"/>
                  </a:cubicBezTo>
                  <a:close/>
                  <a:moveTo>
                    <a:pt x="107" y="181"/>
                  </a:moveTo>
                  <a:cubicBezTo>
                    <a:pt x="107" y="187"/>
                    <a:pt x="102" y="192"/>
                    <a:pt x="96" y="192"/>
                  </a:cubicBezTo>
                  <a:cubicBezTo>
                    <a:pt x="90" y="192"/>
                    <a:pt x="86" y="187"/>
                    <a:pt x="86" y="181"/>
                  </a:cubicBezTo>
                  <a:cubicBezTo>
                    <a:pt x="86" y="175"/>
                    <a:pt x="90" y="170"/>
                    <a:pt x="96" y="170"/>
                  </a:cubicBezTo>
                  <a:cubicBezTo>
                    <a:pt x="102" y="170"/>
                    <a:pt x="107" y="175"/>
                    <a:pt x="107" y="181"/>
                  </a:cubicBezTo>
                  <a:close/>
                  <a:moveTo>
                    <a:pt x="150" y="181"/>
                  </a:moveTo>
                  <a:cubicBezTo>
                    <a:pt x="150" y="187"/>
                    <a:pt x="145" y="192"/>
                    <a:pt x="139" y="192"/>
                  </a:cubicBezTo>
                  <a:cubicBezTo>
                    <a:pt x="133" y="192"/>
                    <a:pt x="128" y="187"/>
                    <a:pt x="128" y="181"/>
                  </a:cubicBezTo>
                  <a:cubicBezTo>
                    <a:pt x="128" y="175"/>
                    <a:pt x="133" y="170"/>
                    <a:pt x="139" y="170"/>
                  </a:cubicBezTo>
                  <a:cubicBezTo>
                    <a:pt x="145" y="170"/>
                    <a:pt x="150" y="175"/>
                    <a:pt x="150" y="181"/>
                  </a:cubicBezTo>
                  <a:close/>
                  <a:moveTo>
                    <a:pt x="192" y="181"/>
                  </a:moveTo>
                  <a:cubicBezTo>
                    <a:pt x="192" y="187"/>
                    <a:pt x="188" y="192"/>
                    <a:pt x="182" y="192"/>
                  </a:cubicBezTo>
                  <a:cubicBezTo>
                    <a:pt x="176" y="192"/>
                    <a:pt x="171" y="187"/>
                    <a:pt x="171" y="181"/>
                  </a:cubicBezTo>
                  <a:cubicBezTo>
                    <a:pt x="171" y="175"/>
                    <a:pt x="176" y="170"/>
                    <a:pt x="182" y="170"/>
                  </a:cubicBezTo>
                  <a:cubicBezTo>
                    <a:pt x="188" y="170"/>
                    <a:pt x="192" y="175"/>
                    <a:pt x="192" y="181"/>
                  </a:cubicBezTo>
                  <a:close/>
                  <a:moveTo>
                    <a:pt x="43" y="224"/>
                  </a:moveTo>
                  <a:cubicBezTo>
                    <a:pt x="43" y="218"/>
                    <a:pt x="48" y="213"/>
                    <a:pt x="54" y="213"/>
                  </a:cubicBezTo>
                  <a:cubicBezTo>
                    <a:pt x="60" y="213"/>
                    <a:pt x="64" y="218"/>
                    <a:pt x="64" y="224"/>
                  </a:cubicBezTo>
                  <a:cubicBezTo>
                    <a:pt x="64" y="230"/>
                    <a:pt x="60" y="234"/>
                    <a:pt x="54" y="234"/>
                  </a:cubicBezTo>
                  <a:cubicBezTo>
                    <a:pt x="48" y="234"/>
                    <a:pt x="43" y="230"/>
                    <a:pt x="43" y="224"/>
                  </a:cubicBezTo>
                  <a:close/>
                  <a:moveTo>
                    <a:pt x="107" y="224"/>
                  </a:moveTo>
                  <a:cubicBezTo>
                    <a:pt x="107" y="230"/>
                    <a:pt x="102" y="234"/>
                    <a:pt x="96" y="234"/>
                  </a:cubicBezTo>
                  <a:cubicBezTo>
                    <a:pt x="90" y="234"/>
                    <a:pt x="86" y="230"/>
                    <a:pt x="86" y="224"/>
                  </a:cubicBezTo>
                  <a:cubicBezTo>
                    <a:pt x="86" y="218"/>
                    <a:pt x="90" y="213"/>
                    <a:pt x="96" y="213"/>
                  </a:cubicBezTo>
                  <a:cubicBezTo>
                    <a:pt x="102" y="213"/>
                    <a:pt x="107" y="218"/>
                    <a:pt x="107" y="224"/>
                  </a:cubicBezTo>
                  <a:close/>
                  <a:moveTo>
                    <a:pt x="150" y="224"/>
                  </a:moveTo>
                  <a:cubicBezTo>
                    <a:pt x="150" y="230"/>
                    <a:pt x="145" y="234"/>
                    <a:pt x="139" y="234"/>
                  </a:cubicBezTo>
                  <a:cubicBezTo>
                    <a:pt x="133" y="234"/>
                    <a:pt x="128" y="230"/>
                    <a:pt x="128" y="224"/>
                  </a:cubicBezTo>
                  <a:cubicBezTo>
                    <a:pt x="128" y="218"/>
                    <a:pt x="133" y="213"/>
                    <a:pt x="139" y="213"/>
                  </a:cubicBezTo>
                  <a:cubicBezTo>
                    <a:pt x="145" y="213"/>
                    <a:pt x="150" y="218"/>
                    <a:pt x="150" y="224"/>
                  </a:cubicBezTo>
                  <a:close/>
                  <a:moveTo>
                    <a:pt x="192" y="224"/>
                  </a:moveTo>
                  <a:cubicBezTo>
                    <a:pt x="192" y="266"/>
                    <a:pt x="192" y="266"/>
                    <a:pt x="192" y="266"/>
                  </a:cubicBezTo>
                  <a:cubicBezTo>
                    <a:pt x="192" y="272"/>
                    <a:pt x="188" y="277"/>
                    <a:pt x="182" y="277"/>
                  </a:cubicBezTo>
                  <a:cubicBezTo>
                    <a:pt x="176" y="277"/>
                    <a:pt x="171" y="272"/>
                    <a:pt x="171" y="266"/>
                  </a:cubicBezTo>
                  <a:cubicBezTo>
                    <a:pt x="171" y="224"/>
                    <a:pt x="171" y="224"/>
                    <a:pt x="171" y="224"/>
                  </a:cubicBezTo>
                  <a:cubicBezTo>
                    <a:pt x="171" y="218"/>
                    <a:pt x="176" y="213"/>
                    <a:pt x="182" y="213"/>
                  </a:cubicBezTo>
                  <a:cubicBezTo>
                    <a:pt x="188" y="213"/>
                    <a:pt x="192" y="218"/>
                    <a:pt x="192" y="224"/>
                  </a:cubicBezTo>
                  <a:close/>
                  <a:moveTo>
                    <a:pt x="43" y="266"/>
                  </a:moveTo>
                  <a:cubicBezTo>
                    <a:pt x="43" y="260"/>
                    <a:pt x="48" y="256"/>
                    <a:pt x="54" y="256"/>
                  </a:cubicBezTo>
                  <a:cubicBezTo>
                    <a:pt x="60" y="256"/>
                    <a:pt x="64" y="260"/>
                    <a:pt x="64" y="266"/>
                  </a:cubicBezTo>
                  <a:cubicBezTo>
                    <a:pt x="64" y="272"/>
                    <a:pt x="60" y="277"/>
                    <a:pt x="54" y="277"/>
                  </a:cubicBezTo>
                  <a:cubicBezTo>
                    <a:pt x="48" y="277"/>
                    <a:pt x="43" y="272"/>
                    <a:pt x="43" y="266"/>
                  </a:cubicBezTo>
                  <a:close/>
                  <a:moveTo>
                    <a:pt x="107" y="266"/>
                  </a:moveTo>
                  <a:cubicBezTo>
                    <a:pt x="107" y="272"/>
                    <a:pt x="102" y="277"/>
                    <a:pt x="96" y="277"/>
                  </a:cubicBezTo>
                  <a:cubicBezTo>
                    <a:pt x="90" y="277"/>
                    <a:pt x="86" y="272"/>
                    <a:pt x="86" y="266"/>
                  </a:cubicBezTo>
                  <a:cubicBezTo>
                    <a:pt x="86" y="260"/>
                    <a:pt x="90" y="256"/>
                    <a:pt x="96" y="256"/>
                  </a:cubicBezTo>
                  <a:cubicBezTo>
                    <a:pt x="102" y="256"/>
                    <a:pt x="107" y="260"/>
                    <a:pt x="107" y="266"/>
                  </a:cubicBezTo>
                  <a:close/>
                  <a:moveTo>
                    <a:pt x="150" y="266"/>
                  </a:moveTo>
                  <a:cubicBezTo>
                    <a:pt x="150" y="272"/>
                    <a:pt x="145" y="277"/>
                    <a:pt x="139" y="277"/>
                  </a:cubicBezTo>
                  <a:cubicBezTo>
                    <a:pt x="133" y="277"/>
                    <a:pt x="128" y="272"/>
                    <a:pt x="128" y="266"/>
                  </a:cubicBezTo>
                  <a:cubicBezTo>
                    <a:pt x="128" y="260"/>
                    <a:pt x="133" y="256"/>
                    <a:pt x="139" y="256"/>
                  </a:cubicBezTo>
                  <a:cubicBezTo>
                    <a:pt x="145" y="256"/>
                    <a:pt x="150" y="260"/>
                    <a:pt x="150" y="26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70" name="Freeform 765">
              <a:extLst>
                <a:ext uri="{FF2B5EF4-FFF2-40B4-BE49-F238E27FC236}">
                  <a16:creationId xmlns:a16="http://schemas.microsoft.com/office/drawing/2014/main" id="{D7F4C031-DC9C-8440-982B-55099E021184}"/>
                </a:ext>
              </a:extLst>
            </p:cNvPr>
            <p:cNvSpPr>
              <a:spLocks noEditPoints="1"/>
            </p:cNvSpPr>
            <p:nvPr/>
          </p:nvSpPr>
          <p:spPr bwMode="auto">
            <a:xfrm>
              <a:off x="3203" y="3365"/>
              <a:ext cx="341"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71" name="Group 271">
            <a:extLst>
              <a:ext uri="{FF2B5EF4-FFF2-40B4-BE49-F238E27FC236}">
                <a16:creationId xmlns:a16="http://schemas.microsoft.com/office/drawing/2014/main" id="{272EF913-84DA-D64F-BCC3-24296E720954}"/>
              </a:ext>
            </a:extLst>
          </p:cNvPr>
          <p:cNvGrpSpPr>
            <a:grpSpLocks noChangeAspect="1"/>
          </p:cNvGrpSpPr>
          <p:nvPr/>
        </p:nvGrpSpPr>
        <p:grpSpPr bwMode="auto">
          <a:xfrm>
            <a:off x="3792238" y="3032992"/>
            <a:ext cx="370106" cy="369021"/>
            <a:chOff x="5834" y="786"/>
            <a:chExt cx="341" cy="340"/>
          </a:xfrm>
          <a:solidFill>
            <a:srgbClr val="00A3E0"/>
          </a:solidFill>
        </p:grpSpPr>
        <p:sp>
          <p:nvSpPr>
            <p:cNvPr id="72" name="Freeform 272">
              <a:extLst>
                <a:ext uri="{FF2B5EF4-FFF2-40B4-BE49-F238E27FC236}">
                  <a16:creationId xmlns:a16="http://schemas.microsoft.com/office/drawing/2014/main" id="{37662DC4-3ABB-3540-A569-83FC833F5CA1}"/>
                </a:ext>
              </a:extLst>
            </p:cNvPr>
            <p:cNvSpPr>
              <a:spLocks noEditPoints="1"/>
            </p:cNvSpPr>
            <p:nvPr/>
          </p:nvSpPr>
          <p:spPr bwMode="auto">
            <a:xfrm>
              <a:off x="5834" y="786"/>
              <a:ext cx="341"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73" name="Freeform 273">
              <a:extLst>
                <a:ext uri="{FF2B5EF4-FFF2-40B4-BE49-F238E27FC236}">
                  <a16:creationId xmlns:a16="http://schemas.microsoft.com/office/drawing/2014/main" id="{C7373CBC-3A95-DB49-ADA8-1368F4663795}"/>
                </a:ext>
              </a:extLst>
            </p:cNvPr>
            <p:cNvSpPr>
              <a:spLocks noEditPoints="1"/>
            </p:cNvSpPr>
            <p:nvPr/>
          </p:nvSpPr>
          <p:spPr bwMode="auto">
            <a:xfrm>
              <a:off x="5898" y="868"/>
              <a:ext cx="213" cy="173"/>
            </a:xfrm>
            <a:custGeom>
              <a:avLst/>
              <a:gdLst>
                <a:gd name="T0" fmla="*/ 319 w 320"/>
                <a:gd name="T1" fmla="*/ 112 h 260"/>
                <a:gd name="T2" fmla="*/ 319 w 320"/>
                <a:gd name="T3" fmla="*/ 110 h 260"/>
                <a:gd name="T4" fmla="*/ 309 w 320"/>
                <a:gd name="T5" fmla="*/ 100 h 260"/>
                <a:gd name="T6" fmla="*/ 256 w 320"/>
                <a:gd name="T7" fmla="*/ 100 h 260"/>
                <a:gd name="T8" fmla="*/ 280 w 320"/>
                <a:gd name="T9" fmla="*/ 48 h 260"/>
                <a:gd name="T10" fmla="*/ 283 w 320"/>
                <a:gd name="T11" fmla="*/ 24 h 260"/>
                <a:gd name="T12" fmla="*/ 268 w 320"/>
                <a:gd name="T13" fmla="*/ 5 h 260"/>
                <a:gd name="T14" fmla="*/ 244 w 320"/>
                <a:gd name="T15" fmla="*/ 2 h 260"/>
                <a:gd name="T16" fmla="*/ 225 w 320"/>
                <a:gd name="T17" fmla="*/ 16 h 260"/>
                <a:gd name="T18" fmla="*/ 169 w 320"/>
                <a:gd name="T19" fmla="*/ 100 h 260"/>
                <a:gd name="T20" fmla="*/ 11 w 320"/>
                <a:gd name="T21" fmla="*/ 100 h 260"/>
                <a:gd name="T22" fmla="*/ 0 w 320"/>
                <a:gd name="T23" fmla="*/ 110 h 260"/>
                <a:gd name="T24" fmla="*/ 0 w 320"/>
                <a:gd name="T25" fmla="*/ 112 h 260"/>
                <a:gd name="T26" fmla="*/ 0 w 320"/>
                <a:gd name="T27" fmla="*/ 116 h 260"/>
                <a:gd name="T28" fmla="*/ 85 w 320"/>
                <a:gd name="T29" fmla="*/ 243 h 260"/>
                <a:gd name="T30" fmla="*/ 85 w 320"/>
                <a:gd name="T31" fmla="*/ 249 h 260"/>
                <a:gd name="T32" fmla="*/ 96 w 320"/>
                <a:gd name="T33" fmla="*/ 260 h 260"/>
                <a:gd name="T34" fmla="*/ 224 w 320"/>
                <a:gd name="T35" fmla="*/ 260 h 260"/>
                <a:gd name="T36" fmla="*/ 234 w 320"/>
                <a:gd name="T37" fmla="*/ 249 h 260"/>
                <a:gd name="T38" fmla="*/ 234 w 320"/>
                <a:gd name="T39" fmla="*/ 243 h 260"/>
                <a:gd name="T40" fmla="*/ 320 w 320"/>
                <a:gd name="T41" fmla="*/ 116 h 260"/>
                <a:gd name="T42" fmla="*/ 319 w 320"/>
                <a:gd name="T43" fmla="*/ 112 h 260"/>
                <a:gd name="T44" fmla="*/ 243 w 320"/>
                <a:gd name="T45" fmla="*/ 27 h 260"/>
                <a:gd name="T46" fmla="*/ 250 w 320"/>
                <a:gd name="T47" fmla="*/ 22 h 260"/>
                <a:gd name="T48" fmla="*/ 258 w 320"/>
                <a:gd name="T49" fmla="*/ 23 h 260"/>
                <a:gd name="T50" fmla="*/ 263 w 320"/>
                <a:gd name="T51" fmla="*/ 30 h 260"/>
                <a:gd name="T52" fmla="*/ 261 w 320"/>
                <a:gd name="T53" fmla="*/ 39 h 260"/>
                <a:gd name="T54" fmla="*/ 233 w 320"/>
                <a:gd name="T55" fmla="*/ 100 h 260"/>
                <a:gd name="T56" fmla="*/ 195 w 320"/>
                <a:gd name="T57" fmla="*/ 100 h 260"/>
                <a:gd name="T58" fmla="*/ 243 w 320"/>
                <a:gd name="T59" fmla="*/ 27 h 260"/>
                <a:gd name="T60" fmla="*/ 219 w 320"/>
                <a:gd name="T61" fmla="*/ 226 h 260"/>
                <a:gd name="T62" fmla="*/ 213 w 320"/>
                <a:gd name="T63" fmla="*/ 236 h 260"/>
                <a:gd name="T64" fmla="*/ 213 w 320"/>
                <a:gd name="T65" fmla="*/ 238 h 260"/>
                <a:gd name="T66" fmla="*/ 106 w 320"/>
                <a:gd name="T67" fmla="*/ 238 h 260"/>
                <a:gd name="T68" fmla="*/ 106 w 320"/>
                <a:gd name="T69" fmla="*/ 236 h 260"/>
                <a:gd name="T70" fmla="*/ 100 w 320"/>
                <a:gd name="T71" fmla="*/ 226 h 260"/>
                <a:gd name="T72" fmla="*/ 21 w 320"/>
                <a:gd name="T73" fmla="*/ 121 h 260"/>
                <a:gd name="T74" fmla="*/ 298 w 320"/>
                <a:gd name="T75" fmla="*/ 121 h 260"/>
                <a:gd name="T76" fmla="*/ 219 w 320"/>
                <a:gd name="T77" fmla="*/ 22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60">
                  <a:moveTo>
                    <a:pt x="319" y="112"/>
                  </a:moveTo>
                  <a:cubicBezTo>
                    <a:pt x="319" y="110"/>
                    <a:pt x="319" y="110"/>
                    <a:pt x="319" y="110"/>
                  </a:cubicBezTo>
                  <a:cubicBezTo>
                    <a:pt x="319" y="104"/>
                    <a:pt x="314" y="100"/>
                    <a:pt x="309" y="100"/>
                  </a:cubicBezTo>
                  <a:cubicBezTo>
                    <a:pt x="256" y="100"/>
                    <a:pt x="256" y="100"/>
                    <a:pt x="256" y="100"/>
                  </a:cubicBezTo>
                  <a:cubicBezTo>
                    <a:pt x="280" y="48"/>
                    <a:pt x="280" y="48"/>
                    <a:pt x="280" y="48"/>
                  </a:cubicBezTo>
                  <a:cubicBezTo>
                    <a:pt x="285" y="41"/>
                    <a:pt x="286" y="32"/>
                    <a:pt x="283" y="24"/>
                  </a:cubicBezTo>
                  <a:cubicBezTo>
                    <a:pt x="281" y="16"/>
                    <a:pt x="276" y="9"/>
                    <a:pt x="268" y="5"/>
                  </a:cubicBezTo>
                  <a:cubicBezTo>
                    <a:pt x="261" y="1"/>
                    <a:pt x="252" y="0"/>
                    <a:pt x="244" y="2"/>
                  </a:cubicBezTo>
                  <a:cubicBezTo>
                    <a:pt x="236" y="4"/>
                    <a:pt x="229" y="9"/>
                    <a:pt x="225" y="16"/>
                  </a:cubicBezTo>
                  <a:cubicBezTo>
                    <a:pt x="169" y="100"/>
                    <a:pt x="169" y="100"/>
                    <a:pt x="169" y="100"/>
                  </a:cubicBezTo>
                  <a:cubicBezTo>
                    <a:pt x="11" y="100"/>
                    <a:pt x="11" y="100"/>
                    <a:pt x="11" y="100"/>
                  </a:cubicBezTo>
                  <a:cubicBezTo>
                    <a:pt x="5" y="100"/>
                    <a:pt x="0" y="104"/>
                    <a:pt x="0" y="110"/>
                  </a:cubicBezTo>
                  <a:cubicBezTo>
                    <a:pt x="0" y="112"/>
                    <a:pt x="0" y="112"/>
                    <a:pt x="0" y="112"/>
                  </a:cubicBezTo>
                  <a:cubicBezTo>
                    <a:pt x="0" y="113"/>
                    <a:pt x="0" y="114"/>
                    <a:pt x="0" y="116"/>
                  </a:cubicBezTo>
                  <a:cubicBezTo>
                    <a:pt x="0" y="169"/>
                    <a:pt x="33" y="218"/>
                    <a:pt x="85" y="243"/>
                  </a:cubicBezTo>
                  <a:cubicBezTo>
                    <a:pt x="85" y="249"/>
                    <a:pt x="85" y="249"/>
                    <a:pt x="85" y="249"/>
                  </a:cubicBezTo>
                  <a:cubicBezTo>
                    <a:pt x="85" y="255"/>
                    <a:pt x="90" y="260"/>
                    <a:pt x="96" y="260"/>
                  </a:cubicBezTo>
                  <a:cubicBezTo>
                    <a:pt x="224" y="260"/>
                    <a:pt x="224" y="260"/>
                    <a:pt x="224" y="260"/>
                  </a:cubicBezTo>
                  <a:cubicBezTo>
                    <a:pt x="230" y="260"/>
                    <a:pt x="234" y="255"/>
                    <a:pt x="234" y="249"/>
                  </a:cubicBezTo>
                  <a:cubicBezTo>
                    <a:pt x="234" y="243"/>
                    <a:pt x="234" y="243"/>
                    <a:pt x="234" y="243"/>
                  </a:cubicBezTo>
                  <a:cubicBezTo>
                    <a:pt x="286" y="218"/>
                    <a:pt x="320" y="169"/>
                    <a:pt x="320" y="116"/>
                  </a:cubicBezTo>
                  <a:cubicBezTo>
                    <a:pt x="320" y="114"/>
                    <a:pt x="320" y="113"/>
                    <a:pt x="319" y="112"/>
                  </a:cubicBezTo>
                  <a:close/>
                  <a:moveTo>
                    <a:pt x="243" y="27"/>
                  </a:moveTo>
                  <a:cubicBezTo>
                    <a:pt x="245" y="25"/>
                    <a:pt x="247" y="23"/>
                    <a:pt x="250" y="22"/>
                  </a:cubicBezTo>
                  <a:cubicBezTo>
                    <a:pt x="252" y="22"/>
                    <a:pt x="255" y="22"/>
                    <a:pt x="258" y="23"/>
                  </a:cubicBezTo>
                  <a:cubicBezTo>
                    <a:pt x="260" y="25"/>
                    <a:pt x="262" y="27"/>
                    <a:pt x="263" y="30"/>
                  </a:cubicBezTo>
                  <a:cubicBezTo>
                    <a:pt x="264" y="33"/>
                    <a:pt x="263" y="35"/>
                    <a:pt x="261" y="39"/>
                  </a:cubicBezTo>
                  <a:cubicBezTo>
                    <a:pt x="233" y="100"/>
                    <a:pt x="233" y="100"/>
                    <a:pt x="233" y="100"/>
                  </a:cubicBezTo>
                  <a:cubicBezTo>
                    <a:pt x="195" y="100"/>
                    <a:pt x="195" y="100"/>
                    <a:pt x="195" y="100"/>
                  </a:cubicBezTo>
                  <a:lnTo>
                    <a:pt x="243" y="27"/>
                  </a:lnTo>
                  <a:close/>
                  <a:moveTo>
                    <a:pt x="219" y="226"/>
                  </a:moveTo>
                  <a:cubicBezTo>
                    <a:pt x="216" y="228"/>
                    <a:pt x="213" y="232"/>
                    <a:pt x="213" y="236"/>
                  </a:cubicBezTo>
                  <a:cubicBezTo>
                    <a:pt x="213" y="238"/>
                    <a:pt x="213" y="238"/>
                    <a:pt x="213" y="238"/>
                  </a:cubicBezTo>
                  <a:cubicBezTo>
                    <a:pt x="106" y="238"/>
                    <a:pt x="106" y="238"/>
                    <a:pt x="106" y="238"/>
                  </a:cubicBezTo>
                  <a:cubicBezTo>
                    <a:pt x="106" y="236"/>
                    <a:pt x="106" y="236"/>
                    <a:pt x="106" y="236"/>
                  </a:cubicBezTo>
                  <a:cubicBezTo>
                    <a:pt x="106" y="232"/>
                    <a:pt x="104" y="228"/>
                    <a:pt x="100" y="226"/>
                  </a:cubicBezTo>
                  <a:cubicBezTo>
                    <a:pt x="54" y="207"/>
                    <a:pt x="23" y="166"/>
                    <a:pt x="21" y="121"/>
                  </a:cubicBezTo>
                  <a:cubicBezTo>
                    <a:pt x="298" y="121"/>
                    <a:pt x="298" y="121"/>
                    <a:pt x="298" y="121"/>
                  </a:cubicBezTo>
                  <a:cubicBezTo>
                    <a:pt x="296" y="166"/>
                    <a:pt x="266" y="207"/>
                    <a:pt x="219" y="2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74" name="Group 226">
            <a:extLst>
              <a:ext uri="{FF2B5EF4-FFF2-40B4-BE49-F238E27FC236}">
                <a16:creationId xmlns:a16="http://schemas.microsoft.com/office/drawing/2014/main" id="{DEF27F57-7DCE-8146-8432-FF0EE961AA28}"/>
              </a:ext>
            </a:extLst>
          </p:cNvPr>
          <p:cNvGrpSpPr>
            <a:grpSpLocks noChangeAspect="1"/>
          </p:cNvGrpSpPr>
          <p:nvPr/>
        </p:nvGrpSpPr>
        <p:grpSpPr bwMode="auto">
          <a:xfrm>
            <a:off x="4447128" y="1908927"/>
            <a:ext cx="367631" cy="367631"/>
            <a:chOff x="2710" y="770"/>
            <a:chExt cx="340" cy="340"/>
          </a:xfrm>
          <a:solidFill>
            <a:srgbClr val="00A3E0"/>
          </a:solidFill>
        </p:grpSpPr>
        <p:sp>
          <p:nvSpPr>
            <p:cNvPr id="75" name="Freeform 227">
              <a:extLst>
                <a:ext uri="{FF2B5EF4-FFF2-40B4-BE49-F238E27FC236}">
                  <a16:creationId xmlns:a16="http://schemas.microsoft.com/office/drawing/2014/main" id="{29AE45B4-3151-9342-A722-697AB019B7C3}"/>
                </a:ext>
              </a:extLst>
            </p:cNvPr>
            <p:cNvSpPr>
              <a:spLocks noEditPoints="1"/>
            </p:cNvSpPr>
            <p:nvPr/>
          </p:nvSpPr>
          <p:spPr bwMode="auto">
            <a:xfrm>
              <a:off x="2710" y="770"/>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76" name="Freeform 228">
              <a:extLst>
                <a:ext uri="{FF2B5EF4-FFF2-40B4-BE49-F238E27FC236}">
                  <a16:creationId xmlns:a16="http://schemas.microsoft.com/office/drawing/2014/main" id="{DFC8C359-8A2F-0942-9DC6-DE792931944F}"/>
                </a:ext>
              </a:extLst>
            </p:cNvPr>
            <p:cNvSpPr>
              <a:spLocks noEditPoints="1"/>
            </p:cNvSpPr>
            <p:nvPr/>
          </p:nvSpPr>
          <p:spPr bwMode="auto">
            <a:xfrm>
              <a:off x="2773" y="869"/>
              <a:ext cx="214" cy="177"/>
            </a:xfrm>
            <a:custGeom>
              <a:avLst/>
              <a:gdLst>
                <a:gd name="T0" fmla="*/ 320 w 322"/>
                <a:gd name="T1" fmla="*/ 91 h 267"/>
                <a:gd name="T2" fmla="*/ 277 w 322"/>
                <a:gd name="T3" fmla="*/ 6 h 267"/>
                <a:gd name="T4" fmla="*/ 267 w 322"/>
                <a:gd name="T5" fmla="*/ 0 h 267"/>
                <a:gd name="T6" fmla="*/ 54 w 322"/>
                <a:gd name="T7" fmla="*/ 0 h 267"/>
                <a:gd name="T8" fmla="*/ 44 w 322"/>
                <a:gd name="T9" fmla="*/ 6 h 267"/>
                <a:gd name="T10" fmla="*/ 2 w 322"/>
                <a:gd name="T11" fmla="*/ 91 h 267"/>
                <a:gd name="T12" fmla="*/ 4 w 322"/>
                <a:gd name="T13" fmla="*/ 103 h 267"/>
                <a:gd name="T14" fmla="*/ 153 w 322"/>
                <a:gd name="T15" fmla="*/ 263 h 267"/>
                <a:gd name="T16" fmla="*/ 161 w 322"/>
                <a:gd name="T17" fmla="*/ 267 h 267"/>
                <a:gd name="T18" fmla="*/ 168 w 322"/>
                <a:gd name="T19" fmla="*/ 263 h 267"/>
                <a:gd name="T20" fmla="*/ 318 w 322"/>
                <a:gd name="T21" fmla="*/ 103 h 267"/>
                <a:gd name="T22" fmla="*/ 320 w 322"/>
                <a:gd name="T23" fmla="*/ 91 h 267"/>
                <a:gd name="T24" fmla="*/ 214 w 322"/>
                <a:gd name="T25" fmla="*/ 107 h 267"/>
                <a:gd name="T26" fmla="*/ 161 w 322"/>
                <a:gd name="T27" fmla="*/ 229 h 267"/>
                <a:gd name="T28" fmla="*/ 108 w 322"/>
                <a:gd name="T29" fmla="*/ 107 h 267"/>
                <a:gd name="T30" fmla="*/ 214 w 322"/>
                <a:gd name="T31" fmla="*/ 107 h 267"/>
                <a:gd name="T32" fmla="*/ 118 w 322"/>
                <a:gd name="T33" fmla="*/ 85 h 267"/>
                <a:gd name="T34" fmla="*/ 161 w 322"/>
                <a:gd name="T35" fmla="*/ 28 h 267"/>
                <a:gd name="T36" fmla="*/ 203 w 322"/>
                <a:gd name="T37" fmla="*/ 85 h 267"/>
                <a:gd name="T38" fmla="*/ 118 w 322"/>
                <a:gd name="T39" fmla="*/ 85 h 267"/>
                <a:gd name="T40" fmla="*/ 185 w 322"/>
                <a:gd name="T41" fmla="*/ 21 h 267"/>
                <a:gd name="T42" fmla="*/ 251 w 322"/>
                <a:gd name="T43" fmla="*/ 21 h 267"/>
                <a:gd name="T44" fmla="*/ 226 w 322"/>
                <a:gd name="T45" fmla="*/ 78 h 267"/>
                <a:gd name="T46" fmla="*/ 185 w 322"/>
                <a:gd name="T47" fmla="*/ 21 h 267"/>
                <a:gd name="T48" fmla="*/ 95 w 322"/>
                <a:gd name="T49" fmla="*/ 78 h 267"/>
                <a:gd name="T50" fmla="*/ 71 w 322"/>
                <a:gd name="T51" fmla="*/ 21 h 267"/>
                <a:gd name="T52" fmla="*/ 137 w 322"/>
                <a:gd name="T53" fmla="*/ 21 h 267"/>
                <a:gd name="T54" fmla="*/ 95 w 322"/>
                <a:gd name="T55" fmla="*/ 78 h 267"/>
                <a:gd name="T56" fmla="*/ 76 w 322"/>
                <a:gd name="T57" fmla="*/ 85 h 267"/>
                <a:gd name="T58" fmla="*/ 29 w 322"/>
                <a:gd name="T59" fmla="*/ 85 h 267"/>
                <a:gd name="T60" fmla="*/ 54 w 322"/>
                <a:gd name="T61" fmla="*/ 35 h 267"/>
                <a:gd name="T62" fmla="*/ 76 w 322"/>
                <a:gd name="T63" fmla="*/ 85 h 267"/>
                <a:gd name="T64" fmla="*/ 85 w 322"/>
                <a:gd name="T65" fmla="*/ 107 h 267"/>
                <a:gd name="T66" fmla="*/ 129 w 322"/>
                <a:gd name="T67" fmla="*/ 207 h 267"/>
                <a:gd name="T68" fmla="*/ 36 w 322"/>
                <a:gd name="T69" fmla="*/ 107 h 267"/>
                <a:gd name="T70" fmla="*/ 85 w 322"/>
                <a:gd name="T71" fmla="*/ 107 h 267"/>
                <a:gd name="T72" fmla="*/ 236 w 322"/>
                <a:gd name="T73" fmla="*/ 107 h 267"/>
                <a:gd name="T74" fmla="*/ 285 w 322"/>
                <a:gd name="T75" fmla="*/ 107 h 267"/>
                <a:gd name="T76" fmla="*/ 192 w 322"/>
                <a:gd name="T77" fmla="*/ 207 h 267"/>
                <a:gd name="T78" fmla="*/ 236 w 322"/>
                <a:gd name="T79" fmla="*/ 107 h 267"/>
                <a:gd name="T80" fmla="*/ 245 w 322"/>
                <a:gd name="T81" fmla="*/ 85 h 267"/>
                <a:gd name="T82" fmla="*/ 267 w 322"/>
                <a:gd name="T83" fmla="*/ 35 h 267"/>
                <a:gd name="T84" fmla="*/ 293 w 322"/>
                <a:gd name="T85" fmla="*/ 85 h 267"/>
                <a:gd name="T86" fmla="*/ 245 w 322"/>
                <a:gd name="T87" fmla="*/ 8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2" h="267">
                  <a:moveTo>
                    <a:pt x="320" y="91"/>
                  </a:moveTo>
                  <a:cubicBezTo>
                    <a:pt x="277" y="6"/>
                    <a:pt x="277" y="6"/>
                    <a:pt x="277" y="6"/>
                  </a:cubicBezTo>
                  <a:cubicBezTo>
                    <a:pt x="275" y="2"/>
                    <a:pt x="271" y="0"/>
                    <a:pt x="267" y="0"/>
                  </a:cubicBezTo>
                  <a:cubicBezTo>
                    <a:pt x="54" y="0"/>
                    <a:pt x="54" y="0"/>
                    <a:pt x="54" y="0"/>
                  </a:cubicBezTo>
                  <a:cubicBezTo>
                    <a:pt x="50" y="0"/>
                    <a:pt x="46" y="2"/>
                    <a:pt x="44" y="6"/>
                  </a:cubicBezTo>
                  <a:cubicBezTo>
                    <a:pt x="2" y="91"/>
                    <a:pt x="2" y="91"/>
                    <a:pt x="2" y="91"/>
                  </a:cubicBezTo>
                  <a:cubicBezTo>
                    <a:pt x="0" y="95"/>
                    <a:pt x="0" y="100"/>
                    <a:pt x="4" y="103"/>
                  </a:cubicBezTo>
                  <a:cubicBezTo>
                    <a:pt x="153" y="263"/>
                    <a:pt x="153" y="263"/>
                    <a:pt x="153" y="263"/>
                  </a:cubicBezTo>
                  <a:cubicBezTo>
                    <a:pt x="155" y="265"/>
                    <a:pt x="158" y="267"/>
                    <a:pt x="161" y="267"/>
                  </a:cubicBezTo>
                  <a:cubicBezTo>
                    <a:pt x="164" y="267"/>
                    <a:pt x="166" y="265"/>
                    <a:pt x="168" y="263"/>
                  </a:cubicBezTo>
                  <a:cubicBezTo>
                    <a:pt x="318" y="103"/>
                    <a:pt x="318" y="103"/>
                    <a:pt x="318" y="103"/>
                  </a:cubicBezTo>
                  <a:cubicBezTo>
                    <a:pt x="321" y="100"/>
                    <a:pt x="322" y="95"/>
                    <a:pt x="320" y="91"/>
                  </a:cubicBezTo>
                  <a:close/>
                  <a:moveTo>
                    <a:pt x="214" y="107"/>
                  </a:moveTo>
                  <a:cubicBezTo>
                    <a:pt x="161" y="229"/>
                    <a:pt x="161" y="229"/>
                    <a:pt x="161" y="229"/>
                  </a:cubicBezTo>
                  <a:cubicBezTo>
                    <a:pt x="108" y="107"/>
                    <a:pt x="108" y="107"/>
                    <a:pt x="108" y="107"/>
                  </a:cubicBezTo>
                  <a:lnTo>
                    <a:pt x="214" y="107"/>
                  </a:lnTo>
                  <a:close/>
                  <a:moveTo>
                    <a:pt x="118" y="85"/>
                  </a:moveTo>
                  <a:cubicBezTo>
                    <a:pt x="161" y="28"/>
                    <a:pt x="161" y="28"/>
                    <a:pt x="161" y="28"/>
                  </a:cubicBezTo>
                  <a:cubicBezTo>
                    <a:pt x="203" y="85"/>
                    <a:pt x="203" y="85"/>
                    <a:pt x="203" y="85"/>
                  </a:cubicBezTo>
                  <a:lnTo>
                    <a:pt x="118" y="85"/>
                  </a:lnTo>
                  <a:close/>
                  <a:moveTo>
                    <a:pt x="185" y="21"/>
                  </a:moveTo>
                  <a:cubicBezTo>
                    <a:pt x="251" y="21"/>
                    <a:pt x="251" y="21"/>
                    <a:pt x="251" y="21"/>
                  </a:cubicBezTo>
                  <a:cubicBezTo>
                    <a:pt x="226" y="78"/>
                    <a:pt x="226" y="78"/>
                    <a:pt x="226" y="78"/>
                  </a:cubicBezTo>
                  <a:lnTo>
                    <a:pt x="185" y="21"/>
                  </a:lnTo>
                  <a:close/>
                  <a:moveTo>
                    <a:pt x="95" y="78"/>
                  </a:moveTo>
                  <a:cubicBezTo>
                    <a:pt x="71" y="21"/>
                    <a:pt x="71" y="21"/>
                    <a:pt x="71" y="21"/>
                  </a:cubicBezTo>
                  <a:cubicBezTo>
                    <a:pt x="137" y="21"/>
                    <a:pt x="137" y="21"/>
                    <a:pt x="137" y="21"/>
                  </a:cubicBezTo>
                  <a:lnTo>
                    <a:pt x="95" y="78"/>
                  </a:lnTo>
                  <a:close/>
                  <a:moveTo>
                    <a:pt x="76" y="85"/>
                  </a:moveTo>
                  <a:cubicBezTo>
                    <a:pt x="29" y="85"/>
                    <a:pt x="29" y="85"/>
                    <a:pt x="29" y="85"/>
                  </a:cubicBezTo>
                  <a:cubicBezTo>
                    <a:pt x="54" y="35"/>
                    <a:pt x="54" y="35"/>
                    <a:pt x="54" y="35"/>
                  </a:cubicBezTo>
                  <a:lnTo>
                    <a:pt x="76" y="85"/>
                  </a:lnTo>
                  <a:close/>
                  <a:moveTo>
                    <a:pt x="85" y="107"/>
                  </a:moveTo>
                  <a:cubicBezTo>
                    <a:pt x="129" y="207"/>
                    <a:pt x="129" y="207"/>
                    <a:pt x="129" y="207"/>
                  </a:cubicBezTo>
                  <a:cubicBezTo>
                    <a:pt x="36" y="107"/>
                    <a:pt x="36" y="107"/>
                    <a:pt x="36" y="107"/>
                  </a:cubicBezTo>
                  <a:lnTo>
                    <a:pt x="85" y="107"/>
                  </a:lnTo>
                  <a:close/>
                  <a:moveTo>
                    <a:pt x="236" y="107"/>
                  </a:moveTo>
                  <a:cubicBezTo>
                    <a:pt x="285" y="107"/>
                    <a:pt x="285" y="107"/>
                    <a:pt x="285" y="107"/>
                  </a:cubicBezTo>
                  <a:cubicBezTo>
                    <a:pt x="192" y="207"/>
                    <a:pt x="192" y="207"/>
                    <a:pt x="192" y="207"/>
                  </a:cubicBezTo>
                  <a:lnTo>
                    <a:pt x="236" y="107"/>
                  </a:lnTo>
                  <a:close/>
                  <a:moveTo>
                    <a:pt x="245" y="85"/>
                  </a:moveTo>
                  <a:cubicBezTo>
                    <a:pt x="267" y="35"/>
                    <a:pt x="267" y="35"/>
                    <a:pt x="267" y="35"/>
                  </a:cubicBezTo>
                  <a:cubicBezTo>
                    <a:pt x="293" y="85"/>
                    <a:pt x="293" y="85"/>
                    <a:pt x="293" y="85"/>
                  </a:cubicBezTo>
                  <a:lnTo>
                    <a:pt x="245" y="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77" name="Group 226">
            <a:extLst>
              <a:ext uri="{FF2B5EF4-FFF2-40B4-BE49-F238E27FC236}">
                <a16:creationId xmlns:a16="http://schemas.microsoft.com/office/drawing/2014/main" id="{04000049-438E-EB4F-8991-F3D9EBD22F54}"/>
              </a:ext>
            </a:extLst>
          </p:cNvPr>
          <p:cNvGrpSpPr>
            <a:grpSpLocks noChangeAspect="1"/>
          </p:cNvGrpSpPr>
          <p:nvPr/>
        </p:nvGrpSpPr>
        <p:grpSpPr bwMode="auto">
          <a:xfrm>
            <a:off x="3930970" y="4369672"/>
            <a:ext cx="369676" cy="369676"/>
            <a:chOff x="5048" y="783"/>
            <a:chExt cx="340" cy="340"/>
          </a:xfrm>
          <a:solidFill>
            <a:srgbClr val="00A3E0"/>
          </a:solidFill>
        </p:grpSpPr>
        <p:sp>
          <p:nvSpPr>
            <p:cNvPr id="78" name="Freeform 227">
              <a:extLst>
                <a:ext uri="{FF2B5EF4-FFF2-40B4-BE49-F238E27FC236}">
                  <a16:creationId xmlns:a16="http://schemas.microsoft.com/office/drawing/2014/main" id="{A03F26F8-DA09-784F-818B-D839471148FA}"/>
                </a:ext>
              </a:extLst>
            </p:cNvPr>
            <p:cNvSpPr>
              <a:spLocks noEditPoints="1"/>
            </p:cNvSpPr>
            <p:nvPr/>
          </p:nvSpPr>
          <p:spPr bwMode="auto">
            <a:xfrm>
              <a:off x="5112" y="868"/>
              <a:ext cx="212" cy="127"/>
            </a:xfrm>
            <a:custGeom>
              <a:avLst/>
              <a:gdLst>
                <a:gd name="T0" fmla="*/ 282 w 320"/>
                <a:gd name="T1" fmla="*/ 56 h 192"/>
                <a:gd name="T2" fmla="*/ 296 w 320"/>
                <a:gd name="T3" fmla="*/ 38 h 192"/>
                <a:gd name="T4" fmla="*/ 295 w 320"/>
                <a:gd name="T5" fmla="*/ 24 h 192"/>
                <a:gd name="T6" fmla="*/ 281 w 320"/>
                <a:gd name="T7" fmla="*/ 23 h 192"/>
                <a:gd name="T8" fmla="*/ 263 w 320"/>
                <a:gd name="T9" fmla="*/ 37 h 192"/>
                <a:gd name="T10" fmla="*/ 160 w 320"/>
                <a:gd name="T11" fmla="*/ 0 h 192"/>
                <a:gd name="T12" fmla="*/ 0 w 320"/>
                <a:gd name="T13" fmla="*/ 160 h 192"/>
                <a:gd name="T14" fmla="*/ 10 w 320"/>
                <a:gd name="T15" fmla="*/ 170 h 192"/>
                <a:gd name="T16" fmla="*/ 21 w 320"/>
                <a:gd name="T17" fmla="*/ 160 h 192"/>
                <a:gd name="T18" fmla="*/ 160 w 320"/>
                <a:gd name="T19" fmla="*/ 21 h 192"/>
                <a:gd name="T20" fmla="*/ 245 w 320"/>
                <a:gd name="T21" fmla="*/ 51 h 192"/>
                <a:gd name="T22" fmla="*/ 137 w 320"/>
                <a:gd name="T23" fmla="*/ 133 h 192"/>
                <a:gd name="T24" fmla="*/ 136 w 320"/>
                <a:gd name="T25" fmla="*/ 134 h 192"/>
                <a:gd name="T26" fmla="*/ 126 w 320"/>
                <a:gd name="T27" fmla="*/ 158 h 192"/>
                <a:gd name="T28" fmla="*/ 136 w 320"/>
                <a:gd name="T29" fmla="*/ 182 h 192"/>
                <a:gd name="T30" fmla="*/ 160 w 320"/>
                <a:gd name="T31" fmla="*/ 192 h 192"/>
                <a:gd name="T32" fmla="*/ 160 w 320"/>
                <a:gd name="T33" fmla="*/ 192 h 192"/>
                <a:gd name="T34" fmla="*/ 183 w 320"/>
                <a:gd name="T35" fmla="*/ 182 h 192"/>
                <a:gd name="T36" fmla="*/ 184 w 320"/>
                <a:gd name="T37" fmla="*/ 181 h 192"/>
                <a:gd name="T38" fmla="*/ 268 w 320"/>
                <a:gd name="T39" fmla="*/ 74 h 192"/>
                <a:gd name="T40" fmla="*/ 298 w 320"/>
                <a:gd name="T41" fmla="*/ 160 h 192"/>
                <a:gd name="T42" fmla="*/ 309 w 320"/>
                <a:gd name="T43" fmla="*/ 170 h 192"/>
                <a:gd name="T44" fmla="*/ 320 w 320"/>
                <a:gd name="T45" fmla="*/ 160 h 192"/>
                <a:gd name="T46" fmla="*/ 282 w 320"/>
                <a:gd name="T47" fmla="*/ 56 h 192"/>
                <a:gd name="T48" fmla="*/ 168 w 320"/>
                <a:gd name="T49" fmla="*/ 167 h 192"/>
                <a:gd name="T50" fmla="*/ 160 w 320"/>
                <a:gd name="T51" fmla="*/ 170 h 192"/>
                <a:gd name="T52" fmla="*/ 160 w 320"/>
                <a:gd name="T53" fmla="*/ 170 h 192"/>
                <a:gd name="T54" fmla="*/ 151 w 320"/>
                <a:gd name="T55" fmla="*/ 167 h 192"/>
                <a:gd name="T56" fmla="*/ 147 w 320"/>
                <a:gd name="T57" fmla="*/ 158 h 192"/>
                <a:gd name="T58" fmla="*/ 151 w 320"/>
                <a:gd name="T59" fmla="*/ 150 h 192"/>
                <a:gd name="T60" fmla="*/ 227 w 320"/>
                <a:gd name="T61" fmla="*/ 91 h 192"/>
                <a:gd name="T62" fmla="*/ 168 w 320"/>
                <a:gd name="T63"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192">
                  <a:moveTo>
                    <a:pt x="282" y="56"/>
                  </a:moveTo>
                  <a:cubicBezTo>
                    <a:pt x="296" y="38"/>
                    <a:pt x="296" y="38"/>
                    <a:pt x="296" y="38"/>
                  </a:cubicBezTo>
                  <a:cubicBezTo>
                    <a:pt x="299" y="34"/>
                    <a:pt x="299" y="28"/>
                    <a:pt x="295" y="24"/>
                  </a:cubicBezTo>
                  <a:cubicBezTo>
                    <a:pt x="291" y="20"/>
                    <a:pt x="285" y="20"/>
                    <a:pt x="281" y="23"/>
                  </a:cubicBezTo>
                  <a:cubicBezTo>
                    <a:pt x="263" y="37"/>
                    <a:pt x="263" y="37"/>
                    <a:pt x="263" y="37"/>
                  </a:cubicBezTo>
                  <a:cubicBezTo>
                    <a:pt x="235" y="14"/>
                    <a:pt x="199" y="0"/>
                    <a:pt x="160" y="0"/>
                  </a:cubicBezTo>
                  <a:cubicBezTo>
                    <a:pt x="71" y="0"/>
                    <a:pt x="0" y="71"/>
                    <a:pt x="0" y="160"/>
                  </a:cubicBezTo>
                  <a:cubicBezTo>
                    <a:pt x="0" y="166"/>
                    <a:pt x="4" y="170"/>
                    <a:pt x="10" y="170"/>
                  </a:cubicBezTo>
                  <a:cubicBezTo>
                    <a:pt x="16" y="170"/>
                    <a:pt x="21" y="166"/>
                    <a:pt x="21" y="160"/>
                  </a:cubicBezTo>
                  <a:cubicBezTo>
                    <a:pt x="21" y="83"/>
                    <a:pt x="83" y="21"/>
                    <a:pt x="160" y="21"/>
                  </a:cubicBezTo>
                  <a:cubicBezTo>
                    <a:pt x="192" y="21"/>
                    <a:pt x="222" y="32"/>
                    <a:pt x="245" y="51"/>
                  </a:cubicBezTo>
                  <a:cubicBezTo>
                    <a:pt x="137" y="133"/>
                    <a:pt x="137" y="133"/>
                    <a:pt x="137" y="133"/>
                  </a:cubicBezTo>
                  <a:cubicBezTo>
                    <a:pt x="137" y="134"/>
                    <a:pt x="136" y="134"/>
                    <a:pt x="136" y="134"/>
                  </a:cubicBezTo>
                  <a:cubicBezTo>
                    <a:pt x="130" y="141"/>
                    <a:pt x="126" y="149"/>
                    <a:pt x="126" y="158"/>
                  </a:cubicBezTo>
                  <a:cubicBezTo>
                    <a:pt x="126" y="167"/>
                    <a:pt x="130" y="175"/>
                    <a:pt x="136" y="182"/>
                  </a:cubicBezTo>
                  <a:cubicBezTo>
                    <a:pt x="142" y="188"/>
                    <a:pt x="151" y="192"/>
                    <a:pt x="160" y="192"/>
                  </a:cubicBezTo>
                  <a:cubicBezTo>
                    <a:pt x="160" y="192"/>
                    <a:pt x="160" y="192"/>
                    <a:pt x="160" y="192"/>
                  </a:cubicBezTo>
                  <a:cubicBezTo>
                    <a:pt x="169" y="192"/>
                    <a:pt x="177" y="188"/>
                    <a:pt x="183" y="182"/>
                  </a:cubicBezTo>
                  <a:cubicBezTo>
                    <a:pt x="184" y="182"/>
                    <a:pt x="184" y="181"/>
                    <a:pt x="184" y="181"/>
                  </a:cubicBezTo>
                  <a:cubicBezTo>
                    <a:pt x="268" y="74"/>
                    <a:pt x="268" y="74"/>
                    <a:pt x="268" y="74"/>
                  </a:cubicBezTo>
                  <a:cubicBezTo>
                    <a:pt x="287" y="97"/>
                    <a:pt x="298" y="127"/>
                    <a:pt x="298" y="160"/>
                  </a:cubicBezTo>
                  <a:cubicBezTo>
                    <a:pt x="298" y="166"/>
                    <a:pt x="303" y="170"/>
                    <a:pt x="309" y="170"/>
                  </a:cubicBezTo>
                  <a:cubicBezTo>
                    <a:pt x="315" y="170"/>
                    <a:pt x="320" y="166"/>
                    <a:pt x="320" y="160"/>
                  </a:cubicBezTo>
                  <a:cubicBezTo>
                    <a:pt x="320" y="120"/>
                    <a:pt x="305" y="84"/>
                    <a:pt x="282" y="56"/>
                  </a:cubicBezTo>
                  <a:close/>
                  <a:moveTo>
                    <a:pt x="168" y="167"/>
                  </a:moveTo>
                  <a:cubicBezTo>
                    <a:pt x="166" y="169"/>
                    <a:pt x="163" y="170"/>
                    <a:pt x="160" y="170"/>
                  </a:cubicBezTo>
                  <a:cubicBezTo>
                    <a:pt x="160" y="170"/>
                    <a:pt x="160" y="170"/>
                    <a:pt x="160" y="170"/>
                  </a:cubicBezTo>
                  <a:cubicBezTo>
                    <a:pt x="156" y="170"/>
                    <a:pt x="153" y="169"/>
                    <a:pt x="151" y="167"/>
                  </a:cubicBezTo>
                  <a:cubicBezTo>
                    <a:pt x="149" y="164"/>
                    <a:pt x="147" y="161"/>
                    <a:pt x="147" y="158"/>
                  </a:cubicBezTo>
                  <a:cubicBezTo>
                    <a:pt x="147" y="155"/>
                    <a:pt x="149" y="152"/>
                    <a:pt x="151" y="150"/>
                  </a:cubicBezTo>
                  <a:cubicBezTo>
                    <a:pt x="227" y="91"/>
                    <a:pt x="227" y="91"/>
                    <a:pt x="227" y="91"/>
                  </a:cubicBezTo>
                  <a:lnTo>
                    <a:pt x="168" y="1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79" name="Freeform 228">
              <a:extLst>
                <a:ext uri="{FF2B5EF4-FFF2-40B4-BE49-F238E27FC236}">
                  <a16:creationId xmlns:a16="http://schemas.microsoft.com/office/drawing/2014/main" id="{E6AB687D-90A9-4145-9D38-369360443257}"/>
                </a:ext>
              </a:extLst>
            </p:cNvPr>
            <p:cNvSpPr>
              <a:spLocks noEditPoints="1"/>
            </p:cNvSpPr>
            <p:nvPr/>
          </p:nvSpPr>
          <p:spPr bwMode="auto">
            <a:xfrm>
              <a:off x="5048" y="783"/>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80" name="Group 295">
            <a:extLst>
              <a:ext uri="{FF2B5EF4-FFF2-40B4-BE49-F238E27FC236}">
                <a16:creationId xmlns:a16="http://schemas.microsoft.com/office/drawing/2014/main" id="{D8606E09-6A01-F14E-9EE4-19239382EE43}"/>
              </a:ext>
            </a:extLst>
          </p:cNvPr>
          <p:cNvGrpSpPr>
            <a:grpSpLocks noChangeAspect="1"/>
          </p:cNvGrpSpPr>
          <p:nvPr/>
        </p:nvGrpSpPr>
        <p:grpSpPr bwMode="auto">
          <a:xfrm>
            <a:off x="6161321" y="5674834"/>
            <a:ext cx="367982" cy="369064"/>
            <a:chOff x="3374" y="2060"/>
            <a:chExt cx="340" cy="341"/>
          </a:xfrm>
          <a:solidFill>
            <a:srgbClr val="00A3E0"/>
          </a:solidFill>
        </p:grpSpPr>
        <p:sp>
          <p:nvSpPr>
            <p:cNvPr id="81" name="Freeform 296">
              <a:extLst>
                <a:ext uri="{FF2B5EF4-FFF2-40B4-BE49-F238E27FC236}">
                  <a16:creationId xmlns:a16="http://schemas.microsoft.com/office/drawing/2014/main" id="{F67AA73B-98B2-6A46-83E5-115D5026E47C}"/>
                </a:ext>
              </a:extLst>
            </p:cNvPr>
            <p:cNvSpPr>
              <a:spLocks noEditPoints="1"/>
            </p:cNvSpPr>
            <p:nvPr/>
          </p:nvSpPr>
          <p:spPr bwMode="auto">
            <a:xfrm>
              <a:off x="3438" y="2152"/>
              <a:ext cx="212" cy="156"/>
            </a:xfrm>
            <a:custGeom>
              <a:avLst/>
              <a:gdLst>
                <a:gd name="T0" fmla="*/ 192 w 320"/>
                <a:gd name="T1" fmla="*/ 11 h 235"/>
                <a:gd name="T2" fmla="*/ 192 w 320"/>
                <a:gd name="T3" fmla="*/ 224 h 235"/>
                <a:gd name="T4" fmla="*/ 181 w 320"/>
                <a:gd name="T5" fmla="*/ 235 h 235"/>
                <a:gd name="T6" fmla="*/ 170 w 320"/>
                <a:gd name="T7" fmla="*/ 224 h 235"/>
                <a:gd name="T8" fmla="*/ 170 w 320"/>
                <a:gd name="T9" fmla="*/ 11 h 235"/>
                <a:gd name="T10" fmla="*/ 181 w 320"/>
                <a:gd name="T11" fmla="*/ 0 h 235"/>
                <a:gd name="T12" fmla="*/ 192 w 320"/>
                <a:gd name="T13" fmla="*/ 11 h 235"/>
                <a:gd name="T14" fmla="*/ 138 w 320"/>
                <a:gd name="T15" fmla="*/ 54 h 235"/>
                <a:gd name="T16" fmla="*/ 128 w 320"/>
                <a:gd name="T17" fmla="*/ 64 h 235"/>
                <a:gd name="T18" fmla="*/ 128 w 320"/>
                <a:gd name="T19" fmla="*/ 171 h 235"/>
                <a:gd name="T20" fmla="*/ 138 w 320"/>
                <a:gd name="T21" fmla="*/ 182 h 235"/>
                <a:gd name="T22" fmla="*/ 149 w 320"/>
                <a:gd name="T23" fmla="*/ 171 h 235"/>
                <a:gd name="T24" fmla="*/ 149 w 320"/>
                <a:gd name="T25" fmla="*/ 64 h 235"/>
                <a:gd name="T26" fmla="*/ 138 w 320"/>
                <a:gd name="T27" fmla="*/ 54 h 235"/>
                <a:gd name="T28" fmla="*/ 96 w 320"/>
                <a:gd name="T29" fmla="*/ 11 h 235"/>
                <a:gd name="T30" fmla="*/ 85 w 320"/>
                <a:gd name="T31" fmla="*/ 22 h 235"/>
                <a:gd name="T32" fmla="*/ 85 w 320"/>
                <a:gd name="T33" fmla="*/ 214 h 235"/>
                <a:gd name="T34" fmla="*/ 96 w 320"/>
                <a:gd name="T35" fmla="*/ 224 h 235"/>
                <a:gd name="T36" fmla="*/ 106 w 320"/>
                <a:gd name="T37" fmla="*/ 214 h 235"/>
                <a:gd name="T38" fmla="*/ 106 w 320"/>
                <a:gd name="T39" fmla="*/ 22 h 235"/>
                <a:gd name="T40" fmla="*/ 96 w 320"/>
                <a:gd name="T41" fmla="*/ 11 h 235"/>
                <a:gd name="T42" fmla="*/ 53 w 320"/>
                <a:gd name="T43" fmla="*/ 43 h 235"/>
                <a:gd name="T44" fmla="*/ 42 w 320"/>
                <a:gd name="T45" fmla="*/ 54 h 235"/>
                <a:gd name="T46" fmla="*/ 42 w 320"/>
                <a:gd name="T47" fmla="*/ 182 h 235"/>
                <a:gd name="T48" fmla="*/ 53 w 320"/>
                <a:gd name="T49" fmla="*/ 192 h 235"/>
                <a:gd name="T50" fmla="*/ 64 w 320"/>
                <a:gd name="T51" fmla="*/ 182 h 235"/>
                <a:gd name="T52" fmla="*/ 64 w 320"/>
                <a:gd name="T53" fmla="*/ 54 h 235"/>
                <a:gd name="T54" fmla="*/ 53 w 320"/>
                <a:gd name="T55" fmla="*/ 43 h 235"/>
                <a:gd name="T56" fmla="*/ 10 w 320"/>
                <a:gd name="T57" fmla="*/ 86 h 235"/>
                <a:gd name="T58" fmla="*/ 0 w 320"/>
                <a:gd name="T59" fmla="*/ 96 h 235"/>
                <a:gd name="T60" fmla="*/ 0 w 320"/>
                <a:gd name="T61" fmla="*/ 139 h 235"/>
                <a:gd name="T62" fmla="*/ 10 w 320"/>
                <a:gd name="T63" fmla="*/ 150 h 235"/>
                <a:gd name="T64" fmla="*/ 21 w 320"/>
                <a:gd name="T65" fmla="*/ 139 h 235"/>
                <a:gd name="T66" fmla="*/ 21 w 320"/>
                <a:gd name="T67" fmla="*/ 96 h 235"/>
                <a:gd name="T68" fmla="*/ 10 w 320"/>
                <a:gd name="T69" fmla="*/ 86 h 235"/>
                <a:gd name="T70" fmla="*/ 309 w 320"/>
                <a:gd name="T71" fmla="*/ 96 h 235"/>
                <a:gd name="T72" fmla="*/ 298 w 320"/>
                <a:gd name="T73" fmla="*/ 107 h 235"/>
                <a:gd name="T74" fmla="*/ 298 w 320"/>
                <a:gd name="T75" fmla="*/ 128 h 235"/>
                <a:gd name="T76" fmla="*/ 309 w 320"/>
                <a:gd name="T77" fmla="*/ 139 h 235"/>
                <a:gd name="T78" fmla="*/ 320 w 320"/>
                <a:gd name="T79" fmla="*/ 128 h 235"/>
                <a:gd name="T80" fmla="*/ 320 w 320"/>
                <a:gd name="T81" fmla="*/ 107 h 235"/>
                <a:gd name="T82" fmla="*/ 309 w 320"/>
                <a:gd name="T83" fmla="*/ 96 h 235"/>
                <a:gd name="T84" fmla="*/ 266 w 320"/>
                <a:gd name="T85" fmla="*/ 64 h 235"/>
                <a:gd name="T86" fmla="*/ 256 w 320"/>
                <a:gd name="T87" fmla="*/ 75 h 235"/>
                <a:gd name="T88" fmla="*/ 256 w 320"/>
                <a:gd name="T89" fmla="*/ 160 h 235"/>
                <a:gd name="T90" fmla="*/ 266 w 320"/>
                <a:gd name="T91" fmla="*/ 171 h 235"/>
                <a:gd name="T92" fmla="*/ 277 w 320"/>
                <a:gd name="T93" fmla="*/ 160 h 235"/>
                <a:gd name="T94" fmla="*/ 277 w 320"/>
                <a:gd name="T95" fmla="*/ 75 h 235"/>
                <a:gd name="T96" fmla="*/ 266 w 320"/>
                <a:gd name="T97" fmla="*/ 64 h 235"/>
                <a:gd name="T98" fmla="*/ 224 w 320"/>
                <a:gd name="T99" fmla="*/ 43 h 235"/>
                <a:gd name="T100" fmla="*/ 213 w 320"/>
                <a:gd name="T101" fmla="*/ 54 h 235"/>
                <a:gd name="T102" fmla="*/ 213 w 320"/>
                <a:gd name="T103" fmla="*/ 182 h 235"/>
                <a:gd name="T104" fmla="*/ 224 w 320"/>
                <a:gd name="T105" fmla="*/ 192 h 235"/>
                <a:gd name="T106" fmla="*/ 234 w 320"/>
                <a:gd name="T107" fmla="*/ 182 h 235"/>
                <a:gd name="T108" fmla="*/ 234 w 320"/>
                <a:gd name="T109" fmla="*/ 54 h 235"/>
                <a:gd name="T110" fmla="*/ 224 w 320"/>
                <a:gd name="T111" fmla="*/ 4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0" h="235">
                  <a:moveTo>
                    <a:pt x="192" y="11"/>
                  </a:moveTo>
                  <a:cubicBezTo>
                    <a:pt x="192" y="224"/>
                    <a:pt x="192" y="224"/>
                    <a:pt x="192" y="224"/>
                  </a:cubicBezTo>
                  <a:cubicBezTo>
                    <a:pt x="192" y="230"/>
                    <a:pt x="187" y="235"/>
                    <a:pt x="181" y="235"/>
                  </a:cubicBezTo>
                  <a:cubicBezTo>
                    <a:pt x="175" y="235"/>
                    <a:pt x="170" y="230"/>
                    <a:pt x="170" y="224"/>
                  </a:cubicBezTo>
                  <a:cubicBezTo>
                    <a:pt x="170" y="11"/>
                    <a:pt x="170" y="11"/>
                    <a:pt x="170" y="11"/>
                  </a:cubicBezTo>
                  <a:cubicBezTo>
                    <a:pt x="170" y="5"/>
                    <a:pt x="175" y="0"/>
                    <a:pt x="181" y="0"/>
                  </a:cubicBezTo>
                  <a:cubicBezTo>
                    <a:pt x="187" y="0"/>
                    <a:pt x="192" y="5"/>
                    <a:pt x="192" y="11"/>
                  </a:cubicBezTo>
                  <a:close/>
                  <a:moveTo>
                    <a:pt x="138" y="54"/>
                  </a:moveTo>
                  <a:cubicBezTo>
                    <a:pt x="132" y="54"/>
                    <a:pt x="128" y="58"/>
                    <a:pt x="128" y="64"/>
                  </a:cubicBezTo>
                  <a:cubicBezTo>
                    <a:pt x="128" y="171"/>
                    <a:pt x="128" y="171"/>
                    <a:pt x="128" y="171"/>
                  </a:cubicBezTo>
                  <a:cubicBezTo>
                    <a:pt x="128" y="177"/>
                    <a:pt x="132" y="182"/>
                    <a:pt x="138" y="182"/>
                  </a:cubicBezTo>
                  <a:cubicBezTo>
                    <a:pt x="144" y="182"/>
                    <a:pt x="149" y="177"/>
                    <a:pt x="149" y="171"/>
                  </a:cubicBezTo>
                  <a:cubicBezTo>
                    <a:pt x="149" y="64"/>
                    <a:pt x="149" y="64"/>
                    <a:pt x="149" y="64"/>
                  </a:cubicBezTo>
                  <a:cubicBezTo>
                    <a:pt x="149" y="58"/>
                    <a:pt x="144" y="54"/>
                    <a:pt x="138" y="54"/>
                  </a:cubicBezTo>
                  <a:close/>
                  <a:moveTo>
                    <a:pt x="96" y="11"/>
                  </a:moveTo>
                  <a:cubicBezTo>
                    <a:pt x="90" y="11"/>
                    <a:pt x="85" y="16"/>
                    <a:pt x="85" y="22"/>
                  </a:cubicBezTo>
                  <a:cubicBezTo>
                    <a:pt x="85" y="214"/>
                    <a:pt x="85" y="214"/>
                    <a:pt x="85" y="214"/>
                  </a:cubicBezTo>
                  <a:cubicBezTo>
                    <a:pt x="85" y="220"/>
                    <a:pt x="90" y="224"/>
                    <a:pt x="96" y="224"/>
                  </a:cubicBezTo>
                  <a:cubicBezTo>
                    <a:pt x="102" y="224"/>
                    <a:pt x="106" y="220"/>
                    <a:pt x="106" y="214"/>
                  </a:cubicBezTo>
                  <a:cubicBezTo>
                    <a:pt x="106" y="22"/>
                    <a:pt x="106" y="22"/>
                    <a:pt x="106" y="22"/>
                  </a:cubicBezTo>
                  <a:cubicBezTo>
                    <a:pt x="106" y="16"/>
                    <a:pt x="102" y="11"/>
                    <a:pt x="96" y="11"/>
                  </a:cubicBezTo>
                  <a:close/>
                  <a:moveTo>
                    <a:pt x="53" y="43"/>
                  </a:moveTo>
                  <a:cubicBezTo>
                    <a:pt x="47" y="43"/>
                    <a:pt x="42" y="48"/>
                    <a:pt x="42" y="54"/>
                  </a:cubicBezTo>
                  <a:cubicBezTo>
                    <a:pt x="42" y="182"/>
                    <a:pt x="42" y="182"/>
                    <a:pt x="42" y="182"/>
                  </a:cubicBezTo>
                  <a:cubicBezTo>
                    <a:pt x="42" y="188"/>
                    <a:pt x="47" y="192"/>
                    <a:pt x="53" y="192"/>
                  </a:cubicBezTo>
                  <a:cubicBezTo>
                    <a:pt x="59" y="192"/>
                    <a:pt x="64" y="188"/>
                    <a:pt x="64" y="182"/>
                  </a:cubicBezTo>
                  <a:cubicBezTo>
                    <a:pt x="64" y="54"/>
                    <a:pt x="64" y="54"/>
                    <a:pt x="64" y="54"/>
                  </a:cubicBezTo>
                  <a:cubicBezTo>
                    <a:pt x="64" y="48"/>
                    <a:pt x="59" y="43"/>
                    <a:pt x="53" y="43"/>
                  </a:cubicBezTo>
                  <a:close/>
                  <a:moveTo>
                    <a:pt x="10" y="86"/>
                  </a:moveTo>
                  <a:cubicBezTo>
                    <a:pt x="4" y="86"/>
                    <a:pt x="0" y="90"/>
                    <a:pt x="0" y="96"/>
                  </a:cubicBezTo>
                  <a:cubicBezTo>
                    <a:pt x="0" y="139"/>
                    <a:pt x="0" y="139"/>
                    <a:pt x="0" y="139"/>
                  </a:cubicBezTo>
                  <a:cubicBezTo>
                    <a:pt x="0" y="145"/>
                    <a:pt x="4" y="150"/>
                    <a:pt x="10" y="150"/>
                  </a:cubicBezTo>
                  <a:cubicBezTo>
                    <a:pt x="16" y="150"/>
                    <a:pt x="21" y="145"/>
                    <a:pt x="21" y="139"/>
                  </a:cubicBezTo>
                  <a:cubicBezTo>
                    <a:pt x="21" y="96"/>
                    <a:pt x="21" y="96"/>
                    <a:pt x="21" y="96"/>
                  </a:cubicBezTo>
                  <a:cubicBezTo>
                    <a:pt x="21" y="90"/>
                    <a:pt x="16" y="86"/>
                    <a:pt x="10" y="86"/>
                  </a:cubicBezTo>
                  <a:close/>
                  <a:moveTo>
                    <a:pt x="309" y="96"/>
                  </a:moveTo>
                  <a:cubicBezTo>
                    <a:pt x="303" y="96"/>
                    <a:pt x="298" y="101"/>
                    <a:pt x="298" y="107"/>
                  </a:cubicBezTo>
                  <a:cubicBezTo>
                    <a:pt x="298" y="128"/>
                    <a:pt x="298" y="128"/>
                    <a:pt x="298" y="128"/>
                  </a:cubicBezTo>
                  <a:cubicBezTo>
                    <a:pt x="298" y="134"/>
                    <a:pt x="303" y="139"/>
                    <a:pt x="309" y="139"/>
                  </a:cubicBezTo>
                  <a:cubicBezTo>
                    <a:pt x="315" y="139"/>
                    <a:pt x="320" y="134"/>
                    <a:pt x="320" y="128"/>
                  </a:cubicBezTo>
                  <a:cubicBezTo>
                    <a:pt x="320" y="107"/>
                    <a:pt x="320" y="107"/>
                    <a:pt x="320" y="107"/>
                  </a:cubicBezTo>
                  <a:cubicBezTo>
                    <a:pt x="320" y="101"/>
                    <a:pt x="315" y="96"/>
                    <a:pt x="309" y="96"/>
                  </a:cubicBezTo>
                  <a:close/>
                  <a:moveTo>
                    <a:pt x="266" y="64"/>
                  </a:moveTo>
                  <a:cubicBezTo>
                    <a:pt x="260" y="64"/>
                    <a:pt x="256" y="69"/>
                    <a:pt x="256" y="75"/>
                  </a:cubicBezTo>
                  <a:cubicBezTo>
                    <a:pt x="256" y="160"/>
                    <a:pt x="256" y="160"/>
                    <a:pt x="256" y="160"/>
                  </a:cubicBezTo>
                  <a:cubicBezTo>
                    <a:pt x="256" y="166"/>
                    <a:pt x="260" y="171"/>
                    <a:pt x="266" y="171"/>
                  </a:cubicBezTo>
                  <a:cubicBezTo>
                    <a:pt x="272" y="171"/>
                    <a:pt x="277" y="166"/>
                    <a:pt x="277" y="160"/>
                  </a:cubicBezTo>
                  <a:cubicBezTo>
                    <a:pt x="277" y="75"/>
                    <a:pt x="277" y="75"/>
                    <a:pt x="277" y="75"/>
                  </a:cubicBezTo>
                  <a:cubicBezTo>
                    <a:pt x="277" y="69"/>
                    <a:pt x="272" y="64"/>
                    <a:pt x="266" y="64"/>
                  </a:cubicBezTo>
                  <a:close/>
                  <a:moveTo>
                    <a:pt x="224" y="43"/>
                  </a:moveTo>
                  <a:cubicBezTo>
                    <a:pt x="218" y="43"/>
                    <a:pt x="213" y="48"/>
                    <a:pt x="213" y="54"/>
                  </a:cubicBezTo>
                  <a:cubicBezTo>
                    <a:pt x="213" y="182"/>
                    <a:pt x="213" y="182"/>
                    <a:pt x="213" y="182"/>
                  </a:cubicBezTo>
                  <a:cubicBezTo>
                    <a:pt x="213" y="188"/>
                    <a:pt x="218" y="192"/>
                    <a:pt x="224" y="192"/>
                  </a:cubicBezTo>
                  <a:cubicBezTo>
                    <a:pt x="230" y="192"/>
                    <a:pt x="234" y="188"/>
                    <a:pt x="234" y="182"/>
                  </a:cubicBezTo>
                  <a:cubicBezTo>
                    <a:pt x="234" y="54"/>
                    <a:pt x="234" y="54"/>
                    <a:pt x="234" y="54"/>
                  </a:cubicBezTo>
                  <a:cubicBezTo>
                    <a:pt x="234" y="48"/>
                    <a:pt x="230" y="43"/>
                    <a:pt x="224" y="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2" name="Freeform 297">
              <a:extLst>
                <a:ext uri="{FF2B5EF4-FFF2-40B4-BE49-F238E27FC236}">
                  <a16:creationId xmlns:a16="http://schemas.microsoft.com/office/drawing/2014/main" id="{8ADAE21C-37C1-174D-B685-97ABADE5325B}"/>
                </a:ext>
              </a:extLst>
            </p:cNvPr>
            <p:cNvSpPr>
              <a:spLocks noEditPoints="1"/>
            </p:cNvSpPr>
            <p:nvPr/>
          </p:nvSpPr>
          <p:spPr bwMode="auto">
            <a:xfrm>
              <a:off x="3374" y="2060"/>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83" name="Group 844">
            <a:extLst>
              <a:ext uri="{FF2B5EF4-FFF2-40B4-BE49-F238E27FC236}">
                <a16:creationId xmlns:a16="http://schemas.microsoft.com/office/drawing/2014/main" id="{4D9B16F4-F44A-D545-951A-8464E4427098}"/>
              </a:ext>
            </a:extLst>
          </p:cNvPr>
          <p:cNvGrpSpPr>
            <a:grpSpLocks noChangeAspect="1"/>
          </p:cNvGrpSpPr>
          <p:nvPr/>
        </p:nvGrpSpPr>
        <p:grpSpPr bwMode="auto">
          <a:xfrm>
            <a:off x="7091824" y="1615834"/>
            <a:ext cx="369676" cy="369676"/>
            <a:chOff x="4301" y="3046"/>
            <a:chExt cx="340" cy="340"/>
          </a:xfrm>
          <a:solidFill>
            <a:srgbClr val="00A3E0"/>
          </a:solidFill>
        </p:grpSpPr>
        <p:sp>
          <p:nvSpPr>
            <p:cNvPr id="84" name="Freeform 845">
              <a:extLst>
                <a:ext uri="{FF2B5EF4-FFF2-40B4-BE49-F238E27FC236}">
                  <a16:creationId xmlns:a16="http://schemas.microsoft.com/office/drawing/2014/main" id="{17C92302-035C-3E4A-859C-DE6664789E48}"/>
                </a:ext>
              </a:extLst>
            </p:cNvPr>
            <p:cNvSpPr>
              <a:spLocks noEditPoints="1"/>
            </p:cNvSpPr>
            <p:nvPr/>
          </p:nvSpPr>
          <p:spPr bwMode="auto">
            <a:xfrm>
              <a:off x="4371" y="3166"/>
              <a:ext cx="57" cy="142"/>
            </a:xfrm>
            <a:custGeom>
              <a:avLst/>
              <a:gdLst>
                <a:gd name="T0" fmla="*/ 54 w 86"/>
                <a:gd name="T1" fmla="*/ 0 h 213"/>
                <a:gd name="T2" fmla="*/ 32 w 86"/>
                <a:gd name="T3" fmla="*/ 0 h 213"/>
                <a:gd name="T4" fmla="*/ 22 w 86"/>
                <a:gd name="T5" fmla="*/ 9 h 213"/>
                <a:gd name="T6" fmla="*/ 1 w 86"/>
                <a:gd name="T7" fmla="*/ 115 h 213"/>
                <a:gd name="T8" fmla="*/ 3 w 86"/>
                <a:gd name="T9" fmla="*/ 124 h 213"/>
                <a:gd name="T10" fmla="*/ 11 w 86"/>
                <a:gd name="T11" fmla="*/ 128 h 213"/>
                <a:gd name="T12" fmla="*/ 11 w 86"/>
                <a:gd name="T13" fmla="*/ 203 h 213"/>
                <a:gd name="T14" fmla="*/ 22 w 86"/>
                <a:gd name="T15" fmla="*/ 213 h 213"/>
                <a:gd name="T16" fmla="*/ 32 w 86"/>
                <a:gd name="T17" fmla="*/ 203 h 213"/>
                <a:gd name="T18" fmla="*/ 32 w 86"/>
                <a:gd name="T19" fmla="*/ 128 h 213"/>
                <a:gd name="T20" fmla="*/ 54 w 86"/>
                <a:gd name="T21" fmla="*/ 128 h 213"/>
                <a:gd name="T22" fmla="*/ 54 w 86"/>
                <a:gd name="T23" fmla="*/ 203 h 213"/>
                <a:gd name="T24" fmla="*/ 64 w 86"/>
                <a:gd name="T25" fmla="*/ 213 h 213"/>
                <a:gd name="T26" fmla="*/ 75 w 86"/>
                <a:gd name="T27" fmla="*/ 203 h 213"/>
                <a:gd name="T28" fmla="*/ 75 w 86"/>
                <a:gd name="T29" fmla="*/ 128 h 213"/>
                <a:gd name="T30" fmla="*/ 83 w 86"/>
                <a:gd name="T31" fmla="*/ 124 h 213"/>
                <a:gd name="T32" fmla="*/ 85 w 86"/>
                <a:gd name="T33" fmla="*/ 115 h 213"/>
                <a:gd name="T34" fmla="*/ 64 w 86"/>
                <a:gd name="T35" fmla="*/ 9 h 213"/>
                <a:gd name="T36" fmla="*/ 54 w 86"/>
                <a:gd name="T37" fmla="*/ 0 h 213"/>
                <a:gd name="T38" fmla="*/ 41 w 86"/>
                <a:gd name="T39" fmla="*/ 21 h 213"/>
                <a:gd name="T40" fmla="*/ 45 w 86"/>
                <a:gd name="T41" fmla="*/ 21 h 213"/>
                <a:gd name="T42" fmla="*/ 62 w 86"/>
                <a:gd name="T43" fmla="*/ 107 h 213"/>
                <a:gd name="T44" fmla="*/ 24 w 86"/>
                <a:gd name="T45" fmla="*/ 107 h 213"/>
                <a:gd name="T46" fmla="*/ 41 w 86"/>
                <a:gd name="T47" fmla="*/ 2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 h="213">
                  <a:moveTo>
                    <a:pt x="54" y="0"/>
                  </a:moveTo>
                  <a:cubicBezTo>
                    <a:pt x="32" y="0"/>
                    <a:pt x="32" y="0"/>
                    <a:pt x="32" y="0"/>
                  </a:cubicBezTo>
                  <a:cubicBezTo>
                    <a:pt x="27" y="0"/>
                    <a:pt x="23" y="4"/>
                    <a:pt x="22" y="9"/>
                  </a:cubicBezTo>
                  <a:cubicBezTo>
                    <a:pt x="1" y="115"/>
                    <a:pt x="1" y="115"/>
                    <a:pt x="1" y="115"/>
                  </a:cubicBezTo>
                  <a:cubicBezTo>
                    <a:pt x="0" y="118"/>
                    <a:pt x="1" y="122"/>
                    <a:pt x="3" y="124"/>
                  </a:cubicBezTo>
                  <a:cubicBezTo>
                    <a:pt x="5" y="127"/>
                    <a:pt x="8" y="128"/>
                    <a:pt x="11" y="128"/>
                  </a:cubicBezTo>
                  <a:cubicBezTo>
                    <a:pt x="11" y="203"/>
                    <a:pt x="11" y="203"/>
                    <a:pt x="11" y="203"/>
                  </a:cubicBezTo>
                  <a:cubicBezTo>
                    <a:pt x="11" y="209"/>
                    <a:pt x="16" y="213"/>
                    <a:pt x="22" y="213"/>
                  </a:cubicBezTo>
                  <a:cubicBezTo>
                    <a:pt x="28" y="213"/>
                    <a:pt x="32" y="209"/>
                    <a:pt x="32" y="203"/>
                  </a:cubicBezTo>
                  <a:cubicBezTo>
                    <a:pt x="32" y="128"/>
                    <a:pt x="32" y="128"/>
                    <a:pt x="32" y="128"/>
                  </a:cubicBezTo>
                  <a:cubicBezTo>
                    <a:pt x="54" y="128"/>
                    <a:pt x="54" y="128"/>
                    <a:pt x="54" y="128"/>
                  </a:cubicBezTo>
                  <a:cubicBezTo>
                    <a:pt x="54" y="203"/>
                    <a:pt x="54" y="203"/>
                    <a:pt x="54" y="203"/>
                  </a:cubicBezTo>
                  <a:cubicBezTo>
                    <a:pt x="54" y="209"/>
                    <a:pt x="58" y="213"/>
                    <a:pt x="64" y="213"/>
                  </a:cubicBezTo>
                  <a:cubicBezTo>
                    <a:pt x="70" y="213"/>
                    <a:pt x="75" y="209"/>
                    <a:pt x="75" y="203"/>
                  </a:cubicBezTo>
                  <a:cubicBezTo>
                    <a:pt x="75" y="128"/>
                    <a:pt x="75" y="128"/>
                    <a:pt x="75" y="128"/>
                  </a:cubicBezTo>
                  <a:cubicBezTo>
                    <a:pt x="78" y="128"/>
                    <a:pt x="81" y="127"/>
                    <a:pt x="83" y="124"/>
                  </a:cubicBezTo>
                  <a:cubicBezTo>
                    <a:pt x="85" y="122"/>
                    <a:pt x="86" y="118"/>
                    <a:pt x="85" y="115"/>
                  </a:cubicBezTo>
                  <a:cubicBezTo>
                    <a:pt x="64" y="9"/>
                    <a:pt x="64" y="9"/>
                    <a:pt x="64" y="9"/>
                  </a:cubicBezTo>
                  <a:cubicBezTo>
                    <a:pt x="63" y="4"/>
                    <a:pt x="59" y="0"/>
                    <a:pt x="54" y="0"/>
                  </a:cubicBezTo>
                  <a:close/>
                  <a:moveTo>
                    <a:pt x="41" y="21"/>
                  </a:moveTo>
                  <a:cubicBezTo>
                    <a:pt x="45" y="21"/>
                    <a:pt x="45" y="21"/>
                    <a:pt x="45" y="21"/>
                  </a:cubicBezTo>
                  <a:cubicBezTo>
                    <a:pt x="62" y="107"/>
                    <a:pt x="62" y="107"/>
                    <a:pt x="62" y="107"/>
                  </a:cubicBezTo>
                  <a:cubicBezTo>
                    <a:pt x="24" y="107"/>
                    <a:pt x="24" y="107"/>
                    <a:pt x="24" y="107"/>
                  </a:cubicBezTo>
                  <a:lnTo>
                    <a:pt x="41"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5" name="Freeform 846">
              <a:extLst>
                <a:ext uri="{FF2B5EF4-FFF2-40B4-BE49-F238E27FC236}">
                  <a16:creationId xmlns:a16="http://schemas.microsoft.com/office/drawing/2014/main" id="{BA244190-1444-E445-9410-A3F99B9C2748}"/>
                </a:ext>
              </a:extLst>
            </p:cNvPr>
            <p:cNvSpPr>
              <a:spLocks noEditPoints="1"/>
            </p:cNvSpPr>
            <p:nvPr/>
          </p:nvSpPr>
          <p:spPr bwMode="auto">
            <a:xfrm>
              <a:off x="4379" y="3110"/>
              <a:ext cx="42" cy="42"/>
            </a:xfrm>
            <a:custGeom>
              <a:avLst/>
              <a:gdLst>
                <a:gd name="T0" fmla="*/ 32 w 64"/>
                <a:gd name="T1" fmla="*/ 64 h 64"/>
                <a:gd name="T2" fmla="*/ 64 w 64"/>
                <a:gd name="T3" fmla="*/ 32 h 64"/>
                <a:gd name="T4" fmla="*/ 32 w 64"/>
                <a:gd name="T5" fmla="*/ 0 h 64"/>
                <a:gd name="T6" fmla="*/ 0 w 64"/>
                <a:gd name="T7" fmla="*/ 32 h 64"/>
                <a:gd name="T8" fmla="*/ 32 w 64"/>
                <a:gd name="T9" fmla="*/ 64 h 64"/>
                <a:gd name="T10" fmla="*/ 32 w 64"/>
                <a:gd name="T11" fmla="*/ 21 h 64"/>
                <a:gd name="T12" fmla="*/ 43 w 64"/>
                <a:gd name="T13" fmla="*/ 32 h 64"/>
                <a:gd name="T14" fmla="*/ 32 w 64"/>
                <a:gd name="T15" fmla="*/ 42 h 64"/>
                <a:gd name="T16" fmla="*/ 21 w 64"/>
                <a:gd name="T17" fmla="*/ 32 h 64"/>
                <a:gd name="T18" fmla="*/ 32 w 64"/>
                <a:gd name="T19"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50" y="64"/>
                    <a:pt x="64" y="49"/>
                    <a:pt x="64" y="32"/>
                  </a:cubicBezTo>
                  <a:cubicBezTo>
                    <a:pt x="64" y="14"/>
                    <a:pt x="50" y="0"/>
                    <a:pt x="32" y="0"/>
                  </a:cubicBezTo>
                  <a:cubicBezTo>
                    <a:pt x="14" y="0"/>
                    <a:pt x="0" y="14"/>
                    <a:pt x="0" y="32"/>
                  </a:cubicBezTo>
                  <a:cubicBezTo>
                    <a:pt x="0" y="49"/>
                    <a:pt x="14" y="64"/>
                    <a:pt x="32" y="64"/>
                  </a:cubicBezTo>
                  <a:close/>
                  <a:moveTo>
                    <a:pt x="32" y="21"/>
                  </a:moveTo>
                  <a:cubicBezTo>
                    <a:pt x="38" y="21"/>
                    <a:pt x="43" y="26"/>
                    <a:pt x="43" y="32"/>
                  </a:cubicBezTo>
                  <a:cubicBezTo>
                    <a:pt x="43" y="38"/>
                    <a:pt x="38" y="42"/>
                    <a:pt x="32" y="42"/>
                  </a:cubicBezTo>
                  <a:cubicBezTo>
                    <a:pt x="26" y="42"/>
                    <a:pt x="21" y="38"/>
                    <a:pt x="21" y="32"/>
                  </a:cubicBezTo>
                  <a:cubicBezTo>
                    <a:pt x="21" y="26"/>
                    <a:pt x="26" y="21"/>
                    <a:pt x="32"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6" name="Freeform 847">
              <a:extLst>
                <a:ext uri="{FF2B5EF4-FFF2-40B4-BE49-F238E27FC236}">
                  <a16:creationId xmlns:a16="http://schemas.microsoft.com/office/drawing/2014/main" id="{6859726C-32CC-4644-B9CE-B14063954BCA}"/>
                </a:ext>
              </a:extLst>
            </p:cNvPr>
            <p:cNvSpPr>
              <a:spLocks noEditPoints="1"/>
            </p:cNvSpPr>
            <p:nvPr/>
          </p:nvSpPr>
          <p:spPr bwMode="auto">
            <a:xfrm>
              <a:off x="4513" y="3166"/>
              <a:ext cx="57" cy="142"/>
            </a:xfrm>
            <a:custGeom>
              <a:avLst/>
              <a:gdLst>
                <a:gd name="T0" fmla="*/ 74 w 85"/>
                <a:gd name="T1" fmla="*/ 0 h 213"/>
                <a:gd name="T2" fmla="*/ 10 w 85"/>
                <a:gd name="T3" fmla="*/ 0 h 213"/>
                <a:gd name="T4" fmla="*/ 0 w 85"/>
                <a:gd name="T5" fmla="*/ 11 h 213"/>
                <a:gd name="T6" fmla="*/ 0 w 85"/>
                <a:gd name="T7" fmla="*/ 96 h 213"/>
                <a:gd name="T8" fmla="*/ 10 w 85"/>
                <a:gd name="T9" fmla="*/ 107 h 213"/>
                <a:gd name="T10" fmla="*/ 10 w 85"/>
                <a:gd name="T11" fmla="*/ 203 h 213"/>
                <a:gd name="T12" fmla="*/ 21 w 85"/>
                <a:gd name="T13" fmla="*/ 213 h 213"/>
                <a:gd name="T14" fmla="*/ 32 w 85"/>
                <a:gd name="T15" fmla="*/ 203 h 213"/>
                <a:gd name="T16" fmla="*/ 32 w 85"/>
                <a:gd name="T17" fmla="*/ 107 h 213"/>
                <a:gd name="T18" fmla="*/ 53 w 85"/>
                <a:gd name="T19" fmla="*/ 107 h 213"/>
                <a:gd name="T20" fmla="*/ 53 w 85"/>
                <a:gd name="T21" fmla="*/ 203 h 213"/>
                <a:gd name="T22" fmla="*/ 64 w 85"/>
                <a:gd name="T23" fmla="*/ 213 h 213"/>
                <a:gd name="T24" fmla="*/ 74 w 85"/>
                <a:gd name="T25" fmla="*/ 203 h 213"/>
                <a:gd name="T26" fmla="*/ 74 w 85"/>
                <a:gd name="T27" fmla="*/ 107 h 213"/>
                <a:gd name="T28" fmla="*/ 85 w 85"/>
                <a:gd name="T29" fmla="*/ 96 h 213"/>
                <a:gd name="T30" fmla="*/ 85 w 85"/>
                <a:gd name="T31" fmla="*/ 11 h 213"/>
                <a:gd name="T32" fmla="*/ 74 w 85"/>
                <a:gd name="T33" fmla="*/ 0 h 213"/>
                <a:gd name="T34" fmla="*/ 21 w 85"/>
                <a:gd name="T35" fmla="*/ 21 h 213"/>
                <a:gd name="T36" fmla="*/ 64 w 85"/>
                <a:gd name="T37" fmla="*/ 21 h 213"/>
                <a:gd name="T38" fmla="*/ 64 w 85"/>
                <a:gd name="T39" fmla="*/ 85 h 213"/>
                <a:gd name="T40" fmla="*/ 21 w 85"/>
                <a:gd name="T41" fmla="*/ 85 h 213"/>
                <a:gd name="T42" fmla="*/ 21 w 85"/>
                <a:gd name="T43" fmla="*/ 2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213">
                  <a:moveTo>
                    <a:pt x="74" y="0"/>
                  </a:moveTo>
                  <a:cubicBezTo>
                    <a:pt x="10" y="0"/>
                    <a:pt x="10" y="0"/>
                    <a:pt x="10" y="0"/>
                  </a:cubicBezTo>
                  <a:cubicBezTo>
                    <a:pt x="4" y="0"/>
                    <a:pt x="0" y="5"/>
                    <a:pt x="0" y="11"/>
                  </a:cubicBezTo>
                  <a:cubicBezTo>
                    <a:pt x="0" y="96"/>
                    <a:pt x="0" y="96"/>
                    <a:pt x="0" y="96"/>
                  </a:cubicBezTo>
                  <a:cubicBezTo>
                    <a:pt x="0" y="102"/>
                    <a:pt x="4" y="107"/>
                    <a:pt x="10" y="107"/>
                  </a:cubicBezTo>
                  <a:cubicBezTo>
                    <a:pt x="10" y="203"/>
                    <a:pt x="10" y="203"/>
                    <a:pt x="10" y="203"/>
                  </a:cubicBezTo>
                  <a:cubicBezTo>
                    <a:pt x="10" y="209"/>
                    <a:pt x="15" y="213"/>
                    <a:pt x="21" y="213"/>
                  </a:cubicBezTo>
                  <a:cubicBezTo>
                    <a:pt x="27" y="213"/>
                    <a:pt x="32" y="209"/>
                    <a:pt x="32" y="203"/>
                  </a:cubicBezTo>
                  <a:cubicBezTo>
                    <a:pt x="32" y="107"/>
                    <a:pt x="32" y="107"/>
                    <a:pt x="32" y="107"/>
                  </a:cubicBezTo>
                  <a:cubicBezTo>
                    <a:pt x="53" y="107"/>
                    <a:pt x="53" y="107"/>
                    <a:pt x="53" y="107"/>
                  </a:cubicBezTo>
                  <a:cubicBezTo>
                    <a:pt x="53" y="203"/>
                    <a:pt x="53" y="203"/>
                    <a:pt x="53" y="203"/>
                  </a:cubicBezTo>
                  <a:cubicBezTo>
                    <a:pt x="53" y="209"/>
                    <a:pt x="58" y="213"/>
                    <a:pt x="64" y="213"/>
                  </a:cubicBezTo>
                  <a:cubicBezTo>
                    <a:pt x="70" y="213"/>
                    <a:pt x="74" y="209"/>
                    <a:pt x="74" y="203"/>
                  </a:cubicBezTo>
                  <a:cubicBezTo>
                    <a:pt x="74" y="107"/>
                    <a:pt x="74" y="107"/>
                    <a:pt x="74" y="107"/>
                  </a:cubicBezTo>
                  <a:cubicBezTo>
                    <a:pt x="80" y="107"/>
                    <a:pt x="85" y="102"/>
                    <a:pt x="85" y="96"/>
                  </a:cubicBezTo>
                  <a:cubicBezTo>
                    <a:pt x="85" y="11"/>
                    <a:pt x="85" y="11"/>
                    <a:pt x="85" y="11"/>
                  </a:cubicBezTo>
                  <a:cubicBezTo>
                    <a:pt x="85" y="5"/>
                    <a:pt x="80" y="0"/>
                    <a:pt x="74" y="0"/>
                  </a:cubicBezTo>
                  <a:close/>
                  <a:moveTo>
                    <a:pt x="21" y="21"/>
                  </a:moveTo>
                  <a:cubicBezTo>
                    <a:pt x="64" y="21"/>
                    <a:pt x="64" y="21"/>
                    <a:pt x="64" y="21"/>
                  </a:cubicBezTo>
                  <a:cubicBezTo>
                    <a:pt x="64" y="85"/>
                    <a:pt x="64" y="85"/>
                    <a:pt x="64" y="85"/>
                  </a:cubicBezTo>
                  <a:cubicBezTo>
                    <a:pt x="21" y="85"/>
                    <a:pt x="21" y="85"/>
                    <a:pt x="21" y="85"/>
                  </a:cubicBezTo>
                  <a:lnTo>
                    <a:pt x="21"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7" name="Freeform 848">
              <a:extLst>
                <a:ext uri="{FF2B5EF4-FFF2-40B4-BE49-F238E27FC236}">
                  <a16:creationId xmlns:a16="http://schemas.microsoft.com/office/drawing/2014/main" id="{8588648F-8330-3D49-9427-76B84D3C311D}"/>
                </a:ext>
              </a:extLst>
            </p:cNvPr>
            <p:cNvSpPr>
              <a:spLocks noEditPoints="1"/>
            </p:cNvSpPr>
            <p:nvPr/>
          </p:nvSpPr>
          <p:spPr bwMode="auto">
            <a:xfrm>
              <a:off x="4520" y="3110"/>
              <a:ext cx="43" cy="42"/>
            </a:xfrm>
            <a:custGeom>
              <a:avLst/>
              <a:gdLst>
                <a:gd name="T0" fmla="*/ 32 w 64"/>
                <a:gd name="T1" fmla="*/ 64 h 64"/>
                <a:gd name="T2" fmla="*/ 64 w 64"/>
                <a:gd name="T3" fmla="*/ 32 h 64"/>
                <a:gd name="T4" fmla="*/ 32 w 64"/>
                <a:gd name="T5" fmla="*/ 0 h 64"/>
                <a:gd name="T6" fmla="*/ 0 w 64"/>
                <a:gd name="T7" fmla="*/ 32 h 64"/>
                <a:gd name="T8" fmla="*/ 32 w 64"/>
                <a:gd name="T9" fmla="*/ 64 h 64"/>
                <a:gd name="T10" fmla="*/ 32 w 64"/>
                <a:gd name="T11" fmla="*/ 21 h 64"/>
                <a:gd name="T12" fmla="*/ 43 w 64"/>
                <a:gd name="T13" fmla="*/ 32 h 64"/>
                <a:gd name="T14" fmla="*/ 32 w 64"/>
                <a:gd name="T15" fmla="*/ 42 h 64"/>
                <a:gd name="T16" fmla="*/ 22 w 64"/>
                <a:gd name="T17" fmla="*/ 32 h 64"/>
                <a:gd name="T18" fmla="*/ 32 w 64"/>
                <a:gd name="T19"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50" y="64"/>
                    <a:pt x="64" y="49"/>
                    <a:pt x="64" y="32"/>
                  </a:cubicBezTo>
                  <a:cubicBezTo>
                    <a:pt x="64" y="14"/>
                    <a:pt x="50" y="0"/>
                    <a:pt x="32" y="0"/>
                  </a:cubicBezTo>
                  <a:cubicBezTo>
                    <a:pt x="15" y="0"/>
                    <a:pt x="0" y="14"/>
                    <a:pt x="0" y="32"/>
                  </a:cubicBezTo>
                  <a:cubicBezTo>
                    <a:pt x="0" y="49"/>
                    <a:pt x="15" y="64"/>
                    <a:pt x="32" y="64"/>
                  </a:cubicBezTo>
                  <a:close/>
                  <a:moveTo>
                    <a:pt x="32" y="21"/>
                  </a:moveTo>
                  <a:cubicBezTo>
                    <a:pt x="38" y="21"/>
                    <a:pt x="43" y="26"/>
                    <a:pt x="43" y="32"/>
                  </a:cubicBezTo>
                  <a:cubicBezTo>
                    <a:pt x="43" y="38"/>
                    <a:pt x="38" y="42"/>
                    <a:pt x="32" y="42"/>
                  </a:cubicBezTo>
                  <a:cubicBezTo>
                    <a:pt x="26" y="42"/>
                    <a:pt x="22" y="38"/>
                    <a:pt x="22" y="32"/>
                  </a:cubicBezTo>
                  <a:cubicBezTo>
                    <a:pt x="22" y="26"/>
                    <a:pt x="26" y="21"/>
                    <a:pt x="32"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8" name="Freeform 849">
              <a:extLst>
                <a:ext uri="{FF2B5EF4-FFF2-40B4-BE49-F238E27FC236}">
                  <a16:creationId xmlns:a16="http://schemas.microsoft.com/office/drawing/2014/main" id="{2259B4A2-FE49-0141-903E-3A03D22992BB}"/>
                </a:ext>
              </a:extLst>
            </p:cNvPr>
            <p:cNvSpPr>
              <a:spLocks noEditPoints="1"/>
            </p:cNvSpPr>
            <p:nvPr/>
          </p:nvSpPr>
          <p:spPr bwMode="auto">
            <a:xfrm>
              <a:off x="4442" y="3166"/>
              <a:ext cx="57" cy="142"/>
            </a:xfrm>
            <a:custGeom>
              <a:avLst/>
              <a:gdLst>
                <a:gd name="T0" fmla="*/ 75 w 85"/>
                <a:gd name="T1" fmla="*/ 0 h 213"/>
                <a:gd name="T2" fmla="*/ 11 w 85"/>
                <a:gd name="T3" fmla="*/ 0 h 213"/>
                <a:gd name="T4" fmla="*/ 0 w 85"/>
                <a:gd name="T5" fmla="*/ 11 h 213"/>
                <a:gd name="T6" fmla="*/ 0 w 85"/>
                <a:gd name="T7" fmla="*/ 96 h 213"/>
                <a:gd name="T8" fmla="*/ 11 w 85"/>
                <a:gd name="T9" fmla="*/ 107 h 213"/>
                <a:gd name="T10" fmla="*/ 11 w 85"/>
                <a:gd name="T11" fmla="*/ 203 h 213"/>
                <a:gd name="T12" fmla="*/ 21 w 85"/>
                <a:gd name="T13" fmla="*/ 213 h 213"/>
                <a:gd name="T14" fmla="*/ 32 w 85"/>
                <a:gd name="T15" fmla="*/ 203 h 213"/>
                <a:gd name="T16" fmla="*/ 32 w 85"/>
                <a:gd name="T17" fmla="*/ 107 h 213"/>
                <a:gd name="T18" fmla="*/ 53 w 85"/>
                <a:gd name="T19" fmla="*/ 107 h 213"/>
                <a:gd name="T20" fmla="*/ 53 w 85"/>
                <a:gd name="T21" fmla="*/ 203 h 213"/>
                <a:gd name="T22" fmla="*/ 64 w 85"/>
                <a:gd name="T23" fmla="*/ 213 h 213"/>
                <a:gd name="T24" fmla="*/ 75 w 85"/>
                <a:gd name="T25" fmla="*/ 203 h 213"/>
                <a:gd name="T26" fmla="*/ 75 w 85"/>
                <a:gd name="T27" fmla="*/ 107 h 213"/>
                <a:gd name="T28" fmla="*/ 85 w 85"/>
                <a:gd name="T29" fmla="*/ 96 h 213"/>
                <a:gd name="T30" fmla="*/ 85 w 85"/>
                <a:gd name="T31" fmla="*/ 11 h 213"/>
                <a:gd name="T32" fmla="*/ 75 w 85"/>
                <a:gd name="T33" fmla="*/ 0 h 213"/>
                <a:gd name="T34" fmla="*/ 21 w 85"/>
                <a:gd name="T35" fmla="*/ 21 h 213"/>
                <a:gd name="T36" fmla="*/ 64 w 85"/>
                <a:gd name="T37" fmla="*/ 21 h 213"/>
                <a:gd name="T38" fmla="*/ 64 w 85"/>
                <a:gd name="T39" fmla="*/ 85 h 213"/>
                <a:gd name="T40" fmla="*/ 21 w 85"/>
                <a:gd name="T41" fmla="*/ 85 h 213"/>
                <a:gd name="T42" fmla="*/ 21 w 85"/>
                <a:gd name="T43" fmla="*/ 2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213">
                  <a:moveTo>
                    <a:pt x="75" y="0"/>
                  </a:moveTo>
                  <a:cubicBezTo>
                    <a:pt x="11" y="0"/>
                    <a:pt x="11" y="0"/>
                    <a:pt x="11" y="0"/>
                  </a:cubicBezTo>
                  <a:cubicBezTo>
                    <a:pt x="5" y="0"/>
                    <a:pt x="0" y="5"/>
                    <a:pt x="0" y="11"/>
                  </a:cubicBezTo>
                  <a:cubicBezTo>
                    <a:pt x="0" y="96"/>
                    <a:pt x="0" y="96"/>
                    <a:pt x="0" y="96"/>
                  </a:cubicBezTo>
                  <a:cubicBezTo>
                    <a:pt x="0" y="102"/>
                    <a:pt x="5" y="107"/>
                    <a:pt x="11" y="107"/>
                  </a:cubicBezTo>
                  <a:cubicBezTo>
                    <a:pt x="11" y="203"/>
                    <a:pt x="11" y="203"/>
                    <a:pt x="11" y="203"/>
                  </a:cubicBezTo>
                  <a:cubicBezTo>
                    <a:pt x="11" y="209"/>
                    <a:pt x="15" y="213"/>
                    <a:pt x="21" y="213"/>
                  </a:cubicBezTo>
                  <a:cubicBezTo>
                    <a:pt x="27" y="213"/>
                    <a:pt x="32" y="209"/>
                    <a:pt x="32" y="203"/>
                  </a:cubicBezTo>
                  <a:cubicBezTo>
                    <a:pt x="32" y="107"/>
                    <a:pt x="32" y="107"/>
                    <a:pt x="32" y="107"/>
                  </a:cubicBezTo>
                  <a:cubicBezTo>
                    <a:pt x="53" y="107"/>
                    <a:pt x="53" y="107"/>
                    <a:pt x="53" y="107"/>
                  </a:cubicBezTo>
                  <a:cubicBezTo>
                    <a:pt x="53" y="203"/>
                    <a:pt x="53" y="203"/>
                    <a:pt x="53" y="203"/>
                  </a:cubicBezTo>
                  <a:cubicBezTo>
                    <a:pt x="53" y="209"/>
                    <a:pt x="58" y="213"/>
                    <a:pt x="64" y="213"/>
                  </a:cubicBezTo>
                  <a:cubicBezTo>
                    <a:pt x="70" y="213"/>
                    <a:pt x="75" y="209"/>
                    <a:pt x="75" y="203"/>
                  </a:cubicBezTo>
                  <a:cubicBezTo>
                    <a:pt x="75" y="107"/>
                    <a:pt x="75" y="107"/>
                    <a:pt x="75" y="107"/>
                  </a:cubicBezTo>
                  <a:cubicBezTo>
                    <a:pt x="81" y="107"/>
                    <a:pt x="85" y="102"/>
                    <a:pt x="85" y="96"/>
                  </a:cubicBezTo>
                  <a:cubicBezTo>
                    <a:pt x="85" y="11"/>
                    <a:pt x="85" y="11"/>
                    <a:pt x="85" y="11"/>
                  </a:cubicBezTo>
                  <a:cubicBezTo>
                    <a:pt x="85" y="5"/>
                    <a:pt x="81" y="0"/>
                    <a:pt x="75" y="0"/>
                  </a:cubicBezTo>
                  <a:close/>
                  <a:moveTo>
                    <a:pt x="21" y="21"/>
                  </a:moveTo>
                  <a:cubicBezTo>
                    <a:pt x="64" y="21"/>
                    <a:pt x="64" y="21"/>
                    <a:pt x="64" y="21"/>
                  </a:cubicBezTo>
                  <a:cubicBezTo>
                    <a:pt x="64" y="85"/>
                    <a:pt x="64" y="85"/>
                    <a:pt x="64" y="85"/>
                  </a:cubicBezTo>
                  <a:cubicBezTo>
                    <a:pt x="21" y="85"/>
                    <a:pt x="21" y="85"/>
                    <a:pt x="21" y="85"/>
                  </a:cubicBezTo>
                  <a:lnTo>
                    <a:pt x="21"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89" name="Freeform 850">
              <a:extLst>
                <a:ext uri="{FF2B5EF4-FFF2-40B4-BE49-F238E27FC236}">
                  <a16:creationId xmlns:a16="http://schemas.microsoft.com/office/drawing/2014/main" id="{20743AD3-C471-FA44-B44A-00467B583926}"/>
                </a:ext>
              </a:extLst>
            </p:cNvPr>
            <p:cNvSpPr>
              <a:spLocks noEditPoints="1"/>
            </p:cNvSpPr>
            <p:nvPr/>
          </p:nvSpPr>
          <p:spPr bwMode="auto">
            <a:xfrm>
              <a:off x="4450" y="3110"/>
              <a:ext cx="42" cy="42"/>
            </a:xfrm>
            <a:custGeom>
              <a:avLst/>
              <a:gdLst>
                <a:gd name="T0" fmla="*/ 32 w 64"/>
                <a:gd name="T1" fmla="*/ 64 h 64"/>
                <a:gd name="T2" fmla="*/ 64 w 64"/>
                <a:gd name="T3" fmla="*/ 32 h 64"/>
                <a:gd name="T4" fmla="*/ 32 w 64"/>
                <a:gd name="T5" fmla="*/ 0 h 64"/>
                <a:gd name="T6" fmla="*/ 0 w 64"/>
                <a:gd name="T7" fmla="*/ 32 h 64"/>
                <a:gd name="T8" fmla="*/ 32 w 64"/>
                <a:gd name="T9" fmla="*/ 64 h 64"/>
                <a:gd name="T10" fmla="*/ 32 w 64"/>
                <a:gd name="T11" fmla="*/ 21 h 64"/>
                <a:gd name="T12" fmla="*/ 42 w 64"/>
                <a:gd name="T13" fmla="*/ 32 h 64"/>
                <a:gd name="T14" fmla="*/ 32 w 64"/>
                <a:gd name="T15" fmla="*/ 42 h 64"/>
                <a:gd name="T16" fmla="*/ 21 w 64"/>
                <a:gd name="T17" fmla="*/ 32 h 64"/>
                <a:gd name="T18" fmla="*/ 32 w 64"/>
                <a:gd name="T19"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49" y="64"/>
                    <a:pt x="64" y="49"/>
                    <a:pt x="64" y="32"/>
                  </a:cubicBezTo>
                  <a:cubicBezTo>
                    <a:pt x="64" y="14"/>
                    <a:pt x="49" y="0"/>
                    <a:pt x="32" y="0"/>
                  </a:cubicBezTo>
                  <a:cubicBezTo>
                    <a:pt x="14" y="0"/>
                    <a:pt x="0" y="14"/>
                    <a:pt x="0" y="32"/>
                  </a:cubicBezTo>
                  <a:cubicBezTo>
                    <a:pt x="0" y="49"/>
                    <a:pt x="14" y="64"/>
                    <a:pt x="32" y="64"/>
                  </a:cubicBezTo>
                  <a:close/>
                  <a:moveTo>
                    <a:pt x="32" y="21"/>
                  </a:moveTo>
                  <a:cubicBezTo>
                    <a:pt x="38" y="21"/>
                    <a:pt x="42" y="26"/>
                    <a:pt x="42" y="32"/>
                  </a:cubicBezTo>
                  <a:cubicBezTo>
                    <a:pt x="42" y="38"/>
                    <a:pt x="38" y="42"/>
                    <a:pt x="32" y="42"/>
                  </a:cubicBezTo>
                  <a:cubicBezTo>
                    <a:pt x="26" y="42"/>
                    <a:pt x="21" y="38"/>
                    <a:pt x="21" y="32"/>
                  </a:cubicBezTo>
                  <a:cubicBezTo>
                    <a:pt x="21" y="26"/>
                    <a:pt x="26" y="21"/>
                    <a:pt x="32"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90" name="Freeform 851">
              <a:extLst>
                <a:ext uri="{FF2B5EF4-FFF2-40B4-BE49-F238E27FC236}">
                  <a16:creationId xmlns:a16="http://schemas.microsoft.com/office/drawing/2014/main" id="{B483F697-EFF4-4944-B052-E815DF9F1227}"/>
                </a:ext>
              </a:extLst>
            </p:cNvPr>
            <p:cNvSpPr>
              <a:spLocks noEditPoints="1"/>
            </p:cNvSpPr>
            <p:nvPr/>
          </p:nvSpPr>
          <p:spPr bwMode="auto">
            <a:xfrm>
              <a:off x="4301" y="3046"/>
              <a:ext cx="340" cy="34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256 w 512"/>
                <a:gd name="T11" fmla="*/ 490 h 512"/>
                <a:gd name="T12" fmla="*/ 21 w 512"/>
                <a:gd name="T13" fmla="*/ 256 h 512"/>
                <a:gd name="T14" fmla="*/ 256 w 512"/>
                <a:gd name="T15" fmla="*/ 21 h 512"/>
                <a:gd name="T16" fmla="*/ 490 w 512"/>
                <a:gd name="T17" fmla="*/ 256 h 512"/>
                <a:gd name="T18" fmla="*/ 256 w 512"/>
                <a:gd name="T19" fmla="*/ 49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490"/>
                  </a:moveTo>
                  <a:cubicBezTo>
                    <a:pt x="126" y="490"/>
                    <a:pt x="21" y="385"/>
                    <a:pt x="21" y="256"/>
                  </a:cubicBezTo>
                  <a:cubicBezTo>
                    <a:pt x="21" y="126"/>
                    <a:pt x="126" y="21"/>
                    <a:pt x="256" y="21"/>
                  </a:cubicBezTo>
                  <a:cubicBezTo>
                    <a:pt x="385" y="21"/>
                    <a:pt x="490" y="126"/>
                    <a:pt x="490" y="256"/>
                  </a:cubicBezTo>
                  <a:cubicBezTo>
                    <a:pt x="490" y="385"/>
                    <a:pt x="385" y="490"/>
                    <a:pt x="256" y="4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grpSp>
        <p:nvGrpSpPr>
          <p:cNvPr id="91" name="Group 205">
            <a:extLst>
              <a:ext uri="{FF2B5EF4-FFF2-40B4-BE49-F238E27FC236}">
                <a16:creationId xmlns:a16="http://schemas.microsoft.com/office/drawing/2014/main" id="{DFF744C8-6084-CE42-BD05-8A462912A79D}"/>
              </a:ext>
            </a:extLst>
          </p:cNvPr>
          <p:cNvGrpSpPr>
            <a:grpSpLocks noChangeAspect="1"/>
          </p:cNvGrpSpPr>
          <p:nvPr/>
        </p:nvGrpSpPr>
        <p:grpSpPr>
          <a:xfrm>
            <a:off x="7980264" y="2628063"/>
            <a:ext cx="372873" cy="370800"/>
            <a:chOff x="3441700" y="3584575"/>
            <a:chExt cx="2570163" cy="2555875"/>
          </a:xfrm>
          <a:solidFill>
            <a:srgbClr val="00A3E0"/>
          </a:solidFill>
        </p:grpSpPr>
        <p:sp>
          <p:nvSpPr>
            <p:cNvPr id="92" name="Freeform 17">
              <a:extLst>
                <a:ext uri="{FF2B5EF4-FFF2-40B4-BE49-F238E27FC236}">
                  <a16:creationId xmlns:a16="http://schemas.microsoft.com/office/drawing/2014/main" id="{49889B49-3F50-5243-A5B0-6EE4196D3279}"/>
                </a:ext>
              </a:extLst>
            </p:cNvPr>
            <p:cNvSpPr>
              <a:spLocks noEditPoints="1"/>
            </p:cNvSpPr>
            <p:nvPr/>
          </p:nvSpPr>
          <p:spPr bwMode="auto">
            <a:xfrm>
              <a:off x="3441700" y="3584575"/>
              <a:ext cx="2570163" cy="2555875"/>
            </a:xfrm>
            <a:custGeom>
              <a:avLst/>
              <a:gdLst>
                <a:gd name="T0" fmla="*/ 192 w 384"/>
                <a:gd name="T1" fmla="*/ 16 h 384"/>
                <a:gd name="T2" fmla="*/ 368 w 384"/>
                <a:gd name="T3" fmla="*/ 192 h 384"/>
                <a:gd name="T4" fmla="*/ 192 w 384"/>
                <a:gd name="T5" fmla="*/ 368 h 384"/>
                <a:gd name="T6" fmla="*/ 16 w 384"/>
                <a:gd name="T7" fmla="*/ 192 h 384"/>
                <a:gd name="T8" fmla="*/ 192 w 384"/>
                <a:gd name="T9" fmla="*/ 16 h 384"/>
                <a:gd name="T10" fmla="*/ 192 w 384"/>
                <a:gd name="T11" fmla="*/ 0 h 384"/>
                <a:gd name="T12" fmla="*/ 0 w 384"/>
                <a:gd name="T13" fmla="*/ 192 h 384"/>
                <a:gd name="T14" fmla="*/ 192 w 384"/>
                <a:gd name="T15" fmla="*/ 384 h 384"/>
                <a:gd name="T16" fmla="*/ 384 w 384"/>
                <a:gd name="T17" fmla="*/ 192 h 384"/>
                <a:gd name="T18" fmla="*/ 192 w 384"/>
                <a:gd name="T19"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16"/>
                  </a:moveTo>
                  <a:cubicBezTo>
                    <a:pt x="289" y="16"/>
                    <a:pt x="368" y="95"/>
                    <a:pt x="368" y="192"/>
                  </a:cubicBezTo>
                  <a:cubicBezTo>
                    <a:pt x="368" y="289"/>
                    <a:pt x="289" y="368"/>
                    <a:pt x="192" y="368"/>
                  </a:cubicBezTo>
                  <a:cubicBezTo>
                    <a:pt x="95" y="368"/>
                    <a:pt x="16" y="289"/>
                    <a:pt x="16" y="192"/>
                  </a:cubicBezTo>
                  <a:cubicBezTo>
                    <a:pt x="16" y="95"/>
                    <a:pt x="95" y="16"/>
                    <a:pt x="192" y="16"/>
                  </a:cubicBezTo>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Verdana"/>
              </a:endParaRPr>
            </a:p>
          </p:txBody>
        </p:sp>
        <p:sp>
          <p:nvSpPr>
            <p:cNvPr id="93" name="Freeform 18">
              <a:extLst>
                <a:ext uri="{FF2B5EF4-FFF2-40B4-BE49-F238E27FC236}">
                  <a16:creationId xmlns:a16="http://schemas.microsoft.com/office/drawing/2014/main" id="{F642B773-4376-7445-9021-F885F17F7283}"/>
                </a:ext>
              </a:extLst>
            </p:cNvPr>
            <p:cNvSpPr>
              <a:spLocks noEditPoints="1"/>
            </p:cNvSpPr>
            <p:nvPr/>
          </p:nvSpPr>
          <p:spPr bwMode="auto">
            <a:xfrm>
              <a:off x="3976688" y="4210050"/>
              <a:ext cx="1479550" cy="1184275"/>
            </a:xfrm>
            <a:custGeom>
              <a:avLst/>
              <a:gdLst>
                <a:gd name="T0" fmla="*/ 56 w 221"/>
                <a:gd name="T1" fmla="*/ 122 h 178"/>
                <a:gd name="T2" fmla="*/ 88 w 221"/>
                <a:gd name="T3" fmla="*/ 90 h 178"/>
                <a:gd name="T4" fmla="*/ 56 w 221"/>
                <a:gd name="T5" fmla="*/ 58 h 178"/>
                <a:gd name="T6" fmla="*/ 24 w 221"/>
                <a:gd name="T7" fmla="*/ 90 h 178"/>
                <a:gd name="T8" fmla="*/ 56 w 221"/>
                <a:gd name="T9" fmla="*/ 122 h 178"/>
                <a:gd name="T10" fmla="*/ 56 w 221"/>
                <a:gd name="T11" fmla="*/ 74 h 178"/>
                <a:gd name="T12" fmla="*/ 72 w 221"/>
                <a:gd name="T13" fmla="*/ 90 h 178"/>
                <a:gd name="T14" fmla="*/ 56 w 221"/>
                <a:gd name="T15" fmla="*/ 106 h 178"/>
                <a:gd name="T16" fmla="*/ 40 w 221"/>
                <a:gd name="T17" fmla="*/ 90 h 178"/>
                <a:gd name="T18" fmla="*/ 56 w 221"/>
                <a:gd name="T19" fmla="*/ 74 h 178"/>
                <a:gd name="T20" fmla="*/ 127 w 221"/>
                <a:gd name="T21" fmla="*/ 68 h 178"/>
                <a:gd name="T22" fmla="*/ 136 w 221"/>
                <a:gd name="T23" fmla="*/ 89 h 178"/>
                <a:gd name="T24" fmla="*/ 127 w 221"/>
                <a:gd name="T25" fmla="*/ 111 h 178"/>
                <a:gd name="T26" fmla="*/ 122 w 221"/>
                <a:gd name="T27" fmla="*/ 113 h 178"/>
                <a:gd name="T28" fmla="*/ 116 w 221"/>
                <a:gd name="T29" fmla="*/ 111 h 178"/>
                <a:gd name="T30" fmla="*/ 116 w 221"/>
                <a:gd name="T31" fmla="*/ 100 h 178"/>
                <a:gd name="T32" fmla="*/ 120 w 221"/>
                <a:gd name="T33" fmla="*/ 89 h 178"/>
                <a:gd name="T34" fmla="*/ 116 w 221"/>
                <a:gd name="T35" fmla="*/ 78 h 178"/>
                <a:gd name="T36" fmla="*/ 116 w 221"/>
                <a:gd name="T37" fmla="*/ 67 h 178"/>
                <a:gd name="T38" fmla="*/ 127 w 221"/>
                <a:gd name="T39" fmla="*/ 68 h 178"/>
                <a:gd name="T40" fmla="*/ 178 w 221"/>
                <a:gd name="T41" fmla="*/ 89 h 178"/>
                <a:gd name="T42" fmla="*/ 153 w 221"/>
                <a:gd name="T43" fmla="*/ 144 h 178"/>
                <a:gd name="T44" fmla="*/ 147 w 221"/>
                <a:gd name="T45" fmla="*/ 145 h 178"/>
                <a:gd name="T46" fmla="*/ 141 w 221"/>
                <a:gd name="T47" fmla="*/ 143 h 178"/>
                <a:gd name="T48" fmla="*/ 142 w 221"/>
                <a:gd name="T49" fmla="*/ 131 h 178"/>
                <a:gd name="T50" fmla="*/ 162 w 221"/>
                <a:gd name="T51" fmla="*/ 89 h 178"/>
                <a:gd name="T52" fmla="*/ 142 w 221"/>
                <a:gd name="T53" fmla="*/ 47 h 178"/>
                <a:gd name="T54" fmla="*/ 141 w 221"/>
                <a:gd name="T55" fmla="*/ 36 h 178"/>
                <a:gd name="T56" fmla="*/ 153 w 221"/>
                <a:gd name="T57" fmla="*/ 35 h 178"/>
                <a:gd name="T58" fmla="*/ 178 w 221"/>
                <a:gd name="T59" fmla="*/ 89 h 178"/>
                <a:gd name="T60" fmla="*/ 221 w 221"/>
                <a:gd name="T61" fmla="*/ 89 h 178"/>
                <a:gd name="T62" fmla="*/ 178 w 221"/>
                <a:gd name="T63" fmla="*/ 176 h 178"/>
                <a:gd name="T64" fmla="*/ 173 w 221"/>
                <a:gd name="T65" fmla="*/ 178 h 178"/>
                <a:gd name="T66" fmla="*/ 167 w 221"/>
                <a:gd name="T67" fmla="*/ 175 h 178"/>
                <a:gd name="T68" fmla="*/ 168 w 221"/>
                <a:gd name="T69" fmla="*/ 163 h 178"/>
                <a:gd name="T70" fmla="*/ 205 w 221"/>
                <a:gd name="T71" fmla="*/ 89 h 178"/>
                <a:gd name="T72" fmla="*/ 168 w 221"/>
                <a:gd name="T73" fmla="*/ 15 h 178"/>
                <a:gd name="T74" fmla="*/ 167 w 221"/>
                <a:gd name="T75" fmla="*/ 4 h 178"/>
                <a:gd name="T76" fmla="*/ 178 w 221"/>
                <a:gd name="T77" fmla="*/ 2 h 178"/>
                <a:gd name="T78" fmla="*/ 221 w 221"/>
                <a:gd name="T79" fmla="*/ 89 h 178"/>
                <a:gd name="T80" fmla="*/ 112 w 221"/>
                <a:gd name="T81" fmla="*/ 146 h 178"/>
                <a:gd name="T82" fmla="*/ 112 w 221"/>
                <a:gd name="T83" fmla="*/ 170 h 178"/>
                <a:gd name="T84" fmla="*/ 104 w 221"/>
                <a:gd name="T85" fmla="*/ 178 h 178"/>
                <a:gd name="T86" fmla="*/ 96 w 221"/>
                <a:gd name="T87" fmla="*/ 170 h 178"/>
                <a:gd name="T88" fmla="*/ 96 w 221"/>
                <a:gd name="T89" fmla="*/ 154 h 178"/>
                <a:gd name="T90" fmla="*/ 16 w 221"/>
                <a:gd name="T91" fmla="*/ 154 h 178"/>
                <a:gd name="T92" fmla="*/ 16 w 221"/>
                <a:gd name="T93" fmla="*/ 170 h 178"/>
                <a:gd name="T94" fmla="*/ 8 w 221"/>
                <a:gd name="T95" fmla="*/ 178 h 178"/>
                <a:gd name="T96" fmla="*/ 0 w 221"/>
                <a:gd name="T97" fmla="*/ 170 h 178"/>
                <a:gd name="T98" fmla="*/ 0 w 221"/>
                <a:gd name="T99" fmla="*/ 146 h 178"/>
                <a:gd name="T100" fmla="*/ 8 w 221"/>
                <a:gd name="T101" fmla="*/ 138 h 178"/>
                <a:gd name="T102" fmla="*/ 104 w 221"/>
                <a:gd name="T103" fmla="*/ 138 h 178"/>
                <a:gd name="T104" fmla="*/ 112 w 221"/>
                <a:gd name="T105" fmla="*/ 14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1" h="178">
                  <a:moveTo>
                    <a:pt x="56" y="122"/>
                  </a:moveTo>
                  <a:cubicBezTo>
                    <a:pt x="73" y="122"/>
                    <a:pt x="88" y="107"/>
                    <a:pt x="88" y="90"/>
                  </a:cubicBezTo>
                  <a:cubicBezTo>
                    <a:pt x="88" y="72"/>
                    <a:pt x="73" y="58"/>
                    <a:pt x="56" y="58"/>
                  </a:cubicBezTo>
                  <a:cubicBezTo>
                    <a:pt x="38" y="58"/>
                    <a:pt x="24" y="72"/>
                    <a:pt x="24" y="90"/>
                  </a:cubicBezTo>
                  <a:cubicBezTo>
                    <a:pt x="24" y="107"/>
                    <a:pt x="38" y="122"/>
                    <a:pt x="56" y="122"/>
                  </a:cubicBezTo>
                  <a:close/>
                  <a:moveTo>
                    <a:pt x="56" y="74"/>
                  </a:moveTo>
                  <a:cubicBezTo>
                    <a:pt x="64" y="74"/>
                    <a:pt x="72" y="81"/>
                    <a:pt x="72" y="90"/>
                  </a:cubicBezTo>
                  <a:cubicBezTo>
                    <a:pt x="72" y="98"/>
                    <a:pt x="64" y="106"/>
                    <a:pt x="56" y="106"/>
                  </a:cubicBezTo>
                  <a:cubicBezTo>
                    <a:pt x="47" y="106"/>
                    <a:pt x="40" y="98"/>
                    <a:pt x="40" y="90"/>
                  </a:cubicBezTo>
                  <a:cubicBezTo>
                    <a:pt x="40" y="81"/>
                    <a:pt x="47" y="74"/>
                    <a:pt x="56" y="74"/>
                  </a:cubicBezTo>
                  <a:close/>
                  <a:moveTo>
                    <a:pt x="127" y="68"/>
                  </a:moveTo>
                  <a:cubicBezTo>
                    <a:pt x="133" y="73"/>
                    <a:pt x="136" y="81"/>
                    <a:pt x="136" y="89"/>
                  </a:cubicBezTo>
                  <a:cubicBezTo>
                    <a:pt x="136" y="97"/>
                    <a:pt x="133" y="105"/>
                    <a:pt x="127" y="111"/>
                  </a:cubicBezTo>
                  <a:cubicBezTo>
                    <a:pt x="126" y="112"/>
                    <a:pt x="124" y="113"/>
                    <a:pt x="122" y="113"/>
                  </a:cubicBezTo>
                  <a:cubicBezTo>
                    <a:pt x="120" y="113"/>
                    <a:pt x="118" y="112"/>
                    <a:pt x="116" y="111"/>
                  </a:cubicBezTo>
                  <a:cubicBezTo>
                    <a:pt x="113" y="108"/>
                    <a:pt x="113" y="103"/>
                    <a:pt x="116" y="100"/>
                  </a:cubicBezTo>
                  <a:cubicBezTo>
                    <a:pt x="118" y="97"/>
                    <a:pt x="120" y="93"/>
                    <a:pt x="120" y="89"/>
                  </a:cubicBezTo>
                  <a:cubicBezTo>
                    <a:pt x="120" y="85"/>
                    <a:pt x="118" y="81"/>
                    <a:pt x="116" y="78"/>
                  </a:cubicBezTo>
                  <a:cubicBezTo>
                    <a:pt x="113" y="75"/>
                    <a:pt x="113" y="70"/>
                    <a:pt x="116" y="67"/>
                  </a:cubicBezTo>
                  <a:cubicBezTo>
                    <a:pt x="119" y="64"/>
                    <a:pt x="124" y="64"/>
                    <a:pt x="127" y="68"/>
                  </a:cubicBezTo>
                  <a:close/>
                  <a:moveTo>
                    <a:pt x="178" y="89"/>
                  </a:moveTo>
                  <a:cubicBezTo>
                    <a:pt x="178" y="110"/>
                    <a:pt x="169" y="130"/>
                    <a:pt x="153" y="144"/>
                  </a:cubicBezTo>
                  <a:cubicBezTo>
                    <a:pt x="151" y="145"/>
                    <a:pt x="149" y="145"/>
                    <a:pt x="147" y="145"/>
                  </a:cubicBezTo>
                  <a:cubicBezTo>
                    <a:pt x="145" y="145"/>
                    <a:pt x="143" y="144"/>
                    <a:pt x="141" y="143"/>
                  </a:cubicBezTo>
                  <a:cubicBezTo>
                    <a:pt x="138" y="139"/>
                    <a:pt x="139" y="134"/>
                    <a:pt x="142" y="131"/>
                  </a:cubicBezTo>
                  <a:cubicBezTo>
                    <a:pt x="155" y="121"/>
                    <a:pt x="162" y="105"/>
                    <a:pt x="162" y="89"/>
                  </a:cubicBezTo>
                  <a:cubicBezTo>
                    <a:pt x="162" y="73"/>
                    <a:pt x="155" y="58"/>
                    <a:pt x="142" y="47"/>
                  </a:cubicBezTo>
                  <a:cubicBezTo>
                    <a:pt x="139" y="44"/>
                    <a:pt x="138" y="39"/>
                    <a:pt x="141" y="36"/>
                  </a:cubicBezTo>
                  <a:cubicBezTo>
                    <a:pt x="144" y="32"/>
                    <a:pt x="149" y="32"/>
                    <a:pt x="153" y="35"/>
                  </a:cubicBezTo>
                  <a:cubicBezTo>
                    <a:pt x="169" y="48"/>
                    <a:pt x="178" y="68"/>
                    <a:pt x="178" y="89"/>
                  </a:cubicBezTo>
                  <a:close/>
                  <a:moveTo>
                    <a:pt x="221" y="89"/>
                  </a:moveTo>
                  <a:cubicBezTo>
                    <a:pt x="221" y="123"/>
                    <a:pt x="205" y="154"/>
                    <a:pt x="178" y="176"/>
                  </a:cubicBezTo>
                  <a:cubicBezTo>
                    <a:pt x="176" y="177"/>
                    <a:pt x="175" y="178"/>
                    <a:pt x="173" y="178"/>
                  </a:cubicBezTo>
                  <a:cubicBezTo>
                    <a:pt x="171" y="178"/>
                    <a:pt x="168" y="177"/>
                    <a:pt x="167" y="175"/>
                  </a:cubicBezTo>
                  <a:cubicBezTo>
                    <a:pt x="164" y="171"/>
                    <a:pt x="164" y="166"/>
                    <a:pt x="168" y="163"/>
                  </a:cubicBezTo>
                  <a:cubicBezTo>
                    <a:pt x="191" y="145"/>
                    <a:pt x="205" y="118"/>
                    <a:pt x="205" y="89"/>
                  </a:cubicBezTo>
                  <a:cubicBezTo>
                    <a:pt x="205" y="60"/>
                    <a:pt x="191" y="33"/>
                    <a:pt x="168" y="15"/>
                  </a:cubicBezTo>
                  <a:cubicBezTo>
                    <a:pt x="164" y="12"/>
                    <a:pt x="164" y="7"/>
                    <a:pt x="167" y="4"/>
                  </a:cubicBezTo>
                  <a:cubicBezTo>
                    <a:pt x="169" y="0"/>
                    <a:pt x="174" y="0"/>
                    <a:pt x="178" y="2"/>
                  </a:cubicBezTo>
                  <a:cubicBezTo>
                    <a:pt x="205" y="24"/>
                    <a:pt x="221" y="55"/>
                    <a:pt x="221" y="89"/>
                  </a:cubicBezTo>
                  <a:close/>
                  <a:moveTo>
                    <a:pt x="112" y="146"/>
                  </a:moveTo>
                  <a:cubicBezTo>
                    <a:pt x="112" y="170"/>
                    <a:pt x="112" y="170"/>
                    <a:pt x="112" y="170"/>
                  </a:cubicBezTo>
                  <a:cubicBezTo>
                    <a:pt x="112" y="174"/>
                    <a:pt x="108" y="178"/>
                    <a:pt x="104" y="178"/>
                  </a:cubicBezTo>
                  <a:cubicBezTo>
                    <a:pt x="99" y="178"/>
                    <a:pt x="96" y="174"/>
                    <a:pt x="96" y="170"/>
                  </a:cubicBezTo>
                  <a:cubicBezTo>
                    <a:pt x="96" y="154"/>
                    <a:pt x="96" y="154"/>
                    <a:pt x="96" y="154"/>
                  </a:cubicBezTo>
                  <a:cubicBezTo>
                    <a:pt x="16" y="154"/>
                    <a:pt x="16" y="154"/>
                    <a:pt x="16" y="154"/>
                  </a:cubicBezTo>
                  <a:cubicBezTo>
                    <a:pt x="16" y="170"/>
                    <a:pt x="16" y="170"/>
                    <a:pt x="16" y="170"/>
                  </a:cubicBezTo>
                  <a:cubicBezTo>
                    <a:pt x="16" y="174"/>
                    <a:pt x="12" y="178"/>
                    <a:pt x="8" y="178"/>
                  </a:cubicBezTo>
                  <a:cubicBezTo>
                    <a:pt x="3" y="178"/>
                    <a:pt x="0" y="174"/>
                    <a:pt x="0" y="170"/>
                  </a:cubicBezTo>
                  <a:cubicBezTo>
                    <a:pt x="0" y="146"/>
                    <a:pt x="0" y="146"/>
                    <a:pt x="0" y="146"/>
                  </a:cubicBezTo>
                  <a:cubicBezTo>
                    <a:pt x="0" y="141"/>
                    <a:pt x="3" y="138"/>
                    <a:pt x="8" y="138"/>
                  </a:cubicBezTo>
                  <a:cubicBezTo>
                    <a:pt x="104" y="138"/>
                    <a:pt x="104" y="138"/>
                    <a:pt x="104" y="138"/>
                  </a:cubicBezTo>
                  <a:cubicBezTo>
                    <a:pt x="108" y="138"/>
                    <a:pt x="112" y="141"/>
                    <a:pt x="11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Verdana"/>
              </a:endParaRPr>
            </a:p>
          </p:txBody>
        </p:sp>
      </p:grpSp>
      <p:grpSp>
        <p:nvGrpSpPr>
          <p:cNvPr id="94" name="Group 285">
            <a:extLst>
              <a:ext uri="{FF2B5EF4-FFF2-40B4-BE49-F238E27FC236}">
                <a16:creationId xmlns:a16="http://schemas.microsoft.com/office/drawing/2014/main" id="{D7EE6229-3AD2-D042-8974-B2D2E4586EA2}"/>
              </a:ext>
            </a:extLst>
          </p:cNvPr>
          <p:cNvGrpSpPr>
            <a:grpSpLocks noChangeAspect="1"/>
          </p:cNvGrpSpPr>
          <p:nvPr/>
        </p:nvGrpSpPr>
        <p:grpSpPr bwMode="auto">
          <a:xfrm>
            <a:off x="7447803" y="5127135"/>
            <a:ext cx="370763" cy="369676"/>
            <a:chOff x="388" y="758"/>
            <a:chExt cx="341" cy="340"/>
          </a:xfrm>
          <a:solidFill>
            <a:srgbClr val="00A3E0"/>
          </a:solidFill>
        </p:grpSpPr>
        <p:sp>
          <p:nvSpPr>
            <p:cNvPr id="95" name="Freeform 286">
              <a:extLst>
                <a:ext uri="{FF2B5EF4-FFF2-40B4-BE49-F238E27FC236}">
                  <a16:creationId xmlns:a16="http://schemas.microsoft.com/office/drawing/2014/main" id="{9A99E3A2-CAEF-6841-AC08-CBAC7015FAA6}"/>
                </a:ext>
              </a:extLst>
            </p:cNvPr>
            <p:cNvSpPr>
              <a:spLocks noEditPoints="1"/>
            </p:cNvSpPr>
            <p:nvPr/>
          </p:nvSpPr>
          <p:spPr bwMode="auto">
            <a:xfrm>
              <a:off x="462" y="834"/>
              <a:ext cx="192" cy="192"/>
            </a:xfrm>
            <a:custGeom>
              <a:avLst/>
              <a:gdLst>
                <a:gd name="T0" fmla="*/ 43 w 289"/>
                <a:gd name="T1" fmla="*/ 289 h 289"/>
                <a:gd name="T2" fmla="*/ 13 w 289"/>
                <a:gd name="T3" fmla="*/ 276 h 289"/>
                <a:gd name="T4" fmla="*/ 0 w 289"/>
                <a:gd name="T5" fmla="*/ 246 h 289"/>
                <a:gd name="T6" fmla="*/ 13 w 289"/>
                <a:gd name="T7" fmla="*/ 216 h 289"/>
                <a:gd name="T8" fmla="*/ 118 w 289"/>
                <a:gd name="T9" fmla="*/ 111 h 289"/>
                <a:gd name="T10" fmla="*/ 140 w 289"/>
                <a:gd name="T11" fmla="*/ 29 h 289"/>
                <a:gd name="T12" fmla="*/ 156 w 289"/>
                <a:gd name="T13" fmla="*/ 16 h 289"/>
                <a:gd name="T14" fmla="*/ 229 w 289"/>
                <a:gd name="T15" fmla="*/ 9 h 289"/>
                <a:gd name="T16" fmla="*/ 235 w 289"/>
                <a:gd name="T17" fmla="*/ 16 h 289"/>
                <a:gd name="T18" fmla="*/ 233 w 289"/>
                <a:gd name="T19" fmla="*/ 26 h 289"/>
                <a:gd name="T20" fmla="*/ 194 w 289"/>
                <a:gd name="T21" fmla="*/ 65 h 289"/>
                <a:gd name="T22" fmla="*/ 208 w 289"/>
                <a:gd name="T23" fmla="*/ 81 h 289"/>
                <a:gd name="T24" fmla="*/ 224 w 289"/>
                <a:gd name="T25" fmla="*/ 95 h 289"/>
                <a:gd name="T26" fmla="*/ 263 w 289"/>
                <a:gd name="T27" fmla="*/ 56 h 289"/>
                <a:gd name="T28" fmla="*/ 273 w 289"/>
                <a:gd name="T29" fmla="*/ 54 h 289"/>
                <a:gd name="T30" fmla="*/ 280 w 289"/>
                <a:gd name="T31" fmla="*/ 60 h 289"/>
                <a:gd name="T32" fmla="*/ 273 w 289"/>
                <a:gd name="T33" fmla="*/ 133 h 289"/>
                <a:gd name="T34" fmla="*/ 273 w 289"/>
                <a:gd name="T35" fmla="*/ 133 h 289"/>
                <a:gd name="T36" fmla="*/ 260 w 289"/>
                <a:gd name="T37" fmla="*/ 149 h 289"/>
                <a:gd name="T38" fmla="*/ 178 w 289"/>
                <a:gd name="T39" fmla="*/ 171 h 289"/>
                <a:gd name="T40" fmla="*/ 73 w 289"/>
                <a:gd name="T41" fmla="*/ 276 h 289"/>
                <a:gd name="T42" fmla="*/ 43 w 289"/>
                <a:gd name="T43" fmla="*/ 289 h 289"/>
                <a:gd name="T44" fmla="*/ 200 w 289"/>
                <a:gd name="T45" fmla="*/ 25 h 289"/>
                <a:gd name="T46" fmla="*/ 167 w 289"/>
                <a:gd name="T47" fmla="*/ 34 h 289"/>
                <a:gd name="T48" fmla="*/ 155 w 289"/>
                <a:gd name="T49" fmla="*/ 44 h 289"/>
                <a:gd name="T50" fmla="*/ 140 w 289"/>
                <a:gd name="T51" fmla="*/ 110 h 289"/>
                <a:gd name="T52" fmla="*/ 137 w 289"/>
                <a:gd name="T53" fmla="*/ 122 h 289"/>
                <a:gd name="T54" fmla="*/ 28 w 289"/>
                <a:gd name="T55" fmla="*/ 231 h 289"/>
                <a:gd name="T56" fmla="*/ 22 w 289"/>
                <a:gd name="T57" fmla="*/ 246 h 289"/>
                <a:gd name="T58" fmla="*/ 28 w 289"/>
                <a:gd name="T59" fmla="*/ 261 h 289"/>
                <a:gd name="T60" fmla="*/ 58 w 289"/>
                <a:gd name="T61" fmla="*/ 261 h 289"/>
                <a:gd name="T62" fmla="*/ 167 w 289"/>
                <a:gd name="T63" fmla="*/ 152 h 289"/>
                <a:gd name="T64" fmla="*/ 179 w 289"/>
                <a:gd name="T65" fmla="*/ 149 h 289"/>
                <a:gd name="T66" fmla="*/ 245 w 289"/>
                <a:gd name="T67" fmla="*/ 134 h 289"/>
                <a:gd name="T68" fmla="*/ 255 w 289"/>
                <a:gd name="T69" fmla="*/ 122 h 289"/>
                <a:gd name="T70" fmla="*/ 255 w 289"/>
                <a:gd name="T71" fmla="*/ 122 h 289"/>
                <a:gd name="T72" fmla="*/ 264 w 289"/>
                <a:gd name="T73" fmla="*/ 85 h 289"/>
                <a:gd name="T74" fmla="*/ 232 w 289"/>
                <a:gd name="T75" fmla="*/ 117 h 289"/>
                <a:gd name="T76" fmla="*/ 219 w 289"/>
                <a:gd name="T77" fmla="*/ 118 h 289"/>
                <a:gd name="T78" fmla="*/ 192 w 289"/>
                <a:gd name="T79" fmla="*/ 96 h 289"/>
                <a:gd name="T80" fmla="*/ 171 w 289"/>
                <a:gd name="T81" fmla="*/ 70 h 289"/>
                <a:gd name="T82" fmla="*/ 172 w 289"/>
                <a:gd name="T83" fmla="*/ 56 h 289"/>
                <a:gd name="T84" fmla="*/ 204 w 289"/>
                <a:gd name="T85" fmla="*/ 25 h 289"/>
                <a:gd name="T86" fmla="*/ 200 w 289"/>
                <a:gd name="T8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289">
                  <a:moveTo>
                    <a:pt x="43" y="289"/>
                  </a:moveTo>
                  <a:cubicBezTo>
                    <a:pt x="32" y="289"/>
                    <a:pt x="21" y="284"/>
                    <a:pt x="13" y="276"/>
                  </a:cubicBezTo>
                  <a:cubicBezTo>
                    <a:pt x="5" y="268"/>
                    <a:pt x="0" y="257"/>
                    <a:pt x="0" y="246"/>
                  </a:cubicBezTo>
                  <a:cubicBezTo>
                    <a:pt x="0" y="235"/>
                    <a:pt x="5" y="224"/>
                    <a:pt x="13" y="216"/>
                  </a:cubicBezTo>
                  <a:cubicBezTo>
                    <a:pt x="118" y="111"/>
                    <a:pt x="118" y="111"/>
                    <a:pt x="118" y="111"/>
                  </a:cubicBezTo>
                  <a:cubicBezTo>
                    <a:pt x="110" y="82"/>
                    <a:pt x="118" y="50"/>
                    <a:pt x="140" y="29"/>
                  </a:cubicBezTo>
                  <a:cubicBezTo>
                    <a:pt x="144" y="24"/>
                    <a:pt x="150" y="20"/>
                    <a:pt x="156" y="16"/>
                  </a:cubicBezTo>
                  <a:cubicBezTo>
                    <a:pt x="178" y="3"/>
                    <a:pt x="204" y="0"/>
                    <a:pt x="229" y="9"/>
                  </a:cubicBezTo>
                  <a:cubicBezTo>
                    <a:pt x="232" y="10"/>
                    <a:pt x="235" y="13"/>
                    <a:pt x="235" y="16"/>
                  </a:cubicBezTo>
                  <a:cubicBezTo>
                    <a:pt x="236" y="20"/>
                    <a:pt x="235" y="24"/>
                    <a:pt x="233" y="26"/>
                  </a:cubicBezTo>
                  <a:cubicBezTo>
                    <a:pt x="194" y="65"/>
                    <a:pt x="194" y="65"/>
                    <a:pt x="194" y="65"/>
                  </a:cubicBezTo>
                  <a:cubicBezTo>
                    <a:pt x="198" y="71"/>
                    <a:pt x="203" y="76"/>
                    <a:pt x="208" y="81"/>
                  </a:cubicBezTo>
                  <a:cubicBezTo>
                    <a:pt x="213" y="86"/>
                    <a:pt x="218" y="91"/>
                    <a:pt x="224" y="95"/>
                  </a:cubicBezTo>
                  <a:cubicBezTo>
                    <a:pt x="263" y="56"/>
                    <a:pt x="263" y="56"/>
                    <a:pt x="263" y="56"/>
                  </a:cubicBezTo>
                  <a:cubicBezTo>
                    <a:pt x="265" y="54"/>
                    <a:pt x="269" y="53"/>
                    <a:pt x="273" y="54"/>
                  </a:cubicBezTo>
                  <a:cubicBezTo>
                    <a:pt x="276" y="54"/>
                    <a:pt x="279" y="57"/>
                    <a:pt x="280" y="60"/>
                  </a:cubicBezTo>
                  <a:cubicBezTo>
                    <a:pt x="289" y="85"/>
                    <a:pt x="286" y="111"/>
                    <a:pt x="273" y="133"/>
                  </a:cubicBezTo>
                  <a:cubicBezTo>
                    <a:pt x="273" y="133"/>
                    <a:pt x="273" y="133"/>
                    <a:pt x="273" y="133"/>
                  </a:cubicBezTo>
                  <a:cubicBezTo>
                    <a:pt x="269" y="139"/>
                    <a:pt x="265" y="145"/>
                    <a:pt x="260" y="149"/>
                  </a:cubicBezTo>
                  <a:cubicBezTo>
                    <a:pt x="239" y="171"/>
                    <a:pt x="207" y="179"/>
                    <a:pt x="178" y="171"/>
                  </a:cubicBezTo>
                  <a:cubicBezTo>
                    <a:pt x="73" y="276"/>
                    <a:pt x="73" y="276"/>
                    <a:pt x="73" y="276"/>
                  </a:cubicBezTo>
                  <a:cubicBezTo>
                    <a:pt x="65" y="284"/>
                    <a:pt x="54" y="289"/>
                    <a:pt x="43" y="289"/>
                  </a:cubicBezTo>
                  <a:close/>
                  <a:moveTo>
                    <a:pt x="200" y="25"/>
                  </a:moveTo>
                  <a:cubicBezTo>
                    <a:pt x="188" y="25"/>
                    <a:pt x="177" y="28"/>
                    <a:pt x="167" y="34"/>
                  </a:cubicBezTo>
                  <a:cubicBezTo>
                    <a:pt x="162" y="37"/>
                    <a:pt x="158" y="40"/>
                    <a:pt x="155" y="44"/>
                  </a:cubicBezTo>
                  <a:cubicBezTo>
                    <a:pt x="137" y="61"/>
                    <a:pt x="132" y="87"/>
                    <a:pt x="140" y="110"/>
                  </a:cubicBezTo>
                  <a:cubicBezTo>
                    <a:pt x="141" y="114"/>
                    <a:pt x="140" y="119"/>
                    <a:pt x="137" y="122"/>
                  </a:cubicBezTo>
                  <a:cubicBezTo>
                    <a:pt x="28" y="231"/>
                    <a:pt x="28" y="231"/>
                    <a:pt x="28" y="231"/>
                  </a:cubicBezTo>
                  <a:cubicBezTo>
                    <a:pt x="24" y="235"/>
                    <a:pt x="22" y="240"/>
                    <a:pt x="22" y="246"/>
                  </a:cubicBezTo>
                  <a:cubicBezTo>
                    <a:pt x="22" y="252"/>
                    <a:pt x="24" y="257"/>
                    <a:pt x="28" y="261"/>
                  </a:cubicBezTo>
                  <a:cubicBezTo>
                    <a:pt x="36" y="269"/>
                    <a:pt x="50" y="269"/>
                    <a:pt x="58" y="261"/>
                  </a:cubicBezTo>
                  <a:cubicBezTo>
                    <a:pt x="167" y="152"/>
                    <a:pt x="167" y="152"/>
                    <a:pt x="167" y="152"/>
                  </a:cubicBezTo>
                  <a:cubicBezTo>
                    <a:pt x="170" y="149"/>
                    <a:pt x="175" y="148"/>
                    <a:pt x="179" y="149"/>
                  </a:cubicBezTo>
                  <a:cubicBezTo>
                    <a:pt x="202" y="157"/>
                    <a:pt x="228" y="152"/>
                    <a:pt x="245" y="134"/>
                  </a:cubicBezTo>
                  <a:cubicBezTo>
                    <a:pt x="249" y="131"/>
                    <a:pt x="252" y="127"/>
                    <a:pt x="255" y="122"/>
                  </a:cubicBezTo>
                  <a:cubicBezTo>
                    <a:pt x="255" y="122"/>
                    <a:pt x="255" y="122"/>
                    <a:pt x="255" y="122"/>
                  </a:cubicBezTo>
                  <a:cubicBezTo>
                    <a:pt x="261" y="111"/>
                    <a:pt x="265" y="98"/>
                    <a:pt x="264" y="85"/>
                  </a:cubicBezTo>
                  <a:cubicBezTo>
                    <a:pt x="232" y="117"/>
                    <a:pt x="232" y="117"/>
                    <a:pt x="232" y="117"/>
                  </a:cubicBezTo>
                  <a:cubicBezTo>
                    <a:pt x="229" y="120"/>
                    <a:pt x="223" y="121"/>
                    <a:pt x="219" y="118"/>
                  </a:cubicBezTo>
                  <a:cubicBezTo>
                    <a:pt x="210" y="112"/>
                    <a:pt x="201" y="105"/>
                    <a:pt x="192" y="96"/>
                  </a:cubicBezTo>
                  <a:cubicBezTo>
                    <a:pt x="184" y="88"/>
                    <a:pt x="177" y="79"/>
                    <a:pt x="171" y="70"/>
                  </a:cubicBezTo>
                  <a:cubicBezTo>
                    <a:pt x="168" y="66"/>
                    <a:pt x="169" y="60"/>
                    <a:pt x="172" y="56"/>
                  </a:cubicBezTo>
                  <a:cubicBezTo>
                    <a:pt x="204" y="25"/>
                    <a:pt x="204" y="25"/>
                    <a:pt x="204" y="25"/>
                  </a:cubicBezTo>
                  <a:cubicBezTo>
                    <a:pt x="202" y="25"/>
                    <a:pt x="201" y="25"/>
                    <a:pt x="20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sp>
          <p:nvSpPr>
            <p:cNvPr id="96" name="Freeform 287">
              <a:extLst>
                <a:ext uri="{FF2B5EF4-FFF2-40B4-BE49-F238E27FC236}">
                  <a16:creationId xmlns:a16="http://schemas.microsoft.com/office/drawing/2014/main" id="{C732A7B6-DD08-F540-93CC-C00071BC236C}"/>
                </a:ext>
              </a:extLst>
            </p:cNvPr>
            <p:cNvSpPr>
              <a:spLocks noEditPoints="1"/>
            </p:cNvSpPr>
            <p:nvPr/>
          </p:nvSpPr>
          <p:spPr bwMode="auto">
            <a:xfrm>
              <a:off x="388" y="758"/>
              <a:ext cx="341"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Verdana"/>
              </a:endParaRPr>
            </a:p>
          </p:txBody>
        </p:sp>
      </p:grpSp>
      <p:cxnSp>
        <p:nvCxnSpPr>
          <p:cNvPr id="97" name="Gerader Verbinder 8">
            <a:extLst>
              <a:ext uri="{FF2B5EF4-FFF2-40B4-BE49-F238E27FC236}">
                <a16:creationId xmlns:a16="http://schemas.microsoft.com/office/drawing/2014/main" id="{B63081C3-6352-454A-87B6-7582BCD9E985}"/>
              </a:ext>
            </a:extLst>
          </p:cNvPr>
          <p:cNvCxnSpPr>
            <a:endCxn id="30" idx="4"/>
          </p:cNvCxnSpPr>
          <p:nvPr/>
        </p:nvCxnSpPr>
        <p:spPr>
          <a:xfrm flipH="1" flipV="1">
            <a:off x="6143796" y="4671293"/>
            <a:ext cx="8470" cy="1003541"/>
          </a:xfrm>
          <a:prstGeom prst="line">
            <a:avLst/>
          </a:prstGeom>
          <a:ln w="666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8" name="Gerader Verbinder 147">
            <a:extLst>
              <a:ext uri="{FF2B5EF4-FFF2-40B4-BE49-F238E27FC236}">
                <a16:creationId xmlns:a16="http://schemas.microsoft.com/office/drawing/2014/main" id="{00D02E61-B055-3D46-9A3E-EDDAB54B7C02}"/>
              </a:ext>
            </a:extLst>
          </p:cNvPr>
          <p:cNvCxnSpPr/>
          <p:nvPr/>
        </p:nvCxnSpPr>
        <p:spPr>
          <a:xfrm flipH="1" flipV="1">
            <a:off x="6147207" y="1553323"/>
            <a:ext cx="4235" cy="1149186"/>
          </a:xfrm>
          <a:prstGeom prst="line">
            <a:avLst/>
          </a:prstGeom>
          <a:ln w="666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9" name="Rechteck 98">
            <a:extLst>
              <a:ext uri="{FF2B5EF4-FFF2-40B4-BE49-F238E27FC236}">
                <a16:creationId xmlns:a16="http://schemas.microsoft.com/office/drawing/2014/main" id="{3B2ECD01-2B42-444E-856F-2704E34E3761}"/>
              </a:ext>
            </a:extLst>
          </p:cNvPr>
          <p:cNvSpPr/>
          <p:nvPr/>
        </p:nvSpPr>
        <p:spPr>
          <a:xfrm>
            <a:off x="320987" y="274013"/>
            <a:ext cx="5871302" cy="584775"/>
          </a:xfrm>
          <a:prstGeom prst="rect">
            <a:avLst/>
          </a:prstGeom>
        </p:spPr>
        <p:txBody>
          <a:bodyPr wrap="square">
            <a:spAutoFit/>
          </a:bodyPr>
          <a:lstStyle/>
          <a:p>
            <a:r>
              <a:rPr lang="en-US">
                <a:latin typeface="Arial Narrow" panose="020B0604020202020204" pitchFamily="34" charset="0"/>
                <a:ea typeface="Verdana" panose="020B0604030504040204" pitchFamily="34" charset="0"/>
                <a:cs typeface="Arial Narrow" panose="020B0604020202020204" pitchFamily="34" charset="0"/>
              </a:rPr>
              <a:t>Different people &amp; Different Processes SCALE IDEAS</a:t>
            </a:r>
          </a:p>
          <a:p>
            <a:r>
              <a:rPr lang="en-GB" sz="1400">
                <a:solidFill>
                  <a:srgbClr val="575757"/>
                </a:solidFill>
                <a:latin typeface="Arial Narrow" panose="020B0604020202020204" pitchFamily="34" charset="0"/>
                <a:cs typeface="Arial Narrow" panose="020B0604020202020204" pitchFamily="34" charset="0"/>
              </a:rPr>
              <a:t>Digitalization represents a Massive Transformation Purpose (MTP)</a:t>
            </a:r>
            <a:endParaRPr lang="en-US" sz="1400">
              <a:solidFill>
                <a:srgbClr val="575757"/>
              </a:solidFill>
              <a:latin typeface="Arial Narrow" panose="020B0604020202020204" pitchFamily="34" charset="0"/>
              <a:cs typeface="Arial Narrow" panose="020B0604020202020204" pitchFamily="34" charset="0"/>
            </a:endParaRPr>
          </a:p>
        </p:txBody>
      </p:sp>
      <p:sp>
        <p:nvSpPr>
          <p:cNvPr id="102" name="Content Placeholder 2">
            <a:extLst>
              <a:ext uri="{FF2B5EF4-FFF2-40B4-BE49-F238E27FC236}">
                <a16:creationId xmlns:a16="http://schemas.microsoft.com/office/drawing/2014/main" id="{DAD7112C-B51F-2A40-AE1C-A436FC63997E}"/>
              </a:ext>
            </a:extLst>
          </p:cNvPr>
          <p:cNvSpPr txBox="1">
            <a:spLocks/>
          </p:cNvSpPr>
          <p:nvPr/>
        </p:nvSpPr>
        <p:spPr>
          <a:xfrm rot="16200000">
            <a:off x="-3047011" y="3311778"/>
            <a:ext cx="6480895" cy="2502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lumMod val="50000"/>
                  </a:schemeClr>
                </a:solidFill>
                <a:latin typeface="Helvetica" pitchFamily="2" charset="0"/>
              </a:rPr>
              <a:t>Transitioning corporates towards Scaled Agility… Not more – not less.</a:t>
            </a:r>
          </a:p>
        </p:txBody>
      </p:sp>
    </p:spTree>
    <p:extLst>
      <p:ext uri="{BB962C8B-B14F-4D97-AF65-F5344CB8AC3E}">
        <p14:creationId xmlns:p14="http://schemas.microsoft.com/office/powerpoint/2010/main" val="278555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3340D181-77CD-1443-B578-AA6F0088293D}"/>
              </a:ext>
            </a:extLst>
          </p:cNvPr>
          <p:cNvSpPr/>
          <p:nvPr/>
        </p:nvSpPr>
        <p:spPr>
          <a:xfrm>
            <a:off x="0" y="3407343"/>
            <a:ext cx="12192000" cy="34506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6048AF8-BBA8-9349-A367-6F4C0E03C6EC}"/>
              </a:ext>
            </a:extLst>
          </p:cNvPr>
          <p:cNvSpPr>
            <a:spLocks noGrp="1"/>
          </p:cNvSpPr>
          <p:nvPr>
            <p:ph type="title"/>
          </p:nvPr>
        </p:nvSpPr>
        <p:spPr>
          <a:xfrm>
            <a:off x="263955" y="2721861"/>
            <a:ext cx="3788280" cy="858738"/>
          </a:xfrm>
        </p:spPr>
        <p:txBody>
          <a:bodyPr>
            <a:normAutofit/>
          </a:bodyPr>
          <a:lstStyle/>
          <a:p>
            <a:r>
              <a:rPr lang="en-US" sz="3600" b="1" dirty="0" err="1">
                <a:latin typeface="Helvetica Neue" panose="02000503000000020004" pitchFamily="2" charset="0"/>
                <a:ea typeface="Helvetica Neue" panose="02000503000000020004" pitchFamily="2" charset="0"/>
                <a:cs typeface="Helvetica Neue" panose="02000503000000020004" pitchFamily="2" charset="0"/>
              </a:rPr>
              <a:t>CrewCraft</a:t>
            </a:r>
            <a:r>
              <a:rPr lang="en-US" sz="3600" b="1" dirty="0">
                <a:latin typeface="Helvetica Neue" panose="02000503000000020004" pitchFamily="2" charset="0"/>
                <a:ea typeface="Helvetica Neue" panose="02000503000000020004" pitchFamily="2" charset="0"/>
                <a:cs typeface="Helvetica Neue" panose="02000503000000020004" pitchFamily="2" charset="0"/>
              </a:rPr>
              <a:t>™ AG</a:t>
            </a:r>
          </a:p>
        </p:txBody>
      </p:sp>
      <p:sp>
        <p:nvSpPr>
          <p:cNvPr id="4" name="Textfeld 3">
            <a:extLst>
              <a:ext uri="{FF2B5EF4-FFF2-40B4-BE49-F238E27FC236}">
                <a16:creationId xmlns:a16="http://schemas.microsoft.com/office/drawing/2014/main" id="{C6A6A298-8A53-B545-8E13-E3C17C310824}"/>
              </a:ext>
            </a:extLst>
          </p:cNvPr>
          <p:cNvSpPr txBox="1"/>
          <p:nvPr/>
        </p:nvSpPr>
        <p:spPr>
          <a:xfrm>
            <a:off x="263955" y="3647977"/>
            <a:ext cx="2950167" cy="2062103"/>
          </a:xfrm>
          <a:prstGeom prst="rect">
            <a:avLst/>
          </a:prstGeom>
          <a:noFill/>
        </p:spPr>
        <p:txBody>
          <a:bodyPr wrap="none" rtlCol="0">
            <a:spAutoFit/>
          </a:bodyPr>
          <a:lstStyle/>
          <a:p>
            <a:r>
              <a:rPr lang="en-US" sz="1600" dirty="0" err="1">
                <a:solidFill>
                  <a:schemeClr val="bg1"/>
                </a:solidFill>
                <a:latin typeface="Arial Narrow" panose="020B0604020202020204" pitchFamily="34" charset="0"/>
                <a:cs typeface="Arial Narrow" panose="020B0604020202020204" pitchFamily="34" charset="0"/>
              </a:rPr>
              <a:t>Hertensteinstrasse</a:t>
            </a:r>
            <a:r>
              <a:rPr lang="en-US" sz="1600" dirty="0">
                <a:solidFill>
                  <a:schemeClr val="bg1"/>
                </a:solidFill>
                <a:latin typeface="Arial Narrow" panose="020B0604020202020204" pitchFamily="34" charset="0"/>
                <a:cs typeface="Arial Narrow" panose="020B0604020202020204" pitchFamily="34" charset="0"/>
              </a:rPr>
              <a:t> 14</a:t>
            </a:r>
            <a:br>
              <a:rPr lang="en-US" sz="1600" dirty="0">
                <a:solidFill>
                  <a:schemeClr val="bg1"/>
                </a:solidFill>
                <a:latin typeface="Arial Narrow" panose="020B0604020202020204" pitchFamily="34" charset="0"/>
                <a:cs typeface="Arial Narrow" panose="020B0604020202020204" pitchFamily="34" charset="0"/>
              </a:rPr>
            </a:br>
            <a:r>
              <a:rPr lang="en-US" sz="1600" dirty="0">
                <a:solidFill>
                  <a:schemeClr val="bg1"/>
                </a:solidFill>
                <a:latin typeface="Arial Narrow" panose="020B0604020202020204" pitchFamily="34" charset="0"/>
                <a:cs typeface="Arial Narrow" panose="020B0604020202020204" pitchFamily="34" charset="0"/>
              </a:rPr>
              <a:t>CH – 6353 </a:t>
            </a:r>
            <a:r>
              <a:rPr lang="en-US" sz="1600" dirty="0" err="1">
                <a:solidFill>
                  <a:schemeClr val="bg1"/>
                </a:solidFill>
                <a:latin typeface="Arial Narrow" panose="020B0604020202020204" pitchFamily="34" charset="0"/>
                <a:cs typeface="Arial Narrow" panose="020B0604020202020204" pitchFamily="34" charset="0"/>
              </a:rPr>
              <a:t>Weggis</a:t>
            </a:r>
            <a:r>
              <a:rPr lang="en-US" sz="1600" dirty="0">
                <a:solidFill>
                  <a:schemeClr val="bg1"/>
                </a:solidFill>
                <a:latin typeface="Arial Narrow" panose="020B0604020202020204" pitchFamily="34" charset="0"/>
                <a:cs typeface="Arial Narrow" panose="020B0604020202020204" pitchFamily="34" charset="0"/>
              </a:rPr>
              <a:t> / Luzern</a:t>
            </a:r>
            <a:br>
              <a:rPr lang="en-US" sz="1600" dirty="0">
                <a:solidFill>
                  <a:schemeClr val="bg1"/>
                </a:solidFill>
                <a:latin typeface="Arial Narrow" panose="020B0604020202020204" pitchFamily="34" charset="0"/>
                <a:cs typeface="Arial Narrow" panose="020B0604020202020204" pitchFamily="34" charset="0"/>
              </a:rPr>
            </a:br>
            <a:r>
              <a:rPr lang="en-US" sz="1600" dirty="0">
                <a:solidFill>
                  <a:schemeClr val="bg1"/>
                </a:solidFill>
                <a:latin typeface="Arial Narrow" panose="020B0604020202020204" pitchFamily="34" charset="0"/>
                <a:cs typeface="Arial Narrow" panose="020B0604020202020204" pitchFamily="34" charset="0"/>
              </a:rPr>
              <a:t>Switzerland</a:t>
            </a:r>
          </a:p>
          <a:p>
            <a:endParaRPr lang="en-US" sz="1600" dirty="0">
              <a:solidFill>
                <a:schemeClr val="bg1"/>
              </a:solidFill>
              <a:latin typeface="Arial Narrow" panose="020B0604020202020204" pitchFamily="34" charset="0"/>
              <a:cs typeface="Arial Narrow" panose="020B0604020202020204" pitchFamily="34" charset="0"/>
            </a:endParaRPr>
          </a:p>
          <a:p>
            <a:r>
              <a:rPr lang="en-US" sz="1600" dirty="0">
                <a:solidFill>
                  <a:schemeClr val="bg1"/>
                </a:solidFill>
                <a:latin typeface="Arial Narrow" panose="020B0604020202020204" pitchFamily="34" charset="0"/>
                <a:cs typeface="Arial Narrow" panose="020B0604020202020204" pitchFamily="34" charset="0"/>
              </a:rPr>
              <a:t>T: 	+41 41 670 2000</a:t>
            </a:r>
            <a:br>
              <a:rPr lang="en-US" sz="1600" dirty="0">
                <a:solidFill>
                  <a:schemeClr val="bg1"/>
                </a:solidFill>
                <a:latin typeface="Arial Narrow" panose="020B0604020202020204" pitchFamily="34" charset="0"/>
                <a:cs typeface="Arial Narrow" panose="020B0604020202020204" pitchFamily="34" charset="0"/>
              </a:rPr>
            </a:br>
            <a:r>
              <a:rPr lang="en-US" sz="1600" dirty="0">
                <a:solidFill>
                  <a:schemeClr val="bg1"/>
                </a:solidFill>
                <a:latin typeface="Arial Narrow" panose="020B0604020202020204" pitchFamily="34" charset="0"/>
                <a:cs typeface="Arial Narrow" panose="020B0604020202020204" pitchFamily="34" charset="0"/>
              </a:rPr>
              <a:t>F: 	+41 41 670 2001</a:t>
            </a:r>
            <a:br>
              <a:rPr lang="en-US" sz="1600" dirty="0">
                <a:solidFill>
                  <a:schemeClr val="bg1"/>
                </a:solidFill>
                <a:latin typeface="Arial Narrow" panose="020B0604020202020204" pitchFamily="34" charset="0"/>
                <a:cs typeface="Arial Narrow" panose="020B0604020202020204" pitchFamily="34" charset="0"/>
              </a:rPr>
            </a:br>
            <a:r>
              <a:rPr lang="en-US" sz="1600" dirty="0">
                <a:solidFill>
                  <a:schemeClr val="bg1"/>
                </a:solidFill>
                <a:latin typeface="Arial Narrow" panose="020B0604020202020204" pitchFamily="34" charset="0"/>
                <a:cs typeface="Arial Narrow" panose="020B0604020202020204" pitchFamily="34" charset="0"/>
              </a:rPr>
              <a:t>Mail: 	</a:t>
            </a:r>
            <a:r>
              <a:rPr lang="en-US" sz="1600" dirty="0">
                <a:solidFill>
                  <a:schemeClr val="bg1"/>
                </a:solidFill>
                <a:latin typeface="Arial Narrow" panose="020B0604020202020204" pitchFamily="34" charset="0"/>
                <a:cs typeface="Arial Narrow" panose="020B0604020202020204" pitchFamily="34" charset="0"/>
                <a:hlinkClick r:id="rId2"/>
              </a:rPr>
              <a:t>office@crewcraft-cc.com</a:t>
            </a:r>
            <a:br>
              <a:rPr lang="en-US" sz="1600" dirty="0">
                <a:solidFill>
                  <a:schemeClr val="bg1"/>
                </a:solidFill>
                <a:latin typeface="Arial Narrow" panose="020B0604020202020204" pitchFamily="34" charset="0"/>
                <a:cs typeface="Arial Narrow" panose="020B0604020202020204" pitchFamily="34" charset="0"/>
              </a:rPr>
            </a:br>
            <a:r>
              <a:rPr lang="en-US" sz="1600" dirty="0">
                <a:solidFill>
                  <a:schemeClr val="bg1"/>
                </a:solidFill>
                <a:latin typeface="Arial Narrow" panose="020B0604020202020204" pitchFamily="34" charset="0"/>
                <a:cs typeface="Arial Narrow" panose="020B0604020202020204" pitchFamily="34" charset="0"/>
              </a:rPr>
              <a:t>Home: 	</a:t>
            </a:r>
            <a:r>
              <a:rPr lang="en-US" sz="1600" dirty="0" err="1">
                <a:solidFill>
                  <a:schemeClr val="bg1"/>
                </a:solidFill>
                <a:latin typeface="Arial Narrow" panose="020B0604020202020204" pitchFamily="34" charset="0"/>
                <a:cs typeface="Arial Narrow" panose="020B0604020202020204" pitchFamily="34" charset="0"/>
              </a:rPr>
              <a:t>Crewcraft.net</a:t>
            </a:r>
            <a:endParaRPr lang="en-US" sz="1600" dirty="0">
              <a:solidFill>
                <a:schemeClr val="bg1"/>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264945186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2537</Words>
  <Application>Microsoft Macintosh PowerPoint</Application>
  <PresentationFormat>Widescreen</PresentationFormat>
  <Paragraphs>105</Paragraphs>
  <Slides>6</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vt:lpstr>
      <vt:lpstr>Arial Narrow</vt:lpstr>
      <vt:lpstr>Calibri</vt:lpstr>
      <vt:lpstr>Calibri Light</vt:lpstr>
      <vt:lpstr>Helvetica</vt:lpstr>
      <vt:lpstr>Helvetica Neue</vt:lpstr>
      <vt:lpstr>Verdana</vt:lpstr>
      <vt:lpstr>Wingdings</vt:lpstr>
      <vt:lpstr>Office</vt:lpstr>
      <vt:lpstr>Crewcraft AG Digital (Disruptive) Innovation factory  We enable traditional corporate organizations to master the era of “Riptide Innovation”- by applying Scaled Agility in a way it really works. </vt:lpstr>
      <vt:lpstr>What do you think ?Will “Disruption” &amp; “Digitalization” influent corporate businesses?</vt:lpstr>
      <vt:lpstr>What do you expect – Is your corporate ready and well prepared for the era of “Disruptive Innovation” and “Digitalization”, today?.</vt:lpstr>
      <vt:lpstr>PowerPoint Presentation</vt:lpstr>
      <vt:lpstr>PowerPoint Presentation</vt:lpstr>
      <vt:lpstr>CrewCraft™ 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Crewcraft AG Digital (Disruptive) Innovation factory</dc:title>
  <dc:creator>Andreas Ludwig Gross-Zerilli</dc:creator>
  <cp:lastModifiedBy>Andreas Ludwig Gross-Zerilli</cp:lastModifiedBy>
  <cp:revision>8</cp:revision>
  <dcterms:created xsi:type="dcterms:W3CDTF">2020-07-17T07:30:18Z</dcterms:created>
  <dcterms:modified xsi:type="dcterms:W3CDTF">2020-07-17T10:29:11Z</dcterms:modified>
</cp:coreProperties>
</file>