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916" r:id="rId2"/>
    <p:sldId id="1027" r:id="rId3"/>
    <p:sldId id="1061" r:id="rId4"/>
    <p:sldId id="1055" r:id="rId5"/>
    <p:sldId id="1057" r:id="rId6"/>
    <p:sldId id="1054" r:id="rId7"/>
    <p:sldId id="1056" r:id="rId8"/>
    <p:sldId id="936" r:id="rId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ko Blatnik" initials="JB" lastIdx="2" clrIdx="0">
    <p:extLst>
      <p:ext uri="{19B8F6BF-5375-455C-9EA6-DF929625EA0E}">
        <p15:presenceInfo xmlns:p15="http://schemas.microsoft.com/office/powerpoint/2012/main" userId="S::jblatnik@longueuil.vizimax.com::40e227bb-12e3-4ca9-876c-feccdea2d628" providerId="AD"/>
      </p:ext>
    </p:extLst>
  </p:cmAuthor>
  <p:cmAuthor id="2" name="Janko Blatnik" initials="JB [2]" lastIdx="2" clrIdx="1">
    <p:extLst>
      <p:ext uri="{19B8F6BF-5375-455C-9EA6-DF929625EA0E}">
        <p15:presenceInfo xmlns:p15="http://schemas.microsoft.com/office/powerpoint/2012/main" userId="51fdf0836a6dfc9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2F2F"/>
    <a:srgbClr val="99CCFF"/>
    <a:srgbClr val="1C1C1C"/>
    <a:srgbClr val="111111"/>
    <a:srgbClr val="000000"/>
    <a:srgbClr val="FF9933"/>
    <a:srgbClr val="00FFFF"/>
    <a:srgbClr val="CCFFFF"/>
    <a:srgbClr val="0000FF"/>
    <a:srgbClr val="E8E9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Styl s motivem 1 – zvýraznění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Světlý styl 3 – zvýraznění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Světlý styl 3 – zvýraznění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6D9F66E-5EB9-4882-86FB-DCBF35E3C3E4}" styleName="Střední styl 4 – zvýraznění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7" autoAdjust="0"/>
    <p:restoredTop sz="95504" autoAdjust="0"/>
  </p:normalViewPr>
  <p:slideViewPr>
    <p:cSldViewPr>
      <p:cViewPr varScale="1">
        <p:scale>
          <a:sx n="151" d="100"/>
          <a:sy n="151" d="100"/>
        </p:scale>
        <p:origin x="1842"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DDA5BC-84C6-B94A-B490-EBEF7A96EAB2}" type="datetimeFigureOut">
              <a:rPr lang="en-US" smtClean="0"/>
              <a:pPr/>
              <a:t>5/28/2020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CA0E5C-73B2-7947-AB2C-A4084DF8CD93}" type="slidenum">
              <a:rPr lang="en-US" smtClean="0"/>
              <a:pPr/>
              <a:t>‹#›</a:t>
            </a:fld>
            <a:endParaRPr lang="en-US"/>
          </a:p>
        </p:txBody>
      </p:sp>
    </p:spTree>
    <p:extLst>
      <p:ext uri="{BB962C8B-B14F-4D97-AF65-F5344CB8AC3E}">
        <p14:creationId xmlns:p14="http://schemas.microsoft.com/office/powerpoint/2010/main" val="21781164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a:t>Po kliknutí můžete vložit text</a:t>
            </a:r>
            <a:br>
              <a:rPr lang="cs-CZ" dirty="0"/>
            </a:br>
            <a:endParaRPr lang="cs-CZ" dirty="0"/>
          </a:p>
        </p:txBody>
      </p:sp>
      <p:sp>
        <p:nvSpPr>
          <p:cNvPr id="4" name="Slide Number Placeholder 3"/>
          <p:cNvSpPr>
            <a:spLocks noGrp="1"/>
          </p:cNvSpPr>
          <p:nvPr>
            <p:ph type="sldNum" sz="quarter" idx="10"/>
          </p:nvPr>
        </p:nvSpPr>
        <p:spPr/>
        <p:txBody>
          <a:bodyPr/>
          <a:lstStyle>
            <a:lvl1pPr>
              <a:defRPr/>
            </a:lvl1pPr>
          </a:lstStyle>
          <a:p>
            <a:fld id="{569EC6D3-E5AC-407E-ABD5-BD9CA53279C2}" type="slidenum">
              <a:rPr lang="cs-CZ"/>
              <a:pPr/>
              <a:t>‹#›</a:t>
            </a:fld>
            <a:endParaRPr lang="cs-CZ"/>
          </a:p>
        </p:txBody>
      </p:sp>
    </p:spTree>
    <p:extLst>
      <p:ext uri="{BB962C8B-B14F-4D97-AF65-F5344CB8AC3E}">
        <p14:creationId xmlns:p14="http://schemas.microsoft.com/office/powerpoint/2010/main" val="3674743221"/>
      </p:ext>
    </p:extLst>
  </p:cSld>
  <p:clrMapOvr>
    <a:masterClrMapping/>
  </p:clrMapOvr>
  <p:extLst>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cs-CZ" dirty="0"/>
          </a:p>
        </p:txBody>
      </p:sp>
      <p:sp>
        <p:nvSpPr>
          <p:cNvPr id="4" name="Date Placeholder 3"/>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r>
              <a:rPr lang="en-US" dirty="0"/>
              <a:t>SMENSTORSYS</a:t>
            </a:r>
            <a:endParaRPr lang="cs-CZ" dirty="0"/>
          </a:p>
        </p:txBody>
      </p:sp>
      <p:pic>
        <p:nvPicPr>
          <p:cNvPr id="8" name="Obráze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1129" y="6101503"/>
            <a:ext cx="1418280" cy="660935"/>
          </a:xfrm>
          <a:prstGeom prst="rect">
            <a:avLst/>
          </a:prstGeom>
        </p:spPr>
      </p:pic>
      <p:sp>
        <p:nvSpPr>
          <p:cNvPr id="9" name="Rectangle 8"/>
          <p:cNvSpPr/>
          <p:nvPr userDrawn="1"/>
        </p:nvSpPr>
        <p:spPr>
          <a:xfrm>
            <a:off x="0" y="0"/>
            <a:ext cx="9144000" cy="836712"/>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F76D59-3D5C-4D8F-834A-3510C002F5BF}" type="datetimeFigureOut">
              <a:rPr lang="cs-CZ" smtClean="0"/>
              <a:pPr/>
              <a:t>28.05.2020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357A1C-0DB7-4D48-8680-B270E184710A}" type="slidenum">
              <a:rPr lang="cs-CZ" smtClean="0"/>
              <a:pPr/>
              <a:t>‹#›</a:t>
            </a:fld>
            <a:endParaRPr lang="cs-CZ"/>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F76D59-3D5C-4D8F-834A-3510C002F5BF}" type="datetimeFigureOut">
              <a:rPr lang="cs-CZ" smtClean="0"/>
              <a:pPr/>
              <a:t>28.05.2020</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357A1C-0DB7-4D48-8680-B270E184710A}"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a:off x="428596" y="6072206"/>
            <a:ext cx="8286808" cy="1588"/>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ovéPole 1"/>
          <p:cNvSpPr txBox="1"/>
          <p:nvPr/>
        </p:nvSpPr>
        <p:spPr>
          <a:xfrm>
            <a:off x="1589409" y="3928317"/>
            <a:ext cx="5749158" cy="1077218"/>
          </a:xfrm>
          <a:prstGeom prst="rect">
            <a:avLst/>
          </a:prstGeom>
          <a:noFill/>
          <a:effectLst/>
        </p:spPr>
        <p:txBody>
          <a:bodyPr wrap="square" rtlCol="0" anchor="t">
            <a:spAutoFit/>
          </a:bodyPr>
          <a:lstStyle/>
          <a:p>
            <a:pPr algn="ctr"/>
            <a:r>
              <a:rPr lang="en-US" sz="3600" b="1" dirty="0">
                <a:solidFill>
                  <a:srgbClr val="000000"/>
                </a:solidFill>
                <a:effectLst>
                  <a:outerShdw blurRad="50800" dist="38100" dir="2700000" algn="tl" rotWithShape="0">
                    <a:prstClr val="black">
                      <a:alpha val="40000"/>
                    </a:prstClr>
                  </a:outerShdw>
                </a:effectLst>
              </a:rPr>
              <a:t>Matrix99.CORE 3.1 </a:t>
            </a:r>
          </a:p>
          <a:p>
            <a:pPr algn="ctr"/>
            <a:r>
              <a:rPr lang="en-US" sz="2800" b="1" dirty="0">
                <a:solidFill>
                  <a:srgbClr val="000000"/>
                </a:solidFill>
                <a:effectLst>
                  <a:outerShdw blurRad="50800" dist="38100" dir="2700000" algn="tl" rotWithShape="0">
                    <a:prstClr val="black">
                      <a:alpha val="40000"/>
                    </a:prstClr>
                  </a:outerShdw>
                </a:effectLst>
              </a:rPr>
              <a:t>Executive Summary</a:t>
            </a:r>
          </a:p>
        </p:txBody>
      </p:sp>
      <p:pic>
        <p:nvPicPr>
          <p:cNvPr id="8"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2800" y="2204864"/>
            <a:ext cx="2282376" cy="1063614"/>
          </a:xfrm>
          <a:prstGeom prst="rect">
            <a:avLst/>
          </a:prstGeom>
        </p:spPr>
      </p:pic>
    </p:spTree>
    <p:extLst>
      <p:ext uri="{BB962C8B-B14F-4D97-AF65-F5344CB8AC3E}">
        <p14:creationId xmlns:p14="http://schemas.microsoft.com/office/powerpoint/2010/main" val="24251891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14642-0963-4CAA-8040-6D83F5B3D1CF}"/>
              </a:ext>
            </a:extLst>
          </p:cNvPr>
          <p:cNvSpPr>
            <a:spLocks noGrp="1"/>
          </p:cNvSpPr>
          <p:nvPr>
            <p:ph type="title"/>
          </p:nvPr>
        </p:nvSpPr>
        <p:spPr>
          <a:xfrm>
            <a:off x="395536" y="-27384"/>
            <a:ext cx="8229600" cy="1143000"/>
          </a:xfrm>
        </p:spPr>
        <p:txBody>
          <a:bodyPr/>
          <a:lstStyle/>
          <a:p>
            <a:r>
              <a:rPr lang="en-US" dirty="0">
                <a:solidFill>
                  <a:schemeClr val="bg1"/>
                </a:solidFill>
              </a:rPr>
              <a:t>About Matrix99.CORE 3.1</a:t>
            </a:r>
          </a:p>
        </p:txBody>
      </p:sp>
      <p:sp>
        <p:nvSpPr>
          <p:cNvPr id="3" name="Content Placeholder 2">
            <a:extLst>
              <a:ext uri="{FF2B5EF4-FFF2-40B4-BE49-F238E27FC236}">
                <a16:creationId xmlns:a16="http://schemas.microsoft.com/office/drawing/2014/main" id="{585D4295-D300-40D3-A438-B881EEC3B1D7}"/>
              </a:ext>
            </a:extLst>
          </p:cNvPr>
          <p:cNvSpPr>
            <a:spLocks noGrp="1"/>
          </p:cNvSpPr>
          <p:nvPr>
            <p:ph idx="1"/>
          </p:nvPr>
        </p:nvSpPr>
        <p:spPr/>
        <p:txBody>
          <a:bodyPr vert="horz" lIns="91440" tIns="45720" rIns="91440" bIns="45720" rtlCol="0" anchor="t">
            <a:normAutofit fontScale="85000" lnSpcReduction="10000"/>
          </a:bodyPr>
          <a:lstStyle/>
          <a:p>
            <a:pPr>
              <a:buFont typeface="Wingdings" pitchFamily="2" charset="2"/>
              <a:buChar char="ü"/>
            </a:pPr>
            <a:r>
              <a:rPr lang="en-US" sz="2400" b="1" dirty="0"/>
              <a:t>Matrix99.CORE3.1 CIM is new version of Matrix 99.NET integration platform based on CIM  standards and Microservices architecture with strong Machine Learning based analytics</a:t>
            </a:r>
          </a:p>
          <a:p>
            <a:pPr>
              <a:buFont typeface="Wingdings" pitchFamily="2" charset="2"/>
              <a:buChar char="ü"/>
            </a:pPr>
            <a:r>
              <a:rPr lang="en-US" sz="2400" b="1" dirty="0"/>
              <a:t>CIM</a:t>
            </a:r>
            <a:r>
              <a:rPr lang="en-US" sz="2400" dirty="0"/>
              <a:t> (</a:t>
            </a:r>
            <a:r>
              <a:rPr lang="en-US" sz="2400" b="1" dirty="0"/>
              <a:t>C</a:t>
            </a:r>
            <a:r>
              <a:rPr lang="en-US" sz="2400" dirty="0"/>
              <a:t>ommon </a:t>
            </a:r>
            <a:r>
              <a:rPr lang="en-US" sz="2400" b="1" dirty="0"/>
              <a:t>I</a:t>
            </a:r>
            <a:r>
              <a:rPr lang="en-US" sz="2400" dirty="0"/>
              <a:t>nformation </a:t>
            </a:r>
            <a:r>
              <a:rPr lang="en-US" sz="2400" b="1" dirty="0"/>
              <a:t>M</a:t>
            </a:r>
            <a:r>
              <a:rPr lang="en-US" sz="2400" dirty="0"/>
              <a:t>odel) for Power (and Smart Grid) industry as a base</a:t>
            </a:r>
          </a:p>
          <a:p>
            <a:pPr lvl="1">
              <a:buFont typeface="Wingdings" pitchFamily="2" charset="2"/>
              <a:buChar char="ü"/>
            </a:pPr>
            <a:r>
              <a:rPr lang="en-US" sz="2000" dirty="0"/>
              <a:t>Set of standards </a:t>
            </a:r>
            <a:r>
              <a:rPr lang="en-US" sz="2400" b="1" dirty="0"/>
              <a:t>IEC 61970,</a:t>
            </a:r>
            <a:r>
              <a:rPr lang="en-US" sz="2400" dirty="0"/>
              <a:t> </a:t>
            </a:r>
            <a:r>
              <a:rPr lang="en-US" sz="2400" b="1" dirty="0"/>
              <a:t>IEC 61968 and IEC 62325</a:t>
            </a:r>
            <a:endParaRPr lang="en-US" sz="2400" b="1" dirty="0">
              <a:cs typeface="Arial"/>
            </a:endParaRPr>
          </a:p>
          <a:p>
            <a:pPr lvl="1">
              <a:buFont typeface="Wingdings" pitchFamily="2" charset="2"/>
              <a:buChar char="ü"/>
            </a:pPr>
            <a:r>
              <a:rPr lang="en-US" sz="2000" dirty="0"/>
              <a:t>Usage of standards ensure openness of the system</a:t>
            </a:r>
          </a:p>
          <a:p>
            <a:pPr lvl="1">
              <a:buFont typeface="Wingdings" pitchFamily="2" charset="2"/>
              <a:buChar char="ü"/>
              <a:defRPr/>
            </a:pPr>
            <a:r>
              <a:rPr lang="en-US" sz="2000" dirty="0"/>
              <a:t>Open standards  allows usage of applications from different manufacturers</a:t>
            </a:r>
            <a:endParaRPr lang="en-US" sz="2400" dirty="0"/>
          </a:p>
          <a:p>
            <a:pPr>
              <a:buFont typeface="Wingdings" pitchFamily="2" charset="2"/>
              <a:buChar char="ü"/>
            </a:pPr>
            <a:r>
              <a:rPr lang="en-US" sz="2400" b="1" dirty="0"/>
              <a:t>Microservices </a:t>
            </a:r>
          </a:p>
          <a:p>
            <a:pPr lvl="1">
              <a:buFont typeface="Wingdings" pitchFamily="2" charset="2"/>
              <a:buChar char="ü"/>
            </a:pPr>
            <a:r>
              <a:rPr lang="en-US" sz="2000" dirty="0"/>
              <a:t>(Relatively) new architecture  for development of Desktop, Web, Cloud, Mobile, IoT, AI and ML applications on site/cloud</a:t>
            </a:r>
          </a:p>
          <a:p>
            <a:pPr lvl="1">
              <a:buFont typeface="Wingdings" pitchFamily="2" charset="2"/>
              <a:buChar char="ü"/>
            </a:pPr>
            <a:r>
              <a:rPr lang="en-US" sz="2000" dirty="0"/>
              <a:t>Based on containers (Docker) orchestration/monitoring (Kubernetes) </a:t>
            </a:r>
          </a:p>
          <a:p>
            <a:pPr>
              <a:buFont typeface="Wingdings" pitchFamily="2" charset="2"/>
              <a:buChar char="ü"/>
            </a:pPr>
            <a:r>
              <a:rPr lang="en-US" sz="2400" b="1" dirty="0"/>
              <a:t>Predictive Maintenance and Analytics</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51922274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E19AF6AA-A2C6-4F1F-97AB-E83FF4A07D09}"/>
              </a:ext>
            </a:extLst>
          </p:cNvPr>
          <p:cNvSpPr/>
          <p:nvPr/>
        </p:nvSpPr>
        <p:spPr>
          <a:xfrm>
            <a:off x="378029" y="3768614"/>
            <a:ext cx="2952357" cy="1945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A684D19-4218-45AA-A857-C0813F8E072C}"/>
              </a:ext>
            </a:extLst>
          </p:cNvPr>
          <p:cNvSpPr/>
          <p:nvPr/>
        </p:nvSpPr>
        <p:spPr>
          <a:xfrm>
            <a:off x="239898" y="2393768"/>
            <a:ext cx="3728817" cy="1396034"/>
          </a:xfrm>
          <a:prstGeom prst="roundRect">
            <a:avLst/>
          </a:prstGeom>
          <a:solidFill>
            <a:schemeClr val="bg2">
              <a:alpha val="7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BUS</a:t>
            </a:r>
            <a:r>
              <a:rPr lang="en-US" dirty="0"/>
              <a:t> </a:t>
            </a:r>
          </a:p>
          <a:p>
            <a:pPr marL="285750" indent="-285750">
              <a:buFont typeface="Arial" panose="020B0604020202020204" pitchFamily="34" charset="0"/>
              <a:buChar char="•"/>
            </a:pPr>
            <a:r>
              <a:rPr lang="en-US" dirty="0"/>
              <a:t>SIDM(Web Services, REST, QUEUE (JM..))</a:t>
            </a:r>
          </a:p>
          <a:p>
            <a:pPr marL="285750" indent="-285750">
              <a:buFont typeface="Arial" panose="020B0604020202020204" pitchFamily="34" charset="0"/>
              <a:buChar char="•"/>
            </a:pPr>
            <a:r>
              <a:rPr lang="en-US" dirty="0"/>
              <a:t>Native Protocols</a:t>
            </a:r>
          </a:p>
        </p:txBody>
      </p:sp>
      <p:sp>
        <p:nvSpPr>
          <p:cNvPr id="2" name="Title 1">
            <a:extLst>
              <a:ext uri="{FF2B5EF4-FFF2-40B4-BE49-F238E27FC236}">
                <a16:creationId xmlns:a16="http://schemas.microsoft.com/office/drawing/2014/main" id="{CAAEE007-A085-4E31-887A-3F0341172265}"/>
              </a:ext>
            </a:extLst>
          </p:cNvPr>
          <p:cNvSpPr>
            <a:spLocks noGrp="1"/>
          </p:cNvSpPr>
          <p:nvPr>
            <p:ph type="title"/>
          </p:nvPr>
        </p:nvSpPr>
        <p:spPr>
          <a:xfrm>
            <a:off x="457200" y="274638"/>
            <a:ext cx="8229600" cy="646331"/>
          </a:xfrm>
        </p:spPr>
        <p:txBody>
          <a:bodyPr>
            <a:normAutofit fontScale="90000"/>
          </a:bodyPr>
          <a:lstStyle/>
          <a:p>
            <a:r>
              <a:rPr lang="en-US" dirty="0">
                <a:solidFill>
                  <a:schemeClr val="bg1"/>
                </a:solidFill>
              </a:rPr>
              <a:t>Matrix99.CORE3.1 CIM Modules </a:t>
            </a:r>
          </a:p>
        </p:txBody>
      </p:sp>
      <p:grpSp>
        <p:nvGrpSpPr>
          <p:cNvPr id="14" name="Group 13">
            <a:extLst>
              <a:ext uri="{FF2B5EF4-FFF2-40B4-BE49-F238E27FC236}">
                <a16:creationId xmlns:a16="http://schemas.microsoft.com/office/drawing/2014/main" id="{38D70C5F-D4F5-413C-B953-1D0DD0F9C190}"/>
              </a:ext>
            </a:extLst>
          </p:cNvPr>
          <p:cNvGrpSpPr/>
          <p:nvPr/>
        </p:nvGrpSpPr>
        <p:grpSpPr>
          <a:xfrm>
            <a:off x="-4050914" y="139213"/>
            <a:ext cx="11654688" cy="5791658"/>
            <a:chOff x="207058" y="1517614"/>
            <a:chExt cx="11301521" cy="5791658"/>
          </a:xfrm>
        </p:grpSpPr>
        <p:sp>
          <p:nvSpPr>
            <p:cNvPr id="4" name="Rounded Rectangle 7">
              <a:extLst>
                <a:ext uri="{FF2B5EF4-FFF2-40B4-BE49-F238E27FC236}">
                  <a16:creationId xmlns:a16="http://schemas.microsoft.com/office/drawing/2014/main" id="{E3F44FF5-6315-45D0-AB0C-EB2DE6A61353}"/>
                </a:ext>
              </a:extLst>
            </p:cNvPr>
            <p:cNvSpPr/>
            <p:nvPr/>
          </p:nvSpPr>
          <p:spPr>
            <a:xfrm>
              <a:off x="4618628" y="5170803"/>
              <a:ext cx="1111385" cy="508127"/>
            </a:xfrm>
            <a:prstGeom prst="roundRect">
              <a:avLst/>
            </a:prstGeom>
            <a:pattFill prst="dkUpDiag">
              <a:fgClr>
                <a:schemeClr val="accent3"/>
              </a:fgClr>
              <a:bgClr>
                <a:schemeClr val="bg1"/>
              </a:bgClr>
            </a:pattFill>
            <a:ln w="44450">
              <a:solidFill>
                <a:srgbClr val="FF2F2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a:t>SIDM Adapter</a:t>
              </a:r>
              <a:endParaRPr lang="sl-SI" b="1" dirty="0"/>
            </a:p>
          </p:txBody>
        </p:sp>
        <p:sp>
          <p:nvSpPr>
            <p:cNvPr id="5" name="Rounded Rectangle 8">
              <a:extLst>
                <a:ext uri="{FF2B5EF4-FFF2-40B4-BE49-F238E27FC236}">
                  <a16:creationId xmlns:a16="http://schemas.microsoft.com/office/drawing/2014/main" id="{9F57DFD6-5531-4CA5-B7B6-C7A4FE87B772}"/>
                </a:ext>
              </a:extLst>
            </p:cNvPr>
            <p:cNvSpPr/>
            <p:nvPr/>
          </p:nvSpPr>
          <p:spPr>
            <a:xfrm>
              <a:off x="8055037" y="3781738"/>
              <a:ext cx="3453542" cy="1335116"/>
            </a:xfrm>
            <a:prstGeom prst="roundRect">
              <a:avLst/>
            </a:prstGeom>
            <a:pattFill prst="ltUpDiag">
              <a:fgClr>
                <a:schemeClr val="accent6">
                  <a:lumMod val="75000"/>
                </a:schemeClr>
              </a:fgClr>
              <a:bgClr>
                <a:schemeClr val="bg1"/>
              </a:bgClr>
            </a:pattFill>
            <a:ln w="38100">
              <a:solidFill>
                <a:srgbClr val="F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B0F0"/>
                  </a:solidFill>
                </a:rPr>
                <a:t>SIDM (IEC 61968) &amp; Native Client Broker</a:t>
              </a:r>
              <a:endParaRPr lang="sl-SI" b="1" dirty="0">
                <a:solidFill>
                  <a:srgbClr val="00B0F0"/>
                </a:solidFill>
              </a:endParaRPr>
            </a:p>
          </p:txBody>
        </p:sp>
        <p:sp>
          <p:nvSpPr>
            <p:cNvPr id="7" name="Flowchart: Magnetic Disk 6">
              <a:extLst>
                <a:ext uri="{FF2B5EF4-FFF2-40B4-BE49-F238E27FC236}">
                  <a16:creationId xmlns:a16="http://schemas.microsoft.com/office/drawing/2014/main" id="{93358D24-B7B9-46A3-892B-C19D6A9294EE}"/>
                </a:ext>
              </a:extLst>
            </p:cNvPr>
            <p:cNvSpPr/>
            <p:nvPr/>
          </p:nvSpPr>
          <p:spPr>
            <a:xfrm>
              <a:off x="8211622" y="5961289"/>
              <a:ext cx="1359422" cy="612437"/>
            </a:xfrm>
            <a:prstGeom prst="flowChartMagneticDisk">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CIM DB</a:t>
              </a:r>
              <a:endParaRPr lang="sl-SI" dirty="0"/>
            </a:p>
          </p:txBody>
        </p:sp>
        <p:sp>
          <p:nvSpPr>
            <p:cNvPr id="9" name="Rounded Rectangle 16">
              <a:extLst>
                <a:ext uri="{FF2B5EF4-FFF2-40B4-BE49-F238E27FC236}">
                  <a16:creationId xmlns:a16="http://schemas.microsoft.com/office/drawing/2014/main" id="{8CE4F5C3-1F96-4EC1-8E77-3F934504E594}"/>
                </a:ext>
              </a:extLst>
            </p:cNvPr>
            <p:cNvSpPr/>
            <p:nvPr/>
          </p:nvSpPr>
          <p:spPr>
            <a:xfrm>
              <a:off x="8026951" y="2870651"/>
              <a:ext cx="1728766" cy="815932"/>
            </a:xfrm>
            <a:prstGeom prst="roundRect">
              <a:avLst/>
            </a:prstGeom>
            <a:pattFill prst="ltUpDiag">
              <a:fgClr>
                <a:srgbClr val="00B0F0"/>
              </a:fgClr>
              <a:bgClr>
                <a:schemeClr val="bg1"/>
              </a:bgClr>
            </a:patt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B0F0"/>
                  </a:solidFill>
                </a:rPr>
                <a:t>Scheduler, Workflow </a:t>
              </a:r>
              <a:endParaRPr lang="sl-SI" b="1" dirty="0">
                <a:solidFill>
                  <a:srgbClr val="00B0F0"/>
                </a:solidFill>
              </a:endParaRPr>
            </a:p>
            <a:p>
              <a:pPr algn="ctr"/>
              <a:endParaRPr lang="sl-SI" sz="1000" dirty="0"/>
            </a:p>
          </p:txBody>
        </p:sp>
        <p:sp>
          <p:nvSpPr>
            <p:cNvPr id="12" name="Rounded Rectangle 19">
              <a:extLst>
                <a:ext uri="{FF2B5EF4-FFF2-40B4-BE49-F238E27FC236}">
                  <a16:creationId xmlns:a16="http://schemas.microsoft.com/office/drawing/2014/main" id="{0683C08F-49FA-4BA2-84DA-88C37DA09754}"/>
                </a:ext>
              </a:extLst>
            </p:cNvPr>
            <p:cNvSpPr/>
            <p:nvPr/>
          </p:nvSpPr>
          <p:spPr>
            <a:xfrm>
              <a:off x="4578565" y="5715135"/>
              <a:ext cx="2663418" cy="724687"/>
            </a:xfrm>
            <a:prstGeom prst="roundRect">
              <a:avLst/>
            </a:prstGeom>
            <a:solidFill>
              <a:srgbClr val="D8C8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Non-CIM legacy application  </a:t>
              </a:r>
              <a:endParaRPr lang="sl-SI" dirty="0"/>
            </a:p>
          </p:txBody>
        </p:sp>
        <p:sp>
          <p:nvSpPr>
            <p:cNvPr id="13" name="Rounded Rectangle 20">
              <a:extLst>
                <a:ext uri="{FF2B5EF4-FFF2-40B4-BE49-F238E27FC236}">
                  <a16:creationId xmlns:a16="http://schemas.microsoft.com/office/drawing/2014/main" id="{762DC2FF-551D-451A-8F5F-F9CD029A1A83}"/>
                </a:ext>
              </a:extLst>
            </p:cNvPr>
            <p:cNvSpPr/>
            <p:nvPr/>
          </p:nvSpPr>
          <p:spPr>
            <a:xfrm>
              <a:off x="9840436" y="2870650"/>
              <a:ext cx="1633597" cy="831461"/>
            </a:xfrm>
            <a:prstGeom prst="roundRect">
              <a:avLst/>
            </a:prstGeom>
            <a:pattFill prst="dkDnDiag">
              <a:fgClr>
                <a:schemeClr val="accent2"/>
              </a:fgClr>
              <a:bgClr>
                <a:schemeClr val="bg1"/>
              </a:bgClr>
            </a:pattFill>
            <a:ln w="38100">
              <a:solidFill>
                <a:srgbClr val="FF2F2F"/>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solidFill>
                    <a:srgbClr val="00B0F0"/>
                  </a:solidFill>
                </a:rPr>
                <a:t>Security &amp; Access Control</a:t>
              </a:r>
              <a:r>
                <a:rPr lang="sl-SI" b="1" dirty="0">
                  <a:solidFill>
                    <a:srgbClr val="00B0F0"/>
                  </a:solidFill>
                </a:rPr>
                <a:t> </a:t>
              </a:r>
            </a:p>
          </p:txBody>
        </p:sp>
        <p:sp>
          <p:nvSpPr>
            <p:cNvPr id="19" name="TextBox 18">
              <a:extLst>
                <a:ext uri="{FF2B5EF4-FFF2-40B4-BE49-F238E27FC236}">
                  <a16:creationId xmlns:a16="http://schemas.microsoft.com/office/drawing/2014/main" id="{0B6828F1-660C-4003-AD93-1739D659D60E}"/>
                </a:ext>
              </a:extLst>
            </p:cNvPr>
            <p:cNvSpPr txBox="1"/>
            <p:nvPr/>
          </p:nvSpPr>
          <p:spPr>
            <a:xfrm>
              <a:off x="207058" y="1517614"/>
              <a:ext cx="1512168" cy="369332"/>
            </a:xfrm>
            <a:prstGeom prst="rect">
              <a:avLst/>
            </a:prstGeom>
            <a:noFill/>
          </p:spPr>
          <p:txBody>
            <a:bodyPr wrap="square" rtlCol="0">
              <a:spAutoFit/>
            </a:bodyPr>
            <a:lstStyle/>
            <a:p>
              <a:pPr algn="ctr"/>
              <a:r>
                <a:rPr lang="en-US" dirty="0"/>
                <a:t>CLIENTS</a:t>
              </a:r>
            </a:p>
          </p:txBody>
        </p:sp>
        <p:sp>
          <p:nvSpPr>
            <p:cNvPr id="20" name="TextBox 19">
              <a:extLst>
                <a:ext uri="{FF2B5EF4-FFF2-40B4-BE49-F238E27FC236}">
                  <a16:creationId xmlns:a16="http://schemas.microsoft.com/office/drawing/2014/main" id="{2D9FFAC5-A95C-4265-9460-37FB43158D61}"/>
                </a:ext>
              </a:extLst>
            </p:cNvPr>
            <p:cNvSpPr txBox="1"/>
            <p:nvPr/>
          </p:nvSpPr>
          <p:spPr>
            <a:xfrm>
              <a:off x="7985613" y="6662941"/>
              <a:ext cx="1946727" cy="646331"/>
            </a:xfrm>
            <a:prstGeom prst="rect">
              <a:avLst/>
            </a:prstGeom>
            <a:noFill/>
          </p:spPr>
          <p:txBody>
            <a:bodyPr wrap="square" rtlCol="0">
              <a:spAutoFit/>
            </a:bodyPr>
            <a:lstStyle/>
            <a:p>
              <a:pPr algn="ctr"/>
              <a:r>
                <a:rPr lang="en-US" dirty="0"/>
                <a:t>CIM STORAGE MS</a:t>
              </a:r>
            </a:p>
          </p:txBody>
        </p:sp>
      </p:grpSp>
      <p:sp>
        <p:nvSpPr>
          <p:cNvPr id="22" name="Rounded Rectangle 16">
            <a:extLst>
              <a:ext uri="{FF2B5EF4-FFF2-40B4-BE49-F238E27FC236}">
                <a16:creationId xmlns:a16="http://schemas.microsoft.com/office/drawing/2014/main" id="{614BEAE9-9CAC-4CE0-9F61-7B2F42C5005F}"/>
              </a:ext>
            </a:extLst>
          </p:cNvPr>
          <p:cNvSpPr/>
          <p:nvPr/>
        </p:nvSpPr>
        <p:spPr>
          <a:xfrm>
            <a:off x="378029" y="1616846"/>
            <a:ext cx="1684646" cy="771197"/>
          </a:xfrm>
          <a:prstGeom prst="roundRect">
            <a:avLst/>
          </a:prstGeom>
          <a:solidFill>
            <a:srgbClr val="1C1C1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Third Party CIM bus Adapter</a:t>
            </a:r>
            <a:endParaRPr lang="sl-SI" dirty="0"/>
          </a:p>
        </p:txBody>
      </p:sp>
      <p:sp>
        <p:nvSpPr>
          <p:cNvPr id="36" name="Flowchart: Magnetic Disk 35">
            <a:extLst>
              <a:ext uri="{FF2B5EF4-FFF2-40B4-BE49-F238E27FC236}">
                <a16:creationId xmlns:a16="http://schemas.microsoft.com/office/drawing/2014/main" id="{481C85D6-BC3D-4E92-A7F8-40AAE5C9DF0A}"/>
              </a:ext>
            </a:extLst>
          </p:cNvPr>
          <p:cNvSpPr/>
          <p:nvPr/>
        </p:nvSpPr>
        <p:spPr>
          <a:xfrm>
            <a:off x="6283021" y="4607602"/>
            <a:ext cx="1300743" cy="646331"/>
          </a:xfrm>
          <a:prstGeom prst="flowChartMagneticDisk">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Data Ware House</a:t>
            </a:r>
            <a:endParaRPr lang="sl-SI" dirty="0"/>
          </a:p>
        </p:txBody>
      </p:sp>
      <p:sp>
        <p:nvSpPr>
          <p:cNvPr id="18" name="Rounded Rectangle 7">
            <a:extLst>
              <a:ext uri="{FF2B5EF4-FFF2-40B4-BE49-F238E27FC236}">
                <a16:creationId xmlns:a16="http://schemas.microsoft.com/office/drawing/2014/main" id="{779D6D85-9CB9-45E8-8118-09FB855F661C}"/>
              </a:ext>
            </a:extLst>
          </p:cNvPr>
          <p:cNvSpPr/>
          <p:nvPr/>
        </p:nvSpPr>
        <p:spPr>
          <a:xfrm>
            <a:off x="2057262" y="3789803"/>
            <a:ext cx="1146115" cy="54436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Native Protocol</a:t>
            </a:r>
            <a:endParaRPr lang="sl-SI" dirty="0"/>
          </a:p>
        </p:txBody>
      </p:sp>
      <p:pic>
        <p:nvPicPr>
          <p:cNvPr id="21" name="Picture 4" descr="Image result for ML icon">
            <a:extLst>
              <a:ext uri="{FF2B5EF4-FFF2-40B4-BE49-F238E27FC236}">
                <a16:creationId xmlns:a16="http://schemas.microsoft.com/office/drawing/2014/main" id="{56D6DEA6-B8A4-423D-B2C7-9942AA2F5B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0704" y="4204383"/>
            <a:ext cx="1237003" cy="113041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539B95AB-84E6-4333-9606-7BD9C0715C9F}"/>
              </a:ext>
            </a:extLst>
          </p:cNvPr>
          <p:cNvCxnSpPr>
            <a:cxnSpLocks/>
          </p:cNvCxnSpPr>
          <p:nvPr/>
        </p:nvCxnSpPr>
        <p:spPr>
          <a:xfrm>
            <a:off x="7663607" y="1052736"/>
            <a:ext cx="13643" cy="5230281"/>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24" name="Rounded Rectangle 20">
            <a:extLst>
              <a:ext uri="{FF2B5EF4-FFF2-40B4-BE49-F238E27FC236}">
                <a16:creationId xmlns:a16="http://schemas.microsoft.com/office/drawing/2014/main" id="{D7C3E832-5666-4133-814C-291996B7C1A1}"/>
              </a:ext>
            </a:extLst>
          </p:cNvPr>
          <p:cNvSpPr/>
          <p:nvPr/>
        </p:nvSpPr>
        <p:spPr>
          <a:xfrm>
            <a:off x="6244864" y="3896493"/>
            <a:ext cx="1338900" cy="646331"/>
          </a:xfrm>
          <a:prstGeom prst="roundRect">
            <a:avLst/>
          </a:prstGeom>
          <a:pattFill prst="dkDnDiag">
            <a:fgClr>
              <a:schemeClr val="accent2"/>
            </a:fgClr>
            <a:bgClr>
              <a:schemeClr val="bg1"/>
            </a:bgClr>
          </a:pattFill>
          <a:ln w="34925">
            <a:solidFill>
              <a:srgbClr val="FF2F2F"/>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solidFill>
                  <a:srgbClr val="00B0F0"/>
                </a:solidFill>
              </a:rPr>
              <a:t>Analytics Modules</a:t>
            </a:r>
            <a:r>
              <a:rPr lang="sl-SI" dirty="0">
                <a:solidFill>
                  <a:srgbClr val="00B0F0"/>
                </a:solidFill>
              </a:rPr>
              <a:t> </a:t>
            </a:r>
          </a:p>
        </p:txBody>
      </p:sp>
      <p:pic>
        <p:nvPicPr>
          <p:cNvPr id="25" name="Picture 6" descr="Image result for report icon">
            <a:extLst>
              <a:ext uri="{FF2B5EF4-FFF2-40B4-BE49-F238E27FC236}">
                <a16:creationId xmlns:a16="http://schemas.microsoft.com/office/drawing/2014/main" id="{8B070F9C-7083-43FA-A5D5-AE98063626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2935171"/>
            <a:ext cx="1397707" cy="984947"/>
          </a:xfrm>
          <a:prstGeom prst="rect">
            <a:avLst/>
          </a:prstGeom>
          <a:noFill/>
          <a:extLst>
            <a:ext uri="{909E8E84-426E-40DD-AFC4-6F175D3DCCD1}">
              <a14:hiddenFill xmlns:a14="http://schemas.microsoft.com/office/drawing/2010/main">
                <a:solidFill>
                  <a:srgbClr val="FFFFFF"/>
                </a:solidFill>
              </a14:hiddenFill>
            </a:ext>
          </a:extLst>
        </p:spPr>
      </p:pic>
      <p:sp>
        <p:nvSpPr>
          <p:cNvPr id="27" name="Rounded Rectangle 20">
            <a:extLst>
              <a:ext uri="{FF2B5EF4-FFF2-40B4-BE49-F238E27FC236}">
                <a16:creationId xmlns:a16="http://schemas.microsoft.com/office/drawing/2014/main" id="{B2F4C9AD-0D4A-4574-B6A1-CA608A843007}"/>
              </a:ext>
            </a:extLst>
          </p:cNvPr>
          <p:cNvSpPr/>
          <p:nvPr/>
        </p:nvSpPr>
        <p:spPr>
          <a:xfrm>
            <a:off x="4165508" y="3905877"/>
            <a:ext cx="1440183" cy="612438"/>
          </a:xfrm>
          <a:prstGeom prst="roundRect">
            <a:avLst/>
          </a:prstGeom>
          <a:pattFill prst="dkDnDiag">
            <a:fgClr>
              <a:schemeClr val="accent2"/>
            </a:fgClr>
            <a:bgClr>
              <a:schemeClr val="bg1"/>
            </a:bgClr>
          </a:pattFill>
          <a:ln w="34925">
            <a:solidFill>
              <a:srgbClr val="FF2F2F"/>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solidFill>
                  <a:srgbClr val="00B0F0"/>
                </a:solidFill>
              </a:rPr>
              <a:t>SIDM to CIM</a:t>
            </a:r>
            <a:r>
              <a:rPr lang="sl-SI" dirty="0">
                <a:solidFill>
                  <a:srgbClr val="00B0F0"/>
                </a:solidFill>
              </a:rPr>
              <a:t> </a:t>
            </a:r>
          </a:p>
        </p:txBody>
      </p:sp>
      <p:sp>
        <p:nvSpPr>
          <p:cNvPr id="23" name="TextBox 22">
            <a:extLst>
              <a:ext uri="{FF2B5EF4-FFF2-40B4-BE49-F238E27FC236}">
                <a16:creationId xmlns:a16="http://schemas.microsoft.com/office/drawing/2014/main" id="{FEACDB6D-397F-4CB1-91E0-BD101A458B98}"/>
              </a:ext>
            </a:extLst>
          </p:cNvPr>
          <p:cNvSpPr txBox="1"/>
          <p:nvPr/>
        </p:nvSpPr>
        <p:spPr>
          <a:xfrm>
            <a:off x="7516416" y="5713900"/>
            <a:ext cx="1845578" cy="646331"/>
          </a:xfrm>
          <a:prstGeom prst="rect">
            <a:avLst/>
          </a:prstGeom>
          <a:noFill/>
        </p:spPr>
        <p:txBody>
          <a:bodyPr wrap="square" rtlCol="0">
            <a:spAutoFit/>
          </a:bodyPr>
          <a:lstStyle/>
          <a:p>
            <a:pPr algn="ctr"/>
            <a:r>
              <a:rPr lang="en-US" dirty="0"/>
              <a:t>CLIENT DASHBOARD</a:t>
            </a:r>
          </a:p>
        </p:txBody>
      </p:sp>
      <p:sp>
        <p:nvSpPr>
          <p:cNvPr id="28" name="Flowchart: Magnetic Disk 27">
            <a:extLst>
              <a:ext uri="{FF2B5EF4-FFF2-40B4-BE49-F238E27FC236}">
                <a16:creationId xmlns:a16="http://schemas.microsoft.com/office/drawing/2014/main" id="{F09F98BF-D10B-495E-A025-A012D495A057}"/>
              </a:ext>
            </a:extLst>
          </p:cNvPr>
          <p:cNvSpPr/>
          <p:nvPr/>
        </p:nvSpPr>
        <p:spPr>
          <a:xfrm>
            <a:off x="560045" y="5104561"/>
            <a:ext cx="1422505" cy="616710"/>
          </a:xfrm>
          <a:prstGeom prst="flowChartMagneticDisk">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Legacy </a:t>
            </a:r>
            <a:r>
              <a:rPr lang="en-US" dirty="0"/>
              <a:t>DBs</a:t>
            </a:r>
            <a:endParaRPr lang="sl-SI" dirty="0"/>
          </a:p>
        </p:txBody>
      </p:sp>
      <p:sp>
        <p:nvSpPr>
          <p:cNvPr id="26" name="TextBox 25">
            <a:extLst>
              <a:ext uri="{FF2B5EF4-FFF2-40B4-BE49-F238E27FC236}">
                <a16:creationId xmlns:a16="http://schemas.microsoft.com/office/drawing/2014/main" id="{D79B7BF3-4D44-447B-A3A2-A89B30D51FCA}"/>
              </a:ext>
            </a:extLst>
          </p:cNvPr>
          <p:cNvSpPr txBox="1"/>
          <p:nvPr/>
        </p:nvSpPr>
        <p:spPr>
          <a:xfrm>
            <a:off x="563665" y="5642475"/>
            <a:ext cx="2510274" cy="369332"/>
          </a:xfrm>
          <a:prstGeom prst="rect">
            <a:avLst/>
          </a:prstGeom>
          <a:noFill/>
        </p:spPr>
        <p:txBody>
          <a:bodyPr wrap="square" rtlCol="0">
            <a:spAutoFit/>
          </a:bodyPr>
          <a:lstStyle/>
          <a:p>
            <a:pPr algn="ctr"/>
            <a:r>
              <a:rPr lang="en-US" dirty="0"/>
              <a:t>LEGACY APP MS</a:t>
            </a:r>
          </a:p>
        </p:txBody>
      </p:sp>
      <p:sp>
        <p:nvSpPr>
          <p:cNvPr id="29" name="Rectangle: Rounded Corners 28">
            <a:extLst>
              <a:ext uri="{FF2B5EF4-FFF2-40B4-BE49-F238E27FC236}">
                <a16:creationId xmlns:a16="http://schemas.microsoft.com/office/drawing/2014/main" id="{1E826D9B-6118-48A1-8520-D2AC1DAFD256}"/>
              </a:ext>
            </a:extLst>
          </p:cNvPr>
          <p:cNvSpPr/>
          <p:nvPr/>
        </p:nvSpPr>
        <p:spPr>
          <a:xfrm>
            <a:off x="3892762" y="3787918"/>
            <a:ext cx="1756231" cy="14842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434809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14642-0963-4CAA-8040-6D83F5B3D1CF}"/>
              </a:ext>
            </a:extLst>
          </p:cNvPr>
          <p:cNvSpPr>
            <a:spLocks noGrp="1"/>
          </p:cNvSpPr>
          <p:nvPr>
            <p:ph type="title"/>
          </p:nvPr>
        </p:nvSpPr>
        <p:spPr>
          <a:xfrm>
            <a:off x="395536" y="-27384"/>
            <a:ext cx="8229600" cy="1143000"/>
          </a:xfrm>
        </p:spPr>
        <p:txBody>
          <a:bodyPr/>
          <a:lstStyle/>
          <a:p>
            <a:r>
              <a:rPr lang="en-US" dirty="0">
                <a:solidFill>
                  <a:schemeClr val="bg1"/>
                </a:solidFill>
              </a:rPr>
              <a:t>Usage(s) of Matrix.CORE3.1</a:t>
            </a:r>
          </a:p>
        </p:txBody>
      </p:sp>
      <p:sp>
        <p:nvSpPr>
          <p:cNvPr id="3" name="Content Placeholder 2">
            <a:extLst>
              <a:ext uri="{FF2B5EF4-FFF2-40B4-BE49-F238E27FC236}">
                <a16:creationId xmlns:a16="http://schemas.microsoft.com/office/drawing/2014/main" id="{585D4295-D300-40D3-A438-B881EEC3B1D7}"/>
              </a:ext>
            </a:extLst>
          </p:cNvPr>
          <p:cNvSpPr>
            <a:spLocks noGrp="1"/>
          </p:cNvSpPr>
          <p:nvPr>
            <p:ph idx="1"/>
          </p:nvPr>
        </p:nvSpPr>
        <p:spPr/>
        <p:txBody>
          <a:bodyPr vert="horz" lIns="91440" tIns="45720" rIns="91440" bIns="45720" rtlCol="0" anchor="t">
            <a:normAutofit fontScale="92500"/>
          </a:bodyPr>
          <a:lstStyle/>
          <a:p>
            <a:pPr>
              <a:buFont typeface="Wingdings" pitchFamily="2" charset="2"/>
              <a:buChar char="ü"/>
            </a:pPr>
            <a:r>
              <a:rPr lang="en-US" sz="2800" b="1" dirty="0"/>
              <a:t>There are two main usages of Matrix.CORE3.1:</a:t>
            </a:r>
          </a:p>
          <a:p>
            <a:pPr marL="0" indent="0">
              <a:buNone/>
            </a:pPr>
            <a:r>
              <a:rPr lang="en-US" sz="2800" b="1" dirty="0"/>
              <a:t>	</a:t>
            </a:r>
          </a:p>
          <a:p>
            <a:pPr lvl="1">
              <a:buFont typeface="Wingdings" pitchFamily="2" charset="2"/>
              <a:buChar char="ü"/>
            </a:pPr>
            <a:r>
              <a:rPr lang="en-US" b="1" dirty="0"/>
              <a:t>Integration of different applications EMS (Energy Management Systems) , DMS (Distribution Management Systems) and Customer Relations Management (CRM) systems</a:t>
            </a:r>
          </a:p>
          <a:p>
            <a:pPr lvl="1">
              <a:buFont typeface="Wingdings" pitchFamily="2" charset="2"/>
              <a:buChar char="ü"/>
            </a:pPr>
            <a:endParaRPr lang="en-US" b="1" dirty="0"/>
          </a:p>
          <a:p>
            <a:pPr lvl="1">
              <a:buFont typeface="Wingdings" pitchFamily="2" charset="2"/>
              <a:buChar char="ü"/>
            </a:pPr>
            <a:r>
              <a:rPr lang="en-US" b="1" dirty="0" err="1"/>
              <a:t>BigData</a:t>
            </a:r>
            <a:r>
              <a:rPr lang="en-US" b="1" dirty="0"/>
              <a:t> based analytics and ML of data collected in </a:t>
            </a:r>
            <a:r>
              <a:rPr lang="en-US" b="1"/>
              <a:t>integrated EMS, DMS and CRM</a:t>
            </a:r>
            <a:endParaRPr lang="en-US" b="1" dirty="0"/>
          </a:p>
          <a:p>
            <a:pPr lvl="1">
              <a:buFont typeface="Wingdings" pitchFamily="2" charset="2"/>
              <a:buChar char="ü"/>
            </a:pPr>
            <a:endParaRPr lang="en-US" b="1" dirty="0"/>
          </a:p>
          <a:p>
            <a:pPr lvl="1">
              <a:buFont typeface="Wingdings" pitchFamily="2" charset="2"/>
              <a:buChar char="ü"/>
            </a:pPr>
            <a:endParaRPr lang="en-US" sz="2000" b="1" dirty="0"/>
          </a:p>
          <a:p>
            <a:pPr marL="0" indent="0">
              <a:buNone/>
            </a:pPr>
            <a:endParaRPr lang="en-US" dirty="0"/>
          </a:p>
          <a:p>
            <a:endParaRPr lang="en-US" dirty="0"/>
          </a:p>
        </p:txBody>
      </p:sp>
    </p:spTree>
    <p:extLst>
      <p:ext uri="{BB962C8B-B14F-4D97-AF65-F5344CB8AC3E}">
        <p14:creationId xmlns:p14="http://schemas.microsoft.com/office/powerpoint/2010/main" val="222194487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9876D-CBFB-47EA-BFFF-37B0CDC4A5B2}"/>
              </a:ext>
            </a:extLst>
          </p:cNvPr>
          <p:cNvSpPr>
            <a:spLocks noGrp="1"/>
          </p:cNvSpPr>
          <p:nvPr>
            <p:ph type="title"/>
          </p:nvPr>
        </p:nvSpPr>
        <p:spPr>
          <a:xfrm>
            <a:off x="424123" y="44624"/>
            <a:ext cx="8229600" cy="758955"/>
          </a:xfrm>
        </p:spPr>
        <p:txBody>
          <a:bodyPr>
            <a:normAutofit/>
          </a:bodyPr>
          <a:lstStyle/>
          <a:p>
            <a:r>
              <a:rPr lang="en-US" sz="4000" dirty="0">
                <a:solidFill>
                  <a:schemeClr val="bg1"/>
                </a:solidFill>
              </a:rPr>
              <a:t>Benefits of CIM Based Integrations</a:t>
            </a:r>
          </a:p>
        </p:txBody>
      </p:sp>
      <p:sp>
        <p:nvSpPr>
          <p:cNvPr id="3" name="Content Placeholder 2">
            <a:extLst>
              <a:ext uri="{FF2B5EF4-FFF2-40B4-BE49-F238E27FC236}">
                <a16:creationId xmlns:a16="http://schemas.microsoft.com/office/drawing/2014/main" id="{67939CFB-9888-4192-B1F1-FCB23D61D227}"/>
              </a:ext>
            </a:extLst>
          </p:cNvPr>
          <p:cNvSpPr>
            <a:spLocks noGrp="1"/>
          </p:cNvSpPr>
          <p:nvPr>
            <p:ph idx="1"/>
          </p:nvPr>
        </p:nvSpPr>
        <p:spPr/>
        <p:txBody>
          <a:bodyPr>
            <a:normAutofit fontScale="70000" lnSpcReduction="20000"/>
          </a:bodyPr>
          <a:lstStyle/>
          <a:p>
            <a:pPr marL="0" indent="0">
              <a:buNone/>
            </a:pPr>
            <a:r>
              <a:rPr lang="en-US" sz="2400" dirty="0"/>
              <a:t>Independent surveys indicate the following average industrial savings when integrating of EMS, DMS, GIS, AMI, Outage Management and CRM</a:t>
            </a:r>
            <a:r>
              <a:rPr lang="en-US" sz="2400" b="1" dirty="0"/>
              <a:t>:</a:t>
            </a:r>
          </a:p>
          <a:p>
            <a:pPr>
              <a:buFont typeface="Wingdings" panose="05000000000000000000" pitchFamily="2" charset="2"/>
              <a:buChar char="ü"/>
            </a:pPr>
            <a:r>
              <a:rPr lang="en-US" sz="2400" b="1" dirty="0"/>
              <a:t>Reduction in maintenance costs</a:t>
            </a:r>
          </a:p>
          <a:p>
            <a:pPr lvl="1">
              <a:buFont typeface="Wingdings" panose="05000000000000000000" pitchFamily="2" charset="2"/>
              <a:buChar char="ü"/>
            </a:pPr>
            <a:r>
              <a:rPr lang="en-US" sz="2000" b="1" dirty="0"/>
              <a:t>The data is in the IEC standardized model and format. Consequently of the shelf utilities and SW can be used.</a:t>
            </a:r>
            <a:endParaRPr lang="en-US" sz="2400" b="1" dirty="0"/>
          </a:p>
          <a:p>
            <a:pPr>
              <a:buFont typeface="Wingdings" panose="05000000000000000000" pitchFamily="2" charset="2"/>
              <a:buChar char="ü"/>
            </a:pPr>
            <a:r>
              <a:rPr lang="en-US" sz="2400" b="1" dirty="0"/>
              <a:t>Reduction in labor costs</a:t>
            </a:r>
          </a:p>
          <a:p>
            <a:pPr lvl="1">
              <a:buFont typeface="Wingdings" panose="05000000000000000000" pitchFamily="2" charset="2"/>
              <a:buChar char="ü"/>
            </a:pPr>
            <a:r>
              <a:rPr lang="en-US" sz="2000" b="1" dirty="0"/>
              <a:t>Single Point of Entry</a:t>
            </a:r>
          </a:p>
          <a:p>
            <a:pPr lvl="1">
              <a:buFont typeface="Wingdings" panose="05000000000000000000" pitchFamily="2" charset="2"/>
              <a:buChar char="ü"/>
            </a:pPr>
            <a:r>
              <a:rPr lang="en-US" sz="2000" b="1" dirty="0"/>
              <a:t>Reduced Risk of Errors</a:t>
            </a:r>
          </a:p>
          <a:p>
            <a:pPr>
              <a:buFont typeface="Wingdings" panose="05000000000000000000" pitchFamily="2" charset="2"/>
              <a:buChar char="ü"/>
            </a:pPr>
            <a:r>
              <a:rPr lang="en-US" sz="2400" b="1" dirty="0"/>
              <a:t>Increase in production</a:t>
            </a:r>
          </a:p>
          <a:p>
            <a:pPr lvl="1">
              <a:buFont typeface="Wingdings" panose="05000000000000000000" pitchFamily="2" charset="2"/>
              <a:buChar char="ü"/>
            </a:pPr>
            <a:r>
              <a:rPr lang="en-US" sz="2100" b="1" dirty="0"/>
              <a:t>Team members will be able to communicate better through having exactly the same information available to them at each time. Its saves having to mis-match data between systems and departments.</a:t>
            </a:r>
          </a:p>
          <a:p>
            <a:pPr lvl="1">
              <a:buFont typeface="Wingdings" panose="05000000000000000000" pitchFamily="2" charset="2"/>
              <a:buChar char="ü"/>
            </a:pPr>
            <a:r>
              <a:rPr lang="en-US" sz="2100" b="1" dirty="0"/>
              <a:t>Employees can spend more time on tasks that will help the business to grow, rather than having to replicate data and wait for information to be sent to them from other departments.</a:t>
            </a:r>
          </a:p>
          <a:p>
            <a:pPr>
              <a:buFont typeface="Wingdings" panose="05000000000000000000" pitchFamily="2" charset="2"/>
              <a:buChar char="ü"/>
            </a:pPr>
            <a:r>
              <a:rPr lang="en-US" sz="2500" b="1" dirty="0"/>
              <a:t>Real Time Data</a:t>
            </a:r>
            <a:endParaRPr lang="en-US" sz="2100" b="1" dirty="0"/>
          </a:p>
          <a:p>
            <a:pPr lvl="1">
              <a:buFont typeface="Wingdings" panose="05000000000000000000" pitchFamily="2" charset="2"/>
              <a:buChar char="ü"/>
            </a:pPr>
            <a:r>
              <a:rPr lang="en-US" sz="2100" b="1" dirty="0"/>
              <a:t>Through having integrated information in one system, all of the data is up to date. This is essential for all elements of the organization ranging from marketing communications through to finance.</a:t>
            </a:r>
          </a:p>
          <a:p>
            <a:pPr marL="0" indent="0">
              <a:buNone/>
            </a:pPr>
            <a:r>
              <a:rPr lang="en-US" dirty="0"/>
              <a:t> </a:t>
            </a:r>
          </a:p>
          <a:p>
            <a:endParaRPr lang="en-US" dirty="0"/>
          </a:p>
          <a:p>
            <a:endParaRPr lang="en-US" dirty="0"/>
          </a:p>
        </p:txBody>
      </p:sp>
    </p:spTree>
    <p:extLst>
      <p:ext uri="{BB962C8B-B14F-4D97-AF65-F5344CB8AC3E}">
        <p14:creationId xmlns:p14="http://schemas.microsoft.com/office/powerpoint/2010/main" val="300612836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332D7-635B-4C24-9383-8B8CEB471292}"/>
              </a:ext>
            </a:extLst>
          </p:cNvPr>
          <p:cNvSpPr>
            <a:spLocks noGrp="1"/>
          </p:cNvSpPr>
          <p:nvPr>
            <p:ph type="title"/>
          </p:nvPr>
        </p:nvSpPr>
        <p:spPr>
          <a:xfrm>
            <a:off x="457200" y="274638"/>
            <a:ext cx="8229600" cy="634082"/>
          </a:xfrm>
        </p:spPr>
        <p:txBody>
          <a:bodyPr>
            <a:normAutofit fontScale="90000"/>
          </a:bodyPr>
          <a:lstStyle/>
          <a:p>
            <a:r>
              <a:rPr lang="en-US" sz="3800" dirty="0">
                <a:solidFill>
                  <a:schemeClr val="bg1"/>
                </a:solidFill>
              </a:rPr>
              <a:t>Applications of Analytics and ML</a:t>
            </a:r>
          </a:p>
        </p:txBody>
      </p:sp>
      <p:sp>
        <p:nvSpPr>
          <p:cNvPr id="3" name="Content Placeholder 2">
            <a:extLst>
              <a:ext uri="{FF2B5EF4-FFF2-40B4-BE49-F238E27FC236}">
                <a16:creationId xmlns:a16="http://schemas.microsoft.com/office/drawing/2014/main" id="{8D10B596-330D-499D-A0A2-1F03BE75AC77}"/>
              </a:ext>
            </a:extLst>
          </p:cNvPr>
          <p:cNvSpPr>
            <a:spLocks noGrp="1"/>
          </p:cNvSpPr>
          <p:nvPr>
            <p:ph idx="1"/>
          </p:nvPr>
        </p:nvSpPr>
        <p:spPr>
          <a:xfrm>
            <a:off x="457200" y="980728"/>
            <a:ext cx="8229600" cy="5145435"/>
          </a:xfrm>
        </p:spPr>
        <p:txBody>
          <a:bodyPr>
            <a:normAutofit fontScale="70000" lnSpcReduction="20000"/>
          </a:bodyPr>
          <a:lstStyle/>
          <a:p>
            <a:r>
              <a:rPr lang="en-US" sz="2400" dirty="0">
                <a:hlinkClick r:id="" action="ppaction://noaction"/>
              </a:rPr>
              <a:t>Revenue protection</a:t>
            </a:r>
            <a:endParaRPr lang="en-US" sz="2400" dirty="0"/>
          </a:p>
          <a:p>
            <a:pPr lvl="1"/>
            <a:r>
              <a:rPr lang="en-US" sz="2000" dirty="0">
                <a:hlinkClick r:id="" action="ppaction://noaction"/>
              </a:rPr>
              <a:t>Detection of non-technical losses</a:t>
            </a:r>
            <a:endParaRPr lang="en-US" sz="2000" dirty="0"/>
          </a:p>
          <a:p>
            <a:pPr lvl="1"/>
            <a:r>
              <a:rPr lang="en-US" sz="2000" dirty="0">
                <a:hlinkClick r:id="" action="ppaction://noaction"/>
              </a:rPr>
              <a:t>Predictive Maintenance</a:t>
            </a:r>
            <a:endParaRPr lang="en-US" sz="2000" dirty="0"/>
          </a:p>
          <a:p>
            <a:pPr lvl="1"/>
            <a:endParaRPr lang="en-US" sz="2000" dirty="0"/>
          </a:p>
          <a:p>
            <a:r>
              <a:rPr lang="en-US" sz="2400" dirty="0">
                <a:hlinkClick r:id="" action="ppaction://noaction"/>
              </a:rPr>
              <a:t>Consumption analysis and prediction</a:t>
            </a:r>
            <a:endParaRPr lang="en-US" sz="2400" dirty="0"/>
          </a:p>
          <a:p>
            <a:pPr lvl="1"/>
            <a:r>
              <a:rPr lang="en-US" sz="2000" dirty="0">
                <a:hlinkClick r:id="" action="ppaction://noaction"/>
              </a:rPr>
              <a:t>Load Characterization and Classification</a:t>
            </a:r>
            <a:endParaRPr lang="en-US" sz="2000" dirty="0"/>
          </a:p>
          <a:p>
            <a:pPr lvl="1"/>
            <a:r>
              <a:rPr lang="en-US" sz="2000" dirty="0">
                <a:hlinkClick r:id="" action="ppaction://noaction"/>
              </a:rPr>
              <a:t>Smart consumption prediction</a:t>
            </a:r>
            <a:endParaRPr lang="en-US" sz="2000" dirty="0"/>
          </a:p>
          <a:p>
            <a:pPr lvl="1"/>
            <a:r>
              <a:rPr lang="en-US" sz="2000" dirty="0">
                <a:hlinkClick r:id="" action="ppaction://noaction"/>
              </a:rPr>
              <a:t>Demand response</a:t>
            </a:r>
            <a:endParaRPr lang="en-US" sz="2000" dirty="0"/>
          </a:p>
          <a:p>
            <a:pPr>
              <a:buFont typeface="Wingdings" panose="05000000000000000000" pitchFamily="2" charset="2"/>
              <a:buChar char="ü"/>
            </a:pPr>
            <a:endParaRPr lang="en-US" sz="2400" dirty="0"/>
          </a:p>
          <a:p>
            <a:pPr>
              <a:buFont typeface="Wingdings" panose="05000000000000000000" pitchFamily="2" charset="2"/>
              <a:buChar char="ü"/>
            </a:pPr>
            <a:r>
              <a:rPr lang="en-US" sz="2400" dirty="0"/>
              <a:t>Predictive maintenance</a:t>
            </a:r>
          </a:p>
          <a:p>
            <a:pPr lvl="1">
              <a:buFont typeface="Wingdings" panose="05000000000000000000" pitchFamily="2" charset="2"/>
              <a:buChar char="ü"/>
            </a:pPr>
            <a:r>
              <a:rPr lang="en-US" sz="2000" dirty="0">
                <a:hlinkClick r:id="" action="ppaction://noaction"/>
              </a:rPr>
              <a:t>Switchgear Health Monitoring</a:t>
            </a:r>
            <a:endParaRPr lang="en-US" sz="2000" dirty="0"/>
          </a:p>
          <a:p>
            <a:pPr lvl="1">
              <a:buFont typeface="Wingdings" panose="05000000000000000000" pitchFamily="2" charset="2"/>
              <a:buChar char="ü"/>
            </a:pPr>
            <a:r>
              <a:rPr lang="en-US" sz="2000" dirty="0">
                <a:hlinkClick r:id="" action="ppaction://noaction"/>
              </a:rPr>
              <a:t>Distribution Transformer Health Monitoring</a:t>
            </a:r>
            <a:endParaRPr lang="en-US" sz="2000" dirty="0"/>
          </a:p>
          <a:p>
            <a:pPr lvl="2">
              <a:buFont typeface="Wingdings" panose="05000000000000000000" pitchFamily="2" charset="2"/>
              <a:buChar char="ü"/>
            </a:pPr>
            <a:r>
              <a:rPr lang="en-US" sz="1600" dirty="0"/>
              <a:t>Predicting Distribution Transformer Failures	</a:t>
            </a:r>
          </a:p>
          <a:p>
            <a:pPr lvl="1">
              <a:buFont typeface="Wingdings" panose="05000000000000000000" pitchFamily="2" charset="2"/>
              <a:buChar char="ü"/>
            </a:pPr>
            <a:r>
              <a:rPr lang="en-US" sz="2000" dirty="0">
                <a:hlinkClick r:id="rId2" action="ppaction://hlinksldjump"/>
              </a:rPr>
              <a:t>Power Transformer health monitoring</a:t>
            </a:r>
            <a:endParaRPr lang="en-US" sz="2000" dirty="0"/>
          </a:p>
          <a:p>
            <a:pPr lvl="2">
              <a:buFont typeface="Wingdings" panose="05000000000000000000" pitchFamily="2" charset="2"/>
              <a:buChar char="ü"/>
            </a:pPr>
            <a:r>
              <a:rPr lang="en-US" sz="1600" dirty="0"/>
              <a:t>Machine Learning for Winding Inductance Prediction</a:t>
            </a:r>
          </a:p>
          <a:p>
            <a:pPr lvl="2">
              <a:buFont typeface="Wingdings" panose="05000000000000000000" pitchFamily="2" charset="2"/>
              <a:buChar char="ü"/>
            </a:pPr>
            <a:r>
              <a:rPr lang="en-US" sz="1600" dirty="0"/>
              <a:t>Machine Learning for Prediction of Dissolved Gas Analysis</a:t>
            </a:r>
          </a:p>
          <a:p>
            <a:pPr lvl="1">
              <a:buFont typeface="Wingdings" panose="05000000000000000000" pitchFamily="2" charset="2"/>
              <a:buChar char="ü"/>
            </a:pPr>
            <a:r>
              <a:rPr lang="en-US" sz="2000" dirty="0"/>
              <a:t>Machine Learning for AC and DC Motor Health Monitoring</a:t>
            </a:r>
          </a:p>
          <a:p>
            <a:pPr lvl="1">
              <a:buFont typeface="Wingdings" panose="05000000000000000000" pitchFamily="2" charset="2"/>
              <a:buChar char="ü"/>
            </a:pPr>
            <a:r>
              <a:rPr lang="en-US" sz="2000" dirty="0"/>
              <a:t>Machine Learning for Predicting Electricity Distribution and Transmission Grid Failures </a:t>
            </a:r>
          </a:p>
          <a:p>
            <a:pPr marL="457200" lvl="1" indent="0">
              <a:buNone/>
            </a:pPr>
            <a:endParaRPr lang="en-US" sz="2000" dirty="0"/>
          </a:p>
          <a:p>
            <a:pPr lvl="1"/>
            <a:endParaRPr lang="en-US" dirty="0"/>
          </a:p>
          <a:p>
            <a:pPr lvl="1"/>
            <a:r>
              <a:rPr lang="en-US" dirty="0">
                <a:solidFill>
                  <a:schemeClr val="bg1"/>
                </a:solidFill>
              </a:rPr>
              <a:t>Load Characterization and Classification</a:t>
            </a:r>
          </a:p>
          <a:p>
            <a:pPr marL="457200" lvl="1" indent="0">
              <a:buNone/>
            </a:pPr>
            <a:endParaRPr lang="en-US" dirty="0"/>
          </a:p>
          <a:p>
            <a:pPr lvl="1"/>
            <a:endParaRPr lang="en-US" dirty="0"/>
          </a:p>
          <a:p>
            <a:pPr lvl="1"/>
            <a:endParaRPr lang="en-US" dirty="0"/>
          </a:p>
          <a:p>
            <a:endParaRPr lang="en-US" dirty="0"/>
          </a:p>
          <a:p>
            <a:endParaRPr lang="en-US" dirty="0"/>
          </a:p>
        </p:txBody>
      </p:sp>
    </p:spTree>
    <p:extLst>
      <p:ext uri="{BB962C8B-B14F-4D97-AF65-F5344CB8AC3E}">
        <p14:creationId xmlns:p14="http://schemas.microsoft.com/office/powerpoint/2010/main" val="301445905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9876D-CBFB-47EA-BFFF-37B0CDC4A5B2}"/>
              </a:ext>
            </a:extLst>
          </p:cNvPr>
          <p:cNvSpPr>
            <a:spLocks noGrp="1"/>
          </p:cNvSpPr>
          <p:nvPr>
            <p:ph type="title"/>
          </p:nvPr>
        </p:nvSpPr>
        <p:spPr>
          <a:xfrm>
            <a:off x="457200" y="274638"/>
            <a:ext cx="8229600" cy="706090"/>
          </a:xfrm>
        </p:spPr>
        <p:txBody>
          <a:bodyPr>
            <a:normAutofit/>
          </a:bodyPr>
          <a:lstStyle/>
          <a:p>
            <a:r>
              <a:rPr lang="en-US" sz="4000" dirty="0">
                <a:solidFill>
                  <a:schemeClr val="bg1"/>
                </a:solidFill>
              </a:rPr>
              <a:t>Benefits of Analytics and ML</a:t>
            </a:r>
          </a:p>
        </p:txBody>
      </p:sp>
      <p:sp>
        <p:nvSpPr>
          <p:cNvPr id="3" name="Content Placeholder 2">
            <a:extLst>
              <a:ext uri="{FF2B5EF4-FFF2-40B4-BE49-F238E27FC236}">
                <a16:creationId xmlns:a16="http://schemas.microsoft.com/office/drawing/2014/main" id="{67939CFB-9888-4192-B1F1-FCB23D61D227}"/>
              </a:ext>
            </a:extLst>
          </p:cNvPr>
          <p:cNvSpPr>
            <a:spLocks noGrp="1"/>
          </p:cNvSpPr>
          <p:nvPr>
            <p:ph idx="1"/>
          </p:nvPr>
        </p:nvSpPr>
        <p:spPr/>
        <p:txBody>
          <a:bodyPr>
            <a:normAutofit/>
          </a:bodyPr>
          <a:lstStyle/>
          <a:p>
            <a:pPr marL="0" indent="0">
              <a:buNone/>
            </a:pPr>
            <a:r>
              <a:rPr lang="en-US" sz="2400" dirty="0"/>
              <a:t>According to the U.S. Department of Energy, independent surveys indicate the following average industrial savings when a functional predictive maintenance program is implemented </a:t>
            </a:r>
            <a:r>
              <a:rPr lang="en-US" sz="2400" b="1" dirty="0"/>
              <a:t>10 times Return on investment:</a:t>
            </a:r>
          </a:p>
          <a:p>
            <a:pPr>
              <a:buFont typeface="Wingdings" panose="05000000000000000000" pitchFamily="2" charset="2"/>
              <a:buChar char="ü"/>
            </a:pPr>
            <a:r>
              <a:rPr lang="en-US" sz="2400" b="1" dirty="0"/>
              <a:t>25-30% Reduction in maintenance costs</a:t>
            </a:r>
          </a:p>
          <a:p>
            <a:pPr>
              <a:buFont typeface="Wingdings" panose="05000000000000000000" pitchFamily="2" charset="2"/>
              <a:buChar char="ü"/>
            </a:pPr>
            <a:r>
              <a:rPr lang="en-US" sz="2400" b="1" dirty="0"/>
              <a:t>70-75% Elimination of breakdowns</a:t>
            </a:r>
          </a:p>
          <a:p>
            <a:pPr>
              <a:buFont typeface="Wingdings" panose="05000000000000000000" pitchFamily="2" charset="2"/>
              <a:buChar char="ü"/>
            </a:pPr>
            <a:r>
              <a:rPr lang="en-US" sz="2400" b="1" dirty="0"/>
              <a:t>35-45% Reduction in downtime</a:t>
            </a:r>
          </a:p>
          <a:p>
            <a:pPr>
              <a:buFont typeface="Wingdings" panose="05000000000000000000" pitchFamily="2" charset="2"/>
              <a:buChar char="ü"/>
            </a:pPr>
            <a:r>
              <a:rPr lang="en-US" sz="2400" b="1" dirty="0"/>
              <a:t>20-25% Increase in production</a:t>
            </a:r>
          </a:p>
          <a:p>
            <a:pPr marL="0" indent="0">
              <a:buNone/>
            </a:pPr>
            <a:r>
              <a:rPr lang="en-US" dirty="0"/>
              <a:t> </a:t>
            </a:r>
          </a:p>
          <a:p>
            <a:endParaRPr lang="en-US" dirty="0"/>
          </a:p>
          <a:p>
            <a:endParaRPr lang="en-US" dirty="0"/>
          </a:p>
        </p:txBody>
      </p:sp>
    </p:spTree>
    <p:extLst>
      <p:ext uri="{BB962C8B-B14F-4D97-AF65-F5344CB8AC3E}">
        <p14:creationId xmlns:p14="http://schemas.microsoft.com/office/powerpoint/2010/main" val="425183947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a:off x="428596" y="6072206"/>
            <a:ext cx="8286808" cy="1588"/>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ovéPole 1"/>
          <p:cNvSpPr txBox="1"/>
          <p:nvPr/>
        </p:nvSpPr>
        <p:spPr>
          <a:xfrm>
            <a:off x="2225219" y="2385196"/>
            <a:ext cx="4693561" cy="1323439"/>
          </a:xfrm>
          <a:prstGeom prst="rect">
            <a:avLst/>
          </a:prstGeom>
          <a:noFill/>
        </p:spPr>
        <p:txBody>
          <a:bodyPr wrap="square" rtlCol="0">
            <a:spAutoFit/>
          </a:bodyPr>
          <a:lstStyle/>
          <a:p>
            <a:pPr algn="ctr"/>
            <a:r>
              <a:rPr lang="en-US" sz="4000" b="1">
                <a:solidFill>
                  <a:srgbClr val="000000"/>
                </a:solidFill>
                <a:effectLst>
                  <a:outerShdw blurRad="50800" dist="38100" dir="2700000" algn="tl" rotWithShape="0">
                    <a:prstClr val="black">
                      <a:alpha val="40000"/>
                    </a:prstClr>
                  </a:outerShdw>
                </a:effectLst>
              </a:rPr>
              <a:t>Thank you for the attention</a:t>
            </a:r>
          </a:p>
        </p:txBody>
      </p:sp>
      <p:pic>
        <p:nvPicPr>
          <p:cNvPr id="7"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129" y="6101503"/>
            <a:ext cx="1418280" cy="660935"/>
          </a:xfrm>
          <a:prstGeom prst="rect">
            <a:avLst/>
          </a:prstGeom>
        </p:spPr>
      </p:pic>
    </p:spTree>
    <p:extLst>
      <p:ext uri="{BB962C8B-B14F-4D97-AF65-F5344CB8AC3E}">
        <p14:creationId xmlns:p14="http://schemas.microsoft.com/office/powerpoint/2010/main" val="24735680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theme_MM">
  <a:themeElements>
    <a:clrScheme name="Custom 1">
      <a:dk1>
        <a:srgbClr val="757676"/>
      </a:dk1>
      <a:lt1>
        <a:sysClr val="window" lastClr="FFFFFF"/>
      </a:lt1>
      <a:dk2>
        <a:srgbClr val="EA640D"/>
      </a:dk2>
      <a:lt2>
        <a:srgbClr val="BFC2B5"/>
      </a:lt2>
      <a:accent1>
        <a:srgbClr val="EA640D"/>
      </a:accent1>
      <a:accent2>
        <a:srgbClr val="BFC254"/>
      </a:accent2>
      <a:accent3>
        <a:srgbClr val="F29400"/>
      </a:accent3>
      <a:accent4>
        <a:srgbClr val="F9B200"/>
      </a:accent4>
      <a:accent5>
        <a:srgbClr val="A2A6A0"/>
      </a:accent5>
      <a:accent6>
        <a:srgbClr val="F79646"/>
      </a:accent6>
      <a:hlink>
        <a:srgbClr val="CD4614"/>
      </a:hlink>
      <a:folHlink>
        <a:srgbClr val="66003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573</Words>
  <Application>Microsoft Office PowerPoint</Application>
  <PresentationFormat>Diaprojekcija na zaslonu (4:3)</PresentationFormat>
  <Paragraphs>87</Paragraphs>
  <Slides>8</Slides>
  <Notes>0</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8</vt:i4>
      </vt:variant>
    </vt:vector>
  </HeadingPairs>
  <TitlesOfParts>
    <vt:vector size="12" baseType="lpstr">
      <vt:lpstr>Arial</vt:lpstr>
      <vt:lpstr>Calibri</vt:lpstr>
      <vt:lpstr>Wingdings</vt:lpstr>
      <vt:lpstr>theme_MM</vt:lpstr>
      <vt:lpstr>PowerPointova predstavitev</vt:lpstr>
      <vt:lpstr>About Matrix99.CORE 3.1</vt:lpstr>
      <vt:lpstr>Matrix99.CORE3.1 CIM Modules </vt:lpstr>
      <vt:lpstr>Usage(s) of Matrix.CORE3.1</vt:lpstr>
      <vt:lpstr>Benefits of CIM Based Integrations</vt:lpstr>
      <vt:lpstr>Applications of Analytics and ML</vt:lpstr>
      <vt:lpstr>Benefits of Analytics and ML</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Janko Blatnik</cp:lastModifiedBy>
  <cp:revision>116</cp:revision>
  <dcterms:created xsi:type="dcterms:W3CDTF">2011-06-22T15:19:37Z</dcterms:created>
  <dcterms:modified xsi:type="dcterms:W3CDTF">2020-05-28T19:48:38Z</dcterms:modified>
</cp:coreProperties>
</file>