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sha Dhadda" initials="ND" lastIdx="1" clrIdx="0">
    <p:extLst>
      <p:ext uri="{19B8F6BF-5375-455C-9EA6-DF929625EA0E}">
        <p15:presenceInfo xmlns:p15="http://schemas.microsoft.com/office/powerpoint/2012/main" userId="S::nisha.dhadda@fosterpark.ca::39e18d2b-61b3-4646-83b8-1bdeb6e1bf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5A8A"/>
    <a:srgbClr val="1E2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3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8197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891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70939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9853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42277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9071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28982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364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30569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8935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62424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4D2E4-07C7-4690-99F2-CD0DB671326B}" type="datetimeFigureOut">
              <a:rPr lang="en-PH" smtClean="0"/>
              <a:t>09/04/2020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B47C6-3BBF-43FE-AC49-8547CE20F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867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EA7D97-24FF-433F-9597-828EC878F8FE}"/>
              </a:ext>
            </a:extLst>
          </p:cNvPr>
          <p:cNvSpPr/>
          <p:nvPr/>
        </p:nvSpPr>
        <p:spPr>
          <a:xfrm>
            <a:off x="458724" y="1747200"/>
            <a:ext cx="4367276" cy="1798320"/>
          </a:xfrm>
          <a:prstGeom prst="rect">
            <a:avLst/>
          </a:prstGeom>
          <a:solidFill>
            <a:srgbClr val="1E265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37CF8-907D-4107-97A5-4A054CEEEFDF}"/>
              </a:ext>
            </a:extLst>
          </p:cNvPr>
          <p:cNvSpPr txBox="1"/>
          <p:nvPr/>
        </p:nvSpPr>
        <p:spPr>
          <a:xfrm>
            <a:off x="712013" y="1931009"/>
            <a:ext cx="40062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Health and Wellness</a:t>
            </a:r>
          </a:p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Benefits Program</a:t>
            </a:r>
            <a:endParaRPr lang="en-PH" sz="28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8D2095-AF9A-47DF-98F9-454803A8D7AD}"/>
              </a:ext>
            </a:extLst>
          </p:cNvPr>
          <p:cNvSpPr txBox="1"/>
          <p:nvPr/>
        </p:nvSpPr>
        <p:spPr>
          <a:xfrm>
            <a:off x="451104" y="4194965"/>
            <a:ext cx="323165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PROGRAM HIGHLIGHTS	</a:t>
            </a:r>
            <a:endParaRPr lang="en-PH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1C9063-3BA3-4C53-B7EA-7E01D3B627A0}"/>
              </a:ext>
            </a:extLst>
          </p:cNvPr>
          <p:cNvSpPr/>
          <p:nvPr/>
        </p:nvSpPr>
        <p:spPr>
          <a:xfrm>
            <a:off x="458724" y="4623752"/>
            <a:ext cx="1606296" cy="45719"/>
          </a:xfrm>
          <a:prstGeom prst="rect">
            <a:avLst/>
          </a:prstGeom>
          <a:solidFill>
            <a:srgbClr val="1E2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34735B7-1389-4E9F-8ADD-70BA4D58F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40" y="5029961"/>
            <a:ext cx="394616" cy="4861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F840E8-CDBF-4001-AFBD-BB5D4CD55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737" y="4991749"/>
            <a:ext cx="467575" cy="5625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98A530-2F18-4A04-BCDE-238EDCC98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354" y="5031890"/>
            <a:ext cx="486127" cy="48226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E395A6-039B-4C90-9457-8ADB8891D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706" y="5055638"/>
            <a:ext cx="526290" cy="4347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ED6211-D6E4-4992-9F74-ABB64FDB5D38}"/>
              </a:ext>
            </a:extLst>
          </p:cNvPr>
          <p:cNvSpPr txBox="1"/>
          <p:nvPr/>
        </p:nvSpPr>
        <p:spPr>
          <a:xfrm>
            <a:off x="70487" y="5686985"/>
            <a:ext cx="2096728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Added protection for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your employees/board members 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and their families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0A592B-FFE2-44ED-9FE5-9B6244B57F90}"/>
              </a:ext>
            </a:extLst>
          </p:cNvPr>
          <p:cNvSpPr txBox="1"/>
          <p:nvPr/>
        </p:nvSpPr>
        <p:spPr>
          <a:xfrm>
            <a:off x="2157282" y="5686985"/>
            <a:ext cx="1112484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Guaranteed issue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with no medical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underwriting 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82A0C5-DFFF-49E2-8A1D-54C436E9CC31}"/>
              </a:ext>
            </a:extLst>
          </p:cNvPr>
          <p:cNvSpPr txBox="1"/>
          <p:nvPr/>
        </p:nvSpPr>
        <p:spPr>
          <a:xfrm>
            <a:off x="3465022" y="5686985"/>
            <a:ext cx="149079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Exclusive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to existing members of 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the Alberta Association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Of Agricultural Societies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8C4D6A-8EDA-49AD-866C-2953EC364B0F}"/>
              </a:ext>
            </a:extLst>
          </p:cNvPr>
          <p:cNvSpPr txBox="1"/>
          <p:nvPr/>
        </p:nvSpPr>
        <p:spPr>
          <a:xfrm>
            <a:off x="5151069" y="5686985"/>
            <a:ext cx="126156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Simple and easy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enrollment with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convenient payment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AB98E2-1E42-4425-947C-9176E9821EEA}"/>
              </a:ext>
            </a:extLst>
          </p:cNvPr>
          <p:cNvSpPr/>
          <p:nvPr/>
        </p:nvSpPr>
        <p:spPr>
          <a:xfrm>
            <a:off x="413052" y="6630564"/>
            <a:ext cx="6031897" cy="155221"/>
          </a:xfrm>
          <a:prstGeom prst="rect">
            <a:avLst/>
          </a:prstGeom>
          <a:solidFill>
            <a:srgbClr val="495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E1E924-D944-429E-8FB5-DA34198DB424}"/>
              </a:ext>
            </a:extLst>
          </p:cNvPr>
          <p:cNvSpPr txBox="1"/>
          <p:nvPr/>
        </p:nvSpPr>
        <p:spPr>
          <a:xfrm>
            <a:off x="918624" y="6809412"/>
            <a:ext cx="5016053" cy="3939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To apply, please contact our broker partner, Foster Park Brokers</a:t>
            </a:r>
          </a:p>
          <a:p>
            <a:pPr algn="ctr"/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 at (780) 930-4443 or benefits@fosterpark.ca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351604-1B50-4690-B21E-0E5EBDFA1CD3}"/>
              </a:ext>
            </a:extLst>
          </p:cNvPr>
          <p:cNvSpPr/>
          <p:nvPr/>
        </p:nvSpPr>
        <p:spPr>
          <a:xfrm>
            <a:off x="0" y="9469119"/>
            <a:ext cx="6853302" cy="436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D96F7-A616-423B-A06B-950A945030C2}"/>
              </a:ext>
            </a:extLst>
          </p:cNvPr>
          <p:cNvSpPr txBox="1"/>
          <p:nvPr/>
        </p:nvSpPr>
        <p:spPr>
          <a:xfrm>
            <a:off x="413052" y="9199842"/>
            <a:ext cx="5974392" cy="1308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*Policies are subject to standard conditions and exclusions. Please refer to the specific policy wordings for complete details.</a:t>
            </a:r>
            <a:endParaRPr lang="en-PH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3BAC3D-32E1-4D96-8C45-6EFB99FCDD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858" y="258934"/>
            <a:ext cx="2990850" cy="762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5696884-7006-4476-8F78-3E52E821A5E8}"/>
              </a:ext>
            </a:extLst>
          </p:cNvPr>
          <p:cNvSpPr txBox="1"/>
          <p:nvPr/>
        </p:nvSpPr>
        <p:spPr>
          <a:xfrm>
            <a:off x="452883" y="7154130"/>
            <a:ext cx="602427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>
                <a:latin typeface="Arial" panose="020B0604020202020204" pitchFamily="34" charset="0"/>
                <a:cs typeface="Arial" panose="020B0604020202020204" pitchFamily="34" charset="0"/>
              </a:rPr>
              <a:t>Coverages Available</a:t>
            </a:r>
            <a:endParaRPr lang="en-CA" sz="1400" dirty="0"/>
          </a:p>
          <a:p>
            <a:pPr marL="342900" indent="-342900">
              <a:buAutoNum type="arabicPeriod"/>
            </a:pPr>
            <a:r>
              <a:rPr lang="en-CA" sz="1400" dirty="0"/>
              <a:t>Health Spending Accounts / Taxable Wellness Accounts</a:t>
            </a:r>
          </a:p>
          <a:p>
            <a:pPr marL="342900" indent="-342900">
              <a:buAutoNum type="arabicPeriod"/>
            </a:pPr>
            <a:r>
              <a:rPr lang="en-CA" sz="1400" dirty="0"/>
              <a:t>Life &amp; Disability Insurance</a:t>
            </a:r>
          </a:p>
          <a:p>
            <a:pPr marL="342900" indent="-342900">
              <a:buAutoNum type="arabicPeriod"/>
            </a:pPr>
            <a:r>
              <a:rPr lang="en-CA" sz="1400" dirty="0"/>
              <a:t>Critical Illness</a:t>
            </a:r>
          </a:p>
          <a:p>
            <a:pPr marL="342900" indent="-342900">
              <a:buAutoNum type="arabicPeriod"/>
            </a:pPr>
            <a:r>
              <a:rPr lang="en-CA" sz="1400" dirty="0"/>
              <a:t>Employee &amp; Family Assistance Program</a:t>
            </a:r>
          </a:p>
          <a:p>
            <a:pPr marL="342900" indent="-342900">
              <a:buAutoNum type="arabicPeriod"/>
            </a:pPr>
            <a:r>
              <a:rPr lang="en-CA" sz="1400" dirty="0"/>
              <a:t>Medical Second Opinion</a:t>
            </a:r>
          </a:p>
          <a:p>
            <a:pPr marL="342900" indent="-342900">
              <a:buAutoNum type="arabicPeriod"/>
            </a:pPr>
            <a:r>
              <a:rPr lang="en-CA" sz="1400" dirty="0"/>
              <a:t>Accidental Death and Dismemberment</a:t>
            </a:r>
          </a:p>
          <a:p>
            <a:pPr marL="342900" indent="-342900">
              <a:buAutoNum type="arabicPeriod"/>
            </a:pPr>
            <a:r>
              <a:rPr lang="en-CA" sz="1400" dirty="0"/>
              <a:t>Hospital Cash</a:t>
            </a:r>
          </a:p>
          <a:p>
            <a:pPr marL="342900" indent="-342900">
              <a:buAutoNum type="arabicPeriod"/>
            </a:pPr>
            <a:r>
              <a:rPr lang="en-CA" sz="1400" dirty="0"/>
              <a:t>Final Expenses</a:t>
            </a:r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E281C5-ECDD-4B71-9B62-F6ABAD7BB32A}"/>
              </a:ext>
            </a:extLst>
          </p:cNvPr>
          <p:cNvSpPr txBox="1"/>
          <p:nvPr/>
        </p:nvSpPr>
        <p:spPr>
          <a:xfrm>
            <a:off x="3649605" y="4297408"/>
            <a:ext cx="2720295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Flexible coverage options with the ability to 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build your own plan that is best for your 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employees and board members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38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EA7D97-24FF-433F-9597-828EC878F8FE}"/>
              </a:ext>
            </a:extLst>
          </p:cNvPr>
          <p:cNvSpPr/>
          <p:nvPr/>
        </p:nvSpPr>
        <p:spPr>
          <a:xfrm>
            <a:off x="458724" y="1747200"/>
            <a:ext cx="4367276" cy="1798320"/>
          </a:xfrm>
          <a:prstGeom prst="rect">
            <a:avLst/>
          </a:prstGeom>
          <a:solidFill>
            <a:srgbClr val="1E265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7E22CE-CDDE-4DE1-898C-DEFE74CE0BE3}"/>
              </a:ext>
            </a:extLst>
          </p:cNvPr>
          <p:cNvSpPr txBox="1"/>
          <p:nvPr/>
        </p:nvSpPr>
        <p:spPr>
          <a:xfrm>
            <a:off x="568431" y="1744668"/>
            <a:ext cx="38850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Critical Illness </a:t>
            </a:r>
          </a:p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Final Expense</a:t>
            </a:r>
          </a:p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AD&amp;D</a:t>
            </a:r>
          </a:p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Hospital Cash</a:t>
            </a:r>
            <a:endParaRPr lang="en-PH" sz="28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AB98E2-1E42-4425-947C-9176E9821EEA}"/>
              </a:ext>
            </a:extLst>
          </p:cNvPr>
          <p:cNvSpPr/>
          <p:nvPr/>
        </p:nvSpPr>
        <p:spPr>
          <a:xfrm>
            <a:off x="413052" y="6630564"/>
            <a:ext cx="6031897" cy="155221"/>
          </a:xfrm>
          <a:prstGeom prst="rect">
            <a:avLst/>
          </a:prstGeom>
          <a:solidFill>
            <a:srgbClr val="495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E1E924-D944-429E-8FB5-DA34198DB424}"/>
              </a:ext>
            </a:extLst>
          </p:cNvPr>
          <p:cNvSpPr txBox="1"/>
          <p:nvPr/>
        </p:nvSpPr>
        <p:spPr>
          <a:xfrm>
            <a:off x="435864" y="6957153"/>
            <a:ext cx="5844549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For a quote, please contact us at (780) 930-4443 or benefits@fosterpark.ca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1CF98C-E71F-4870-BB5D-83B7782D413A}"/>
              </a:ext>
            </a:extLst>
          </p:cNvPr>
          <p:cNvSpPr txBox="1"/>
          <p:nvPr/>
        </p:nvSpPr>
        <p:spPr>
          <a:xfrm>
            <a:off x="472363" y="8293489"/>
            <a:ext cx="1332095" cy="53860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Illness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Up to $150,000)</a:t>
            </a:r>
          </a:p>
          <a:p>
            <a:pPr algn="ctr"/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$25,000 Guaranteed</a:t>
            </a:r>
            <a:endParaRPr lang="en-PH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EF5FD8-F2ED-4E94-8E2C-AAC6FF561A77}"/>
              </a:ext>
            </a:extLst>
          </p:cNvPr>
          <p:cNvSpPr txBox="1"/>
          <p:nvPr/>
        </p:nvSpPr>
        <p:spPr>
          <a:xfrm>
            <a:off x="2189694" y="8293489"/>
            <a:ext cx="1035540" cy="3539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 Expense</a:t>
            </a:r>
            <a:br>
              <a:rPr lang="en-US" sz="1200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(Up to $25,000)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710CA6-5692-4ACE-B9BF-1D0868A13991}"/>
              </a:ext>
            </a:extLst>
          </p:cNvPr>
          <p:cNvSpPr txBox="1"/>
          <p:nvPr/>
        </p:nvSpPr>
        <p:spPr>
          <a:xfrm>
            <a:off x="3593164" y="8293489"/>
            <a:ext cx="135614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Accidental Death</a:t>
            </a:r>
            <a:b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Dismemberment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(Up to $500,000)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749B04-AF42-47A7-BF2B-07C3F77D346A}"/>
              </a:ext>
            </a:extLst>
          </p:cNvPr>
          <p:cNvSpPr txBox="1"/>
          <p:nvPr/>
        </p:nvSpPr>
        <p:spPr>
          <a:xfrm>
            <a:off x="5349296" y="8293489"/>
            <a:ext cx="1048364" cy="3539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95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Hospital Cash</a:t>
            </a:r>
            <a:b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(Up to $250/day)</a:t>
            </a:r>
            <a:endParaRPr lang="en-PH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E3A1577-A452-454F-A8DB-4DC2A84E7CB7}"/>
              </a:ext>
            </a:extLst>
          </p:cNvPr>
          <p:cNvSpPr/>
          <p:nvPr/>
        </p:nvSpPr>
        <p:spPr>
          <a:xfrm>
            <a:off x="819274" y="7485377"/>
            <a:ext cx="638274" cy="638274"/>
          </a:xfrm>
          <a:prstGeom prst="ellipse">
            <a:avLst/>
          </a:prstGeom>
          <a:noFill/>
          <a:ln>
            <a:solidFill>
              <a:srgbClr val="495A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PH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A7D100F-4CC7-4681-AC11-05A02E517186}"/>
              </a:ext>
            </a:extLst>
          </p:cNvPr>
          <p:cNvSpPr/>
          <p:nvPr/>
        </p:nvSpPr>
        <p:spPr>
          <a:xfrm>
            <a:off x="2388327" y="7485377"/>
            <a:ext cx="638274" cy="638274"/>
          </a:xfrm>
          <a:prstGeom prst="ellipse">
            <a:avLst/>
          </a:prstGeom>
          <a:noFill/>
          <a:ln>
            <a:solidFill>
              <a:srgbClr val="495A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PH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F1E13D5-5293-4FD8-BAB7-B6E8C2D04647}"/>
              </a:ext>
            </a:extLst>
          </p:cNvPr>
          <p:cNvSpPr/>
          <p:nvPr/>
        </p:nvSpPr>
        <p:spPr>
          <a:xfrm>
            <a:off x="3952097" y="7485377"/>
            <a:ext cx="638274" cy="638274"/>
          </a:xfrm>
          <a:prstGeom prst="ellipse">
            <a:avLst/>
          </a:prstGeom>
          <a:noFill/>
          <a:ln>
            <a:solidFill>
              <a:srgbClr val="495A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PH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DF2CDD8-3C88-4F12-B95E-913114661BD6}"/>
              </a:ext>
            </a:extLst>
          </p:cNvPr>
          <p:cNvSpPr/>
          <p:nvPr/>
        </p:nvSpPr>
        <p:spPr>
          <a:xfrm>
            <a:off x="5554341" y="7485377"/>
            <a:ext cx="638274" cy="638274"/>
          </a:xfrm>
          <a:prstGeom prst="ellipse">
            <a:avLst/>
          </a:prstGeom>
          <a:noFill/>
          <a:ln>
            <a:solidFill>
              <a:srgbClr val="495A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PH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351604-1B50-4690-B21E-0E5EBDFA1CD3}"/>
              </a:ext>
            </a:extLst>
          </p:cNvPr>
          <p:cNvSpPr/>
          <p:nvPr/>
        </p:nvSpPr>
        <p:spPr>
          <a:xfrm>
            <a:off x="0" y="9469119"/>
            <a:ext cx="6853302" cy="436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D96F7-A616-423B-A06B-950A945030C2}"/>
              </a:ext>
            </a:extLst>
          </p:cNvPr>
          <p:cNvSpPr txBox="1"/>
          <p:nvPr/>
        </p:nvSpPr>
        <p:spPr>
          <a:xfrm>
            <a:off x="413052" y="9199842"/>
            <a:ext cx="5974392" cy="1308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*Policies are subject to standard conditions and exclusions. Please refer to the specific policy wordings for complete details.</a:t>
            </a:r>
            <a:endParaRPr lang="en-PH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3BAC3D-32E1-4D96-8C45-6EFB99FCD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58" y="258934"/>
            <a:ext cx="2990850" cy="7620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EA863754-36F4-4646-AABF-4EAB5B7790CF}"/>
              </a:ext>
            </a:extLst>
          </p:cNvPr>
          <p:cNvSpPr txBox="1"/>
          <p:nvPr/>
        </p:nvSpPr>
        <p:spPr>
          <a:xfrm>
            <a:off x="363167" y="3912905"/>
            <a:ext cx="60242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>
                <a:latin typeface="Arial" panose="020B0604020202020204" pitchFamily="34" charset="0"/>
                <a:cs typeface="Arial" panose="020B0604020202020204" pitchFamily="34" charset="0"/>
              </a:rPr>
              <a:t>Coverage Available Up to Age 70 for:</a:t>
            </a:r>
            <a:endParaRPr lang="en-CA" sz="1400" dirty="0"/>
          </a:p>
          <a:p>
            <a:pPr marL="342900" indent="-342900">
              <a:buAutoNum type="arabicPeriod"/>
            </a:pPr>
            <a:r>
              <a:rPr lang="en-CA" sz="1400" dirty="0"/>
              <a:t>Employees</a:t>
            </a:r>
          </a:p>
          <a:p>
            <a:pPr marL="342900" indent="-342900">
              <a:buAutoNum type="arabicPeriod"/>
            </a:pPr>
            <a:r>
              <a:rPr lang="en-CA" sz="1400" dirty="0"/>
              <a:t>Board Members</a:t>
            </a:r>
          </a:p>
          <a:p>
            <a:pPr marL="342900" indent="-342900">
              <a:buAutoNum type="arabicPeriod"/>
            </a:pPr>
            <a:r>
              <a:rPr lang="en-CA" sz="1400" dirty="0"/>
              <a:t>Spouses and dependent children of employees or board members</a:t>
            </a:r>
          </a:p>
          <a:p>
            <a:pPr marL="342900" indent="-342900">
              <a:buAutoNum type="arabicPeriod"/>
            </a:pPr>
            <a:endParaRPr lang="en-CA" sz="1400" dirty="0"/>
          </a:p>
          <a:p>
            <a:r>
              <a:rPr lang="en-CA" sz="1400" b="1" dirty="0">
                <a:latin typeface="Arial" panose="020B0604020202020204" pitchFamily="34" charset="0"/>
                <a:cs typeface="Arial" panose="020B0604020202020204" pitchFamily="34" charset="0"/>
              </a:rPr>
              <a:t>Coverage Highlights:</a:t>
            </a:r>
            <a:endParaRPr lang="en-CA" sz="1400" dirty="0"/>
          </a:p>
          <a:p>
            <a:pPr marL="342900" indent="-342900">
              <a:buAutoNum type="arabicPeriod"/>
            </a:pPr>
            <a:r>
              <a:rPr lang="en-CA" sz="1400" dirty="0"/>
              <a:t>Simple and quick application process</a:t>
            </a:r>
          </a:p>
          <a:p>
            <a:pPr marL="342900" indent="-342900">
              <a:buAutoNum type="arabicPeriod"/>
            </a:pPr>
            <a:r>
              <a:rPr lang="en-CA" sz="1400" dirty="0"/>
              <a:t>Portable coverage that the employee/board member can take with them if they leave their employer</a:t>
            </a:r>
          </a:p>
          <a:p>
            <a:pPr marL="342900" indent="-342900">
              <a:buAutoNum type="arabicPeriod"/>
            </a:pPr>
            <a:r>
              <a:rPr lang="en-CA" sz="1400" dirty="0"/>
              <a:t>24/7 protection whether you are working, at home, or travelling</a:t>
            </a:r>
          </a:p>
          <a:p>
            <a:pPr marL="342900" indent="-342900">
              <a:buAutoNum type="arabicPeriod"/>
            </a:pPr>
            <a:r>
              <a:rPr lang="en-CA" sz="1400" dirty="0"/>
              <a:t>23 covered critical illness conditions including heart attack, stroke and cancer</a:t>
            </a:r>
          </a:p>
          <a:p>
            <a:endParaRPr lang="en-CA" sz="1400" dirty="0"/>
          </a:p>
          <a:p>
            <a:pPr marL="342900" indent="-342900">
              <a:buAutoNum type="arabicPeriod"/>
            </a:pPr>
            <a:endParaRPr lang="en-CA" sz="1400" dirty="0"/>
          </a:p>
          <a:p>
            <a:pPr marL="342900" indent="-342900">
              <a:buAutoNum type="arabicPeriod"/>
            </a:pPr>
            <a:endParaRPr lang="en-CA" sz="1400" dirty="0"/>
          </a:p>
          <a:p>
            <a:pPr marL="342900" indent="-342900">
              <a:buAutoNum type="arabicPeriod"/>
            </a:pP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3588670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EA7D97-24FF-433F-9597-828EC878F8FE}"/>
              </a:ext>
            </a:extLst>
          </p:cNvPr>
          <p:cNvSpPr/>
          <p:nvPr/>
        </p:nvSpPr>
        <p:spPr>
          <a:xfrm>
            <a:off x="458724" y="1747200"/>
            <a:ext cx="4367276" cy="1798320"/>
          </a:xfrm>
          <a:prstGeom prst="rect">
            <a:avLst/>
          </a:prstGeom>
          <a:solidFill>
            <a:srgbClr val="1E265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7E22CE-CDDE-4DE1-898C-DEFE74CE0BE3}"/>
              </a:ext>
            </a:extLst>
          </p:cNvPr>
          <p:cNvSpPr txBox="1"/>
          <p:nvPr/>
        </p:nvSpPr>
        <p:spPr>
          <a:xfrm>
            <a:off x="629666" y="1887818"/>
            <a:ext cx="4025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eorgia" panose="02040502050405020303" pitchFamily="18" charset="0"/>
              </a:rPr>
              <a:t>Health Care &amp; Wellness Spending Accounts </a:t>
            </a:r>
            <a:r>
              <a:rPr lang="en-US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8D2095-AF9A-47DF-98F9-454803A8D7AD}"/>
              </a:ext>
            </a:extLst>
          </p:cNvPr>
          <p:cNvSpPr txBox="1"/>
          <p:nvPr/>
        </p:nvSpPr>
        <p:spPr>
          <a:xfrm>
            <a:off x="451104" y="4194965"/>
            <a:ext cx="4616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PH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1C9063-3BA3-4C53-B7EA-7E01D3B627A0}"/>
              </a:ext>
            </a:extLst>
          </p:cNvPr>
          <p:cNvSpPr/>
          <p:nvPr/>
        </p:nvSpPr>
        <p:spPr>
          <a:xfrm>
            <a:off x="458724" y="4623752"/>
            <a:ext cx="1606296" cy="45719"/>
          </a:xfrm>
          <a:prstGeom prst="rect">
            <a:avLst/>
          </a:prstGeom>
          <a:solidFill>
            <a:srgbClr val="1E2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AB98E2-1E42-4425-947C-9176E9821EEA}"/>
              </a:ext>
            </a:extLst>
          </p:cNvPr>
          <p:cNvSpPr/>
          <p:nvPr/>
        </p:nvSpPr>
        <p:spPr>
          <a:xfrm>
            <a:off x="384299" y="8381155"/>
            <a:ext cx="6031897" cy="155221"/>
          </a:xfrm>
          <a:prstGeom prst="rect">
            <a:avLst/>
          </a:prstGeom>
          <a:solidFill>
            <a:srgbClr val="495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E1E924-D944-429E-8FB5-DA34198DB424}"/>
              </a:ext>
            </a:extLst>
          </p:cNvPr>
          <p:cNvSpPr txBox="1"/>
          <p:nvPr/>
        </p:nvSpPr>
        <p:spPr>
          <a:xfrm>
            <a:off x="468884" y="8746878"/>
            <a:ext cx="5555688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To apply, please contact us at (780) 930-4443 or benefits@fosterpark.ca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351604-1B50-4690-B21E-0E5EBDFA1CD3}"/>
              </a:ext>
            </a:extLst>
          </p:cNvPr>
          <p:cNvSpPr/>
          <p:nvPr/>
        </p:nvSpPr>
        <p:spPr>
          <a:xfrm>
            <a:off x="0" y="9469119"/>
            <a:ext cx="6853302" cy="436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D96F7-A616-423B-A06B-950A945030C2}"/>
              </a:ext>
            </a:extLst>
          </p:cNvPr>
          <p:cNvSpPr txBox="1"/>
          <p:nvPr/>
        </p:nvSpPr>
        <p:spPr>
          <a:xfrm>
            <a:off x="413052" y="9199842"/>
            <a:ext cx="5974392" cy="1308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*Policies are subject to standard conditions and exclusions. Please refer to the specific policy wordings for complete details.</a:t>
            </a:r>
            <a:endParaRPr lang="en-PH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3BAC3D-32E1-4D96-8C45-6EFB99FCD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58" y="258934"/>
            <a:ext cx="2990850" cy="76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6A9076-89B7-4A5B-803B-ACA3DA7C2022}"/>
              </a:ext>
            </a:extLst>
          </p:cNvPr>
          <p:cNvSpPr txBox="1"/>
          <p:nvPr/>
        </p:nvSpPr>
        <p:spPr>
          <a:xfrm>
            <a:off x="384299" y="4768644"/>
            <a:ext cx="600314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CA" sz="1400" dirty="0"/>
              <a:t>A health care spending account offers comprehensive health &amp; dental benefits while giving your employees the flexibility to choose how they spend their health care dollars.</a:t>
            </a:r>
          </a:p>
          <a:p>
            <a:pPr marL="342900" indent="-342900">
              <a:buAutoNum type="arabicPeriod"/>
            </a:pPr>
            <a:r>
              <a:rPr lang="en-CA" sz="1400" dirty="0"/>
              <a:t>Taxable wellness accounts provide employees with the means to proactively manage their physical, mental and financial well-being. Gym memberships, vitamins and supplements, and many other wellness expenses are available under this benefit.</a:t>
            </a:r>
          </a:p>
          <a:p>
            <a:pPr marL="342900" indent="-342900">
              <a:buFontTx/>
              <a:buAutoNum type="arabicPeriod"/>
            </a:pPr>
            <a:r>
              <a:rPr lang="en-CA" sz="1400" dirty="0"/>
              <a:t>Travel insurance can be provided for your employees in addition to your health spending account.</a:t>
            </a:r>
          </a:p>
          <a:p>
            <a:pPr marL="342900" indent="-342900">
              <a:buFontTx/>
              <a:buAutoNum type="arabicPeriod"/>
            </a:pPr>
            <a:r>
              <a:rPr lang="en-CA" sz="1400" dirty="0"/>
              <a:t>Virtual health care can be added by the employee to their plan for them and their family.</a:t>
            </a:r>
          </a:p>
          <a:p>
            <a:pPr marL="342900" indent="-342900">
              <a:buFontTx/>
              <a:buAutoNum type="arabicPeriod"/>
            </a:pPr>
            <a:r>
              <a:rPr lang="en-CA" sz="1400" dirty="0"/>
              <a:t>Traditional group benefit plans are available which include life and disability insurance. Available to employers with 3 or more employees.</a:t>
            </a:r>
          </a:p>
          <a:p>
            <a:endParaRPr lang="en-CA" sz="1400" dirty="0"/>
          </a:p>
          <a:p>
            <a:pPr marL="342900" indent="-342900">
              <a:buAutoNum type="arabicPeriod"/>
            </a:pPr>
            <a:endParaRPr lang="en-CA" sz="1400" dirty="0"/>
          </a:p>
          <a:p>
            <a:pPr marL="342900" indent="-342900">
              <a:buAutoNum type="arabicPeriod"/>
            </a:pPr>
            <a:endParaRPr lang="en-US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E1E1E2-8EC0-4FD2-A4A2-8D60C7D2D13A}"/>
              </a:ext>
            </a:extLst>
          </p:cNvPr>
          <p:cNvSpPr txBox="1"/>
          <p:nvPr/>
        </p:nvSpPr>
        <p:spPr>
          <a:xfrm>
            <a:off x="785316" y="8108822"/>
            <a:ext cx="4922823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Coverage is available to T4’d employees only and their families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D5BFA5-9CD4-4020-B2DD-14DCEDF49DEA}"/>
              </a:ext>
            </a:extLst>
          </p:cNvPr>
          <p:cNvSpPr txBox="1"/>
          <p:nvPr/>
        </p:nvSpPr>
        <p:spPr>
          <a:xfrm>
            <a:off x="2756692" y="4177919"/>
            <a:ext cx="1258358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No Start up fees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9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EA7D97-24FF-433F-9597-828EC878F8FE}"/>
              </a:ext>
            </a:extLst>
          </p:cNvPr>
          <p:cNvSpPr/>
          <p:nvPr/>
        </p:nvSpPr>
        <p:spPr>
          <a:xfrm>
            <a:off x="410702" y="1747200"/>
            <a:ext cx="6079917" cy="1798320"/>
          </a:xfrm>
          <a:prstGeom prst="rect">
            <a:avLst/>
          </a:prstGeom>
          <a:solidFill>
            <a:srgbClr val="1E265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7E22CE-CDDE-4DE1-898C-DEFE74CE0BE3}"/>
              </a:ext>
            </a:extLst>
          </p:cNvPr>
          <p:cNvSpPr txBox="1"/>
          <p:nvPr/>
        </p:nvSpPr>
        <p:spPr>
          <a:xfrm>
            <a:off x="458725" y="2133635"/>
            <a:ext cx="6222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800" dirty="0">
                <a:solidFill>
                  <a:schemeClr val="bg1"/>
                </a:solidFill>
                <a:latin typeface="Georgia" panose="02040502050405020303" pitchFamily="18" charset="0"/>
              </a:rPr>
              <a:t>Employee Family Assistance Program &amp; Medical Second Opinion</a:t>
            </a:r>
            <a:endParaRPr lang="en-PH" sz="14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AB98E2-1E42-4425-947C-9176E9821EEA}"/>
              </a:ext>
            </a:extLst>
          </p:cNvPr>
          <p:cNvSpPr/>
          <p:nvPr/>
        </p:nvSpPr>
        <p:spPr>
          <a:xfrm>
            <a:off x="458724" y="8530526"/>
            <a:ext cx="6031897" cy="155221"/>
          </a:xfrm>
          <a:prstGeom prst="rect">
            <a:avLst/>
          </a:prstGeom>
          <a:solidFill>
            <a:srgbClr val="495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E1E924-D944-429E-8FB5-DA34198DB424}"/>
              </a:ext>
            </a:extLst>
          </p:cNvPr>
          <p:cNvSpPr txBox="1"/>
          <p:nvPr/>
        </p:nvSpPr>
        <p:spPr>
          <a:xfrm>
            <a:off x="544574" y="8815118"/>
            <a:ext cx="5555688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80" b="1" dirty="0">
                <a:latin typeface="Arial" panose="020B0604020202020204" pitchFamily="34" charset="0"/>
                <a:cs typeface="Arial" panose="020B0604020202020204" pitchFamily="34" charset="0"/>
              </a:rPr>
              <a:t>To apply, please contact us at (780) 930-4443 or benefits@fosterpark.ca</a:t>
            </a:r>
            <a:endParaRPr lang="en-PH" sz="128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3351604-1B50-4690-B21E-0E5EBDFA1CD3}"/>
              </a:ext>
            </a:extLst>
          </p:cNvPr>
          <p:cNvSpPr/>
          <p:nvPr/>
        </p:nvSpPr>
        <p:spPr>
          <a:xfrm>
            <a:off x="0" y="9469119"/>
            <a:ext cx="6853302" cy="436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D96F7-A616-423B-A06B-950A945030C2}"/>
              </a:ext>
            </a:extLst>
          </p:cNvPr>
          <p:cNvSpPr txBox="1"/>
          <p:nvPr/>
        </p:nvSpPr>
        <p:spPr>
          <a:xfrm>
            <a:off x="413052" y="9199842"/>
            <a:ext cx="5974392" cy="1308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850" dirty="0">
                <a:latin typeface="Arial" panose="020B0604020202020204" pitchFamily="34" charset="0"/>
                <a:cs typeface="Arial" panose="020B0604020202020204" pitchFamily="34" charset="0"/>
              </a:rPr>
              <a:t>*Policies are subject to standard conditions and exclusions. Please refer to the specific policy wordings for complete details.</a:t>
            </a:r>
            <a:endParaRPr lang="en-PH" sz="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3BAC3D-32E1-4D96-8C45-6EFB99FCD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58" y="258934"/>
            <a:ext cx="2990850" cy="762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BE0BEC-94DE-48A3-AF64-A28E7904C9E8}"/>
              </a:ext>
            </a:extLst>
          </p:cNvPr>
          <p:cNvSpPr txBox="1"/>
          <p:nvPr/>
        </p:nvSpPr>
        <p:spPr>
          <a:xfrm>
            <a:off x="384299" y="5475746"/>
            <a:ext cx="603189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CA" sz="1400" dirty="0"/>
              <a:t>Immediate and confidential access to variety of programs and services to help with work and life issues before they become more serious.</a:t>
            </a:r>
          </a:p>
          <a:p>
            <a:pPr marL="228600" indent="-228600">
              <a:buAutoNum type="arabicPeriod"/>
            </a:pPr>
            <a:endParaRPr lang="en-CA" sz="1400" dirty="0"/>
          </a:p>
          <a:p>
            <a:pPr marL="228600" indent="-228600">
              <a:buAutoNum type="arabicPeriod"/>
            </a:pPr>
            <a:r>
              <a:rPr lang="en-CA" sz="1400" dirty="0"/>
              <a:t>Services include, but are not limited to:</a:t>
            </a:r>
          </a:p>
          <a:p>
            <a:pPr marL="685800" lvl="1" indent="-228600">
              <a:buAutoNum type="arabicPeriod"/>
            </a:pPr>
            <a:r>
              <a:rPr lang="en-CA" sz="1400" dirty="0"/>
              <a:t>Short Term Counselling</a:t>
            </a:r>
          </a:p>
          <a:p>
            <a:pPr marL="685800" lvl="1" indent="-228600">
              <a:buAutoNum type="arabicPeriod"/>
            </a:pPr>
            <a:r>
              <a:rPr lang="en-CA" sz="1400" dirty="0"/>
              <a:t>Legal Advice</a:t>
            </a:r>
          </a:p>
          <a:p>
            <a:pPr marL="685800" lvl="1" indent="-228600">
              <a:buAutoNum type="arabicPeriod"/>
            </a:pPr>
            <a:r>
              <a:rPr lang="en-CA" sz="1400" dirty="0"/>
              <a:t>Financial Planning</a:t>
            </a:r>
          </a:p>
          <a:p>
            <a:pPr marL="685800" lvl="1" indent="-228600">
              <a:buAutoNum type="arabicPeriod"/>
            </a:pPr>
            <a:r>
              <a:rPr lang="en-CA" sz="1400" dirty="0"/>
              <a:t>Nutritional Counselling</a:t>
            </a:r>
          </a:p>
          <a:p>
            <a:pPr marL="685800" lvl="1" indent="-228600">
              <a:buAutoNum type="arabicPeriod"/>
            </a:pPr>
            <a:r>
              <a:rPr lang="en-CA" sz="1400" dirty="0"/>
              <a:t>and much more</a:t>
            </a:r>
          </a:p>
          <a:p>
            <a:endParaRPr lang="en-CA" sz="1400" dirty="0"/>
          </a:p>
          <a:p>
            <a:pPr marL="228600" indent="-228600">
              <a:buFontTx/>
              <a:buAutoNum type="arabicPeriod"/>
            </a:pPr>
            <a:r>
              <a:rPr lang="en-CA" sz="1400" dirty="0"/>
              <a:t>Medical Second Opinion provides an independent review of diagnoses and treatment recommendations. These reviews are completed by medical professionals trained at some of the top medical institutions in the world.</a:t>
            </a:r>
          </a:p>
          <a:p>
            <a:pPr marL="228600" indent="-228600">
              <a:buAutoNum type="arabicPeriod"/>
            </a:pPr>
            <a:endParaRPr lang="en-US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ACBB61-0769-43CE-BD56-3FC4CDB7CE01}"/>
              </a:ext>
            </a:extLst>
          </p:cNvPr>
          <p:cNvSpPr/>
          <p:nvPr/>
        </p:nvSpPr>
        <p:spPr>
          <a:xfrm>
            <a:off x="410702" y="3810671"/>
            <a:ext cx="6031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Coverage Available for:</a:t>
            </a:r>
            <a:endParaRPr lang="en-CA" dirty="0"/>
          </a:p>
          <a:p>
            <a:pPr marL="342900" indent="-342900">
              <a:buAutoNum type="arabicPeriod"/>
            </a:pPr>
            <a:r>
              <a:rPr lang="en-CA" dirty="0"/>
              <a:t>Employees</a:t>
            </a:r>
          </a:p>
          <a:p>
            <a:pPr marL="342900" indent="-342900">
              <a:buAutoNum type="arabicPeriod"/>
            </a:pPr>
            <a:r>
              <a:rPr lang="en-CA" dirty="0"/>
              <a:t>Board Members</a:t>
            </a:r>
          </a:p>
          <a:p>
            <a:pPr marL="342900" indent="-342900">
              <a:buAutoNum type="arabicPeriod"/>
            </a:pPr>
            <a:r>
              <a:rPr lang="en-CA" dirty="0"/>
              <a:t>Spouses and dependent children of employees or board members</a:t>
            </a:r>
          </a:p>
        </p:txBody>
      </p:sp>
    </p:spTree>
    <p:extLst>
      <p:ext uri="{BB962C8B-B14F-4D97-AF65-F5344CB8AC3E}">
        <p14:creationId xmlns:p14="http://schemas.microsoft.com/office/powerpoint/2010/main" val="2739432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1014</TotalTime>
  <Words>622</Words>
  <Application>Microsoft Office PowerPoint</Application>
  <PresentationFormat>A4 Paper (210x297 mm)</PresentationFormat>
  <Paragraphs>88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Zeus Tubaga</dc:creator>
  <cp:lastModifiedBy>Brendan Goodchild</cp:lastModifiedBy>
  <cp:revision>40</cp:revision>
  <dcterms:created xsi:type="dcterms:W3CDTF">2020-04-02T01:58:18Z</dcterms:created>
  <dcterms:modified xsi:type="dcterms:W3CDTF">2020-04-09T22:44:12Z</dcterms:modified>
</cp:coreProperties>
</file>