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87"/>
  </p:notesMasterIdLst>
  <p:sldIdLst>
    <p:sldId id="256" r:id="rId2"/>
    <p:sldId id="257" r:id="rId3"/>
    <p:sldId id="258" r:id="rId4"/>
    <p:sldId id="272" r:id="rId5"/>
    <p:sldId id="259" r:id="rId6"/>
    <p:sldId id="260" r:id="rId7"/>
    <p:sldId id="261" r:id="rId8"/>
    <p:sldId id="262" r:id="rId9"/>
    <p:sldId id="263" r:id="rId10"/>
    <p:sldId id="264" r:id="rId11"/>
    <p:sldId id="265" r:id="rId12"/>
    <p:sldId id="266" r:id="rId13"/>
    <p:sldId id="267" r:id="rId14"/>
    <p:sldId id="268" r:id="rId15"/>
    <p:sldId id="269" r:id="rId16"/>
    <p:sldId id="270" r:id="rId17"/>
    <p:sldId id="351" r:id="rId18"/>
    <p:sldId id="352" r:id="rId19"/>
    <p:sldId id="353" r:id="rId20"/>
    <p:sldId id="354" r:id="rId21"/>
    <p:sldId id="355" r:id="rId22"/>
    <p:sldId id="356" r:id="rId23"/>
    <p:sldId id="357" r:id="rId24"/>
    <p:sldId id="358" r:id="rId25"/>
    <p:sldId id="359" r:id="rId26"/>
    <p:sldId id="360" r:id="rId27"/>
    <p:sldId id="361" r:id="rId28"/>
    <p:sldId id="362" r:id="rId29"/>
    <p:sldId id="363" r:id="rId30"/>
    <p:sldId id="285" r:id="rId31"/>
    <p:sldId id="286" r:id="rId32"/>
    <p:sldId id="398" r:id="rId33"/>
    <p:sldId id="397" r:id="rId34"/>
    <p:sldId id="396" r:id="rId35"/>
    <p:sldId id="395" r:id="rId36"/>
    <p:sldId id="394" r:id="rId37"/>
    <p:sldId id="393" r:id="rId38"/>
    <p:sldId id="392" r:id="rId39"/>
    <p:sldId id="391" r:id="rId40"/>
    <p:sldId id="390" r:id="rId41"/>
    <p:sldId id="349" r:id="rId42"/>
    <p:sldId id="296" r:id="rId43"/>
    <p:sldId id="298" r:id="rId44"/>
    <p:sldId id="408" r:id="rId45"/>
    <p:sldId id="409" r:id="rId46"/>
    <p:sldId id="979" r:id="rId47"/>
    <p:sldId id="310" r:id="rId48"/>
    <p:sldId id="345" r:id="rId49"/>
    <p:sldId id="311" r:id="rId50"/>
    <p:sldId id="346" r:id="rId51"/>
    <p:sldId id="313" r:id="rId52"/>
    <p:sldId id="364" r:id="rId53"/>
    <p:sldId id="365" r:id="rId54"/>
    <p:sldId id="366" r:id="rId55"/>
    <p:sldId id="367" r:id="rId56"/>
    <p:sldId id="368" r:id="rId57"/>
    <p:sldId id="369" r:id="rId58"/>
    <p:sldId id="370" r:id="rId59"/>
    <p:sldId id="371" r:id="rId60"/>
    <p:sldId id="372" r:id="rId61"/>
    <p:sldId id="373" r:id="rId62"/>
    <p:sldId id="374" r:id="rId63"/>
    <p:sldId id="375" r:id="rId64"/>
    <p:sldId id="376" r:id="rId65"/>
    <p:sldId id="377" r:id="rId66"/>
    <p:sldId id="378" r:id="rId67"/>
    <p:sldId id="407" r:id="rId68"/>
    <p:sldId id="406" r:id="rId69"/>
    <p:sldId id="405" r:id="rId70"/>
    <p:sldId id="404" r:id="rId71"/>
    <p:sldId id="403" r:id="rId72"/>
    <p:sldId id="402" r:id="rId73"/>
    <p:sldId id="401" r:id="rId74"/>
    <p:sldId id="400" r:id="rId75"/>
    <p:sldId id="399" r:id="rId76"/>
    <p:sldId id="388" r:id="rId77"/>
    <p:sldId id="389" r:id="rId78"/>
    <p:sldId id="339" r:id="rId79"/>
    <p:sldId id="340" r:id="rId80"/>
    <p:sldId id="341" r:id="rId81"/>
    <p:sldId id="350" r:id="rId82"/>
    <p:sldId id="342" r:id="rId83"/>
    <p:sldId id="344" r:id="rId84"/>
    <p:sldId id="347" r:id="rId85"/>
    <p:sldId id="343" r:id="rId86"/>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84" autoAdjust="0"/>
    <p:restoredTop sz="94663" autoAdjust="0"/>
  </p:normalViewPr>
  <p:slideViewPr>
    <p:cSldViewPr>
      <p:cViewPr varScale="1">
        <p:scale>
          <a:sx n="142" d="100"/>
          <a:sy n="142" d="100"/>
        </p:scale>
        <p:origin x="576" y="126"/>
      </p:cViewPr>
      <p:guideLst>
        <p:guide orient="horz" pos="1620"/>
        <p:guide pos="2880"/>
      </p:guideLst>
    </p:cSldViewPr>
  </p:slideViewPr>
  <p:outlineViewPr>
    <p:cViewPr>
      <p:scale>
        <a:sx n="33" d="100"/>
        <a:sy n="33" d="100"/>
      </p:scale>
      <p:origin x="0" y="105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presProps" Target="presProps.xml"/><Relationship Id="rId9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173C4E-B279-456C-8DF5-79ABB58340FB}" type="datetimeFigureOut">
              <a:rPr lang="en-CA" smtClean="0"/>
              <a:t>2020-03-04</a:t>
            </a:fld>
            <a:endParaRPr lang="en-CA"/>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C9F48E9-1453-4887-A494-043851D8BD5B}" type="slidenum">
              <a:rPr lang="en-CA" smtClean="0"/>
              <a:t>‹#›</a:t>
            </a:fld>
            <a:endParaRPr lang="en-CA"/>
          </a:p>
        </p:txBody>
      </p:sp>
    </p:spTree>
    <p:extLst>
      <p:ext uri="{BB962C8B-B14F-4D97-AF65-F5344CB8AC3E}">
        <p14:creationId xmlns:p14="http://schemas.microsoft.com/office/powerpoint/2010/main" val="33262752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028700"/>
            <a:ext cx="8229600" cy="13716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a:t>Click to edit Master title style</a:t>
            </a:r>
          </a:p>
        </p:txBody>
      </p:sp>
      <p:sp>
        <p:nvSpPr>
          <p:cNvPr id="28" name="Date Placeholder 27"/>
          <p:cNvSpPr>
            <a:spLocks noGrp="1"/>
          </p:cNvSpPr>
          <p:nvPr>
            <p:ph type="dt" sz="half" idx="10"/>
          </p:nvPr>
        </p:nvSpPr>
        <p:spPr/>
        <p:txBody>
          <a:bodyPr/>
          <a:lstStyle/>
          <a:p>
            <a:fld id="{FF40D6CE-856B-4F0B-9BAB-3C7E39C4BA84}" type="datetimeFigureOut">
              <a:rPr lang="en-CA" smtClean="0"/>
              <a:t>2020-03-04</a:t>
            </a:fld>
            <a:endParaRPr lang="en-CA"/>
          </a:p>
        </p:txBody>
      </p:sp>
      <p:sp>
        <p:nvSpPr>
          <p:cNvPr id="17" name="Footer Placeholder 16"/>
          <p:cNvSpPr>
            <a:spLocks noGrp="1"/>
          </p:cNvSpPr>
          <p:nvPr>
            <p:ph type="ftr" sz="quarter" idx="11"/>
          </p:nvPr>
        </p:nvSpPr>
        <p:spPr/>
        <p:txBody>
          <a:bodyPr/>
          <a:lstStyle/>
          <a:p>
            <a:endParaRPr lang="en-CA"/>
          </a:p>
        </p:txBody>
      </p:sp>
      <p:sp>
        <p:nvSpPr>
          <p:cNvPr id="29" name="Slide Number Placeholder 28"/>
          <p:cNvSpPr>
            <a:spLocks noGrp="1"/>
          </p:cNvSpPr>
          <p:nvPr>
            <p:ph type="sldNum" sz="quarter" idx="12"/>
          </p:nvPr>
        </p:nvSpPr>
        <p:spPr/>
        <p:txBody>
          <a:bodyPr/>
          <a:lstStyle/>
          <a:p>
            <a:fld id="{B8A5D547-B6B2-4D8A-919D-D09CCF0428C9}" type="slidenum">
              <a:rPr lang="en-CA" smtClean="0"/>
              <a:t>‹#›</a:t>
            </a:fld>
            <a:endParaRPr lang="en-CA"/>
          </a:p>
        </p:txBody>
      </p:sp>
      <p:sp>
        <p:nvSpPr>
          <p:cNvPr id="9" name="Subtitle 8"/>
          <p:cNvSpPr>
            <a:spLocks noGrp="1"/>
          </p:cNvSpPr>
          <p:nvPr>
            <p:ph type="subTitle" idx="1"/>
          </p:nvPr>
        </p:nvSpPr>
        <p:spPr>
          <a:xfrm>
            <a:off x="1371600" y="2498774"/>
            <a:ext cx="6400800" cy="131445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FF40D6CE-856B-4F0B-9BAB-3C7E39C4BA84}" type="datetimeFigureOut">
              <a:rPr lang="en-CA" smtClean="0"/>
              <a:t>2020-03-04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8A5D547-B6B2-4D8A-919D-D09CCF0428C9}" type="slidenum">
              <a:rPr lang="en-CA" smtClean="0"/>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FF40D6CE-856B-4F0B-9BAB-3C7E39C4BA84}" type="datetimeFigureOut">
              <a:rPr lang="en-CA" smtClean="0"/>
              <a:t>2020-03-04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8A5D547-B6B2-4D8A-919D-D09CCF0428C9}" type="slidenum">
              <a:rPr lang="en-CA" smtClean="0"/>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FF40D6CE-856B-4F0B-9BAB-3C7E39C4BA84}" type="datetimeFigureOut">
              <a:rPr lang="en-CA" smtClean="0"/>
              <a:t>2020-03-04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8A5D547-B6B2-4D8A-919D-D09CCF0428C9}" type="slidenum">
              <a:rPr lang="en-CA" smtClean="0"/>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457200"/>
            <a:ext cx="7086600" cy="13716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1"/>
          </p:nvPr>
        </p:nvSpPr>
        <p:spPr>
          <a:xfrm>
            <a:off x="1600200" y="1880840"/>
            <a:ext cx="7086600" cy="1132284"/>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FF40D6CE-856B-4F0B-9BAB-3C7E39C4BA84}" type="datetimeFigureOut">
              <a:rPr lang="en-CA" smtClean="0"/>
              <a:t>2020-03-04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a:xfrm>
            <a:off x="7924800" y="4812507"/>
            <a:ext cx="762000" cy="273844"/>
          </a:xfrm>
        </p:spPr>
        <p:txBody>
          <a:bodyPr/>
          <a:lstStyle/>
          <a:p>
            <a:fld id="{B8A5D547-B6B2-4D8A-919D-D09CCF0428C9}" type="slidenum">
              <a:rPr lang="en-CA" smtClean="0"/>
              <a:t>‹#›</a:t>
            </a:fld>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200151"/>
            <a:ext cx="4038600" cy="3394472"/>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FF40D6CE-856B-4F0B-9BAB-3C7E39C4BA84}" type="datetimeFigureOut">
              <a:rPr lang="en-CA" smtClean="0"/>
              <a:t>2020-03-04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B8A5D547-B6B2-4D8A-919D-D09CCF0428C9}" type="slidenum">
              <a:rPr lang="en-CA" smtClean="0"/>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4788"/>
            <a:ext cx="8229600" cy="857250"/>
          </a:xfrm>
        </p:spPr>
        <p:txBody>
          <a:bodyPr anchor="ctr"/>
          <a:lstStyle>
            <a:lvl1pPr>
              <a:defRPr/>
            </a:lvl1pPr>
          </a:lstStyle>
          <a:p>
            <a:r>
              <a:rPr kumimoji="0" lang="en-US"/>
              <a:t>Click to edit Master title style</a:t>
            </a:r>
          </a:p>
        </p:txBody>
      </p:sp>
      <p:sp>
        <p:nvSpPr>
          <p:cNvPr id="3" name="Text Placeholder 2"/>
          <p:cNvSpPr>
            <a:spLocks noGrp="1"/>
          </p:cNvSpPr>
          <p:nvPr>
            <p:ph type="body" idx="1"/>
          </p:nvPr>
        </p:nvSpPr>
        <p:spPr>
          <a:xfrm>
            <a:off x="457200" y="1151335"/>
            <a:ext cx="4040188" cy="563165"/>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6" y="1151335"/>
            <a:ext cx="4041775" cy="563165"/>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1771651"/>
            <a:ext cx="4040188" cy="2822972"/>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6" y="1771651"/>
            <a:ext cx="4041775" cy="2822972"/>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FF40D6CE-856B-4F0B-9BAB-3C7E39C4BA84}" type="datetimeFigureOut">
              <a:rPr lang="en-CA" smtClean="0"/>
              <a:t>2020-03-04</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B8A5D547-B6B2-4D8A-919D-D09CCF0428C9}" type="slidenum">
              <a:rPr lang="en-CA" smtClean="0"/>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FF40D6CE-856B-4F0B-9BAB-3C7E39C4BA84}" type="datetimeFigureOut">
              <a:rPr lang="en-CA" smtClean="0"/>
              <a:t>2020-03-04</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B8A5D547-B6B2-4D8A-919D-D09CCF0428C9}" type="slidenum">
              <a:rPr lang="en-CA" smtClean="0"/>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40D6CE-856B-4F0B-9BAB-3C7E39C4BA84}" type="datetimeFigureOut">
              <a:rPr lang="en-CA" smtClean="0"/>
              <a:t>2020-03-04</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B8A5D547-B6B2-4D8A-919D-D09CCF0428C9}" type="slidenum">
              <a:rPr lang="en-CA" smtClean="0"/>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a:t>Click to edit Master title style</a:t>
            </a:r>
          </a:p>
        </p:txBody>
      </p:sp>
      <p:sp>
        <p:nvSpPr>
          <p:cNvPr id="3" name="Text Placeholder 2"/>
          <p:cNvSpPr>
            <a:spLocks noGrp="1"/>
          </p:cNvSpPr>
          <p:nvPr>
            <p:ph type="body" idx="2"/>
          </p:nvPr>
        </p:nvSpPr>
        <p:spPr>
          <a:xfrm>
            <a:off x="457201" y="1143001"/>
            <a:ext cx="3008313" cy="3451622"/>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3575050" y="204788"/>
            <a:ext cx="5111750" cy="4389835"/>
          </a:xfrm>
        </p:spPr>
        <p:txBody>
          <a:bodyPr/>
          <a:lstStyle>
            <a:lvl1pPr>
              <a:defRPr sz="2600"/>
            </a:lvl1pPr>
            <a:lvl2pPr>
              <a:defRPr sz="2400"/>
            </a:lvl2pPr>
            <a:lvl3pPr>
              <a:defRPr sz="2200"/>
            </a:lvl3pPr>
            <a:lvl4pPr>
              <a:defRPr sz="20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FF40D6CE-856B-4F0B-9BAB-3C7E39C4BA84}" type="datetimeFigureOut">
              <a:rPr lang="en-CA" smtClean="0"/>
              <a:t>2020-03-04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B8A5D547-B6B2-4D8A-919D-D09CCF0428C9}" type="slidenum">
              <a:rPr lang="en-CA" smtClean="0"/>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457200"/>
            <a:ext cx="5486400" cy="391716"/>
          </a:xfrm>
        </p:spPr>
        <p:txBody>
          <a:bodyPr lIns="45720" rIns="45720" bIns="0" anchor="b">
            <a:sp3d prstMaterial="softEdge"/>
          </a:bodyPr>
          <a:lstStyle>
            <a:lvl1pPr algn="ctr">
              <a:buNone/>
              <a:defRPr sz="2000" b="1"/>
            </a:lvl1pPr>
          </a:lstStyle>
          <a:p>
            <a:r>
              <a:rPr kumimoji="0" lang="en-US"/>
              <a:t>Click to edit Master title style</a:t>
            </a:r>
          </a:p>
        </p:txBody>
      </p:sp>
      <p:sp>
        <p:nvSpPr>
          <p:cNvPr id="3" name="Picture Placeholder 2"/>
          <p:cNvSpPr>
            <a:spLocks noGrp="1"/>
          </p:cNvSpPr>
          <p:nvPr>
            <p:ph type="pic" idx="1"/>
          </p:nvPr>
        </p:nvSpPr>
        <p:spPr>
          <a:xfrm>
            <a:off x="1828800" y="1373981"/>
            <a:ext cx="5486400" cy="29718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875090"/>
            <a:ext cx="5486400" cy="397764"/>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FF40D6CE-856B-4F0B-9BAB-3C7E39C4BA84}" type="datetimeFigureOut">
              <a:rPr lang="en-CA" smtClean="0"/>
              <a:t>2020-03-04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B8A5D547-B6B2-4D8A-919D-D09CCF0428C9}" type="slidenum">
              <a:rPr lang="en-CA" smtClean="0"/>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05979"/>
            <a:ext cx="8229600" cy="85725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a:t>Click to edit Master title style</a:t>
            </a:r>
          </a:p>
        </p:txBody>
      </p:sp>
      <p:sp>
        <p:nvSpPr>
          <p:cNvPr id="13" name="Text Placeholder 12"/>
          <p:cNvSpPr>
            <a:spLocks noGrp="1"/>
          </p:cNvSpPr>
          <p:nvPr>
            <p:ph type="body" idx="1"/>
          </p:nvPr>
        </p:nvSpPr>
        <p:spPr>
          <a:xfrm>
            <a:off x="457200" y="1200150"/>
            <a:ext cx="8229600" cy="353187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457200" y="4812507"/>
            <a:ext cx="2133600" cy="273844"/>
          </a:xfrm>
          <a:prstGeom prst="rect">
            <a:avLst/>
          </a:prstGeom>
        </p:spPr>
        <p:txBody>
          <a:bodyPr vert="horz" anchor="b"/>
          <a:lstStyle>
            <a:lvl1pPr algn="l" eaLnBrk="1" latinLnBrk="0" hangingPunct="1">
              <a:defRPr kumimoji="0" sz="1200">
                <a:solidFill>
                  <a:schemeClr val="tx1">
                    <a:shade val="50000"/>
                  </a:schemeClr>
                </a:solidFill>
              </a:defRPr>
            </a:lvl1pPr>
          </a:lstStyle>
          <a:p>
            <a:fld id="{FF40D6CE-856B-4F0B-9BAB-3C7E39C4BA84}" type="datetimeFigureOut">
              <a:rPr lang="en-CA" smtClean="0"/>
              <a:t>2020-03-04</a:t>
            </a:fld>
            <a:endParaRPr lang="en-CA"/>
          </a:p>
        </p:txBody>
      </p:sp>
      <p:sp>
        <p:nvSpPr>
          <p:cNvPr id="3" name="Footer Placeholder 2"/>
          <p:cNvSpPr>
            <a:spLocks noGrp="1"/>
          </p:cNvSpPr>
          <p:nvPr>
            <p:ph type="ftr" sz="quarter" idx="3"/>
          </p:nvPr>
        </p:nvSpPr>
        <p:spPr>
          <a:xfrm>
            <a:off x="3124200" y="4812507"/>
            <a:ext cx="2895600" cy="273844"/>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CA"/>
          </a:p>
        </p:txBody>
      </p:sp>
      <p:sp>
        <p:nvSpPr>
          <p:cNvPr id="23" name="Slide Number Placeholder 22"/>
          <p:cNvSpPr>
            <a:spLocks noGrp="1"/>
          </p:cNvSpPr>
          <p:nvPr>
            <p:ph type="sldNum" sz="quarter" idx="4"/>
          </p:nvPr>
        </p:nvSpPr>
        <p:spPr>
          <a:xfrm>
            <a:off x="7924800" y="4812507"/>
            <a:ext cx="762000" cy="273844"/>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8A5D547-B6B2-4D8A-919D-D09CCF0428C9}" type="slidenum">
              <a:rPr lang="en-CA" smtClean="0"/>
              <a:t>‹#›</a:t>
            </a:fld>
            <a:endParaRPr lang="en-CA"/>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11" Type="http://schemas.openxmlformats.org/officeDocument/2006/relationships/image" Target="../media/image11.tiff"/><Relationship Id="rId5" Type="http://schemas.openxmlformats.org/officeDocument/2006/relationships/image" Target="../media/image5.png"/><Relationship Id="rId10" Type="http://schemas.openxmlformats.org/officeDocument/2006/relationships/image" Target="../media/image10.tiff"/><Relationship Id="rId4" Type="http://schemas.openxmlformats.org/officeDocument/2006/relationships/image" Target="../media/image4.png"/><Relationship Id="rId9" Type="http://schemas.openxmlformats.org/officeDocument/2006/relationships/image" Target="../media/image9.tiff"/></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11" Type="http://schemas.openxmlformats.org/officeDocument/2006/relationships/image" Target="../media/image11.tiff"/><Relationship Id="rId5" Type="http://schemas.openxmlformats.org/officeDocument/2006/relationships/image" Target="../media/image5.png"/><Relationship Id="rId10" Type="http://schemas.openxmlformats.org/officeDocument/2006/relationships/image" Target="../media/image10.tiff"/><Relationship Id="rId4" Type="http://schemas.openxmlformats.org/officeDocument/2006/relationships/image" Target="../media/image4.png"/><Relationship Id="rId9" Type="http://schemas.openxmlformats.org/officeDocument/2006/relationships/image" Target="../media/image9.tiff"/></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hyperlink" Target="https://quiznight.vids.io/videos/7c9edab21216e7c2f4/quizrunners-quiz-1-audio-round" TargetMode="External"/><Relationship Id="rId2" Type="http://schemas.openxmlformats.org/officeDocument/2006/relationships/hyperlink" Target="https://youtu.be/vsSaYkDafRw"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628650"/>
            <a:ext cx="8229600" cy="2800350"/>
          </a:xfrm>
        </p:spPr>
        <p:txBody>
          <a:bodyPr>
            <a:noAutofit/>
          </a:bodyPr>
          <a:lstStyle/>
          <a:p>
            <a:pPr algn="ctr"/>
            <a:r>
              <a:rPr lang="en-CA" sz="7200" dirty="0"/>
              <a:t>Welcome to Trivia Night!</a:t>
            </a:r>
          </a:p>
        </p:txBody>
      </p:sp>
    </p:spTree>
    <p:extLst>
      <p:ext uri="{BB962C8B-B14F-4D97-AF65-F5344CB8AC3E}">
        <p14:creationId xmlns:p14="http://schemas.microsoft.com/office/powerpoint/2010/main" val="388118436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CA" sz="5400" dirty="0"/>
            </a:br>
            <a:r>
              <a:rPr lang="en-CA" sz="5400" dirty="0"/>
              <a:t>General Knowledge Question #6</a:t>
            </a:r>
          </a:p>
        </p:txBody>
      </p:sp>
      <p:sp>
        <p:nvSpPr>
          <p:cNvPr id="3" name="Content Placeholder 2"/>
          <p:cNvSpPr>
            <a:spLocks noGrp="1"/>
          </p:cNvSpPr>
          <p:nvPr>
            <p:ph idx="1"/>
          </p:nvPr>
        </p:nvSpPr>
        <p:spPr>
          <a:xfrm>
            <a:off x="457200" y="2038350"/>
            <a:ext cx="8229600" cy="2693670"/>
          </a:xfrm>
        </p:spPr>
        <p:txBody>
          <a:bodyPr>
            <a:normAutofit/>
          </a:bodyPr>
          <a:lstStyle/>
          <a:p>
            <a:pPr marL="137160" indent="0" algn="ctr">
              <a:buNone/>
            </a:pPr>
            <a:r>
              <a:rPr lang="en-US" sz="5400" dirty="0"/>
              <a:t>What was the sub-title of the second </a:t>
            </a:r>
            <a:r>
              <a:rPr lang="en-US" sz="5400" i="1" dirty="0"/>
              <a:t>Ace Ventura</a:t>
            </a:r>
            <a:r>
              <a:rPr lang="en-US" sz="5400" dirty="0"/>
              <a:t> movie? </a:t>
            </a:r>
            <a:endParaRPr lang="en-CA" sz="5400" dirty="0"/>
          </a:p>
        </p:txBody>
      </p:sp>
    </p:spTree>
    <p:extLst>
      <p:ext uri="{BB962C8B-B14F-4D97-AF65-F5344CB8AC3E}">
        <p14:creationId xmlns:p14="http://schemas.microsoft.com/office/powerpoint/2010/main" val="537303518"/>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CA" sz="5400" dirty="0"/>
            </a:br>
            <a:r>
              <a:rPr lang="en-CA" sz="5400" dirty="0"/>
              <a:t>General Knowledge Question #7</a:t>
            </a:r>
          </a:p>
        </p:txBody>
      </p:sp>
      <p:sp>
        <p:nvSpPr>
          <p:cNvPr id="3" name="Content Placeholder 2"/>
          <p:cNvSpPr>
            <a:spLocks noGrp="1"/>
          </p:cNvSpPr>
          <p:nvPr>
            <p:ph idx="1"/>
          </p:nvPr>
        </p:nvSpPr>
        <p:spPr>
          <a:xfrm>
            <a:off x="457200" y="1771650"/>
            <a:ext cx="8229600" cy="2960370"/>
          </a:xfrm>
        </p:spPr>
        <p:txBody>
          <a:bodyPr>
            <a:noAutofit/>
          </a:bodyPr>
          <a:lstStyle/>
          <a:p>
            <a:pPr marL="137160" indent="0" algn="ctr">
              <a:buNone/>
            </a:pPr>
            <a:r>
              <a:rPr lang="en-US" sz="4800" dirty="0"/>
              <a:t>Who served as Prime Minister of Pakistan from 1988 to 1990 and again from 1993 to 1996? </a:t>
            </a:r>
            <a:endParaRPr lang="en-CA" sz="4800" dirty="0"/>
          </a:p>
        </p:txBody>
      </p:sp>
    </p:spTree>
    <p:extLst>
      <p:ext uri="{BB962C8B-B14F-4D97-AF65-F5344CB8AC3E}">
        <p14:creationId xmlns:p14="http://schemas.microsoft.com/office/powerpoint/2010/main" val="2007278311"/>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CA" sz="5400" dirty="0"/>
            </a:br>
            <a:r>
              <a:rPr lang="en-CA" sz="5400" dirty="0"/>
              <a:t>General Knowledge Question #8</a:t>
            </a:r>
          </a:p>
        </p:txBody>
      </p:sp>
      <p:sp>
        <p:nvSpPr>
          <p:cNvPr id="3" name="Content Placeholder 2"/>
          <p:cNvSpPr>
            <a:spLocks noGrp="1"/>
          </p:cNvSpPr>
          <p:nvPr>
            <p:ph idx="1"/>
          </p:nvPr>
        </p:nvSpPr>
        <p:spPr>
          <a:xfrm>
            <a:off x="457200" y="2266950"/>
            <a:ext cx="8229600" cy="2465070"/>
          </a:xfrm>
        </p:spPr>
        <p:txBody>
          <a:bodyPr>
            <a:normAutofit/>
          </a:bodyPr>
          <a:lstStyle/>
          <a:p>
            <a:pPr marL="137160" indent="0" algn="ctr">
              <a:buNone/>
            </a:pPr>
            <a:r>
              <a:rPr lang="en-US" sz="4800" dirty="0"/>
              <a:t>Which Major League Baseball team plays its home games at Camden Yards? </a:t>
            </a:r>
            <a:endParaRPr lang="en-CA" sz="4800" dirty="0"/>
          </a:p>
        </p:txBody>
      </p:sp>
    </p:spTree>
    <p:extLst>
      <p:ext uri="{BB962C8B-B14F-4D97-AF65-F5344CB8AC3E}">
        <p14:creationId xmlns:p14="http://schemas.microsoft.com/office/powerpoint/2010/main" val="4172619821"/>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CA" sz="5400" dirty="0"/>
            </a:br>
            <a:r>
              <a:rPr lang="en-CA" sz="5400" dirty="0"/>
              <a:t>General Knowledge Question #9</a:t>
            </a:r>
          </a:p>
        </p:txBody>
      </p:sp>
      <p:sp>
        <p:nvSpPr>
          <p:cNvPr id="3" name="Content Placeholder 2"/>
          <p:cNvSpPr>
            <a:spLocks noGrp="1"/>
          </p:cNvSpPr>
          <p:nvPr>
            <p:ph idx="1"/>
          </p:nvPr>
        </p:nvSpPr>
        <p:spPr>
          <a:xfrm>
            <a:off x="457200" y="1962150"/>
            <a:ext cx="8229600" cy="2769870"/>
          </a:xfrm>
        </p:spPr>
        <p:txBody>
          <a:bodyPr>
            <a:normAutofit lnSpcReduction="10000"/>
          </a:bodyPr>
          <a:lstStyle/>
          <a:p>
            <a:pPr marL="137160" indent="0" algn="ctr">
              <a:buNone/>
            </a:pPr>
            <a:r>
              <a:rPr lang="en-US" sz="4400" dirty="0"/>
              <a:t>Which planet in our solar system is named for the messenger of the gods in Roman mythology? </a:t>
            </a:r>
            <a:endParaRPr lang="en-CA" sz="4400" dirty="0"/>
          </a:p>
        </p:txBody>
      </p:sp>
    </p:spTree>
    <p:extLst>
      <p:ext uri="{BB962C8B-B14F-4D97-AF65-F5344CB8AC3E}">
        <p14:creationId xmlns:p14="http://schemas.microsoft.com/office/powerpoint/2010/main" val="4235170864"/>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CA" sz="5400" dirty="0"/>
            </a:br>
            <a:r>
              <a:rPr lang="en-CA" sz="5400" dirty="0"/>
              <a:t>General Knowledge Question #10</a:t>
            </a:r>
          </a:p>
        </p:txBody>
      </p:sp>
      <p:sp>
        <p:nvSpPr>
          <p:cNvPr id="3" name="Content Placeholder 2"/>
          <p:cNvSpPr>
            <a:spLocks noGrp="1"/>
          </p:cNvSpPr>
          <p:nvPr>
            <p:ph idx="1"/>
          </p:nvPr>
        </p:nvSpPr>
        <p:spPr>
          <a:xfrm>
            <a:off x="457200" y="2038350"/>
            <a:ext cx="8229600" cy="2693670"/>
          </a:xfrm>
        </p:spPr>
        <p:txBody>
          <a:bodyPr>
            <a:noAutofit/>
          </a:bodyPr>
          <a:lstStyle/>
          <a:p>
            <a:pPr marL="137160" indent="0" algn="ctr">
              <a:buNone/>
            </a:pPr>
            <a:r>
              <a:rPr lang="en-US" sz="4800" dirty="0"/>
              <a:t>Which nation is the only member of NATO that does not have a standing army?</a:t>
            </a:r>
            <a:endParaRPr lang="en-CA" sz="4800" dirty="0"/>
          </a:p>
        </p:txBody>
      </p:sp>
    </p:spTree>
    <p:extLst>
      <p:ext uri="{BB962C8B-B14F-4D97-AF65-F5344CB8AC3E}">
        <p14:creationId xmlns:p14="http://schemas.microsoft.com/office/powerpoint/2010/main" val="3084313049"/>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4366022"/>
          </a:xfrm>
        </p:spPr>
        <p:txBody>
          <a:bodyPr>
            <a:normAutofit/>
          </a:bodyPr>
          <a:lstStyle/>
          <a:p>
            <a:r>
              <a:rPr lang="en-CA" sz="5400" dirty="0"/>
              <a:t>Please Pass your answers to a neighboring team</a:t>
            </a:r>
          </a:p>
        </p:txBody>
      </p:sp>
    </p:spTree>
    <p:extLst>
      <p:ext uri="{BB962C8B-B14F-4D97-AF65-F5344CB8AC3E}">
        <p14:creationId xmlns:p14="http://schemas.microsoft.com/office/powerpoint/2010/main" val="759891903"/>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1165622"/>
          </a:xfrm>
        </p:spPr>
        <p:txBody>
          <a:bodyPr>
            <a:normAutofit/>
          </a:bodyPr>
          <a:lstStyle/>
          <a:p>
            <a:r>
              <a:rPr lang="en-CA" sz="5400" dirty="0"/>
              <a:t>Answers:</a:t>
            </a:r>
          </a:p>
        </p:txBody>
      </p:sp>
      <p:sp>
        <p:nvSpPr>
          <p:cNvPr id="3" name="Content Placeholder 2"/>
          <p:cNvSpPr>
            <a:spLocks noGrp="1"/>
          </p:cNvSpPr>
          <p:nvPr>
            <p:ph idx="1"/>
          </p:nvPr>
        </p:nvSpPr>
        <p:spPr>
          <a:xfrm>
            <a:off x="457200" y="1371600"/>
            <a:ext cx="8229600" cy="3657600"/>
          </a:xfrm>
        </p:spPr>
        <p:txBody>
          <a:bodyPr>
            <a:normAutofit/>
          </a:bodyPr>
          <a:lstStyle/>
          <a:p>
            <a:pPr marL="880110" indent="-742950">
              <a:buFont typeface="+mj-lt"/>
              <a:buAutoNum type="arabicPeriod"/>
            </a:pPr>
            <a:r>
              <a:rPr lang="en-CA" sz="1800" b="1" dirty="0"/>
              <a:t>Tuxedo </a:t>
            </a:r>
          </a:p>
          <a:p>
            <a:pPr marL="880110" indent="-742950">
              <a:buFont typeface="+mj-lt"/>
              <a:buAutoNum type="arabicPeriod"/>
            </a:pPr>
            <a:r>
              <a:rPr lang="en-CA" sz="1800" b="1" dirty="0"/>
              <a:t>Surface to Air Missile </a:t>
            </a:r>
          </a:p>
          <a:p>
            <a:pPr marL="880110" indent="-742950">
              <a:buFont typeface="+mj-lt"/>
              <a:buAutoNum type="arabicPeriod"/>
            </a:pPr>
            <a:r>
              <a:rPr lang="en-CA" sz="1800" b="1" dirty="0"/>
              <a:t>Kourtney (born in 1979)</a:t>
            </a:r>
          </a:p>
          <a:p>
            <a:pPr marL="880110" indent="-742950">
              <a:buFont typeface="+mj-lt"/>
              <a:buAutoNum type="arabicPeriod"/>
            </a:pPr>
            <a:r>
              <a:rPr lang="en-CA" sz="1800" b="1" dirty="0"/>
              <a:t>Thomas Jefferson</a:t>
            </a:r>
          </a:p>
          <a:p>
            <a:pPr marL="880110" indent="-742950">
              <a:buFont typeface="+mj-lt"/>
              <a:buAutoNum type="arabicPeriod"/>
            </a:pPr>
            <a:r>
              <a:rPr lang="en-CA" sz="1800" b="1" dirty="0"/>
              <a:t>Tracey Ullman</a:t>
            </a:r>
          </a:p>
          <a:p>
            <a:pPr marL="880110" indent="-742950">
              <a:buFont typeface="+mj-lt"/>
              <a:buAutoNum type="arabicPeriod"/>
            </a:pPr>
            <a:r>
              <a:rPr lang="en-CA" sz="1800" b="1" dirty="0"/>
              <a:t>When Nature Calls</a:t>
            </a:r>
          </a:p>
          <a:p>
            <a:pPr marL="880110" indent="-742950">
              <a:buFont typeface="+mj-lt"/>
              <a:buAutoNum type="arabicPeriod"/>
            </a:pPr>
            <a:r>
              <a:rPr lang="en-CA" sz="1800" b="1" dirty="0"/>
              <a:t>Benazir Bhutto</a:t>
            </a:r>
          </a:p>
          <a:p>
            <a:pPr marL="880110" indent="-742950">
              <a:buFont typeface="+mj-lt"/>
              <a:buAutoNum type="arabicPeriod"/>
            </a:pPr>
            <a:r>
              <a:rPr lang="en-CA" sz="1800" b="1" dirty="0"/>
              <a:t>The Baltimore Orioles</a:t>
            </a:r>
          </a:p>
          <a:p>
            <a:pPr marL="880110" indent="-742950">
              <a:buFont typeface="+mj-lt"/>
              <a:buAutoNum type="arabicPeriod"/>
            </a:pPr>
            <a:r>
              <a:rPr lang="en-CA" sz="1800" b="1" dirty="0"/>
              <a:t>Mercury</a:t>
            </a:r>
          </a:p>
          <a:p>
            <a:pPr marL="880110" indent="-742950">
              <a:buFont typeface="+mj-lt"/>
              <a:buAutoNum type="arabicPeriod"/>
            </a:pPr>
            <a:r>
              <a:rPr lang="en-CA" sz="1800" b="1" dirty="0"/>
              <a:t>Iceland</a:t>
            </a:r>
          </a:p>
        </p:txBody>
      </p:sp>
    </p:spTree>
    <p:extLst>
      <p:ext uri="{BB962C8B-B14F-4D97-AF65-F5344CB8AC3E}">
        <p14:creationId xmlns:p14="http://schemas.microsoft.com/office/powerpoint/2010/main" val="709225377"/>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4023122"/>
          </a:xfrm>
        </p:spPr>
        <p:txBody>
          <a:bodyPr>
            <a:normAutofit/>
          </a:bodyPr>
          <a:lstStyle/>
          <a:p>
            <a:br>
              <a:rPr lang="en-US" sz="5400" dirty="0">
                <a:effectLst>
                  <a:outerShdw blurRad="38100" dist="38100" dir="2700000" algn="tl">
                    <a:srgbClr val="000000">
                      <a:alpha val="43137"/>
                    </a:srgbClr>
                  </a:outerShdw>
                </a:effectLst>
              </a:rPr>
            </a:br>
            <a:r>
              <a:rPr lang="en-US" sz="5400" dirty="0">
                <a:effectLst>
                  <a:outerShdw blurRad="38100" dist="38100" dir="2700000" algn="tl">
                    <a:srgbClr val="000000">
                      <a:alpha val="43137"/>
                    </a:srgbClr>
                  </a:outerShdw>
                </a:effectLst>
              </a:rPr>
              <a:t>Next Category: </a:t>
            </a:r>
            <a:br>
              <a:rPr lang="en-US" sz="5400" dirty="0">
                <a:effectLst>
                  <a:outerShdw blurRad="38100" dist="38100" dir="2700000" algn="tl">
                    <a:srgbClr val="000000">
                      <a:alpha val="43137"/>
                    </a:srgbClr>
                  </a:outerShdw>
                </a:effectLst>
              </a:rPr>
            </a:br>
            <a:r>
              <a:rPr lang="en-US" sz="4800" dirty="0">
                <a:effectLst/>
              </a:rPr>
              <a:t>One Word Movie Titles</a:t>
            </a:r>
            <a:endParaRPr lang="en-CA" sz="4800" dirty="0">
              <a:effectLst/>
            </a:endParaRPr>
          </a:p>
        </p:txBody>
      </p:sp>
    </p:spTree>
    <p:extLst>
      <p:ext uri="{BB962C8B-B14F-4D97-AF65-F5344CB8AC3E}">
        <p14:creationId xmlns:p14="http://schemas.microsoft.com/office/powerpoint/2010/main" val="485128457"/>
      </p:ext>
    </p:ext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CA" sz="5400" dirty="0"/>
            </a:br>
            <a:r>
              <a:rPr lang="en-US" sz="4400" dirty="0">
                <a:effectLst/>
              </a:rPr>
              <a:t>One Word Movie Titles</a:t>
            </a:r>
            <a:br>
              <a:rPr lang="en-CA" sz="4800" dirty="0">
                <a:effectLst/>
              </a:rPr>
            </a:br>
            <a:r>
              <a:rPr lang="en-CA" sz="5400" dirty="0"/>
              <a:t> Question #1</a:t>
            </a:r>
          </a:p>
        </p:txBody>
      </p:sp>
      <p:sp>
        <p:nvSpPr>
          <p:cNvPr id="3" name="Content Placeholder 2"/>
          <p:cNvSpPr>
            <a:spLocks noGrp="1"/>
          </p:cNvSpPr>
          <p:nvPr>
            <p:ph idx="1"/>
          </p:nvPr>
        </p:nvSpPr>
        <p:spPr>
          <a:xfrm>
            <a:off x="457200" y="2266950"/>
            <a:ext cx="8229600" cy="2465070"/>
          </a:xfrm>
        </p:spPr>
        <p:txBody>
          <a:bodyPr>
            <a:noAutofit/>
          </a:bodyPr>
          <a:lstStyle/>
          <a:p>
            <a:pPr marL="137160" lvl="0" indent="0" algn="ctr">
              <a:buNone/>
            </a:pPr>
            <a:r>
              <a:rPr lang="en-US" sz="3600" dirty="0"/>
              <a:t>Which 2000 historical drama, directed by Ridley Scott, follows Maximus and his pursuit of revenge against the regicidal Commodus?</a:t>
            </a:r>
            <a:endParaRPr lang="en-CA" sz="3600" dirty="0"/>
          </a:p>
        </p:txBody>
      </p:sp>
    </p:spTree>
    <p:extLst>
      <p:ext uri="{BB962C8B-B14F-4D97-AF65-F5344CB8AC3E}">
        <p14:creationId xmlns:p14="http://schemas.microsoft.com/office/powerpoint/2010/main" val="3802489534"/>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CA" sz="5400" dirty="0"/>
            </a:br>
            <a:r>
              <a:rPr lang="en-US" sz="4400" dirty="0">
                <a:effectLst/>
              </a:rPr>
              <a:t>One Word Movie Titles</a:t>
            </a:r>
            <a:br>
              <a:rPr lang="en-CA" sz="4800" dirty="0">
                <a:effectLst/>
              </a:rPr>
            </a:br>
            <a:r>
              <a:rPr lang="en-CA" sz="5400" dirty="0"/>
              <a:t> Question #2</a:t>
            </a:r>
          </a:p>
        </p:txBody>
      </p:sp>
      <p:sp>
        <p:nvSpPr>
          <p:cNvPr id="3" name="Content Placeholder 2"/>
          <p:cNvSpPr>
            <a:spLocks noGrp="1"/>
          </p:cNvSpPr>
          <p:nvPr>
            <p:ph idx="1"/>
          </p:nvPr>
        </p:nvSpPr>
        <p:spPr>
          <a:xfrm>
            <a:off x="457200" y="2114550"/>
            <a:ext cx="8229600" cy="2617470"/>
          </a:xfrm>
        </p:spPr>
        <p:txBody>
          <a:bodyPr>
            <a:noAutofit/>
          </a:bodyPr>
          <a:lstStyle/>
          <a:p>
            <a:pPr marL="137160" indent="0" algn="ctr">
              <a:buNone/>
            </a:pPr>
            <a:r>
              <a:rPr lang="en-US" sz="3600" dirty="0"/>
              <a:t>Which 2010 sci-fi film starred Leonardo DiCaprio as a professional thief who steals information by infiltrating the subconscious?    </a:t>
            </a:r>
            <a:endParaRPr lang="en-CA" sz="3600" dirty="0"/>
          </a:p>
        </p:txBody>
      </p:sp>
    </p:spTree>
    <p:extLst>
      <p:ext uri="{BB962C8B-B14F-4D97-AF65-F5344CB8AC3E}">
        <p14:creationId xmlns:p14="http://schemas.microsoft.com/office/powerpoint/2010/main" val="2984708949"/>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The Rules</a:t>
            </a:r>
          </a:p>
        </p:txBody>
      </p:sp>
      <p:sp>
        <p:nvSpPr>
          <p:cNvPr id="3" name="Content Placeholder 2"/>
          <p:cNvSpPr>
            <a:spLocks noGrp="1"/>
          </p:cNvSpPr>
          <p:nvPr>
            <p:ph idx="1"/>
          </p:nvPr>
        </p:nvSpPr>
        <p:spPr/>
        <p:txBody>
          <a:bodyPr>
            <a:normAutofit fontScale="55000" lnSpcReduction="20000"/>
          </a:bodyPr>
          <a:lstStyle/>
          <a:p>
            <a:r>
              <a:rPr lang="en-US" dirty="0">
                <a:solidFill>
                  <a:schemeClr val="accent1">
                    <a:lumMod val="60000"/>
                    <a:lumOff val="40000"/>
                  </a:schemeClr>
                </a:solidFill>
              </a:rPr>
              <a:t>Teams may have a maximum of </a:t>
            </a:r>
            <a:r>
              <a:rPr lang="en-US" b="1" dirty="0">
                <a:solidFill>
                  <a:schemeClr val="accent1">
                    <a:lumMod val="60000"/>
                    <a:lumOff val="40000"/>
                  </a:schemeClr>
                </a:solidFill>
              </a:rPr>
              <a:t>6</a:t>
            </a:r>
            <a:r>
              <a:rPr lang="en-US" dirty="0">
                <a:solidFill>
                  <a:schemeClr val="accent1">
                    <a:lumMod val="60000"/>
                    <a:lumOff val="40000"/>
                  </a:schemeClr>
                </a:solidFill>
              </a:rPr>
              <a:t> players.</a:t>
            </a:r>
          </a:p>
          <a:p>
            <a:r>
              <a:rPr lang="en-US" dirty="0">
                <a:solidFill>
                  <a:schemeClr val="accent1">
                    <a:lumMod val="60000"/>
                    <a:lumOff val="40000"/>
                  </a:schemeClr>
                </a:solidFill>
              </a:rPr>
              <a:t>No outside help (internet, phone, etc.) of any kind, including during breaks!  If you are caught, your team will be disqualified.</a:t>
            </a:r>
          </a:p>
          <a:p>
            <a:r>
              <a:rPr lang="en-US" dirty="0">
                <a:solidFill>
                  <a:schemeClr val="accent1">
                    <a:lumMod val="60000"/>
                    <a:lumOff val="40000"/>
                  </a:schemeClr>
                </a:solidFill>
              </a:rPr>
              <a:t>The game is comprised of 7 rounds of 10 questions—each round is worth 20 points unless otherwise noted.  At the end of each round, teams will exchange answer sheets to be graded.  After 7 rounds, there will be a FINAL TRIVIA round where each team may </a:t>
            </a:r>
            <a:r>
              <a:rPr lang="en-US" u="sng" dirty="0">
                <a:solidFill>
                  <a:schemeClr val="accent1">
                    <a:lumMod val="60000"/>
                    <a:lumOff val="40000"/>
                  </a:schemeClr>
                </a:solidFill>
              </a:rPr>
              <a:t>wager</a:t>
            </a:r>
            <a:r>
              <a:rPr lang="en-US" dirty="0">
                <a:solidFill>
                  <a:schemeClr val="accent1">
                    <a:lumMod val="60000"/>
                    <a:lumOff val="40000"/>
                  </a:schemeClr>
                </a:solidFill>
              </a:rPr>
              <a:t> up to 20 points on a single question.</a:t>
            </a:r>
          </a:p>
          <a:p>
            <a:r>
              <a:rPr lang="en-US" dirty="0">
                <a:solidFill>
                  <a:schemeClr val="accent1">
                    <a:lumMod val="60000"/>
                    <a:lumOff val="40000"/>
                  </a:schemeClr>
                </a:solidFill>
              </a:rPr>
              <a:t>Before the game begins, each team must pick one BONUS category (excluding the Final Trivia round) for which they will be awarded double points.</a:t>
            </a:r>
          </a:p>
          <a:p>
            <a:r>
              <a:rPr lang="en-US" dirty="0">
                <a:solidFill>
                  <a:schemeClr val="accent1">
                    <a:lumMod val="60000"/>
                    <a:lumOff val="40000"/>
                  </a:schemeClr>
                </a:solidFill>
              </a:rPr>
              <a:t>In the event of a tie, a tie-breaker question will decide the winner.  In the unlikely event that the tied teams each answer the question correctly (closest), the winner shall be the team which hands the correct answer to the Quizmaster the quickest.</a:t>
            </a:r>
          </a:p>
          <a:p>
            <a:r>
              <a:rPr lang="en-US" dirty="0">
                <a:solidFill>
                  <a:schemeClr val="accent1">
                    <a:lumMod val="60000"/>
                    <a:lumOff val="40000"/>
                  </a:schemeClr>
                </a:solidFill>
              </a:rPr>
              <a:t>The winning team (defined as 2 or more members on the same team, or 1 member if the winner was an individual) from the previous week shall be assessed a handicap equal to ½ of their winning margin (rounded down).  </a:t>
            </a:r>
          </a:p>
          <a:p>
            <a:r>
              <a:rPr lang="en-US" dirty="0">
                <a:solidFill>
                  <a:schemeClr val="accent1">
                    <a:lumMod val="60000"/>
                    <a:lumOff val="40000"/>
                  </a:schemeClr>
                </a:solidFill>
              </a:rPr>
              <a:t>The Quizmaster has final say on all rule interpretations and disputes.</a:t>
            </a:r>
          </a:p>
          <a:p>
            <a:endParaRPr lang="en-CA" dirty="0">
              <a:solidFill>
                <a:schemeClr val="accent1">
                  <a:lumMod val="60000"/>
                  <a:lumOff val="40000"/>
                </a:schemeClr>
              </a:solidFill>
            </a:endParaRPr>
          </a:p>
        </p:txBody>
      </p:sp>
    </p:spTree>
    <p:extLst>
      <p:ext uri="{BB962C8B-B14F-4D97-AF65-F5344CB8AC3E}">
        <p14:creationId xmlns:p14="http://schemas.microsoft.com/office/powerpoint/2010/main" val="3230705254"/>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4939" y="209550"/>
            <a:ext cx="8229600" cy="857250"/>
          </a:xfrm>
        </p:spPr>
        <p:txBody>
          <a:bodyPr>
            <a:normAutofit fontScale="90000"/>
          </a:bodyPr>
          <a:lstStyle/>
          <a:p>
            <a:br>
              <a:rPr lang="en-CA" sz="5400" dirty="0"/>
            </a:br>
            <a:r>
              <a:rPr lang="en-US" sz="4400" dirty="0">
                <a:effectLst/>
              </a:rPr>
              <a:t>One Word Movie Titles</a:t>
            </a:r>
            <a:br>
              <a:rPr lang="en-CA" sz="2700" dirty="0"/>
            </a:br>
            <a:r>
              <a:rPr lang="en-CA" sz="5400" dirty="0"/>
              <a:t> Question #3</a:t>
            </a:r>
          </a:p>
        </p:txBody>
      </p:sp>
      <p:sp>
        <p:nvSpPr>
          <p:cNvPr id="3" name="Content Placeholder 2"/>
          <p:cNvSpPr>
            <a:spLocks noGrp="1"/>
          </p:cNvSpPr>
          <p:nvPr>
            <p:ph idx="1"/>
          </p:nvPr>
        </p:nvSpPr>
        <p:spPr>
          <a:xfrm>
            <a:off x="457200" y="2190750"/>
            <a:ext cx="8229600" cy="2541270"/>
          </a:xfrm>
        </p:spPr>
        <p:txBody>
          <a:bodyPr>
            <a:noAutofit/>
          </a:bodyPr>
          <a:lstStyle/>
          <a:p>
            <a:pPr marL="137160" lvl="0" indent="0" algn="ctr">
              <a:buNone/>
            </a:pPr>
            <a:r>
              <a:rPr lang="en-US" sz="4000" dirty="0"/>
              <a:t>Which 2011 Easter-themed animated comedy featured the voice of Russell Brand as the Easter Bunny?</a:t>
            </a:r>
            <a:endParaRPr lang="en-CA" sz="4000" dirty="0"/>
          </a:p>
        </p:txBody>
      </p:sp>
    </p:spTree>
    <p:extLst>
      <p:ext uri="{BB962C8B-B14F-4D97-AF65-F5344CB8AC3E}">
        <p14:creationId xmlns:p14="http://schemas.microsoft.com/office/powerpoint/2010/main" val="3887260535"/>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4939" y="209550"/>
            <a:ext cx="8229600" cy="857250"/>
          </a:xfrm>
        </p:spPr>
        <p:txBody>
          <a:bodyPr>
            <a:normAutofit fontScale="90000"/>
          </a:bodyPr>
          <a:lstStyle/>
          <a:p>
            <a:br>
              <a:rPr lang="en-CA" sz="5400" dirty="0"/>
            </a:br>
            <a:r>
              <a:rPr lang="en-US" sz="4400" dirty="0">
                <a:effectLst/>
              </a:rPr>
              <a:t>One Word Movie Titles</a:t>
            </a:r>
            <a:br>
              <a:rPr lang="en-CA" sz="2700" dirty="0"/>
            </a:br>
            <a:r>
              <a:rPr lang="en-CA" sz="5400" dirty="0"/>
              <a:t> Question #4</a:t>
            </a:r>
          </a:p>
        </p:txBody>
      </p:sp>
      <p:sp>
        <p:nvSpPr>
          <p:cNvPr id="3" name="Content Placeholder 2"/>
          <p:cNvSpPr>
            <a:spLocks noGrp="1"/>
          </p:cNvSpPr>
          <p:nvPr>
            <p:ph idx="1"/>
          </p:nvPr>
        </p:nvSpPr>
        <p:spPr>
          <a:xfrm>
            <a:off x="457200" y="2038350"/>
            <a:ext cx="8229600" cy="2693670"/>
          </a:xfrm>
        </p:spPr>
        <p:txBody>
          <a:bodyPr>
            <a:noAutofit/>
          </a:bodyPr>
          <a:lstStyle/>
          <a:p>
            <a:pPr marL="137160" lvl="0" indent="0" algn="ctr">
              <a:buNone/>
            </a:pPr>
            <a:r>
              <a:rPr lang="en-US" sz="4400" dirty="0"/>
              <a:t>Which 1958 Alfred Hitchcock thriller starred James Stewart as former police detective John “Scottie” Ferguson? </a:t>
            </a:r>
            <a:endParaRPr lang="en-CA" sz="4400" dirty="0"/>
          </a:p>
        </p:txBody>
      </p:sp>
    </p:spTree>
    <p:extLst>
      <p:ext uri="{BB962C8B-B14F-4D97-AF65-F5344CB8AC3E}">
        <p14:creationId xmlns:p14="http://schemas.microsoft.com/office/powerpoint/2010/main" val="1652816860"/>
      </p:ext>
    </p:ext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4939" y="209550"/>
            <a:ext cx="8229600" cy="857250"/>
          </a:xfrm>
        </p:spPr>
        <p:txBody>
          <a:bodyPr>
            <a:normAutofit fontScale="90000"/>
          </a:bodyPr>
          <a:lstStyle/>
          <a:p>
            <a:br>
              <a:rPr lang="en-CA" sz="5400" dirty="0"/>
            </a:br>
            <a:r>
              <a:rPr lang="en-US" sz="4400" dirty="0">
                <a:effectLst/>
              </a:rPr>
              <a:t>One Word Movie Titles</a:t>
            </a:r>
            <a:br>
              <a:rPr lang="en-CA" sz="2700" dirty="0"/>
            </a:br>
            <a:r>
              <a:rPr lang="en-CA" sz="5400" dirty="0"/>
              <a:t> Question #5</a:t>
            </a:r>
          </a:p>
        </p:txBody>
      </p:sp>
      <p:sp>
        <p:nvSpPr>
          <p:cNvPr id="3" name="Content Placeholder 2"/>
          <p:cNvSpPr>
            <a:spLocks noGrp="1"/>
          </p:cNvSpPr>
          <p:nvPr>
            <p:ph idx="1"/>
          </p:nvPr>
        </p:nvSpPr>
        <p:spPr>
          <a:xfrm>
            <a:off x="457200" y="1809750"/>
            <a:ext cx="8229600" cy="2922270"/>
          </a:xfrm>
        </p:spPr>
        <p:txBody>
          <a:bodyPr>
            <a:noAutofit/>
          </a:bodyPr>
          <a:lstStyle/>
          <a:p>
            <a:pPr marL="137160" lvl="0" indent="0" algn="ctr">
              <a:buNone/>
            </a:pPr>
            <a:r>
              <a:rPr lang="en-US" sz="4000" dirty="0"/>
              <a:t>Ellen Page played the title character in what 2007 coming of age comedy drama about a teenager confronting an unplanned pregnancy?</a:t>
            </a:r>
            <a:endParaRPr lang="en-CA" sz="4000" dirty="0"/>
          </a:p>
        </p:txBody>
      </p:sp>
    </p:spTree>
    <p:extLst>
      <p:ext uri="{BB962C8B-B14F-4D97-AF65-F5344CB8AC3E}">
        <p14:creationId xmlns:p14="http://schemas.microsoft.com/office/powerpoint/2010/main" val="2159880700"/>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4939" y="209550"/>
            <a:ext cx="8229600" cy="857250"/>
          </a:xfrm>
        </p:spPr>
        <p:txBody>
          <a:bodyPr>
            <a:normAutofit fontScale="90000"/>
          </a:bodyPr>
          <a:lstStyle/>
          <a:p>
            <a:br>
              <a:rPr lang="en-CA" sz="5400" dirty="0"/>
            </a:br>
            <a:r>
              <a:rPr lang="en-US" sz="4400" dirty="0">
                <a:effectLst/>
              </a:rPr>
              <a:t>One Word Movie Titles</a:t>
            </a:r>
            <a:br>
              <a:rPr lang="en-CA" sz="2700" dirty="0"/>
            </a:br>
            <a:r>
              <a:rPr lang="en-CA" sz="5400" dirty="0"/>
              <a:t> Question #6</a:t>
            </a:r>
          </a:p>
        </p:txBody>
      </p:sp>
      <p:sp>
        <p:nvSpPr>
          <p:cNvPr id="3" name="Content Placeholder 2"/>
          <p:cNvSpPr>
            <a:spLocks noGrp="1"/>
          </p:cNvSpPr>
          <p:nvPr>
            <p:ph idx="1"/>
          </p:nvPr>
        </p:nvSpPr>
        <p:spPr>
          <a:xfrm>
            <a:off x="457200" y="2266950"/>
            <a:ext cx="8229600" cy="2465070"/>
          </a:xfrm>
        </p:spPr>
        <p:txBody>
          <a:bodyPr>
            <a:noAutofit/>
          </a:bodyPr>
          <a:lstStyle/>
          <a:p>
            <a:pPr marL="137160" lvl="0" indent="0" algn="ctr">
              <a:buNone/>
            </a:pPr>
            <a:r>
              <a:rPr lang="en-US" sz="3600" dirty="0"/>
              <a:t>Which 2008 historical thriller starred Tom Cruise as Colonel Claus Von </a:t>
            </a:r>
            <a:r>
              <a:rPr lang="en-US" sz="3600" dirty="0" err="1"/>
              <a:t>Stauffenberg</a:t>
            </a:r>
            <a:r>
              <a:rPr lang="en-US" sz="3600" dirty="0"/>
              <a:t>, who makes a valiant attempt at assassinating Hitler?  </a:t>
            </a:r>
            <a:endParaRPr lang="en-CA" sz="3600" dirty="0"/>
          </a:p>
        </p:txBody>
      </p:sp>
    </p:spTree>
    <p:extLst>
      <p:ext uri="{BB962C8B-B14F-4D97-AF65-F5344CB8AC3E}">
        <p14:creationId xmlns:p14="http://schemas.microsoft.com/office/powerpoint/2010/main" val="2919322708"/>
      </p:ext>
    </p:ext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CA" sz="5400" dirty="0"/>
            </a:br>
            <a:r>
              <a:rPr lang="en-US" sz="4400" dirty="0">
                <a:effectLst/>
              </a:rPr>
              <a:t>One Word Movie Titles</a:t>
            </a:r>
            <a:br>
              <a:rPr lang="en-CA" sz="5400" dirty="0"/>
            </a:br>
            <a:r>
              <a:rPr lang="en-CA" sz="5400" dirty="0"/>
              <a:t> Question #7</a:t>
            </a:r>
          </a:p>
        </p:txBody>
      </p:sp>
      <p:sp>
        <p:nvSpPr>
          <p:cNvPr id="3" name="Content Placeholder 2"/>
          <p:cNvSpPr>
            <a:spLocks noGrp="1"/>
          </p:cNvSpPr>
          <p:nvPr>
            <p:ph idx="1"/>
          </p:nvPr>
        </p:nvSpPr>
        <p:spPr>
          <a:xfrm>
            <a:off x="457200" y="2114550"/>
            <a:ext cx="8229600" cy="2693670"/>
          </a:xfrm>
        </p:spPr>
        <p:txBody>
          <a:bodyPr>
            <a:noAutofit/>
          </a:bodyPr>
          <a:lstStyle/>
          <a:p>
            <a:pPr marL="137160" lvl="0" indent="0" algn="ctr">
              <a:buNone/>
            </a:pPr>
            <a:r>
              <a:rPr lang="en-US" sz="4000" dirty="0"/>
              <a:t>Which 2017 superhero film, starring Hugh Jackman, marked the 10</a:t>
            </a:r>
            <a:r>
              <a:rPr lang="en-US" sz="4000" baseline="30000" dirty="0"/>
              <a:t>th</a:t>
            </a:r>
            <a:r>
              <a:rPr lang="en-US" sz="4000" dirty="0"/>
              <a:t> installment in the </a:t>
            </a:r>
            <a:r>
              <a:rPr lang="en-US" sz="4000" i="1" dirty="0"/>
              <a:t>X-Men </a:t>
            </a:r>
            <a:r>
              <a:rPr lang="en-US" sz="4000" dirty="0"/>
              <a:t>film series?</a:t>
            </a:r>
            <a:endParaRPr lang="en-CA" sz="4000" dirty="0"/>
          </a:p>
        </p:txBody>
      </p:sp>
    </p:spTree>
    <p:extLst>
      <p:ext uri="{BB962C8B-B14F-4D97-AF65-F5344CB8AC3E}">
        <p14:creationId xmlns:p14="http://schemas.microsoft.com/office/powerpoint/2010/main" val="3991052608"/>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CA" sz="5400" dirty="0"/>
            </a:br>
            <a:r>
              <a:rPr lang="en-US" sz="4400" dirty="0">
                <a:effectLst/>
              </a:rPr>
              <a:t>One Word Movie Titles</a:t>
            </a:r>
            <a:br>
              <a:rPr lang="en-CA" sz="5400" dirty="0"/>
            </a:br>
            <a:r>
              <a:rPr lang="en-CA" sz="5400" dirty="0"/>
              <a:t> Question #8</a:t>
            </a:r>
          </a:p>
        </p:txBody>
      </p:sp>
      <p:sp>
        <p:nvSpPr>
          <p:cNvPr id="3" name="Content Placeholder 2"/>
          <p:cNvSpPr>
            <a:spLocks noGrp="1"/>
          </p:cNvSpPr>
          <p:nvPr>
            <p:ph idx="1"/>
          </p:nvPr>
        </p:nvSpPr>
        <p:spPr>
          <a:xfrm>
            <a:off x="457200" y="2038350"/>
            <a:ext cx="8229600" cy="2693670"/>
          </a:xfrm>
        </p:spPr>
        <p:txBody>
          <a:bodyPr>
            <a:noAutofit/>
          </a:bodyPr>
          <a:lstStyle/>
          <a:p>
            <a:pPr marL="137160" lvl="0" indent="0" algn="ctr">
              <a:buNone/>
            </a:pPr>
            <a:r>
              <a:rPr lang="en-US" sz="3200" dirty="0"/>
              <a:t>Which 2018 film does Christian Bale play the part of Joseph Blocker, a Captain who is given the assignment of escorting a Cheyenne war chief from New Mexico to Montana in 1892? </a:t>
            </a:r>
            <a:r>
              <a:rPr lang="en-US" sz="3600" dirty="0"/>
              <a:t>  </a:t>
            </a:r>
            <a:endParaRPr lang="en-CA" sz="3600" dirty="0"/>
          </a:p>
        </p:txBody>
      </p:sp>
    </p:spTree>
    <p:extLst>
      <p:ext uri="{BB962C8B-B14F-4D97-AF65-F5344CB8AC3E}">
        <p14:creationId xmlns:p14="http://schemas.microsoft.com/office/powerpoint/2010/main" val="1938287734"/>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CA" sz="5400" dirty="0"/>
            </a:br>
            <a:r>
              <a:rPr lang="en-US" sz="4400" dirty="0">
                <a:effectLst/>
              </a:rPr>
              <a:t>One Word Movie Titles</a:t>
            </a:r>
            <a:br>
              <a:rPr lang="en-CA" sz="5400" dirty="0">
                <a:effectLst>
                  <a:outerShdw blurRad="38100" dist="38100" dir="2700000" algn="tl" rotWithShape="0">
                    <a:srgbClr val="000000">
                      <a:alpha val="43137"/>
                    </a:srgbClr>
                  </a:outerShdw>
                </a:effectLst>
              </a:rPr>
            </a:br>
            <a:r>
              <a:rPr lang="en-CA" sz="5400" dirty="0"/>
              <a:t> Question #9</a:t>
            </a:r>
          </a:p>
        </p:txBody>
      </p:sp>
      <p:sp>
        <p:nvSpPr>
          <p:cNvPr id="3" name="Content Placeholder 2"/>
          <p:cNvSpPr>
            <a:spLocks noGrp="1"/>
          </p:cNvSpPr>
          <p:nvPr>
            <p:ph idx="1"/>
          </p:nvPr>
        </p:nvSpPr>
        <p:spPr>
          <a:xfrm>
            <a:off x="457200" y="2114550"/>
            <a:ext cx="8229600" cy="2617470"/>
          </a:xfrm>
        </p:spPr>
        <p:txBody>
          <a:bodyPr>
            <a:noAutofit/>
          </a:bodyPr>
          <a:lstStyle/>
          <a:p>
            <a:pPr marL="137160" lvl="0" indent="0" algn="ctr">
              <a:buNone/>
            </a:pPr>
            <a:r>
              <a:rPr lang="en-US" sz="4400" dirty="0"/>
              <a:t>Which 1983 Al Pacino film was originally given an X rating due to the extreme violence, strong language and hard drug use?</a:t>
            </a:r>
            <a:endParaRPr lang="en-CA" sz="4400" dirty="0"/>
          </a:p>
        </p:txBody>
      </p:sp>
    </p:spTree>
    <p:extLst>
      <p:ext uri="{BB962C8B-B14F-4D97-AF65-F5344CB8AC3E}">
        <p14:creationId xmlns:p14="http://schemas.microsoft.com/office/powerpoint/2010/main" val="1318699991"/>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CA" sz="5400" dirty="0"/>
            </a:br>
            <a:r>
              <a:rPr lang="en-US" sz="4400" dirty="0">
                <a:effectLst/>
              </a:rPr>
              <a:t>One Word Movie Titles</a:t>
            </a:r>
            <a:br>
              <a:rPr lang="en-CA" sz="5400" dirty="0">
                <a:effectLst>
                  <a:outerShdw blurRad="38100" dist="38100" dir="2700000" algn="tl" rotWithShape="0">
                    <a:srgbClr val="000000">
                      <a:alpha val="43137"/>
                    </a:srgbClr>
                  </a:outerShdw>
                </a:effectLst>
              </a:rPr>
            </a:br>
            <a:r>
              <a:rPr lang="en-CA" sz="5400" dirty="0"/>
              <a:t> Question #10</a:t>
            </a:r>
          </a:p>
        </p:txBody>
      </p:sp>
      <p:sp>
        <p:nvSpPr>
          <p:cNvPr id="3" name="Content Placeholder 2"/>
          <p:cNvSpPr>
            <a:spLocks noGrp="1"/>
          </p:cNvSpPr>
          <p:nvPr>
            <p:ph idx="1"/>
          </p:nvPr>
        </p:nvSpPr>
        <p:spPr>
          <a:xfrm>
            <a:off x="457200" y="1962150"/>
            <a:ext cx="8229600" cy="2769870"/>
          </a:xfrm>
        </p:spPr>
        <p:txBody>
          <a:bodyPr>
            <a:noAutofit/>
          </a:bodyPr>
          <a:lstStyle/>
          <a:p>
            <a:pPr marL="137160" indent="0" algn="ctr">
              <a:buNone/>
            </a:pPr>
            <a:r>
              <a:rPr lang="en-US" sz="4800" dirty="0"/>
              <a:t>What South Korean film won the Best Picture Oscar at the 2020 Academy Awards?</a:t>
            </a:r>
            <a:endParaRPr lang="en-CA" sz="4800" dirty="0"/>
          </a:p>
        </p:txBody>
      </p:sp>
    </p:spTree>
    <p:extLst>
      <p:ext uri="{BB962C8B-B14F-4D97-AF65-F5344CB8AC3E}">
        <p14:creationId xmlns:p14="http://schemas.microsoft.com/office/powerpoint/2010/main" val="1235992076"/>
      </p:ext>
    </p:ext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4366022"/>
          </a:xfrm>
        </p:spPr>
        <p:txBody>
          <a:bodyPr>
            <a:normAutofit/>
          </a:bodyPr>
          <a:lstStyle/>
          <a:p>
            <a:r>
              <a:rPr lang="en-CA" sz="5400" dirty="0"/>
              <a:t>Please pass your answers to a neighboring team</a:t>
            </a:r>
          </a:p>
        </p:txBody>
      </p:sp>
    </p:spTree>
    <p:extLst>
      <p:ext uri="{BB962C8B-B14F-4D97-AF65-F5344CB8AC3E}">
        <p14:creationId xmlns:p14="http://schemas.microsoft.com/office/powerpoint/2010/main" val="2352162284"/>
      </p:ext>
    </p:ext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1165622"/>
          </a:xfrm>
        </p:spPr>
        <p:txBody>
          <a:bodyPr>
            <a:normAutofit/>
          </a:bodyPr>
          <a:lstStyle/>
          <a:p>
            <a:r>
              <a:rPr lang="en-CA" sz="5400" dirty="0"/>
              <a:t>Answers:</a:t>
            </a:r>
          </a:p>
        </p:txBody>
      </p:sp>
      <p:sp>
        <p:nvSpPr>
          <p:cNvPr id="3" name="Content Placeholder 2"/>
          <p:cNvSpPr>
            <a:spLocks noGrp="1"/>
          </p:cNvSpPr>
          <p:nvPr>
            <p:ph idx="1"/>
          </p:nvPr>
        </p:nvSpPr>
        <p:spPr>
          <a:xfrm>
            <a:off x="457200" y="1276350"/>
            <a:ext cx="8229600" cy="3752850"/>
          </a:xfrm>
        </p:spPr>
        <p:txBody>
          <a:bodyPr>
            <a:noAutofit/>
          </a:bodyPr>
          <a:lstStyle/>
          <a:p>
            <a:pPr marL="594360" indent="-457200">
              <a:buFont typeface="+mj-lt"/>
              <a:buAutoNum type="arabicPeriod"/>
            </a:pPr>
            <a:r>
              <a:rPr lang="en-US" sz="2000" b="1" dirty="0"/>
              <a:t>Gladiator</a:t>
            </a:r>
          </a:p>
          <a:p>
            <a:pPr marL="594360" indent="-457200">
              <a:buFont typeface="+mj-lt"/>
              <a:buAutoNum type="arabicPeriod"/>
            </a:pPr>
            <a:r>
              <a:rPr lang="en-US" sz="2000" b="1" dirty="0"/>
              <a:t>Inception</a:t>
            </a:r>
          </a:p>
          <a:p>
            <a:pPr marL="594360" indent="-457200">
              <a:buFont typeface="+mj-lt"/>
              <a:buAutoNum type="arabicPeriod"/>
            </a:pPr>
            <a:r>
              <a:rPr lang="en-US" sz="2000" b="1" dirty="0"/>
              <a:t>Hop</a:t>
            </a:r>
          </a:p>
          <a:p>
            <a:pPr marL="594360" indent="-457200">
              <a:buFont typeface="+mj-lt"/>
              <a:buAutoNum type="arabicPeriod"/>
            </a:pPr>
            <a:r>
              <a:rPr lang="en-US" sz="2000" b="1" dirty="0"/>
              <a:t>Vertigo</a:t>
            </a:r>
          </a:p>
          <a:p>
            <a:pPr marL="594360" indent="-457200">
              <a:buFont typeface="+mj-lt"/>
              <a:buAutoNum type="arabicPeriod"/>
            </a:pPr>
            <a:r>
              <a:rPr lang="en-US" sz="2000" b="1" dirty="0"/>
              <a:t>Juno</a:t>
            </a:r>
          </a:p>
          <a:p>
            <a:pPr marL="594360" indent="-457200">
              <a:buFont typeface="+mj-lt"/>
              <a:buAutoNum type="arabicPeriod"/>
            </a:pPr>
            <a:r>
              <a:rPr lang="en-US" sz="2000" b="1" dirty="0"/>
              <a:t>Valkyrie</a:t>
            </a:r>
          </a:p>
          <a:p>
            <a:pPr marL="594360" indent="-457200">
              <a:buFont typeface="+mj-lt"/>
              <a:buAutoNum type="arabicPeriod"/>
            </a:pPr>
            <a:r>
              <a:rPr lang="en-CA" sz="2000" b="1" dirty="0"/>
              <a:t>Logan</a:t>
            </a:r>
          </a:p>
          <a:p>
            <a:pPr marL="594360" indent="-457200">
              <a:buFont typeface="+mj-lt"/>
              <a:buAutoNum type="arabicPeriod"/>
            </a:pPr>
            <a:r>
              <a:rPr lang="en-US" sz="2000" b="1" dirty="0"/>
              <a:t>Hostiles</a:t>
            </a:r>
          </a:p>
          <a:p>
            <a:pPr marL="594360" lvl="0" indent="-457200">
              <a:buFont typeface="+mj-lt"/>
              <a:buAutoNum type="arabicPeriod"/>
            </a:pPr>
            <a:r>
              <a:rPr lang="en-US" sz="2000" b="1" dirty="0"/>
              <a:t>Scarface</a:t>
            </a:r>
          </a:p>
          <a:p>
            <a:pPr marL="594360" indent="-457200">
              <a:buFont typeface="+mj-lt"/>
              <a:buAutoNum type="arabicPeriod"/>
            </a:pPr>
            <a:r>
              <a:rPr lang="en-CA" sz="2000" b="1" dirty="0"/>
              <a:t>Parasite</a:t>
            </a:r>
          </a:p>
        </p:txBody>
      </p:sp>
    </p:spTree>
    <p:extLst>
      <p:ext uri="{BB962C8B-B14F-4D97-AF65-F5344CB8AC3E}">
        <p14:creationId xmlns:p14="http://schemas.microsoft.com/office/powerpoint/2010/main" val="1725900798"/>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a:t>This quiz contains the following categories:</a:t>
            </a:r>
          </a:p>
        </p:txBody>
      </p:sp>
      <p:sp>
        <p:nvSpPr>
          <p:cNvPr id="3" name="Content Placeholder 2"/>
          <p:cNvSpPr>
            <a:spLocks noGrp="1"/>
          </p:cNvSpPr>
          <p:nvPr>
            <p:ph idx="1"/>
          </p:nvPr>
        </p:nvSpPr>
        <p:spPr>
          <a:xfrm>
            <a:off x="457200" y="1352550"/>
            <a:ext cx="8229600" cy="3505200"/>
          </a:xfrm>
        </p:spPr>
        <p:txBody>
          <a:bodyPr>
            <a:normAutofit fontScale="85000" lnSpcReduction="10000"/>
          </a:bodyPr>
          <a:lstStyle/>
          <a:p>
            <a:pPr marL="594360" indent="-457200">
              <a:buClr>
                <a:schemeClr val="accent1">
                  <a:lumMod val="60000"/>
                  <a:lumOff val="40000"/>
                </a:schemeClr>
              </a:buClr>
              <a:buFont typeface="+mj-lt"/>
              <a:buAutoNum type="arabicPeriod"/>
            </a:pPr>
            <a:r>
              <a:rPr lang="en-CA" sz="2400" dirty="0">
                <a:solidFill>
                  <a:schemeClr val="accent1">
                    <a:lumMod val="60000"/>
                    <a:lumOff val="40000"/>
                  </a:schemeClr>
                </a:solidFill>
              </a:rPr>
              <a:t>General Knowledge</a:t>
            </a:r>
          </a:p>
          <a:p>
            <a:pPr marL="594360" indent="-457200">
              <a:buClr>
                <a:schemeClr val="accent1">
                  <a:lumMod val="60000"/>
                  <a:lumOff val="40000"/>
                </a:schemeClr>
              </a:buClr>
              <a:buFont typeface="+mj-lt"/>
              <a:buAutoNum type="arabicPeriod"/>
            </a:pPr>
            <a:r>
              <a:rPr lang="en-CA" sz="2400" dirty="0">
                <a:solidFill>
                  <a:schemeClr val="accent1">
                    <a:lumMod val="60000"/>
                    <a:lumOff val="40000"/>
                  </a:schemeClr>
                </a:solidFill>
              </a:rPr>
              <a:t>One Word Movie Titles</a:t>
            </a:r>
          </a:p>
          <a:p>
            <a:pPr marL="594360" indent="-457200">
              <a:buClr>
                <a:schemeClr val="accent1">
                  <a:lumMod val="60000"/>
                  <a:lumOff val="40000"/>
                </a:schemeClr>
              </a:buClr>
              <a:buFont typeface="+mj-lt"/>
              <a:buAutoNum type="arabicPeriod"/>
            </a:pPr>
            <a:r>
              <a:rPr lang="en-CA" sz="2400" dirty="0">
                <a:solidFill>
                  <a:schemeClr val="accent1">
                    <a:lumMod val="60000"/>
                    <a:lumOff val="40000"/>
                  </a:schemeClr>
                </a:solidFill>
              </a:rPr>
              <a:t>Name That Year – 2001-2010 Edition (Each Year is Represented)</a:t>
            </a:r>
          </a:p>
          <a:p>
            <a:pPr marL="594360" indent="-457200">
              <a:buClr>
                <a:schemeClr val="accent1">
                  <a:lumMod val="60000"/>
                  <a:lumOff val="40000"/>
                </a:schemeClr>
              </a:buClr>
              <a:buFont typeface="+mj-lt"/>
              <a:buAutoNum type="arabicPeriod"/>
            </a:pPr>
            <a:r>
              <a:rPr lang="en-CA" sz="2400" dirty="0">
                <a:solidFill>
                  <a:schemeClr val="accent1">
                    <a:lumMod val="60000"/>
                    <a:lumOff val="40000"/>
                  </a:schemeClr>
                </a:solidFill>
              </a:rPr>
              <a:t>Picture Round – One Letter Logos – Name the Brand/Company</a:t>
            </a:r>
          </a:p>
          <a:p>
            <a:pPr marL="594360" indent="-457200">
              <a:buClr>
                <a:schemeClr val="accent1">
                  <a:lumMod val="60000"/>
                  <a:lumOff val="40000"/>
                </a:schemeClr>
              </a:buClr>
              <a:buFont typeface="+mj-lt"/>
              <a:buAutoNum type="arabicPeriod"/>
            </a:pPr>
            <a:r>
              <a:rPr lang="en-CA" sz="2400" dirty="0">
                <a:solidFill>
                  <a:schemeClr val="accent1">
                    <a:lumMod val="60000"/>
                    <a:lumOff val="40000"/>
                  </a:schemeClr>
                </a:solidFill>
              </a:rPr>
              <a:t>Audio Round – Duets – Name the Song and Both Artists</a:t>
            </a:r>
          </a:p>
          <a:p>
            <a:pPr marL="594360" indent="-457200">
              <a:buClr>
                <a:schemeClr val="accent1">
                  <a:lumMod val="60000"/>
                  <a:lumOff val="40000"/>
                </a:schemeClr>
              </a:buClr>
              <a:buFont typeface="+mj-lt"/>
              <a:buAutoNum type="arabicPeriod"/>
            </a:pPr>
            <a:r>
              <a:rPr lang="en-CA" sz="2400" dirty="0">
                <a:solidFill>
                  <a:schemeClr val="accent1">
                    <a:lumMod val="60000"/>
                    <a:lumOff val="40000"/>
                  </a:schemeClr>
                </a:solidFill>
              </a:rPr>
              <a:t>Hey Mom, I Got an “A” in Geography!</a:t>
            </a:r>
          </a:p>
          <a:p>
            <a:pPr marL="594360" indent="-457200">
              <a:buClr>
                <a:schemeClr val="accent1">
                  <a:lumMod val="60000"/>
                  <a:lumOff val="40000"/>
                </a:schemeClr>
              </a:buClr>
              <a:buFont typeface="+mj-lt"/>
              <a:buAutoNum type="arabicPeriod"/>
            </a:pPr>
            <a:r>
              <a:rPr lang="en-CA" sz="2400" dirty="0" err="1">
                <a:solidFill>
                  <a:schemeClr val="accent1">
                    <a:lumMod val="60000"/>
                    <a:lumOff val="40000"/>
                  </a:schemeClr>
                </a:solidFill>
              </a:rPr>
              <a:t>Mmmmm</a:t>
            </a:r>
            <a:r>
              <a:rPr lang="en-CA" sz="2400" dirty="0">
                <a:solidFill>
                  <a:schemeClr val="accent1">
                    <a:lumMod val="60000"/>
                    <a:lumOff val="40000"/>
                  </a:schemeClr>
                </a:solidFill>
              </a:rPr>
              <a:t>…. Beer</a:t>
            </a:r>
          </a:p>
          <a:p>
            <a:pPr marL="594360" indent="-457200">
              <a:buClr>
                <a:schemeClr val="accent1">
                  <a:lumMod val="60000"/>
                  <a:lumOff val="40000"/>
                </a:schemeClr>
              </a:buClr>
              <a:buFont typeface="+mj-lt"/>
              <a:buAutoNum type="arabicPeriod"/>
            </a:pPr>
            <a:r>
              <a:rPr lang="en-CA" sz="2400" dirty="0">
                <a:solidFill>
                  <a:schemeClr val="accent1">
                    <a:lumMod val="60000"/>
                    <a:lumOff val="40000"/>
                  </a:schemeClr>
                </a:solidFill>
              </a:rPr>
              <a:t>Final Trivia Round</a:t>
            </a:r>
          </a:p>
          <a:p>
            <a:pPr marL="594360" indent="-457200">
              <a:buClr>
                <a:schemeClr val="accent1">
                  <a:lumMod val="60000"/>
                  <a:lumOff val="40000"/>
                </a:schemeClr>
              </a:buClr>
              <a:buFont typeface="+mj-lt"/>
              <a:buAutoNum type="arabicPeriod"/>
            </a:pPr>
            <a:r>
              <a:rPr lang="en-CA" sz="2400" dirty="0">
                <a:solidFill>
                  <a:schemeClr val="accent1">
                    <a:lumMod val="60000"/>
                    <a:lumOff val="40000"/>
                  </a:schemeClr>
                </a:solidFill>
              </a:rPr>
              <a:t>Tie Breaker Question</a:t>
            </a:r>
          </a:p>
          <a:p>
            <a:pPr marL="137160" indent="0">
              <a:buClr>
                <a:schemeClr val="accent1">
                  <a:lumMod val="60000"/>
                  <a:lumOff val="40000"/>
                </a:schemeClr>
              </a:buClr>
              <a:buNone/>
            </a:pPr>
            <a:endParaRPr lang="en-CA" dirty="0"/>
          </a:p>
          <a:p>
            <a:pPr marL="137160" indent="0">
              <a:buClr>
                <a:schemeClr val="accent1">
                  <a:lumMod val="60000"/>
                  <a:lumOff val="40000"/>
                </a:schemeClr>
              </a:buClr>
              <a:buNone/>
            </a:pPr>
            <a:endParaRPr lang="en-CA" dirty="0"/>
          </a:p>
        </p:txBody>
      </p:sp>
    </p:spTree>
    <p:extLst>
      <p:ext uri="{BB962C8B-B14F-4D97-AF65-F5344CB8AC3E}">
        <p14:creationId xmlns:p14="http://schemas.microsoft.com/office/powerpoint/2010/main" val="637346358"/>
      </p:ext>
    </p:ext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4575572"/>
          </a:xfrm>
        </p:spPr>
        <p:txBody>
          <a:bodyPr>
            <a:normAutofit fontScale="90000"/>
          </a:bodyPr>
          <a:lstStyle/>
          <a:p>
            <a:br>
              <a:rPr lang="en-CA" sz="6000" dirty="0"/>
            </a:br>
            <a:r>
              <a:rPr lang="en-CA" sz="6000" dirty="0"/>
              <a:t>Next Category: </a:t>
            </a:r>
            <a:br>
              <a:rPr lang="en-CA" sz="6000" dirty="0"/>
            </a:br>
            <a:r>
              <a:rPr lang="en-US" sz="6000" dirty="0">
                <a:effectLst/>
              </a:rPr>
              <a:t>Name that Year – 2001-2010 Edition (Each Year is Represented)</a:t>
            </a:r>
            <a:br>
              <a:rPr lang="en-CA" sz="6000" i="1" dirty="0">
                <a:effectLst/>
              </a:rPr>
            </a:br>
            <a:endParaRPr lang="en-CA" sz="6000" dirty="0"/>
          </a:p>
        </p:txBody>
      </p:sp>
    </p:spTree>
    <p:extLst>
      <p:ext uri="{BB962C8B-B14F-4D97-AF65-F5344CB8AC3E}">
        <p14:creationId xmlns:p14="http://schemas.microsoft.com/office/powerpoint/2010/main" val="1207965610"/>
      </p:ext>
    </p:extLst>
  </p:cSld>
  <p:clrMapOvr>
    <a:masterClrMapping/>
  </p:clrMapOvr>
  <p:transition spd="slow">
    <p:wip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CA" sz="5400" dirty="0"/>
            </a:br>
            <a:r>
              <a:rPr lang="en-CA" sz="4400" dirty="0"/>
              <a:t>Name that year – 2001 - 2010</a:t>
            </a:r>
            <a:br>
              <a:rPr lang="en-CA" sz="5400" dirty="0"/>
            </a:br>
            <a:r>
              <a:rPr lang="en-CA" sz="5400" dirty="0"/>
              <a:t>Question #1</a:t>
            </a:r>
          </a:p>
        </p:txBody>
      </p:sp>
      <p:sp>
        <p:nvSpPr>
          <p:cNvPr id="3" name="Content Placeholder 2"/>
          <p:cNvSpPr>
            <a:spLocks noGrp="1"/>
          </p:cNvSpPr>
          <p:nvPr>
            <p:ph idx="1"/>
          </p:nvPr>
        </p:nvSpPr>
        <p:spPr>
          <a:xfrm>
            <a:off x="457200" y="1962150"/>
            <a:ext cx="8229600" cy="2769870"/>
          </a:xfrm>
        </p:spPr>
        <p:txBody>
          <a:bodyPr>
            <a:normAutofit lnSpcReduction="10000"/>
          </a:bodyPr>
          <a:lstStyle/>
          <a:p>
            <a:pPr lvl="0"/>
            <a:r>
              <a:rPr lang="en-US" dirty="0"/>
              <a:t>Iran opens its first space center and launches a rocket into space</a:t>
            </a:r>
            <a:endParaRPr lang="en-CA" sz="4800" dirty="0"/>
          </a:p>
          <a:p>
            <a:pPr lvl="0"/>
            <a:r>
              <a:rPr lang="en-US" dirty="0"/>
              <a:t>Global financial crisis – President George W. Bush signs the revised Emergency Economic Stabilization Act into law</a:t>
            </a:r>
            <a:endParaRPr lang="en-CA" sz="4800" dirty="0"/>
          </a:p>
          <a:p>
            <a:pPr lvl="0"/>
            <a:r>
              <a:rPr lang="en-US" dirty="0"/>
              <a:t>Heath Ledger dies</a:t>
            </a:r>
            <a:endParaRPr lang="en-CA" sz="4800" dirty="0"/>
          </a:p>
        </p:txBody>
      </p:sp>
    </p:spTree>
    <p:extLst>
      <p:ext uri="{BB962C8B-B14F-4D97-AF65-F5344CB8AC3E}">
        <p14:creationId xmlns:p14="http://schemas.microsoft.com/office/powerpoint/2010/main" val="1541524482"/>
      </p:ext>
    </p:extLst>
  </p:cSld>
  <p:clrMapOvr>
    <a:masterClrMapping/>
  </p:clrMapOvr>
  <p:transition spd="slow">
    <p:wip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CA" sz="5400" dirty="0"/>
            </a:br>
            <a:r>
              <a:rPr lang="en-CA" sz="4400" dirty="0"/>
              <a:t>Name that year – 2001 - 2010</a:t>
            </a:r>
            <a:br>
              <a:rPr lang="en-CA" sz="5400" dirty="0"/>
            </a:br>
            <a:r>
              <a:rPr lang="en-CA" sz="5400" dirty="0"/>
              <a:t>Question #2</a:t>
            </a:r>
          </a:p>
        </p:txBody>
      </p:sp>
      <p:sp>
        <p:nvSpPr>
          <p:cNvPr id="3" name="Content Placeholder 2"/>
          <p:cNvSpPr>
            <a:spLocks noGrp="1"/>
          </p:cNvSpPr>
          <p:nvPr>
            <p:ph idx="1"/>
          </p:nvPr>
        </p:nvSpPr>
        <p:spPr>
          <a:xfrm>
            <a:off x="457200" y="1962150"/>
            <a:ext cx="8229600" cy="2769870"/>
          </a:xfrm>
        </p:spPr>
        <p:txBody>
          <a:bodyPr>
            <a:normAutofit fontScale="85000" lnSpcReduction="10000"/>
          </a:bodyPr>
          <a:lstStyle/>
          <a:p>
            <a:pPr lvl="0"/>
            <a:r>
              <a:rPr lang="en-US" dirty="0"/>
              <a:t>Silvio Berlusconi wins the general election and becomes Prime Minister of Italy for the second time</a:t>
            </a:r>
            <a:endParaRPr lang="en-CA" dirty="0"/>
          </a:p>
          <a:p>
            <a:pPr lvl="0"/>
            <a:r>
              <a:rPr lang="en-US" dirty="0"/>
              <a:t>Anthrax spores are mailed to ABC News, CBS News, NBC News, The New York Post and the National Enquirer. 5 people die</a:t>
            </a:r>
            <a:endParaRPr lang="en-CA" dirty="0"/>
          </a:p>
          <a:p>
            <a:pPr lvl="0"/>
            <a:r>
              <a:rPr lang="en-US" dirty="0"/>
              <a:t>The United States invades Afghanistan, officially beginning the War on Terror</a:t>
            </a:r>
            <a:endParaRPr lang="en-CA" dirty="0"/>
          </a:p>
        </p:txBody>
      </p:sp>
    </p:spTree>
    <p:extLst>
      <p:ext uri="{BB962C8B-B14F-4D97-AF65-F5344CB8AC3E}">
        <p14:creationId xmlns:p14="http://schemas.microsoft.com/office/powerpoint/2010/main" val="3013782598"/>
      </p:ext>
    </p:extLst>
  </p:cSld>
  <p:clrMapOvr>
    <a:masterClrMapping/>
  </p:clrMapOvr>
  <p:transition spd="slow">
    <p:wip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CA" sz="5400" dirty="0"/>
            </a:br>
            <a:r>
              <a:rPr lang="en-CA" sz="4400" dirty="0"/>
              <a:t>Name that year – 2001 - 2010</a:t>
            </a:r>
            <a:br>
              <a:rPr lang="en-CA" sz="5400" dirty="0"/>
            </a:br>
            <a:r>
              <a:rPr lang="en-CA" sz="5400" dirty="0"/>
              <a:t>Question #3</a:t>
            </a:r>
          </a:p>
        </p:txBody>
      </p:sp>
      <p:sp>
        <p:nvSpPr>
          <p:cNvPr id="3" name="Content Placeholder 2"/>
          <p:cNvSpPr>
            <a:spLocks noGrp="1"/>
          </p:cNvSpPr>
          <p:nvPr>
            <p:ph idx="1"/>
          </p:nvPr>
        </p:nvSpPr>
        <p:spPr>
          <a:xfrm>
            <a:off x="457200" y="1962150"/>
            <a:ext cx="8229600" cy="2769870"/>
          </a:xfrm>
        </p:spPr>
        <p:txBody>
          <a:bodyPr>
            <a:normAutofit lnSpcReduction="10000"/>
          </a:bodyPr>
          <a:lstStyle/>
          <a:p>
            <a:pPr lvl="0"/>
            <a:r>
              <a:rPr lang="en-US" dirty="0"/>
              <a:t>The term “wardrobe malfunction” becomes a household term after an issue during the Super Bowl halftime show</a:t>
            </a:r>
            <a:endParaRPr lang="en-CA" dirty="0"/>
          </a:p>
          <a:p>
            <a:pPr lvl="0"/>
            <a:r>
              <a:rPr lang="en-US" dirty="0"/>
              <a:t>The Summer Olympics are held in Athens, Greece</a:t>
            </a:r>
            <a:endParaRPr lang="en-CA" dirty="0"/>
          </a:p>
          <a:p>
            <a:pPr lvl="0"/>
            <a:r>
              <a:rPr lang="en-US" dirty="0"/>
              <a:t>President Ronald Reagan dies</a:t>
            </a:r>
            <a:endParaRPr lang="en-CA" dirty="0"/>
          </a:p>
        </p:txBody>
      </p:sp>
    </p:spTree>
    <p:extLst>
      <p:ext uri="{BB962C8B-B14F-4D97-AF65-F5344CB8AC3E}">
        <p14:creationId xmlns:p14="http://schemas.microsoft.com/office/powerpoint/2010/main" val="2226198165"/>
      </p:ext>
    </p:extLst>
  </p:cSld>
  <p:clrMapOvr>
    <a:masterClrMapping/>
  </p:clrMapOvr>
  <p:transition spd="slow">
    <p:wip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CA" sz="5400" dirty="0"/>
            </a:br>
            <a:r>
              <a:rPr lang="en-CA" sz="4400" dirty="0"/>
              <a:t>Name that year – 2001 - 2010</a:t>
            </a:r>
            <a:br>
              <a:rPr lang="en-CA" sz="5400" dirty="0"/>
            </a:br>
            <a:r>
              <a:rPr lang="en-CA" sz="5400" dirty="0"/>
              <a:t>Question #4</a:t>
            </a:r>
          </a:p>
        </p:txBody>
      </p:sp>
      <p:sp>
        <p:nvSpPr>
          <p:cNvPr id="3" name="Content Placeholder 2"/>
          <p:cNvSpPr>
            <a:spLocks noGrp="1"/>
          </p:cNvSpPr>
          <p:nvPr>
            <p:ph idx="1"/>
          </p:nvPr>
        </p:nvSpPr>
        <p:spPr>
          <a:xfrm>
            <a:off x="457200" y="1962150"/>
            <a:ext cx="8229600" cy="2769870"/>
          </a:xfrm>
        </p:spPr>
        <p:txBody>
          <a:bodyPr>
            <a:normAutofit fontScale="92500"/>
          </a:bodyPr>
          <a:lstStyle/>
          <a:p>
            <a:pPr lvl="0"/>
            <a:r>
              <a:rPr lang="en-US" dirty="0"/>
              <a:t>The tallest man-made structure, the Burj Khalifa in Dubai, is officially opened</a:t>
            </a:r>
            <a:endParaRPr lang="en-CA" dirty="0"/>
          </a:p>
          <a:p>
            <a:pPr lvl="0"/>
            <a:r>
              <a:rPr lang="en-US" dirty="0"/>
              <a:t>S&amp;P downgrades Greece’s sovereign credit rating to junk </a:t>
            </a:r>
            <a:endParaRPr lang="en-CA" dirty="0"/>
          </a:p>
          <a:p>
            <a:pPr lvl="0"/>
            <a:r>
              <a:rPr lang="en-US" dirty="0"/>
              <a:t>The Deepwater Horizon oil drilling platform explodes in the Gulf of Mexico, killing 11 workers</a:t>
            </a:r>
            <a:endParaRPr lang="en-CA" dirty="0"/>
          </a:p>
        </p:txBody>
      </p:sp>
    </p:spTree>
    <p:extLst>
      <p:ext uri="{BB962C8B-B14F-4D97-AF65-F5344CB8AC3E}">
        <p14:creationId xmlns:p14="http://schemas.microsoft.com/office/powerpoint/2010/main" val="3166161386"/>
      </p:ext>
    </p:extLst>
  </p:cSld>
  <p:clrMapOvr>
    <a:masterClrMapping/>
  </p:clrMapOvr>
  <p:transition spd="slow">
    <p:wip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CA" sz="5400" dirty="0"/>
            </a:br>
            <a:r>
              <a:rPr lang="en-CA" sz="4400" dirty="0"/>
              <a:t>Name that year – 2001 - 2010</a:t>
            </a:r>
            <a:br>
              <a:rPr lang="en-CA" sz="5400" dirty="0"/>
            </a:br>
            <a:r>
              <a:rPr lang="en-CA" sz="5400" dirty="0"/>
              <a:t>Question #5</a:t>
            </a:r>
          </a:p>
        </p:txBody>
      </p:sp>
      <p:sp>
        <p:nvSpPr>
          <p:cNvPr id="3" name="Content Placeholder 2"/>
          <p:cNvSpPr>
            <a:spLocks noGrp="1"/>
          </p:cNvSpPr>
          <p:nvPr>
            <p:ph idx="1"/>
          </p:nvPr>
        </p:nvSpPr>
        <p:spPr>
          <a:xfrm>
            <a:off x="457200" y="1962150"/>
            <a:ext cx="8229600" cy="2769870"/>
          </a:xfrm>
        </p:spPr>
        <p:txBody>
          <a:bodyPr>
            <a:normAutofit lnSpcReduction="10000"/>
          </a:bodyPr>
          <a:lstStyle/>
          <a:p>
            <a:pPr lvl="0"/>
            <a:r>
              <a:rPr lang="en-US" dirty="0"/>
              <a:t>The Euro is officially introduced in the Eurozone countries</a:t>
            </a:r>
            <a:endParaRPr lang="en-CA" dirty="0"/>
          </a:p>
          <a:p>
            <a:pPr lvl="0"/>
            <a:r>
              <a:rPr lang="en-US" dirty="0"/>
              <a:t>Queen Elizabeth II celebrates her 50-year Golden Jubilee</a:t>
            </a:r>
            <a:endParaRPr lang="en-CA" dirty="0"/>
          </a:p>
          <a:p>
            <a:pPr lvl="0"/>
            <a:r>
              <a:rPr lang="en-US" dirty="0"/>
              <a:t>President George W. Bush signs the Homeland Security Act into law</a:t>
            </a:r>
            <a:endParaRPr lang="en-CA" dirty="0"/>
          </a:p>
        </p:txBody>
      </p:sp>
    </p:spTree>
    <p:extLst>
      <p:ext uri="{BB962C8B-B14F-4D97-AF65-F5344CB8AC3E}">
        <p14:creationId xmlns:p14="http://schemas.microsoft.com/office/powerpoint/2010/main" val="1845391778"/>
      </p:ext>
    </p:extLst>
  </p:cSld>
  <p:clrMapOvr>
    <a:masterClrMapping/>
  </p:clrMapOvr>
  <p:transition spd="slow">
    <p:wip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CA" sz="5400" dirty="0"/>
            </a:br>
            <a:r>
              <a:rPr lang="en-CA" sz="4400" dirty="0"/>
              <a:t>Name that year – 2001 - 2010</a:t>
            </a:r>
            <a:br>
              <a:rPr lang="en-CA" sz="5400" dirty="0"/>
            </a:br>
            <a:r>
              <a:rPr lang="en-CA" sz="5400" dirty="0"/>
              <a:t>Question #6</a:t>
            </a:r>
          </a:p>
        </p:txBody>
      </p:sp>
      <p:sp>
        <p:nvSpPr>
          <p:cNvPr id="3" name="Content Placeholder 2"/>
          <p:cNvSpPr>
            <a:spLocks noGrp="1"/>
          </p:cNvSpPr>
          <p:nvPr>
            <p:ph idx="1"/>
          </p:nvPr>
        </p:nvSpPr>
        <p:spPr>
          <a:xfrm>
            <a:off x="457200" y="1962150"/>
            <a:ext cx="8229600" cy="2769870"/>
          </a:xfrm>
        </p:spPr>
        <p:txBody>
          <a:bodyPr>
            <a:normAutofit fontScale="92500" lnSpcReduction="10000"/>
          </a:bodyPr>
          <a:lstStyle/>
          <a:p>
            <a:pPr lvl="0"/>
            <a:r>
              <a:rPr lang="en-US" dirty="0"/>
              <a:t>A massive blackout occurs in the northeastern region of the United States, leaving over 50 million people without power</a:t>
            </a:r>
            <a:endParaRPr lang="en-CA" dirty="0"/>
          </a:p>
          <a:p>
            <a:pPr lvl="0"/>
            <a:r>
              <a:rPr lang="en-US" dirty="0"/>
              <a:t>Saddam Hussein, former President of Iraq, is captured by the U.S. Army</a:t>
            </a:r>
            <a:endParaRPr lang="en-CA" dirty="0"/>
          </a:p>
          <a:p>
            <a:r>
              <a:rPr lang="en-US" dirty="0"/>
              <a:t>The Human Genome Project is completed, with 99% of the human genome sequenced</a:t>
            </a:r>
            <a:endParaRPr lang="en-CA" sz="4800" dirty="0"/>
          </a:p>
        </p:txBody>
      </p:sp>
    </p:spTree>
    <p:extLst>
      <p:ext uri="{BB962C8B-B14F-4D97-AF65-F5344CB8AC3E}">
        <p14:creationId xmlns:p14="http://schemas.microsoft.com/office/powerpoint/2010/main" val="2766265535"/>
      </p:ext>
    </p:extLst>
  </p:cSld>
  <p:clrMapOvr>
    <a:masterClrMapping/>
  </p:clrMapOvr>
  <p:transition spd="slow">
    <p:wip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CA" sz="5400" dirty="0"/>
            </a:br>
            <a:r>
              <a:rPr lang="en-CA" sz="4400" dirty="0"/>
              <a:t>Name that year – 2001 - 2010</a:t>
            </a:r>
            <a:br>
              <a:rPr lang="en-CA" sz="5400" dirty="0"/>
            </a:br>
            <a:r>
              <a:rPr lang="en-CA" sz="5400" dirty="0"/>
              <a:t>Question #7</a:t>
            </a:r>
          </a:p>
        </p:txBody>
      </p:sp>
      <p:sp>
        <p:nvSpPr>
          <p:cNvPr id="3" name="Content Placeholder 2"/>
          <p:cNvSpPr>
            <a:spLocks noGrp="1"/>
          </p:cNvSpPr>
          <p:nvPr>
            <p:ph idx="1"/>
          </p:nvPr>
        </p:nvSpPr>
        <p:spPr>
          <a:xfrm>
            <a:off x="457200" y="1962150"/>
            <a:ext cx="8229600" cy="2769870"/>
          </a:xfrm>
        </p:spPr>
        <p:txBody>
          <a:bodyPr>
            <a:normAutofit lnSpcReduction="10000"/>
          </a:bodyPr>
          <a:lstStyle/>
          <a:p>
            <a:pPr lvl="0"/>
            <a:r>
              <a:rPr lang="en-US" dirty="0"/>
              <a:t>Albania and Croatia are admitted to NATO</a:t>
            </a:r>
            <a:endParaRPr lang="en-CA" dirty="0"/>
          </a:p>
          <a:p>
            <a:pPr lvl="0"/>
            <a:r>
              <a:rPr lang="en-US" dirty="0"/>
              <a:t>The outbreak of the H1N1 influenza strain, commonly referred to as “swine flu”, is deemed a global pandemic</a:t>
            </a:r>
            <a:endParaRPr lang="en-CA" dirty="0"/>
          </a:p>
          <a:p>
            <a:pPr lvl="0"/>
            <a:r>
              <a:rPr lang="en-US" dirty="0"/>
              <a:t>Barack Obama is sworn in as the 44</a:t>
            </a:r>
            <a:r>
              <a:rPr lang="en-US" baseline="30000" dirty="0"/>
              <a:t>th</a:t>
            </a:r>
            <a:r>
              <a:rPr lang="en-US" dirty="0"/>
              <a:t> President of the United States</a:t>
            </a:r>
            <a:endParaRPr lang="en-CA" dirty="0"/>
          </a:p>
        </p:txBody>
      </p:sp>
    </p:spTree>
    <p:extLst>
      <p:ext uri="{BB962C8B-B14F-4D97-AF65-F5344CB8AC3E}">
        <p14:creationId xmlns:p14="http://schemas.microsoft.com/office/powerpoint/2010/main" val="1881938050"/>
      </p:ext>
    </p:extLst>
  </p:cSld>
  <p:clrMapOvr>
    <a:masterClrMapping/>
  </p:clrMapOvr>
  <p:transition spd="slow">
    <p:wip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CA" sz="5400" dirty="0"/>
            </a:br>
            <a:r>
              <a:rPr lang="en-CA" sz="4400" dirty="0"/>
              <a:t>Name that year – 2001 - 2010</a:t>
            </a:r>
            <a:br>
              <a:rPr lang="en-CA" sz="5400" dirty="0"/>
            </a:br>
            <a:r>
              <a:rPr lang="en-CA" sz="5400" dirty="0"/>
              <a:t>Question #8</a:t>
            </a:r>
          </a:p>
        </p:txBody>
      </p:sp>
      <p:sp>
        <p:nvSpPr>
          <p:cNvPr id="3" name="Content Placeholder 2"/>
          <p:cNvSpPr>
            <a:spLocks noGrp="1"/>
          </p:cNvSpPr>
          <p:nvPr>
            <p:ph idx="1"/>
          </p:nvPr>
        </p:nvSpPr>
        <p:spPr>
          <a:xfrm>
            <a:off x="457200" y="1962150"/>
            <a:ext cx="8229600" cy="2769870"/>
          </a:xfrm>
        </p:spPr>
        <p:txBody>
          <a:bodyPr>
            <a:normAutofit fontScale="92500" lnSpcReduction="10000"/>
          </a:bodyPr>
          <a:lstStyle/>
          <a:p>
            <a:pPr lvl="0"/>
            <a:r>
              <a:rPr lang="en-US" dirty="0"/>
              <a:t>Pope John Paul II dies – over 4 million people travel to the Vatican to mourn him</a:t>
            </a:r>
            <a:endParaRPr lang="en-CA" dirty="0"/>
          </a:p>
          <a:p>
            <a:pPr lvl="0"/>
            <a:r>
              <a:rPr lang="en-US" dirty="0"/>
              <a:t>Hurricane Katrina makes landfall along the U.S. Gulf Coast, causing an estimated $108 billion in damage</a:t>
            </a:r>
            <a:endParaRPr lang="en-CA" dirty="0"/>
          </a:p>
          <a:p>
            <a:pPr lvl="0"/>
            <a:r>
              <a:rPr lang="en-US" dirty="0"/>
              <a:t>The first ever YouTube video is uploaded, titled </a:t>
            </a:r>
            <a:r>
              <a:rPr lang="en-US" i="1" dirty="0"/>
              <a:t>Me at the Zoo</a:t>
            </a:r>
            <a:endParaRPr lang="en-CA" dirty="0"/>
          </a:p>
        </p:txBody>
      </p:sp>
    </p:spTree>
    <p:extLst>
      <p:ext uri="{BB962C8B-B14F-4D97-AF65-F5344CB8AC3E}">
        <p14:creationId xmlns:p14="http://schemas.microsoft.com/office/powerpoint/2010/main" val="3215976345"/>
      </p:ext>
    </p:extLst>
  </p:cSld>
  <p:clrMapOvr>
    <a:masterClrMapping/>
  </p:clrMapOvr>
  <p:transition spd="slow">
    <p:wip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CA" sz="5400" dirty="0"/>
            </a:br>
            <a:r>
              <a:rPr lang="en-CA" sz="4400" dirty="0"/>
              <a:t>Name that year – 2001 - 2010</a:t>
            </a:r>
            <a:br>
              <a:rPr lang="en-CA" sz="5400" dirty="0"/>
            </a:br>
            <a:r>
              <a:rPr lang="en-CA" sz="5400" dirty="0"/>
              <a:t>Question #9</a:t>
            </a:r>
          </a:p>
        </p:txBody>
      </p:sp>
      <p:sp>
        <p:nvSpPr>
          <p:cNvPr id="3" name="Content Placeholder 2"/>
          <p:cNvSpPr>
            <a:spLocks noGrp="1"/>
          </p:cNvSpPr>
          <p:nvPr>
            <p:ph idx="1"/>
          </p:nvPr>
        </p:nvSpPr>
        <p:spPr>
          <a:xfrm>
            <a:off x="457200" y="1962150"/>
            <a:ext cx="8229600" cy="2769870"/>
          </a:xfrm>
        </p:spPr>
        <p:txBody>
          <a:bodyPr>
            <a:normAutofit fontScale="92500" lnSpcReduction="10000"/>
          </a:bodyPr>
          <a:lstStyle/>
          <a:p>
            <a:pPr lvl="0"/>
            <a:r>
              <a:rPr lang="en-US" dirty="0"/>
              <a:t>Apple CEO Steve Jobs introduces the original iPhone at a Macworld keynote in San Francisco</a:t>
            </a:r>
            <a:endParaRPr lang="en-CA" dirty="0"/>
          </a:p>
          <a:p>
            <a:pPr lvl="0"/>
            <a:r>
              <a:rPr lang="en-US" dirty="0"/>
              <a:t>Live Earth concerts are held in 9 major cities around the world to raise environmental awareness</a:t>
            </a:r>
            <a:endParaRPr lang="en-CA" dirty="0"/>
          </a:p>
          <a:p>
            <a:pPr lvl="0"/>
            <a:r>
              <a:rPr lang="en-US" dirty="0"/>
              <a:t>Former Pakistani Prime Minister Benazir Bhutto is assassinated</a:t>
            </a:r>
            <a:endParaRPr lang="en-CA" dirty="0"/>
          </a:p>
        </p:txBody>
      </p:sp>
    </p:spTree>
    <p:extLst>
      <p:ext uri="{BB962C8B-B14F-4D97-AF65-F5344CB8AC3E}">
        <p14:creationId xmlns:p14="http://schemas.microsoft.com/office/powerpoint/2010/main" val="1857436311"/>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05978"/>
            <a:ext cx="8229600" cy="4575571"/>
          </a:xfrm>
        </p:spPr>
        <p:txBody>
          <a:bodyPr>
            <a:normAutofit/>
          </a:bodyPr>
          <a:lstStyle/>
          <a:p>
            <a:r>
              <a:rPr lang="en-CA" sz="6000" dirty="0"/>
              <a:t>First Category:  General Knowledge</a:t>
            </a:r>
          </a:p>
        </p:txBody>
      </p:sp>
    </p:spTree>
    <p:extLst>
      <p:ext uri="{BB962C8B-B14F-4D97-AF65-F5344CB8AC3E}">
        <p14:creationId xmlns:p14="http://schemas.microsoft.com/office/powerpoint/2010/main" val="3830009427"/>
      </p:ext>
    </p:extLst>
  </p:cSld>
  <p:clrMapOvr>
    <a:masterClrMapping/>
  </p:clrMapOvr>
  <p:transition spd="slow">
    <p:wip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CA" sz="5400" dirty="0"/>
            </a:br>
            <a:r>
              <a:rPr lang="en-CA" sz="4400" dirty="0"/>
              <a:t>Name that year – 2001 - 2010</a:t>
            </a:r>
            <a:br>
              <a:rPr lang="en-CA" sz="5400" dirty="0"/>
            </a:br>
            <a:r>
              <a:rPr lang="en-CA" sz="5400" dirty="0"/>
              <a:t>Question #10</a:t>
            </a:r>
          </a:p>
        </p:txBody>
      </p:sp>
      <p:sp>
        <p:nvSpPr>
          <p:cNvPr id="3" name="Content Placeholder 2"/>
          <p:cNvSpPr>
            <a:spLocks noGrp="1"/>
          </p:cNvSpPr>
          <p:nvPr>
            <p:ph idx="1"/>
          </p:nvPr>
        </p:nvSpPr>
        <p:spPr>
          <a:xfrm>
            <a:off x="457200" y="2114550"/>
            <a:ext cx="8229600" cy="2617470"/>
          </a:xfrm>
        </p:spPr>
        <p:txBody>
          <a:bodyPr>
            <a:normAutofit/>
          </a:bodyPr>
          <a:lstStyle/>
          <a:p>
            <a:pPr lvl="0"/>
            <a:r>
              <a:rPr lang="en-US" dirty="0"/>
              <a:t>The Winter Olympics are held in Turin, Italy</a:t>
            </a:r>
            <a:endParaRPr lang="en-CA" dirty="0"/>
          </a:p>
          <a:p>
            <a:pPr lvl="0"/>
            <a:r>
              <a:rPr lang="en-US" dirty="0"/>
              <a:t>North Korea claims to have conducted its first-ever nuclear test</a:t>
            </a:r>
            <a:endParaRPr lang="en-CA" dirty="0"/>
          </a:p>
          <a:p>
            <a:pPr lvl="0"/>
            <a:r>
              <a:rPr lang="en-US" dirty="0"/>
              <a:t>Italy wins the FIFA World Cup in Germany</a:t>
            </a:r>
            <a:endParaRPr lang="en-CA" dirty="0"/>
          </a:p>
        </p:txBody>
      </p:sp>
    </p:spTree>
    <p:extLst>
      <p:ext uri="{BB962C8B-B14F-4D97-AF65-F5344CB8AC3E}">
        <p14:creationId xmlns:p14="http://schemas.microsoft.com/office/powerpoint/2010/main" val="65328741"/>
      </p:ext>
    </p:extLst>
  </p:cSld>
  <p:clrMapOvr>
    <a:masterClrMapping/>
  </p:clrMapOvr>
  <p:transition spd="slow">
    <p:wip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4366022"/>
          </a:xfrm>
        </p:spPr>
        <p:txBody>
          <a:bodyPr>
            <a:normAutofit/>
          </a:bodyPr>
          <a:lstStyle/>
          <a:p>
            <a:r>
              <a:rPr lang="en-CA" sz="5400" dirty="0"/>
              <a:t>Please Pass your answers to a neighboring team</a:t>
            </a:r>
          </a:p>
        </p:txBody>
      </p:sp>
    </p:spTree>
    <p:extLst>
      <p:ext uri="{BB962C8B-B14F-4D97-AF65-F5344CB8AC3E}">
        <p14:creationId xmlns:p14="http://schemas.microsoft.com/office/powerpoint/2010/main" val="2315022841"/>
      </p:ext>
    </p:extLst>
  </p:cSld>
  <p:clrMapOvr>
    <a:masterClrMapping/>
  </p:clrMapOvr>
  <p:transition spd="slow">
    <p:wip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1165622"/>
          </a:xfrm>
        </p:spPr>
        <p:txBody>
          <a:bodyPr>
            <a:normAutofit/>
          </a:bodyPr>
          <a:lstStyle/>
          <a:p>
            <a:r>
              <a:rPr lang="en-CA" sz="5400" dirty="0"/>
              <a:t>Answers:</a:t>
            </a:r>
          </a:p>
        </p:txBody>
      </p:sp>
      <p:sp>
        <p:nvSpPr>
          <p:cNvPr id="3" name="Content Placeholder 2"/>
          <p:cNvSpPr>
            <a:spLocks noGrp="1"/>
          </p:cNvSpPr>
          <p:nvPr>
            <p:ph idx="1"/>
          </p:nvPr>
        </p:nvSpPr>
        <p:spPr>
          <a:xfrm>
            <a:off x="457200" y="1371600"/>
            <a:ext cx="8229600" cy="3657600"/>
          </a:xfrm>
        </p:spPr>
        <p:txBody>
          <a:bodyPr>
            <a:noAutofit/>
          </a:bodyPr>
          <a:lstStyle/>
          <a:p>
            <a:pPr marL="880110" indent="-742950">
              <a:buFont typeface="+mj-lt"/>
              <a:buAutoNum type="arabicPeriod"/>
            </a:pPr>
            <a:r>
              <a:rPr lang="en-CA" sz="2000" b="1" dirty="0"/>
              <a:t>2008</a:t>
            </a:r>
          </a:p>
          <a:p>
            <a:pPr marL="880110" indent="-742950">
              <a:buFont typeface="+mj-lt"/>
              <a:buAutoNum type="arabicPeriod"/>
            </a:pPr>
            <a:r>
              <a:rPr lang="en-CA" sz="2000" b="1" dirty="0"/>
              <a:t>2001</a:t>
            </a:r>
          </a:p>
          <a:p>
            <a:pPr marL="880110" indent="-742950">
              <a:buFont typeface="+mj-lt"/>
              <a:buAutoNum type="arabicPeriod"/>
            </a:pPr>
            <a:r>
              <a:rPr lang="en-CA" sz="2000" b="1" dirty="0"/>
              <a:t>2004</a:t>
            </a:r>
          </a:p>
          <a:p>
            <a:pPr marL="880110" indent="-742950">
              <a:buFont typeface="+mj-lt"/>
              <a:buAutoNum type="arabicPeriod"/>
            </a:pPr>
            <a:r>
              <a:rPr lang="en-CA" sz="2000" b="1" dirty="0"/>
              <a:t>2010</a:t>
            </a:r>
          </a:p>
          <a:p>
            <a:pPr marL="880110" indent="-742950">
              <a:buFont typeface="+mj-lt"/>
              <a:buAutoNum type="arabicPeriod"/>
            </a:pPr>
            <a:r>
              <a:rPr lang="en-CA" sz="2000" b="1" dirty="0"/>
              <a:t>2002</a:t>
            </a:r>
          </a:p>
          <a:p>
            <a:pPr marL="880110" indent="-742950">
              <a:buFont typeface="+mj-lt"/>
              <a:buAutoNum type="arabicPeriod"/>
            </a:pPr>
            <a:r>
              <a:rPr lang="en-CA" sz="2000" b="1" dirty="0"/>
              <a:t>2003</a:t>
            </a:r>
          </a:p>
          <a:p>
            <a:pPr marL="880110" indent="-742950">
              <a:buFont typeface="+mj-lt"/>
              <a:buAutoNum type="arabicPeriod"/>
            </a:pPr>
            <a:r>
              <a:rPr lang="en-CA" sz="2000" b="1" dirty="0"/>
              <a:t>2009</a:t>
            </a:r>
          </a:p>
          <a:p>
            <a:pPr marL="880110" indent="-742950">
              <a:buFont typeface="+mj-lt"/>
              <a:buAutoNum type="arabicPeriod"/>
            </a:pPr>
            <a:r>
              <a:rPr lang="en-CA" sz="2000" b="1" dirty="0"/>
              <a:t>2005</a:t>
            </a:r>
          </a:p>
          <a:p>
            <a:pPr marL="880110" indent="-742950">
              <a:buFont typeface="+mj-lt"/>
              <a:buAutoNum type="arabicPeriod"/>
            </a:pPr>
            <a:r>
              <a:rPr lang="en-CA" sz="2000" b="1" dirty="0"/>
              <a:t>2007</a:t>
            </a:r>
          </a:p>
          <a:p>
            <a:pPr marL="880110" indent="-742950">
              <a:buFont typeface="+mj-lt"/>
              <a:buAutoNum type="arabicPeriod"/>
            </a:pPr>
            <a:r>
              <a:rPr lang="en-CA" sz="2000" b="1" dirty="0"/>
              <a:t>2006</a:t>
            </a:r>
          </a:p>
        </p:txBody>
      </p:sp>
    </p:spTree>
    <p:extLst>
      <p:ext uri="{BB962C8B-B14F-4D97-AF65-F5344CB8AC3E}">
        <p14:creationId xmlns:p14="http://schemas.microsoft.com/office/powerpoint/2010/main" val="67869109"/>
      </p:ext>
    </p:extLst>
  </p:cSld>
  <p:clrMapOvr>
    <a:masterClrMapping/>
  </p:clrMapOvr>
  <p:transition spd="slow">
    <p:wip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14350"/>
            <a:ext cx="8229600" cy="3714750"/>
          </a:xfrm>
        </p:spPr>
        <p:txBody>
          <a:bodyPr>
            <a:normAutofit fontScale="90000"/>
          </a:bodyPr>
          <a:lstStyle/>
          <a:p>
            <a:r>
              <a:rPr lang="en-CA" sz="6000" dirty="0"/>
              <a:t>Picture Round: </a:t>
            </a:r>
            <a:br>
              <a:rPr lang="en-CA" sz="6000" dirty="0"/>
            </a:br>
            <a:r>
              <a:rPr lang="en-US" sz="6000" dirty="0">
                <a:effectLst/>
              </a:rPr>
              <a:t>One Letter Logos – Name the Brand/Company</a:t>
            </a:r>
            <a:endParaRPr lang="en-CA" sz="6000" dirty="0"/>
          </a:p>
        </p:txBody>
      </p:sp>
    </p:spTree>
    <p:extLst>
      <p:ext uri="{BB962C8B-B14F-4D97-AF65-F5344CB8AC3E}">
        <p14:creationId xmlns:p14="http://schemas.microsoft.com/office/powerpoint/2010/main" val="2293000048"/>
      </p:ext>
    </p:extLst>
  </p:cSld>
  <p:clrMapOvr>
    <a:masterClrMapping/>
  </p:clrMapOvr>
  <p:transition spd="slow">
    <p:wip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89069"/>
            <a:ext cx="8229600" cy="4804171"/>
          </a:xfrm>
        </p:spPr>
        <p:txBody>
          <a:bodyPr>
            <a:normAutofit/>
          </a:bodyPr>
          <a:lstStyle/>
          <a:p>
            <a:br>
              <a:rPr lang="en-US" sz="4800" dirty="0">
                <a:effectLst/>
              </a:rPr>
            </a:br>
            <a:br>
              <a:rPr lang="en-US" sz="4800" dirty="0">
                <a:effectLst/>
              </a:rPr>
            </a:br>
            <a:r>
              <a:rPr lang="en-US" sz="4800" dirty="0">
                <a:effectLst/>
              </a:rPr>
              <a:t> </a:t>
            </a:r>
            <a:br>
              <a:rPr lang="en-CA" sz="4800" dirty="0">
                <a:effectLst/>
              </a:rPr>
            </a:br>
            <a:endParaRPr lang="en-CA" sz="4800" dirty="0"/>
          </a:p>
        </p:txBody>
      </p:sp>
      <p:sp>
        <p:nvSpPr>
          <p:cNvPr id="6" name="Rectangle 14"/>
          <p:cNvSpPr>
            <a:spLocks noChangeArrowheads="1"/>
          </p:cNvSpPr>
          <p:nvPr/>
        </p:nvSpPr>
        <p:spPr bwMode="auto">
          <a:xfrm>
            <a:off x="0" y="6172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7" name="Rectangle 15"/>
          <p:cNvSpPr>
            <a:spLocks noChangeArrowheads="1"/>
          </p:cNvSpPr>
          <p:nvPr/>
        </p:nvSpPr>
        <p:spPr bwMode="auto">
          <a:xfrm>
            <a:off x="0" y="1950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6" name="TextBox 15"/>
          <p:cNvSpPr txBox="1"/>
          <p:nvPr/>
        </p:nvSpPr>
        <p:spPr>
          <a:xfrm>
            <a:off x="878093" y="2121823"/>
            <a:ext cx="300082" cy="369332"/>
          </a:xfrm>
          <a:prstGeom prst="rect">
            <a:avLst/>
          </a:prstGeom>
          <a:noFill/>
        </p:spPr>
        <p:txBody>
          <a:bodyPr wrap="none" rtlCol="0">
            <a:spAutoFit/>
          </a:bodyPr>
          <a:lstStyle/>
          <a:p>
            <a:r>
              <a:rPr lang="en-CA" dirty="0"/>
              <a:t>1</a:t>
            </a:r>
          </a:p>
        </p:txBody>
      </p:sp>
      <p:sp>
        <p:nvSpPr>
          <p:cNvPr id="17" name="TextBox 16"/>
          <p:cNvSpPr txBox="1"/>
          <p:nvPr/>
        </p:nvSpPr>
        <p:spPr>
          <a:xfrm>
            <a:off x="2646543" y="2121836"/>
            <a:ext cx="300082" cy="369332"/>
          </a:xfrm>
          <a:prstGeom prst="rect">
            <a:avLst/>
          </a:prstGeom>
          <a:noFill/>
        </p:spPr>
        <p:txBody>
          <a:bodyPr wrap="none" rtlCol="0">
            <a:spAutoFit/>
          </a:bodyPr>
          <a:lstStyle/>
          <a:p>
            <a:r>
              <a:rPr lang="en-CA" dirty="0"/>
              <a:t>2</a:t>
            </a:r>
          </a:p>
        </p:txBody>
      </p:sp>
      <p:sp>
        <p:nvSpPr>
          <p:cNvPr id="18" name="TextBox 17"/>
          <p:cNvSpPr txBox="1"/>
          <p:nvPr/>
        </p:nvSpPr>
        <p:spPr>
          <a:xfrm>
            <a:off x="4427090" y="2094338"/>
            <a:ext cx="190276" cy="369332"/>
          </a:xfrm>
          <a:prstGeom prst="rect">
            <a:avLst/>
          </a:prstGeom>
          <a:noFill/>
        </p:spPr>
        <p:txBody>
          <a:bodyPr wrap="square" rtlCol="0">
            <a:spAutoFit/>
          </a:bodyPr>
          <a:lstStyle/>
          <a:p>
            <a:r>
              <a:rPr lang="en-CA" dirty="0"/>
              <a:t>3</a:t>
            </a:r>
          </a:p>
        </p:txBody>
      </p:sp>
      <p:sp>
        <p:nvSpPr>
          <p:cNvPr id="19" name="TextBox 18"/>
          <p:cNvSpPr txBox="1"/>
          <p:nvPr/>
        </p:nvSpPr>
        <p:spPr>
          <a:xfrm>
            <a:off x="6266391" y="2094338"/>
            <a:ext cx="300082" cy="369332"/>
          </a:xfrm>
          <a:prstGeom prst="rect">
            <a:avLst/>
          </a:prstGeom>
          <a:noFill/>
        </p:spPr>
        <p:txBody>
          <a:bodyPr wrap="none" rtlCol="0">
            <a:spAutoFit/>
          </a:bodyPr>
          <a:lstStyle/>
          <a:p>
            <a:r>
              <a:rPr lang="en-CA" dirty="0"/>
              <a:t>4</a:t>
            </a:r>
          </a:p>
        </p:txBody>
      </p:sp>
      <p:sp>
        <p:nvSpPr>
          <p:cNvPr id="20" name="TextBox 19"/>
          <p:cNvSpPr txBox="1"/>
          <p:nvPr/>
        </p:nvSpPr>
        <p:spPr>
          <a:xfrm>
            <a:off x="8124819" y="2121823"/>
            <a:ext cx="300082" cy="369332"/>
          </a:xfrm>
          <a:prstGeom prst="rect">
            <a:avLst/>
          </a:prstGeom>
          <a:noFill/>
        </p:spPr>
        <p:txBody>
          <a:bodyPr wrap="none" rtlCol="0">
            <a:spAutoFit/>
          </a:bodyPr>
          <a:lstStyle/>
          <a:p>
            <a:r>
              <a:rPr lang="en-CA" dirty="0"/>
              <a:t>5</a:t>
            </a:r>
          </a:p>
        </p:txBody>
      </p:sp>
      <p:sp>
        <p:nvSpPr>
          <p:cNvPr id="21" name="TextBox 20"/>
          <p:cNvSpPr txBox="1"/>
          <p:nvPr/>
        </p:nvSpPr>
        <p:spPr>
          <a:xfrm>
            <a:off x="878093" y="4377335"/>
            <a:ext cx="300082" cy="369332"/>
          </a:xfrm>
          <a:prstGeom prst="rect">
            <a:avLst/>
          </a:prstGeom>
          <a:noFill/>
        </p:spPr>
        <p:txBody>
          <a:bodyPr wrap="none" rtlCol="0">
            <a:spAutoFit/>
          </a:bodyPr>
          <a:lstStyle/>
          <a:p>
            <a:r>
              <a:rPr lang="en-CA" dirty="0"/>
              <a:t>6</a:t>
            </a:r>
          </a:p>
        </p:txBody>
      </p:sp>
      <p:sp>
        <p:nvSpPr>
          <p:cNvPr id="32" name="TextBox 31"/>
          <p:cNvSpPr txBox="1"/>
          <p:nvPr/>
        </p:nvSpPr>
        <p:spPr>
          <a:xfrm>
            <a:off x="2671250" y="4391214"/>
            <a:ext cx="300082" cy="369332"/>
          </a:xfrm>
          <a:prstGeom prst="rect">
            <a:avLst/>
          </a:prstGeom>
          <a:noFill/>
        </p:spPr>
        <p:txBody>
          <a:bodyPr wrap="none" rtlCol="0">
            <a:spAutoFit/>
          </a:bodyPr>
          <a:lstStyle/>
          <a:p>
            <a:r>
              <a:rPr lang="en-CA" dirty="0"/>
              <a:t>7</a:t>
            </a:r>
          </a:p>
        </p:txBody>
      </p:sp>
      <p:sp>
        <p:nvSpPr>
          <p:cNvPr id="33" name="TextBox 32"/>
          <p:cNvSpPr txBox="1"/>
          <p:nvPr/>
        </p:nvSpPr>
        <p:spPr>
          <a:xfrm>
            <a:off x="4508957" y="4385358"/>
            <a:ext cx="300082" cy="369332"/>
          </a:xfrm>
          <a:prstGeom prst="rect">
            <a:avLst/>
          </a:prstGeom>
          <a:noFill/>
        </p:spPr>
        <p:txBody>
          <a:bodyPr wrap="none" rtlCol="0">
            <a:spAutoFit/>
          </a:bodyPr>
          <a:lstStyle/>
          <a:p>
            <a:r>
              <a:rPr lang="en-CA" dirty="0"/>
              <a:t>8</a:t>
            </a:r>
          </a:p>
        </p:txBody>
      </p:sp>
      <p:sp>
        <p:nvSpPr>
          <p:cNvPr id="34" name="TextBox 33"/>
          <p:cNvSpPr txBox="1"/>
          <p:nvPr/>
        </p:nvSpPr>
        <p:spPr>
          <a:xfrm>
            <a:off x="6378572" y="4377335"/>
            <a:ext cx="300082" cy="369332"/>
          </a:xfrm>
          <a:prstGeom prst="rect">
            <a:avLst/>
          </a:prstGeom>
          <a:noFill/>
        </p:spPr>
        <p:txBody>
          <a:bodyPr wrap="none" rtlCol="0">
            <a:spAutoFit/>
          </a:bodyPr>
          <a:lstStyle/>
          <a:p>
            <a:r>
              <a:rPr lang="en-CA" dirty="0"/>
              <a:t>9</a:t>
            </a:r>
          </a:p>
        </p:txBody>
      </p:sp>
      <p:sp>
        <p:nvSpPr>
          <p:cNvPr id="35" name="TextBox 34"/>
          <p:cNvSpPr txBox="1"/>
          <p:nvPr/>
        </p:nvSpPr>
        <p:spPr>
          <a:xfrm>
            <a:off x="8067111" y="4377335"/>
            <a:ext cx="415498" cy="369332"/>
          </a:xfrm>
          <a:prstGeom prst="rect">
            <a:avLst/>
          </a:prstGeom>
          <a:noFill/>
        </p:spPr>
        <p:txBody>
          <a:bodyPr wrap="none" rtlCol="0">
            <a:spAutoFit/>
          </a:bodyPr>
          <a:lstStyle/>
          <a:p>
            <a:r>
              <a:rPr lang="en-CA" dirty="0"/>
              <a:t>10</a:t>
            </a:r>
          </a:p>
        </p:txBody>
      </p:sp>
      <p:pic>
        <p:nvPicPr>
          <p:cNvPr id="22" name="Picture 21">
            <a:extLst>
              <a:ext uri="{FF2B5EF4-FFF2-40B4-BE49-F238E27FC236}">
                <a16:creationId xmlns:a16="http://schemas.microsoft.com/office/drawing/2014/main" id="{B51F71A5-BDE5-4AB8-84EF-C9011FEAA328}"/>
              </a:ext>
            </a:extLst>
          </p:cNvPr>
          <p:cNvPicPr>
            <a:picLocks noChangeAspect="1"/>
          </p:cNvPicPr>
          <p:nvPr/>
        </p:nvPicPr>
        <p:blipFill>
          <a:blip r:embed="rId2"/>
          <a:stretch>
            <a:fillRect/>
          </a:stretch>
        </p:blipFill>
        <p:spPr>
          <a:xfrm>
            <a:off x="1950426" y="486607"/>
            <a:ext cx="1743607" cy="1743607"/>
          </a:xfrm>
          <a:prstGeom prst="rect">
            <a:avLst/>
          </a:prstGeom>
        </p:spPr>
      </p:pic>
      <p:pic>
        <p:nvPicPr>
          <p:cNvPr id="24" name="Picture 23">
            <a:extLst>
              <a:ext uri="{FF2B5EF4-FFF2-40B4-BE49-F238E27FC236}">
                <a16:creationId xmlns:a16="http://schemas.microsoft.com/office/drawing/2014/main" id="{3CD9880F-12ED-4D91-8537-69736C0EE014}"/>
              </a:ext>
            </a:extLst>
          </p:cNvPr>
          <p:cNvPicPr>
            <a:picLocks noChangeAspect="1"/>
          </p:cNvPicPr>
          <p:nvPr/>
        </p:nvPicPr>
        <p:blipFill>
          <a:blip r:embed="rId3"/>
          <a:stretch>
            <a:fillRect/>
          </a:stretch>
        </p:blipFill>
        <p:spPr>
          <a:xfrm>
            <a:off x="5504749" y="486608"/>
            <a:ext cx="1743607" cy="1743607"/>
          </a:xfrm>
          <a:prstGeom prst="rect">
            <a:avLst/>
          </a:prstGeom>
        </p:spPr>
      </p:pic>
      <p:pic>
        <p:nvPicPr>
          <p:cNvPr id="25" name="Picture 24">
            <a:extLst>
              <a:ext uri="{FF2B5EF4-FFF2-40B4-BE49-F238E27FC236}">
                <a16:creationId xmlns:a16="http://schemas.microsoft.com/office/drawing/2014/main" id="{E60ECCC4-AFEB-4417-A906-BC64AD0E6E78}"/>
              </a:ext>
            </a:extLst>
          </p:cNvPr>
          <p:cNvPicPr>
            <a:picLocks noChangeAspect="1"/>
          </p:cNvPicPr>
          <p:nvPr/>
        </p:nvPicPr>
        <p:blipFill>
          <a:blip r:embed="rId4"/>
          <a:stretch>
            <a:fillRect/>
          </a:stretch>
        </p:blipFill>
        <p:spPr>
          <a:xfrm>
            <a:off x="7355264" y="486607"/>
            <a:ext cx="1743607" cy="1743607"/>
          </a:xfrm>
          <a:prstGeom prst="rect">
            <a:avLst/>
          </a:prstGeom>
        </p:spPr>
      </p:pic>
      <p:pic>
        <p:nvPicPr>
          <p:cNvPr id="28" name="Picture 27">
            <a:extLst>
              <a:ext uri="{FF2B5EF4-FFF2-40B4-BE49-F238E27FC236}">
                <a16:creationId xmlns:a16="http://schemas.microsoft.com/office/drawing/2014/main" id="{57896F1E-404E-46ED-9CBD-7725B34A6B1D}"/>
              </a:ext>
            </a:extLst>
          </p:cNvPr>
          <p:cNvPicPr>
            <a:picLocks noChangeAspect="1"/>
          </p:cNvPicPr>
          <p:nvPr/>
        </p:nvPicPr>
        <p:blipFill>
          <a:blip r:embed="rId5"/>
          <a:stretch>
            <a:fillRect/>
          </a:stretch>
        </p:blipFill>
        <p:spPr>
          <a:xfrm>
            <a:off x="3812906" y="2738462"/>
            <a:ext cx="1743607" cy="1743607"/>
          </a:xfrm>
          <a:prstGeom prst="rect">
            <a:avLst/>
          </a:prstGeom>
        </p:spPr>
      </p:pic>
      <p:pic>
        <p:nvPicPr>
          <p:cNvPr id="29" name="Picture 28">
            <a:extLst>
              <a:ext uri="{FF2B5EF4-FFF2-40B4-BE49-F238E27FC236}">
                <a16:creationId xmlns:a16="http://schemas.microsoft.com/office/drawing/2014/main" id="{45DCC5BC-05C2-40F4-AB63-C37290D467C5}"/>
              </a:ext>
            </a:extLst>
          </p:cNvPr>
          <p:cNvPicPr>
            <a:picLocks noChangeAspect="1"/>
          </p:cNvPicPr>
          <p:nvPr/>
        </p:nvPicPr>
        <p:blipFill>
          <a:blip r:embed="rId6"/>
          <a:stretch>
            <a:fillRect/>
          </a:stretch>
        </p:blipFill>
        <p:spPr>
          <a:xfrm>
            <a:off x="5629275" y="2729472"/>
            <a:ext cx="1743607" cy="1743607"/>
          </a:xfrm>
          <a:prstGeom prst="rect">
            <a:avLst/>
          </a:prstGeom>
        </p:spPr>
      </p:pic>
      <p:pic>
        <p:nvPicPr>
          <p:cNvPr id="2" name="Picture 1">
            <a:extLst>
              <a:ext uri="{FF2B5EF4-FFF2-40B4-BE49-F238E27FC236}">
                <a16:creationId xmlns:a16="http://schemas.microsoft.com/office/drawing/2014/main" id="{4C87573E-A94F-485F-97AF-4506507EEDEB}"/>
              </a:ext>
            </a:extLst>
          </p:cNvPr>
          <p:cNvPicPr>
            <a:picLocks noChangeAspect="1"/>
          </p:cNvPicPr>
          <p:nvPr/>
        </p:nvPicPr>
        <p:blipFill>
          <a:blip r:embed="rId7"/>
          <a:stretch>
            <a:fillRect/>
          </a:stretch>
        </p:blipFill>
        <p:spPr>
          <a:xfrm>
            <a:off x="3741545" y="486606"/>
            <a:ext cx="1743607" cy="1743607"/>
          </a:xfrm>
          <a:prstGeom prst="rect">
            <a:avLst/>
          </a:prstGeom>
        </p:spPr>
      </p:pic>
      <p:pic>
        <p:nvPicPr>
          <p:cNvPr id="3" name="Picture 2">
            <a:extLst>
              <a:ext uri="{FF2B5EF4-FFF2-40B4-BE49-F238E27FC236}">
                <a16:creationId xmlns:a16="http://schemas.microsoft.com/office/drawing/2014/main" id="{C5BB1FE5-4A46-4E59-A144-5707D18E6FC6}"/>
              </a:ext>
            </a:extLst>
          </p:cNvPr>
          <p:cNvPicPr>
            <a:picLocks noChangeAspect="1"/>
          </p:cNvPicPr>
          <p:nvPr/>
        </p:nvPicPr>
        <p:blipFill>
          <a:blip r:embed="rId8"/>
          <a:stretch>
            <a:fillRect/>
          </a:stretch>
        </p:blipFill>
        <p:spPr>
          <a:xfrm>
            <a:off x="192277" y="2729472"/>
            <a:ext cx="1743607" cy="1743607"/>
          </a:xfrm>
          <a:prstGeom prst="rect">
            <a:avLst/>
          </a:prstGeom>
        </p:spPr>
      </p:pic>
      <p:pic>
        <p:nvPicPr>
          <p:cNvPr id="26" name="Picture 25" descr="A picture containing text, vector graphics&#10;&#10;Description automatically generated">
            <a:extLst>
              <a:ext uri="{FF2B5EF4-FFF2-40B4-BE49-F238E27FC236}">
                <a16:creationId xmlns:a16="http://schemas.microsoft.com/office/drawing/2014/main" id="{B591B739-A2C7-DD48-B77A-A305BD184C3E}"/>
              </a:ext>
            </a:extLst>
          </p:cNvPr>
          <p:cNvPicPr/>
          <p:nvPr/>
        </p:nvPicPr>
        <p:blipFill>
          <a:blip r:embed="rId9"/>
          <a:stretch>
            <a:fillRect/>
          </a:stretch>
        </p:blipFill>
        <p:spPr>
          <a:xfrm>
            <a:off x="282181" y="581867"/>
            <a:ext cx="1508125" cy="15081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0" name="Picture 29" descr="A close up of a sign&#10;&#10;Description automatically generated">
            <a:extLst>
              <a:ext uri="{FF2B5EF4-FFF2-40B4-BE49-F238E27FC236}">
                <a16:creationId xmlns:a16="http://schemas.microsoft.com/office/drawing/2014/main" id="{198287C7-D0B4-094C-9479-6C8AA3BEF44E}"/>
              </a:ext>
            </a:extLst>
          </p:cNvPr>
          <p:cNvPicPr/>
          <p:nvPr/>
        </p:nvPicPr>
        <p:blipFill>
          <a:blip r:embed="rId10"/>
          <a:stretch>
            <a:fillRect/>
          </a:stretch>
        </p:blipFill>
        <p:spPr>
          <a:xfrm>
            <a:off x="2110903" y="2830688"/>
            <a:ext cx="1508125" cy="15081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1" name="Picture 30" descr="A close up of a sign&#10;&#10;Description automatically generated">
            <a:extLst>
              <a:ext uri="{FF2B5EF4-FFF2-40B4-BE49-F238E27FC236}">
                <a16:creationId xmlns:a16="http://schemas.microsoft.com/office/drawing/2014/main" id="{B16151E0-AF18-814E-A02B-445F3FA99034}"/>
              </a:ext>
            </a:extLst>
          </p:cNvPr>
          <p:cNvPicPr/>
          <p:nvPr/>
        </p:nvPicPr>
        <p:blipFill>
          <a:blip r:embed="rId11"/>
          <a:stretch>
            <a:fillRect/>
          </a:stretch>
        </p:blipFill>
        <p:spPr>
          <a:xfrm>
            <a:off x="7473004" y="2830687"/>
            <a:ext cx="1508125" cy="15081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538556918"/>
      </p:ext>
    </p:extLst>
  </p:cSld>
  <p:clrMapOvr>
    <a:masterClrMapping/>
  </p:clrMapOvr>
  <p:transition spd="slow">
    <p:wip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4366022"/>
          </a:xfrm>
        </p:spPr>
        <p:txBody>
          <a:bodyPr>
            <a:normAutofit/>
          </a:bodyPr>
          <a:lstStyle/>
          <a:p>
            <a:r>
              <a:rPr lang="en-CA" sz="5400" dirty="0"/>
              <a:t>Please Pass your answers to a neighboring team</a:t>
            </a:r>
          </a:p>
        </p:txBody>
      </p:sp>
    </p:spTree>
    <p:extLst>
      <p:ext uri="{BB962C8B-B14F-4D97-AF65-F5344CB8AC3E}">
        <p14:creationId xmlns:p14="http://schemas.microsoft.com/office/powerpoint/2010/main" val="353011737"/>
      </p:ext>
    </p:extLst>
  </p:cSld>
  <p:clrMapOvr>
    <a:masterClrMapping/>
  </p:clrMapOvr>
  <p:transition spd="slow">
    <p:wip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89069"/>
            <a:ext cx="8229600" cy="4804171"/>
          </a:xfrm>
        </p:spPr>
        <p:txBody>
          <a:bodyPr>
            <a:normAutofit/>
          </a:bodyPr>
          <a:lstStyle/>
          <a:p>
            <a:br>
              <a:rPr lang="en-US" sz="4800" dirty="0">
                <a:effectLst/>
              </a:rPr>
            </a:br>
            <a:br>
              <a:rPr lang="en-US" sz="4800" dirty="0">
                <a:effectLst/>
              </a:rPr>
            </a:br>
            <a:r>
              <a:rPr lang="en-US" sz="4800" dirty="0">
                <a:effectLst/>
              </a:rPr>
              <a:t> </a:t>
            </a:r>
            <a:br>
              <a:rPr lang="en-CA" sz="4800" dirty="0">
                <a:effectLst/>
              </a:rPr>
            </a:br>
            <a:endParaRPr lang="en-CA" sz="4800" dirty="0"/>
          </a:p>
        </p:txBody>
      </p:sp>
      <p:sp>
        <p:nvSpPr>
          <p:cNvPr id="6" name="Rectangle 14"/>
          <p:cNvSpPr>
            <a:spLocks noChangeArrowheads="1"/>
          </p:cNvSpPr>
          <p:nvPr/>
        </p:nvSpPr>
        <p:spPr bwMode="auto">
          <a:xfrm>
            <a:off x="0" y="6172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7" name="Rectangle 15"/>
          <p:cNvSpPr>
            <a:spLocks noChangeArrowheads="1"/>
          </p:cNvSpPr>
          <p:nvPr/>
        </p:nvSpPr>
        <p:spPr bwMode="auto">
          <a:xfrm>
            <a:off x="0" y="1950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6" name="TextBox 15"/>
          <p:cNvSpPr txBox="1"/>
          <p:nvPr/>
        </p:nvSpPr>
        <p:spPr>
          <a:xfrm>
            <a:off x="187222" y="2127311"/>
            <a:ext cx="1143262" cy="369332"/>
          </a:xfrm>
          <a:prstGeom prst="rect">
            <a:avLst/>
          </a:prstGeom>
          <a:noFill/>
        </p:spPr>
        <p:txBody>
          <a:bodyPr wrap="none" rtlCol="0">
            <a:spAutoFit/>
          </a:bodyPr>
          <a:lstStyle/>
          <a:p>
            <a:r>
              <a:rPr lang="en-CA" dirty="0"/>
              <a:t>1.Dunlop</a:t>
            </a:r>
          </a:p>
        </p:txBody>
      </p:sp>
      <p:sp>
        <p:nvSpPr>
          <p:cNvPr id="17" name="TextBox 16"/>
          <p:cNvSpPr txBox="1"/>
          <p:nvPr/>
        </p:nvSpPr>
        <p:spPr>
          <a:xfrm>
            <a:off x="1976416" y="2121823"/>
            <a:ext cx="869149" cy="369332"/>
          </a:xfrm>
          <a:prstGeom prst="rect">
            <a:avLst/>
          </a:prstGeom>
          <a:noFill/>
        </p:spPr>
        <p:txBody>
          <a:bodyPr wrap="none" rtlCol="0">
            <a:spAutoFit/>
          </a:bodyPr>
          <a:lstStyle/>
          <a:p>
            <a:r>
              <a:rPr lang="en-CA" dirty="0"/>
              <a:t>2.QVC</a:t>
            </a:r>
          </a:p>
        </p:txBody>
      </p:sp>
      <p:sp>
        <p:nvSpPr>
          <p:cNvPr id="18" name="TextBox 17"/>
          <p:cNvSpPr txBox="1"/>
          <p:nvPr/>
        </p:nvSpPr>
        <p:spPr>
          <a:xfrm>
            <a:off x="3661074" y="2121822"/>
            <a:ext cx="1657078" cy="369332"/>
          </a:xfrm>
          <a:prstGeom prst="rect">
            <a:avLst/>
          </a:prstGeom>
          <a:noFill/>
        </p:spPr>
        <p:txBody>
          <a:bodyPr wrap="square" rtlCol="0">
            <a:spAutoFit/>
          </a:bodyPr>
          <a:lstStyle/>
          <a:p>
            <a:r>
              <a:rPr lang="en-CA" dirty="0"/>
              <a:t>3.Adobe</a:t>
            </a:r>
          </a:p>
        </p:txBody>
      </p:sp>
      <p:sp>
        <p:nvSpPr>
          <p:cNvPr id="19" name="TextBox 18"/>
          <p:cNvSpPr txBox="1"/>
          <p:nvPr/>
        </p:nvSpPr>
        <p:spPr>
          <a:xfrm>
            <a:off x="5460567" y="2133888"/>
            <a:ext cx="958917" cy="369332"/>
          </a:xfrm>
          <a:prstGeom prst="rect">
            <a:avLst/>
          </a:prstGeom>
          <a:noFill/>
        </p:spPr>
        <p:txBody>
          <a:bodyPr wrap="none" rtlCol="0">
            <a:spAutoFit/>
          </a:bodyPr>
          <a:lstStyle/>
          <a:p>
            <a:r>
              <a:rPr lang="en-CA" dirty="0"/>
              <a:t>4.Xerox</a:t>
            </a:r>
          </a:p>
        </p:txBody>
      </p:sp>
      <p:sp>
        <p:nvSpPr>
          <p:cNvPr id="20" name="TextBox 19"/>
          <p:cNvSpPr txBox="1"/>
          <p:nvPr/>
        </p:nvSpPr>
        <p:spPr>
          <a:xfrm>
            <a:off x="7360768" y="2121822"/>
            <a:ext cx="1260281" cy="369332"/>
          </a:xfrm>
          <a:prstGeom prst="rect">
            <a:avLst/>
          </a:prstGeom>
          <a:noFill/>
        </p:spPr>
        <p:txBody>
          <a:bodyPr wrap="none" rtlCol="0">
            <a:spAutoFit/>
          </a:bodyPr>
          <a:lstStyle/>
          <a:p>
            <a:r>
              <a:rPr lang="en-CA" dirty="0"/>
              <a:t>5.Pinterest</a:t>
            </a:r>
          </a:p>
        </p:txBody>
      </p:sp>
      <p:sp>
        <p:nvSpPr>
          <p:cNvPr id="21" name="TextBox 20"/>
          <p:cNvSpPr txBox="1"/>
          <p:nvPr/>
        </p:nvSpPr>
        <p:spPr>
          <a:xfrm>
            <a:off x="203837" y="4377335"/>
            <a:ext cx="1072730" cy="369332"/>
          </a:xfrm>
          <a:prstGeom prst="rect">
            <a:avLst/>
          </a:prstGeom>
          <a:noFill/>
        </p:spPr>
        <p:txBody>
          <a:bodyPr wrap="none" rtlCol="0">
            <a:spAutoFit/>
          </a:bodyPr>
          <a:lstStyle/>
          <a:p>
            <a:r>
              <a:rPr lang="en-CA" dirty="0"/>
              <a:t>6.YMCA</a:t>
            </a:r>
          </a:p>
        </p:txBody>
      </p:sp>
      <p:sp>
        <p:nvSpPr>
          <p:cNvPr id="32" name="TextBox 31"/>
          <p:cNvSpPr txBox="1"/>
          <p:nvPr/>
        </p:nvSpPr>
        <p:spPr>
          <a:xfrm>
            <a:off x="2005388" y="4377379"/>
            <a:ext cx="1306768" cy="646331"/>
          </a:xfrm>
          <a:prstGeom prst="rect">
            <a:avLst/>
          </a:prstGeom>
          <a:noFill/>
        </p:spPr>
        <p:txBody>
          <a:bodyPr wrap="none" rtlCol="0">
            <a:spAutoFit/>
          </a:bodyPr>
          <a:lstStyle/>
          <a:p>
            <a:r>
              <a:rPr lang="en-CA" dirty="0"/>
              <a:t>7.Rockstar </a:t>
            </a:r>
          </a:p>
          <a:p>
            <a:r>
              <a:rPr lang="en-CA" dirty="0"/>
              <a:t>Games</a:t>
            </a:r>
          </a:p>
        </p:txBody>
      </p:sp>
      <p:sp>
        <p:nvSpPr>
          <p:cNvPr id="33" name="TextBox 32"/>
          <p:cNvSpPr txBox="1"/>
          <p:nvPr/>
        </p:nvSpPr>
        <p:spPr>
          <a:xfrm>
            <a:off x="3808285" y="4387525"/>
            <a:ext cx="1920719" cy="646331"/>
          </a:xfrm>
          <a:prstGeom prst="rect">
            <a:avLst/>
          </a:prstGeom>
          <a:noFill/>
        </p:spPr>
        <p:txBody>
          <a:bodyPr wrap="none" rtlCol="0">
            <a:spAutoFit/>
          </a:bodyPr>
          <a:lstStyle/>
          <a:p>
            <a:r>
              <a:rPr lang="en-CA" dirty="0"/>
              <a:t>8.Zurich </a:t>
            </a:r>
          </a:p>
          <a:p>
            <a:r>
              <a:rPr lang="en-CA" dirty="0"/>
              <a:t>Insurance Group</a:t>
            </a:r>
          </a:p>
        </p:txBody>
      </p:sp>
      <p:sp>
        <p:nvSpPr>
          <p:cNvPr id="34" name="TextBox 33"/>
          <p:cNvSpPr txBox="1"/>
          <p:nvPr/>
        </p:nvSpPr>
        <p:spPr>
          <a:xfrm>
            <a:off x="5625774" y="4377335"/>
            <a:ext cx="1422184" cy="369332"/>
          </a:xfrm>
          <a:prstGeom prst="rect">
            <a:avLst/>
          </a:prstGeom>
          <a:noFill/>
        </p:spPr>
        <p:txBody>
          <a:bodyPr wrap="none" rtlCol="0">
            <a:spAutoFit/>
          </a:bodyPr>
          <a:lstStyle/>
          <a:p>
            <a:r>
              <a:rPr lang="en-CA" dirty="0"/>
              <a:t>9.Nespresso</a:t>
            </a:r>
          </a:p>
        </p:txBody>
      </p:sp>
      <p:sp>
        <p:nvSpPr>
          <p:cNvPr id="35" name="TextBox 34"/>
          <p:cNvSpPr txBox="1"/>
          <p:nvPr/>
        </p:nvSpPr>
        <p:spPr>
          <a:xfrm>
            <a:off x="7342465" y="4367427"/>
            <a:ext cx="1197764" cy="369332"/>
          </a:xfrm>
          <a:prstGeom prst="rect">
            <a:avLst/>
          </a:prstGeom>
          <a:noFill/>
        </p:spPr>
        <p:txBody>
          <a:bodyPr wrap="none" rtlCol="0">
            <a:spAutoFit/>
          </a:bodyPr>
          <a:lstStyle/>
          <a:p>
            <a:r>
              <a:rPr lang="en-CA" dirty="0"/>
              <a:t>10.Wilson</a:t>
            </a:r>
          </a:p>
        </p:txBody>
      </p:sp>
      <p:pic>
        <p:nvPicPr>
          <p:cNvPr id="22" name="Picture 21">
            <a:extLst>
              <a:ext uri="{FF2B5EF4-FFF2-40B4-BE49-F238E27FC236}">
                <a16:creationId xmlns:a16="http://schemas.microsoft.com/office/drawing/2014/main" id="{B51F71A5-BDE5-4AB8-84EF-C9011FEAA328}"/>
              </a:ext>
            </a:extLst>
          </p:cNvPr>
          <p:cNvPicPr>
            <a:picLocks noChangeAspect="1"/>
          </p:cNvPicPr>
          <p:nvPr/>
        </p:nvPicPr>
        <p:blipFill>
          <a:blip r:embed="rId2"/>
          <a:stretch>
            <a:fillRect/>
          </a:stretch>
        </p:blipFill>
        <p:spPr>
          <a:xfrm>
            <a:off x="1950426" y="486607"/>
            <a:ext cx="1743607" cy="1743607"/>
          </a:xfrm>
          <a:prstGeom prst="rect">
            <a:avLst/>
          </a:prstGeom>
        </p:spPr>
      </p:pic>
      <p:pic>
        <p:nvPicPr>
          <p:cNvPr id="24" name="Picture 23">
            <a:extLst>
              <a:ext uri="{FF2B5EF4-FFF2-40B4-BE49-F238E27FC236}">
                <a16:creationId xmlns:a16="http://schemas.microsoft.com/office/drawing/2014/main" id="{3CD9880F-12ED-4D91-8537-69736C0EE014}"/>
              </a:ext>
            </a:extLst>
          </p:cNvPr>
          <p:cNvPicPr>
            <a:picLocks noChangeAspect="1"/>
          </p:cNvPicPr>
          <p:nvPr/>
        </p:nvPicPr>
        <p:blipFill>
          <a:blip r:embed="rId3"/>
          <a:stretch>
            <a:fillRect/>
          </a:stretch>
        </p:blipFill>
        <p:spPr>
          <a:xfrm>
            <a:off x="5504749" y="486608"/>
            <a:ext cx="1743607" cy="1743607"/>
          </a:xfrm>
          <a:prstGeom prst="rect">
            <a:avLst/>
          </a:prstGeom>
        </p:spPr>
      </p:pic>
      <p:pic>
        <p:nvPicPr>
          <p:cNvPr id="25" name="Picture 24">
            <a:extLst>
              <a:ext uri="{FF2B5EF4-FFF2-40B4-BE49-F238E27FC236}">
                <a16:creationId xmlns:a16="http://schemas.microsoft.com/office/drawing/2014/main" id="{E60ECCC4-AFEB-4417-A906-BC64AD0E6E78}"/>
              </a:ext>
            </a:extLst>
          </p:cNvPr>
          <p:cNvPicPr>
            <a:picLocks noChangeAspect="1"/>
          </p:cNvPicPr>
          <p:nvPr/>
        </p:nvPicPr>
        <p:blipFill>
          <a:blip r:embed="rId4"/>
          <a:stretch>
            <a:fillRect/>
          </a:stretch>
        </p:blipFill>
        <p:spPr>
          <a:xfrm>
            <a:off x="7355264" y="486607"/>
            <a:ext cx="1743607" cy="1743607"/>
          </a:xfrm>
          <a:prstGeom prst="rect">
            <a:avLst/>
          </a:prstGeom>
        </p:spPr>
      </p:pic>
      <p:pic>
        <p:nvPicPr>
          <p:cNvPr id="28" name="Picture 27">
            <a:extLst>
              <a:ext uri="{FF2B5EF4-FFF2-40B4-BE49-F238E27FC236}">
                <a16:creationId xmlns:a16="http://schemas.microsoft.com/office/drawing/2014/main" id="{57896F1E-404E-46ED-9CBD-7725B34A6B1D}"/>
              </a:ext>
            </a:extLst>
          </p:cNvPr>
          <p:cNvPicPr>
            <a:picLocks noChangeAspect="1"/>
          </p:cNvPicPr>
          <p:nvPr/>
        </p:nvPicPr>
        <p:blipFill>
          <a:blip r:embed="rId5"/>
          <a:stretch>
            <a:fillRect/>
          </a:stretch>
        </p:blipFill>
        <p:spPr>
          <a:xfrm>
            <a:off x="3812906" y="2738462"/>
            <a:ext cx="1743607" cy="1743607"/>
          </a:xfrm>
          <a:prstGeom prst="rect">
            <a:avLst/>
          </a:prstGeom>
        </p:spPr>
      </p:pic>
      <p:pic>
        <p:nvPicPr>
          <p:cNvPr id="29" name="Picture 28">
            <a:extLst>
              <a:ext uri="{FF2B5EF4-FFF2-40B4-BE49-F238E27FC236}">
                <a16:creationId xmlns:a16="http://schemas.microsoft.com/office/drawing/2014/main" id="{45DCC5BC-05C2-40F4-AB63-C37290D467C5}"/>
              </a:ext>
            </a:extLst>
          </p:cNvPr>
          <p:cNvPicPr>
            <a:picLocks noChangeAspect="1"/>
          </p:cNvPicPr>
          <p:nvPr/>
        </p:nvPicPr>
        <p:blipFill>
          <a:blip r:embed="rId6"/>
          <a:stretch>
            <a:fillRect/>
          </a:stretch>
        </p:blipFill>
        <p:spPr>
          <a:xfrm>
            <a:off x="5629275" y="2729472"/>
            <a:ext cx="1743607" cy="1743607"/>
          </a:xfrm>
          <a:prstGeom prst="rect">
            <a:avLst/>
          </a:prstGeom>
        </p:spPr>
      </p:pic>
      <p:sp>
        <p:nvSpPr>
          <p:cNvPr id="2" name="TextBox 1">
            <a:extLst>
              <a:ext uri="{FF2B5EF4-FFF2-40B4-BE49-F238E27FC236}">
                <a16:creationId xmlns:a16="http://schemas.microsoft.com/office/drawing/2014/main" id="{B8CAA773-21AF-4F79-8171-578700E55EE1}"/>
              </a:ext>
            </a:extLst>
          </p:cNvPr>
          <p:cNvSpPr txBox="1"/>
          <p:nvPr/>
        </p:nvSpPr>
        <p:spPr>
          <a:xfrm>
            <a:off x="3820548" y="103019"/>
            <a:ext cx="1377300" cy="369332"/>
          </a:xfrm>
          <a:prstGeom prst="rect">
            <a:avLst/>
          </a:prstGeom>
          <a:noFill/>
        </p:spPr>
        <p:txBody>
          <a:bodyPr wrap="none" rtlCol="0">
            <a:spAutoFit/>
          </a:bodyPr>
          <a:lstStyle/>
          <a:p>
            <a:r>
              <a:rPr lang="en-CA" b="1" dirty="0"/>
              <a:t>ANSWERS</a:t>
            </a:r>
          </a:p>
        </p:txBody>
      </p:sp>
      <p:pic>
        <p:nvPicPr>
          <p:cNvPr id="3" name="Picture 2">
            <a:extLst>
              <a:ext uri="{FF2B5EF4-FFF2-40B4-BE49-F238E27FC236}">
                <a16:creationId xmlns:a16="http://schemas.microsoft.com/office/drawing/2014/main" id="{00D1E796-7CE5-437E-B4C9-1CD65A35198A}"/>
              </a:ext>
            </a:extLst>
          </p:cNvPr>
          <p:cNvPicPr>
            <a:picLocks noChangeAspect="1"/>
          </p:cNvPicPr>
          <p:nvPr/>
        </p:nvPicPr>
        <p:blipFill>
          <a:blip r:embed="rId7"/>
          <a:stretch>
            <a:fillRect/>
          </a:stretch>
        </p:blipFill>
        <p:spPr>
          <a:xfrm>
            <a:off x="3727587" y="484792"/>
            <a:ext cx="1743607" cy="1743607"/>
          </a:xfrm>
          <a:prstGeom prst="rect">
            <a:avLst/>
          </a:prstGeom>
        </p:spPr>
      </p:pic>
      <p:pic>
        <p:nvPicPr>
          <p:cNvPr id="5" name="Picture 4">
            <a:extLst>
              <a:ext uri="{FF2B5EF4-FFF2-40B4-BE49-F238E27FC236}">
                <a16:creationId xmlns:a16="http://schemas.microsoft.com/office/drawing/2014/main" id="{958E5C47-6671-4C6A-A5BF-F1A6F84D9DB6}"/>
              </a:ext>
            </a:extLst>
          </p:cNvPr>
          <p:cNvPicPr>
            <a:picLocks noChangeAspect="1"/>
          </p:cNvPicPr>
          <p:nvPr/>
        </p:nvPicPr>
        <p:blipFill>
          <a:blip r:embed="rId8"/>
          <a:stretch>
            <a:fillRect/>
          </a:stretch>
        </p:blipFill>
        <p:spPr>
          <a:xfrm>
            <a:off x="181491" y="2729471"/>
            <a:ext cx="1743607" cy="1743607"/>
          </a:xfrm>
          <a:prstGeom prst="rect">
            <a:avLst/>
          </a:prstGeom>
        </p:spPr>
      </p:pic>
      <p:pic>
        <p:nvPicPr>
          <p:cNvPr id="26" name="Picture 25" descr="A picture containing text, vector graphics&#10;&#10;Description automatically generated">
            <a:extLst>
              <a:ext uri="{FF2B5EF4-FFF2-40B4-BE49-F238E27FC236}">
                <a16:creationId xmlns:a16="http://schemas.microsoft.com/office/drawing/2014/main" id="{E0B56F50-3BF4-984D-BD6F-E5D12B2E3EBE}"/>
              </a:ext>
            </a:extLst>
          </p:cNvPr>
          <p:cNvPicPr/>
          <p:nvPr/>
        </p:nvPicPr>
        <p:blipFill>
          <a:blip r:embed="rId9"/>
          <a:stretch>
            <a:fillRect/>
          </a:stretch>
        </p:blipFill>
        <p:spPr>
          <a:xfrm>
            <a:off x="282181" y="581867"/>
            <a:ext cx="1508125" cy="15081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0" name="Picture 29" descr="A close up of a sign&#10;&#10;Description automatically generated">
            <a:extLst>
              <a:ext uri="{FF2B5EF4-FFF2-40B4-BE49-F238E27FC236}">
                <a16:creationId xmlns:a16="http://schemas.microsoft.com/office/drawing/2014/main" id="{89D25A1E-93E6-7147-8A6A-9089300F1717}"/>
              </a:ext>
            </a:extLst>
          </p:cNvPr>
          <p:cNvPicPr/>
          <p:nvPr/>
        </p:nvPicPr>
        <p:blipFill>
          <a:blip r:embed="rId10"/>
          <a:stretch>
            <a:fillRect/>
          </a:stretch>
        </p:blipFill>
        <p:spPr>
          <a:xfrm>
            <a:off x="2110903" y="2830688"/>
            <a:ext cx="1508125" cy="15081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1" name="Picture 30" descr="A close up of a sign&#10;&#10;Description automatically generated">
            <a:extLst>
              <a:ext uri="{FF2B5EF4-FFF2-40B4-BE49-F238E27FC236}">
                <a16:creationId xmlns:a16="http://schemas.microsoft.com/office/drawing/2014/main" id="{50EBC532-AFF3-7C4D-A6DB-40474D17A504}"/>
              </a:ext>
            </a:extLst>
          </p:cNvPr>
          <p:cNvPicPr/>
          <p:nvPr/>
        </p:nvPicPr>
        <p:blipFill>
          <a:blip r:embed="rId11"/>
          <a:stretch>
            <a:fillRect/>
          </a:stretch>
        </p:blipFill>
        <p:spPr>
          <a:xfrm>
            <a:off x="7473004" y="2830687"/>
            <a:ext cx="1508125" cy="15081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4225287461"/>
      </p:ext>
    </p:extLst>
  </p:cSld>
  <p:clrMapOvr>
    <a:masterClrMapping/>
  </p:clrMapOvr>
  <p:transition spd="slow">
    <p:wip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4499372"/>
          </a:xfrm>
        </p:spPr>
        <p:txBody>
          <a:bodyPr>
            <a:normAutofit/>
          </a:bodyPr>
          <a:lstStyle/>
          <a:p>
            <a:br>
              <a:rPr lang="en-US" sz="5400" dirty="0">
                <a:effectLst/>
              </a:rPr>
            </a:br>
            <a:r>
              <a:rPr lang="en-US" sz="6000" dirty="0">
                <a:effectLst/>
              </a:rPr>
              <a:t>Audio Round:</a:t>
            </a:r>
            <a:br>
              <a:rPr lang="en-CA" sz="6000" dirty="0">
                <a:effectLst/>
              </a:rPr>
            </a:br>
            <a:r>
              <a:rPr lang="en-CA" sz="5400" dirty="0">
                <a:effectLst/>
              </a:rPr>
              <a:t>Duets – Name the Song and Both Artists</a:t>
            </a:r>
            <a:br>
              <a:rPr lang="en-CA" sz="5400" dirty="0">
                <a:effectLst/>
              </a:rPr>
            </a:br>
            <a:endParaRPr lang="en-CA" sz="5400" dirty="0"/>
          </a:p>
        </p:txBody>
      </p:sp>
    </p:spTree>
    <p:extLst>
      <p:ext uri="{BB962C8B-B14F-4D97-AF65-F5344CB8AC3E}">
        <p14:creationId xmlns:p14="http://schemas.microsoft.com/office/powerpoint/2010/main" val="2641572428"/>
      </p:ext>
    </p:extLst>
  </p:cSld>
  <p:clrMapOvr>
    <a:masterClrMapping/>
  </p:clrMapOvr>
  <p:transition spd="slow">
    <p:wip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4023122"/>
          </a:xfrm>
        </p:spPr>
        <p:txBody>
          <a:bodyPr>
            <a:normAutofit/>
          </a:bodyPr>
          <a:lstStyle/>
          <a:p>
            <a:r>
              <a:rPr lang="en-CA" sz="5400" dirty="0"/>
              <a:t>Listen to this YouTube Clip, and then note your 10 answers</a:t>
            </a:r>
          </a:p>
        </p:txBody>
      </p:sp>
    </p:spTree>
    <p:extLst>
      <p:ext uri="{BB962C8B-B14F-4D97-AF65-F5344CB8AC3E}">
        <p14:creationId xmlns:p14="http://schemas.microsoft.com/office/powerpoint/2010/main" val="3748453122"/>
      </p:ext>
    </p:extLst>
  </p:cSld>
  <p:clrMapOvr>
    <a:masterClrMapping/>
  </p:clrMapOvr>
  <p:transition spd="slow">
    <p:wip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4023122"/>
          </a:xfrm>
        </p:spPr>
        <p:txBody>
          <a:bodyPr>
            <a:normAutofit/>
          </a:bodyPr>
          <a:lstStyle/>
          <a:p>
            <a:br>
              <a:rPr lang="en-US" sz="5400" u="sng" dirty="0">
                <a:effectLst/>
                <a:hlinkClick r:id="rId2"/>
              </a:rPr>
            </a:br>
            <a:r>
              <a:rPr lang="en-US" sz="2000" u="sng" dirty="0">
                <a:effectLst/>
                <a:hlinkClick r:id="rId3"/>
              </a:rPr>
              <a:t>https://quiznight.vids.io/videos/7c9edab21216e7c2f4/quizrunners-quiz-1-audio-round</a:t>
            </a:r>
            <a:br>
              <a:rPr lang="en-CA" sz="5400" dirty="0">
                <a:effectLst/>
              </a:rPr>
            </a:br>
            <a:endParaRPr lang="en-CA" sz="5400" dirty="0"/>
          </a:p>
        </p:txBody>
      </p:sp>
    </p:spTree>
    <p:extLst>
      <p:ext uri="{BB962C8B-B14F-4D97-AF65-F5344CB8AC3E}">
        <p14:creationId xmlns:p14="http://schemas.microsoft.com/office/powerpoint/2010/main" val="4136003584"/>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CA" sz="5400" dirty="0"/>
            </a:br>
            <a:r>
              <a:rPr lang="en-CA" sz="5400" dirty="0"/>
              <a:t>General Knowledge Question #1</a:t>
            </a:r>
          </a:p>
        </p:txBody>
      </p:sp>
      <p:sp>
        <p:nvSpPr>
          <p:cNvPr id="3" name="Content Placeholder 2"/>
          <p:cNvSpPr>
            <a:spLocks noGrp="1"/>
          </p:cNvSpPr>
          <p:nvPr>
            <p:ph idx="1"/>
          </p:nvPr>
        </p:nvSpPr>
        <p:spPr>
          <a:xfrm>
            <a:off x="457200" y="1771650"/>
            <a:ext cx="8229600" cy="2960370"/>
          </a:xfrm>
        </p:spPr>
        <p:txBody>
          <a:bodyPr>
            <a:noAutofit/>
          </a:bodyPr>
          <a:lstStyle/>
          <a:p>
            <a:pPr marL="137160" indent="0" algn="ctr">
              <a:buNone/>
            </a:pPr>
            <a:r>
              <a:rPr lang="en-US" sz="4000" dirty="0"/>
              <a:t>What men’s evening wear got its name from a park in the Hudson Valley where New York’s elite were known to congregate in the 1890s? </a:t>
            </a:r>
            <a:endParaRPr lang="en-CA" sz="4000" dirty="0"/>
          </a:p>
        </p:txBody>
      </p:sp>
    </p:spTree>
    <p:extLst>
      <p:ext uri="{BB962C8B-B14F-4D97-AF65-F5344CB8AC3E}">
        <p14:creationId xmlns:p14="http://schemas.microsoft.com/office/powerpoint/2010/main" val="3327599575"/>
      </p:ext>
    </p:extLst>
  </p:cSld>
  <p:clrMapOvr>
    <a:masterClrMapping/>
  </p:clrMapOvr>
  <p:transition spd="slow">
    <p:wip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4366022"/>
          </a:xfrm>
        </p:spPr>
        <p:txBody>
          <a:bodyPr>
            <a:normAutofit/>
          </a:bodyPr>
          <a:lstStyle/>
          <a:p>
            <a:r>
              <a:rPr lang="en-CA" sz="5400" dirty="0"/>
              <a:t>Please Pass your answers to a neighboring team</a:t>
            </a:r>
          </a:p>
        </p:txBody>
      </p:sp>
    </p:spTree>
    <p:extLst>
      <p:ext uri="{BB962C8B-B14F-4D97-AF65-F5344CB8AC3E}">
        <p14:creationId xmlns:p14="http://schemas.microsoft.com/office/powerpoint/2010/main" val="687005733"/>
      </p:ext>
    </p:extLst>
  </p:cSld>
  <p:clrMapOvr>
    <a:masterClrMapping/>
  </p:clrMapOvr>
  <p:transition spd="slow">
    <p:wip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1165622"/>
          </a:xfrm>
        </p:spPr>
        <p:txBody>
          <a:bodyPr>
            <a:normAutofit/>
          </a:bodyPr>
          <a:lstStyle/>
          <a:p>
            <a:r>
              <a:rPr lang="en-CA" sz="5400" dirty="0"/>
              <a:t>Answers:</a:t>
            </a:r>
          </a:p>
        </p:txBody>
      </p:sp>
      <p:sp>
        <p:nvSpPr>
          <p:cNvPr id="3" name="Content Placeholder 2"/>
          <p:cNvSpPr>
            <a:spLocks noGrp="1"/>
          </p:cNvSpPr>
          <p:nvPr>
            <p:ph idx="1"/>
          </p:nvPr>
        </p:nvSpPr>
        <p:spPr>
          <a:xfrm>
            <a:off x="457200" y="1371600"/>
            <a:ext cx="8229600" cy="3657600"/>
          </a:xfrm>
        </p:spPr>
        <p:txBody>
          <a:bodyPr>
            <a:normAutofit fontScale="77500" lnSpcReduction="20000"/>
          </a:bodyPr>
          <a:lstStyle/>
          <a:p>
            <a:pPr marL="651510" lvl="0" indent="-514350">
              <a:buFont typeface="+mj-lt"/>
              <a:buAutoNum type="arabicPeriod"/>
            </a:pPr>
            <a:r>
              <a:rPr lang="en-US" b="1" dirty="0"/>
              <a:t>“Old Town Road” – Lil </a:t>
            </a:r>
            <a:r>
              <a:rPr lang="en-US" b="1" dirty="0" err="1"/>
              <a:t>Nas</a:t>
            </a:r>
            <a:r>
              <a:rPr lang="en-US" b="1" dirty="0"/>
              <a:t> X &amp; Billy Ray Cyrus</a:t>
            </a:r>
            <a:endParaRPr lang="en-CA" dirty="0"/>
          </a:p>
          <a:p>
            <a:pPr marL="651510" lvl="0" indent="-514350">
              <a:buFont typeface="+mj-lt"/>
              <a:buAutoNum type="arabicPeriod"/>
            </a:pPr>
            <a:r>
              <a:rPr lang="en-US" b="1" dirty="0"/>
              <a:t>“Summer Nights” – John Travolta &amp; Olivia Newton-John</a:t>
            </a:r>
            <a:endParaRPr lang="en-CA" dirty="0"/>
          </a:p>
          <a:p>
            <a:pPr marL="651510" lvl="0" indent="-514350">
              <a:buFont typeface="+mj-lt"/>
              <a:buAutoNum type="arabicPeriod"/>
            </a:pPr>
            <a:r>
              <a:rPr lang="en-US" b="1" dirty="0"/>
              <a:t>“Ebony and Ivory” – Paul McCartney &amp; Stevie Wonder</a:t>
            </a:r>
            <a:endParaRPr lang="en-CA" dirty="0"/>
          </a:p>
          <a:p>
            <a:pPr marL="651510" lvl="0" indent="-514350">
              <a:buFont typeface="+mj-lt"/>
              <a:buAutoNum type="arabicPeriod"/>
            </a:pPr>
            <a:r>
              <a:rPr lang="en-US" b="1" dirty="0"/>
              <a:t>“</a:t>
            </a:r>
            <a:r>
              <a:rPr lang="en-US" b="1" dirty="0" err="1"/>
              <a:t>Despacito</a:t>
            </a:r>
            <a:r>
              <a:rPr lang="en-US" b="1" dirty="0"/>
              <a:t>” – Luis </a:t>
            </a:r>
            <a:r>
              <a:rPr lang="en-US" b="1" dirty="0" err="1"/>
              <a:t>Fonsi</a:t>
            </a:r>
            <a:r>
              <a:rPr lang="en-US" b="1" dirty="0"/>
              <a:t> &amp; Daddy Yankee</a:t>
            </a:r>
            <a:endParaRPr lang="en-CA" dirty="0"/>
          </a:p>
          <a:p>
            <a:pPr marL="651510" lvl="0" indent="-514350">
              <a:buFont typeface="+mj-lt"/>
              <a:buAutoNum type="arabicPeriod"/>
            </a:pPr>
            <a:r>
              <a:rPr lang="en-US" b="1" dirty="0"/>
              <a:t>“I Knew You Were Waiting (For Me)” – George Michael and Aretha Franklin</a:t>
            </a:r>
            <a:endParaRPr lang="en-CA" dirty="0"/>
          </a:p>
          <a:p>
            <a:pPr marL="651510" lvl="0" indent="-514350">
              <a:buFont typeface="+mj-lt"/>
              <a:buAutoNum type="arabicPeriod"/>
            </a:pPr>
            <a:r>
              <a:rPr lang="en-US" b="1" dirty="0"/>
              <a:t>“Promiscuous” – Nelly Furtado &amp; </a:t>
            </a:r>
            <a:r>
              <a:rPr lang="en-US" b="1" dirty="0" err="1"/>
              <a:t>Timbaland</a:t>
            </a:r>
            <a:endParaRPr lang="en-CA" dirty="0"/>
          </a:p>
          <a:p>
            <a:pPr marL="651510" lvl="0" indent="-514350">
              <a:buFont typeface="+mj-lt"/>
              <a:buAutoNum type="arabicPeriod"/>
            </a:pPr>
            <a:r>
              <a:rPr lang="en-US" b="1" dirty="0"/>
              <a:t>“Empire State of Mind” – Jay-Z &amp; Alicia Keys</a:t>
            </a:r>
            <a:endParaRPr lang="en-CA" dirty="0"/>
          </a:p>
          <a:p>
            <a:pPr marL="651510" lvl="0" indent="-514350">
              <a:buFont typeface="+mj-lt"/>
              <a:buAutoNum type="arabicPeriod"/>
            </a:pPr>
            <a:r>
              <a:rPr lang="en-US" b="1" dirty="0"/>
              <a:t>“American Boy” – Estelle &amp; Kanye West</a:t>
            </a:r>
            <a:endParaRPr lang="en-CA" dirty="0"/>
          </a:p>
          <a:p>
            <a:pPr marL="651510" lvl="0" indent="-514350">
              <a:buFont typeface="+mj-lt"/>
              <a:buAutoNum type="arabicPeriod"/>
            </a:pPr>
            <a:r>
              <a:rPr lang="en-US" b="1" dirty="0"/>
              <a:t>“Don’t go Breaking my Heart” – Elton John &amp; Kiki Dee</a:t>
            </a:r>
            <a:endParaRPr lang="en-CA" dirty="0"/>
          </a:p>
          <a:p>
            <a:pPr marL="651510" lvl="0" indent="-514350">
              <a:buFont typeface="+mj-lt"/>
              <a:buAutoNum type="arabicPeriod"/>
            </a:pPr>
            <a:r>
              <a:rPr lang="en-US" b="1" dirty="0"/>
              <a:t>“Up Where we Belong” – Joe Cocker &amp; Jennifer Warnes</a:t>
            </a:r>
            <a:endParaRPr lang="en-CA" dirty="0"/>
          </a:p>
        </p:txBody>
      </p:sp>
    </p:spTree>
    <p:extLst>
      <p:ext uri="{BB962C8B-B14F-4D97-AF65-F5344CB8AC3E}">
        <p14:creationId xmlns:p14="http://schemas.microsoft.com/office/powerpoint/2010/main" val="1390845261"/>
      </p:ext>
    </p:extLst>
  </p:cSld>
  <p:clrMapOvr>
    <a:masterClrMapping/>
  </p:clrMapOvr>
  <p:transition spd="slow">
    <p:wip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4023122"/>
          </a:xfrm>
        </p:spPr>
        <p:txBody>
          <a:bodyPr>
            <a:normAutofit/>
          </a:bodyPr>
          <a:lstStyle/>
          <a:p>
            <a:br>
              <a:rPr lang="en-US" sz="5400" dirty="0">
                <a:effectLst>
                  <a:outerShdw blurRad="38100" dist="38100" dir="2700000" algn="tl">
                    <a:srgbClr val="000000">
                      <a:alpha val="43137"/>
                    </a:srgbClr>
                  </a:outerShdw>
                </a:effectLst>
              </a:rPr>
            </a:br>
            <a:r>
              <a:rPr lang="en-US" sz="5400" dirty="0">
                <a:effectLst>
                  <a:outerShdw blurRad="38100" dist="38100" dir="2700000" algn="tl">
                    <a:srgbClr val="000000">
                      <a:alpha val="43137"/>
                    </a:srgbClr>
                  </a:outerShdw>
                </a:effectLst>
              </a:rPr>
              <a:t>Next Category: </a:t>
            </a:r>
            <a:br>
              <a:rPr lang="en-US" sz="5400" dirty="0">
                <a:effectLst>
                  <a:outerShdw blurRad="38100" dist="38100" dir="2700000" algn="tl">
                    <a:srgbClr val="000000">
                      <a:alpha val="43137"/>
                    </a:srgbClr>
                  </a:outerShdw>
                </a:effectLst>
              </a:rPr>
            </a:br>
            <a:r>
              <a:rPr lang="en-US" sz="5400" dirty="0">
                <a:effectLst/>
              </a:rPr>
              <a:t>Hey Mom, I got an “A” in Geography! </a:t>
            </a:r>
            <a:endParaRPr lang="en-CA" sz="5400" dirty="0">
              <a:effectLst/>
            </a:endParaRPr>
          </a:p>
        </p:txBody>
      </p:sp>
    </p:spTree>
    <p:extLst>
      <p:ext uri="{BB962C8B-B14F-4D97-AF65-F5344CB8AC3E}">
        <p14:creationId xmlns:p14="http://schemas.microsoft.com/office/powerpoint/2010/main" val="926280577"/>
      </p:ext>
    </p:extLst>
  </p:cSld>
  <p:clrMapOvr>
    <a:masterClrMapping/>
  </p:clrMapOvr>
  <p:transition spd="slow">
    <p:wip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4939" y="209550"/>
            <a:ext cx="8229600" cy="857250"/>
          </a:xfrm>
        </p:spPr>
        <p:txBody>
          <a:bodyPr>
            <a:normAutofit fontScale="90000"/>
          </a:bodyPr>
          <a:lstStyle/>
          <a:p>
            <a:br>
              <a:rPr lang="en-CA" sz="5400" dirty="0"/>
            </a:br>
            <a:r>
              <a:rPr lang="en-US" sz="4400" dirty="0">
                <a:effectLst/>
              </a:rPr>
              <a:t>“A” in Geography</a:t>
            </a:r>
            <a:br>
              <a:rPr lang="en-CA" sz="2700" dirty="0"/>
            </a:br>
            <a:r>
              <a:rPr lang="en-CA" sz="5400" dirty="0"/>
              <a:t> Question #1</a:t>
            </a:r>
          </a:p>
        </p:txBody>
      </p:sp>
      <p:sp>
        <p:nvSpPr>
          <p:cNvPr id="3" name="Content Placeholder 2"/>
          <p:cNvSpPr>
            <a:spLocks noGrp="1"/>
          </p:cNvSpPr>
          <p:nvPr>
            <p:ph idx="1"/>
          </p:nvPr>
        </p:nvSpPr>
        <p:spPr>
          <a:xfrm>
            <a:off x="457200" y="2038350"/>
            <a:ext cx="8229600" cy="2693670"/>
          </a:xfrm>
        </p:spPr>
        <p:txBody>
          <a:bodyPr>
            <a:noAutofit/>
          </a:bodyPr>
          <a:lstStyle/>
          <a:p>
            <a:pPr marL="137160" lvl="0" indent="0" algn="ctr">
              <a:buNone/>
            </a:pPr>
            <a:r>
              <a:rPr lang="en-US" sz="3600" dirty="0"/>
              <a:t>Which country is located in the South Caucasus region, has the Caspian Sea to its east, and is situated at the crossroads of Southwest Asia and Southeastern Europe?  </a:t>
            </a:r>
            <a:endParaRPr lang="en-CA" sz="3600" dirty="0"/>
          </a:p>
        </p:txBody>
      </p:sp>
    </p:spTree>
    <p:extLst>
      <p:ext uri="{BB962C8B-B14F-4D97-AF65-F5344CB8AC3E}">
        <p14:creationId xmlns:p14="http://schemas.microsoft.com/office/powerpoint/2010/main" val="187187867"/>
      </p:ext>
    </p:extLst>
  </p:cSld>
  <p:clrMapOvr>
    <a:masterClrMapping/>
  </p:clrMapOvr>
  <p:transition spd="slow">
    <p:wip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CA" sz="5400" dirty="0"/>
            </a:br>
            <a:r>
              <a:rPr lang="en-US" sz="4400" dirty="0">
                <a:effectLst/>
              </a:rPr>
              <a:t>“A” in Geography</a:t>
            </a:r>
            <a:br>
              <a:rPr lang="en-CA" sz="4800" dirty="0">
                <a:effectLst/>
              </a:rPr>
            </a:br>
            <a:r>
              <a:rPr lang="en-CA" sz="5400" dirty="0"/>
              <a:t> Question #2</a:t>
            </a:r>
          </a:p>
        </p:txBody>
      </p:sp>
      <p:sp>
        <p:nvSpPr>
          <p:cNvPr id="3" name="Content Placeholder 2"/>
          <p:cNvSpPr>
            <a:spLocks noGrp="1"/>
          </p:cNvSpPr>
          <p:nvPr>
            <p:ph idx="1"/>
          </p:nvPr>
        </p:nvSpPr>
        <p:spPr>
          <a:xfrm>
            <a:off x="457200" y="1962150"/>
            <a:ext cx="8229600" cy="2769870"/>
          </a:xfrm>
        </p:spPr>
        <p:txBody>
          <a:bodyPr>
            <a:noAutofit/>
          </a:bodyPr>
          <a:lstStyle/>
          <a:p>
            <a:pPr marL="137160" indent="0" algn="ctr">
              <a:buNone/>
            </a:pPr>
            <a:r>
              <a:rPr lang="en-US" sz="3600" dirty="0"/>
              <a:t>Which river, which is a major tributary of the Mississippi River, flows east and southeast and traverses through Colorado, Kansas, Oklahoma and Arkansas?      </a:t>
            </a:r>
            <a:endParaRPr lang="en-CA" sz="3600" dirty="0"/>
          </a:p>
        </p:txBody>
      </p:sp>
    </p:spTree>
    <p:extLst>
      <p:ext uri="{BB962C8B-B14F-4D97-AF65-F5344CB8AC3E}">
        <p14:creationId xmlns:p14="http://schemas.microsoft.com/office/powerpoint/2010/main" val="3390733478"/>
      </p:ext>
    </p:extLst>
  </p:cSld>
  <p:clrMapOvr>
    <a:masterClrMapping/>
  </p:clrMapOvr>
  <p:transition spd="slow">
    <p:wip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4939" y="209550"/>
            <a:ext cx="8229600" cy="857250"/>
          </a:xfrm>
        </p:spPr>
        <p:txBody>
          <a:bodyPr>
            <a:normAutofit fontScale="90000"/>
          </a:bodyPr>
          <a:lstStyle/>
          <a:p>
            <a:br>
              <a:rPr lang="en-CA" sz="5400" dirty="0"/>
            </a:br>
            <a:r>
              <a:rPr lang="en-US" sz="4400" dirty="0">
                <a:effectLst/>
              </a:rPr>
              <a:t>“A” in Geography</a:t>
            </a:r>
            <a:br>
              <a:rPr lang="en-CA" sz="2700" dirty="0"/>
            </a:br>
            <a:r>
              <a:rPr lang="en-CA" sz="5400" dirty="0"/>
              <a:t> Question #3</a:t>
            </a:r>
          </a:p>
        </p:txBody>
      </p:sp>
      <p:sp>
        <p:nvSpPr>
          <p:cNvPr id="3" name="Content Placeholder 2"/>
          <p:cNvSpPr>
            <a:spLocks noGrp="1"/>
          </p:cNvSpPr>
          <p:nvPr>
            <p:ph idx="1"/>
          </p:nvPr>
        </p:nvSpPr>
        <p:spPr>
          <a:xfrm>
            <a:off x="457200" y="2419350"/>
            <a:ext cx="8229600" cy="2312670"/>
          </a:xfrm>
        </p:spPr>
        <p:txBody>
          <a:bodyPr>
            <a:noAutofit/>
          </a:bodyPr>
          <a:lstStyle/>
          <a:p>
            <a:pPr marL="137160" lvl="0" indent="0" algn="ctr">
              <a:buNone/>
            </a:pPr>
            <a:r>
              <a:rPr lang="en-US" sz="5400" dirty="0"/>
              <a:t>What is the capital of the United Arab Emirates?</a:t>
            </a:r>
            <a:endParaRPr lang="en-CA" sz="5400" dirty="0"/>
          </a:p>
        </p:txBody>
      </p:sp>
    </p:spTree>
    <p:extLst>
      <p:ext uri="{BB962C8B-B14F-4D97-AF65-F5344CB8AC3E}">
        <p14:creationId xmlns:p14="http://schemas.microsoft.com/office/powerpoint/2010/main" val="3015004606"/>
      </p:ext>
    </p:extLst>
  </p:cSld>
  <p:clrMapOvr>
    <a:masterClrMapping/>
  </p:clrMapOvr>
  <p:transition spd="slow">
    <p:wip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4939" y="209550"/>
            <a:ext cx="8229600" cy="857250"/>
          </a:xfrm>
        </p:spPr>
        <p:txBody>
          <a:bodyPr>
            <a:normAutofit fontScale="90000"/>
          </a:bodyPr>
          <a:lstStyle/>
          <a:p>
            <a:br>
              <a:rPr lang="en-CA" sz="5400" dirty="0"/>
            </a:br>
            <a:r>
              <a:rPr lang="en-US" sz="4400" dirty="0">
                <a:effectLst/>
              </a:rPr>
              <a:t>“A” in Geography</a:t>
            </a:r>
            <a:br>
              <a:rPr lang="en-CA" sz="2700" dirty="0"/>
            </a:br>
            <a:r>
              <a:rPr lang="en-CA" sz="5400" dirty="0"/>
              <a:t> Question #4</a:t>
            </a:r>
          </a:p>
        </p:txBody>
      </p:sp>
      <p:sp>
        <p:nvSpPr>
          <p:cNvPr id="3" name="Content Placeholder 2"/>
          <p:cNvSpPr>
            <a:spLocks noGrp="1"/>
          </p:cNvSpPr>
          <p:nvPr>
            <p:ph idx="1"/>
          </p:nvPr>
        </p:nvSpPr>
        <p:spPr>
          <a:xfrm>
            <a:off x="457200" y="2190750"/>
            <a:ext cx="8229600" cy="2541270"/>
          </a:xfrm>
        </p:spPr>
        <p:txBody>
          <a:bodyPr>
            <a:noAutofit/>
          </a:bodyPr>
          <a:lstStyle/>
          <a:p>
            <a:pPr marL="137160" lvl="0" indent="0" algn="ctr">
              <a:buNone/>
            </a:pPr>
            <a:r>
              <a:rPr lang="en-US" sz="4400" dirty="0"/>
              <a:t>Which country was defeated at the Battle of </a:t>
            </a:r>
            <a:r>
              <a:rPr lang="en-US" sz="4400" dirty="0" err="1"/>
              <a:t>Königgrätz</a:t>
            </a:r>
            <a:r>
              <a:rPr lang="en-US" sz="4400" dirty="0"/>
              <a:t> during a war with Prussia in 1866?</a:t>
            </a:r>
            <a:endParaRPr lang="en-CA" sz="4400" dirty="0"/>
          </a:p>
        </p:txBody>
      </p:sp>
    </p:spTree>
    <p:extLst>
      <p:ext uri="{BB962C8B-B14F-4D97-AF65-F5344CB8AC3E}">
        <p14:creationId xmlns:p14="http://schemas.microsoft.com/office/powerpoint/2010/main" val="1906788624"/>
      </p:ext>
    </p:extLst>
  </p:cSld>
  <p:clrMapOvr>
    <a:masterClrMapping/>
  </p:clrMapOvr>
  <p:transition spd="slow">
    <p:wip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4939" y="209550"/>
            <a:ext cx="8229600" cy="857250"/>
          </a:xfrm>
        </p:spPr>
        <p:txBody>
          <a:bodyPr>
            <a:normAutofit fontScale="90000"/>
          </a:bodyPr>
          <a:lstStyle/>
          <a:p>
            <a:br>
              <a:rPr lang="en-CA" sz="5400" dirty="0"/>
            </a:br>
            <a:r>
              <a:rPr lang="en-US" sz="4400" dirty="0">
                <a:effectLst/>
              </a:rPr>
              <a:t>“A” in Geography</a:t>
            </a:r>
            <a:br>
              <a:rPr lang="en-CA" sz="2700" dirty="0"/>
            </a:br>
            <a:r>
              <a:rPr lang="en-CA" sz="5400" dirty="0"/>
              <a:t> Question #5</a:t>
            </a:r>
          </a:p>
        </p:txBody>
      </p:sp>
      <p:sp>
        <p:nvSpPr>
          <p:cNvPr id="3" name="Content Placeholder 2"/>
          <p:cNvSpPr>
            <a:spLocks noGrp="1"/>
          </p:cNvSpPr>
          <p:nvPr>
            <p:ph idx="1"/>
          </p:nvPr>
        </p:nvSpPr>
        <p:spPr>
          <a:xfrm>
            <a:off x="457200" y="2114550"/>
            <a:ext cx="8229600" cy="2617470"/>
          </a:xfrm>
        </p:spPr>
        <p:txBody>
          <a:bodyPr>
            <a:noAutofit/>
          </a:bodyPr>
          <a:lstStyle/>
          <a:p>
            <a:pPr marL="137160" lvl="0" indent="0" algn="ctr">
              <a:buNone/>
            </a:pPr>
            <a:r>
              <a:rPr lang="en-US" sz="4000" dirty="0"/>
              <a:t>Which mountain range did Hannibal famously cross with a herd of elephants in 218 BC during the Second Punic War?</a:t>
            </a:r>
            <a:endParaRPr lang="en-CA" sz="4000" dirty="0"/>
          </a:p>
        </p:txBody>
      </p:sp>
    </p:spTree>
    <p:extLst>
      <p:ext uri="{BB962C8B-B14F-4D97-AF65-F5344CB8AC3E}">
        <p14:creationId xmlns:p14="http://schemas.microsoft.com/office/powerpoint/2010/main" val="328603403"/>
      </p:ext>
    </p:extLst>
  </p:cSld>
  <p:clrMapOvr>
    <a:masterClrMapping/>
  </p:clrMapOvr>
  <p:transition spd="slow">
    <p:wip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4939" y="209550"/>
            <a:ext cx="8229600" cy="857250"/>
          </a:xfrm>
        </p:spPr>
        <p:txBody>
          <a:bodyPr>
            <a:normAutofit fontScale="90000"/>
          </a:bodyPr>
          <a:lstStyle/>
          <a:p>
            <a:br>
              <a:rPr lang="en-CA" sz="5400" dirty="0"/>
            </a:br>
            <a:r>
              <a:rPr lang="en-US" sz="4400" dirty="0">
                <a:effectLst/>
              </a:rPr>
              <a:t>“A” in Geography</a:t>
            </a:r>
            <a:br>
              <a:rPr lang="en-CA" sz="2700" dirty="0"/>
            </a:br>
            <a:r>
              <a:rPr lang="en-CA" sz="5400" dirty="0"/>
              <a:t> Question #6</a:t>
            </a:r>
          </a:p>
        </p:txBody>
      </p:sp>
      <p:sp>
        <p:nvSpPr>
          <p:cNvPr id="3" name="Content Placeholder 2"/>
          <p:cNvSpPr>
            <a:spLocks noGrp="1"/>
          </p:cNvSpPr>
          <p:nvPr>
            <p:ph idx="1"/>
          </p:nvPr>
        </p:nvSpPr>
        <p:spPr>
          <a:xfrm>
            <a:off x="457200" y="2114550"/>
            <a:ext cx="8229600" cy="2617470"/>
          </a:xfrm>
        </p:spPr>
        <p:txBody>
          <a:bodyPr>
            <a:noAutofit/>
          </a:bodyPr>
          <a:lstStyle/>
          <a:p>
            <a:pPr marL="137160" lvl="0" indent="0" algn="ctr">
              <a:buNone/>
            </a:pPr>
            <a:r>
              <a:rPr lang="en-US" sz="4400" dirty="0"/>
              <a:t>With an area of 1.25 million square miles, what is the largest peninsula in the world? </a:t>
            </a:r>
            <a:r>
              <a:rPr lang="en-US" sz="3600" dirty="0"/>
              <a:t> </a:t>
            </a:r>
            <a:endParaRPr lang="en-CA" sz="3600" dirty="0"/>
          </a:p>
        </p:txBody>
      </p:sp>
    </p:spTree>
    <p:extLst>
      <p:ext uri="{BB962C8B-B14F-4D97-AF65-F5344CB8AC3E}">
        <p14:creationId xmlns:p14="http://schemas.microsoft.com/office/powerpoint/2010/main" val="1198376600"/>
      </p:ext>
    </p:extLst>
  </p:cSld>
  <p:clrMapOvr>
    <a:masterClrMapping/>
  </p:clrMapOvr>
  <p:transition spd="slow">
    <p:wip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CA" sz="5400" dirty="0"/>
            </a:br>
            <a:r>
              <a:rPr lang="en-US" sz="4400" dirty="0">
                <a:effectLst/>
              </a:rPr>
              <a:t>“A” in Geography</a:t>
            </a:r>
            <a:br>
              <a:rPr lang="en-CA" sz="5400" dirty="0"/>
            </a:br>
            <a:r>
              <a:rPr lang="en-CA" sz="5400" dirty="0"/>
              <a:t> Question #7</a:t>
            </a:r>
          </a:p>
        </p:txBody>
      </p:sp>
      <p:sp>
        <p:nvSpPr>
          <p:cNvPr id="3" name="Content Placeholder 2"/>
          <p:cNvSpPr>
            <a:spLocks noGrp="1"/>
          </p:cNvSpPr>
          <p:nvPr>
            <p:ph idx="1"/>
          </p:nvPr>
        </p:nvSpPr>
        <p:spPr>
          <a:xfrm>
            <a:off x="457200" y="2114550"/>
            <a:ext cx="8229600" cy="2693670"/>
          </a:xfrm>
        </p:spPr>
        <p:txBody>
          <a:bodyPr>
            <a:noAutofit/>
          </a:bodyPr>
          <a:lstStyle/>
          <a:p>
            <a:pPr marL="137160" lvl="0" indent="0" algn="ctr">
              <a:buNone/>
            </a:pPr>
            <a:r>
              <a:rPr lang="en-US" sz="4000" dirty="0"/>
              <a:t>Which West Indies island, named by Christopher Columbus, is known by the native population as </a:t>
            </a:r>
            <a:r>
              <a:rPr lang="en-US" sz="4000" dirty="0" err="1"/>
              <a:t>Waladli</a:t>
            </a:r>
            <a:r>
              <a:rPr lang="en-US" sz="4000" dirty="0"/>
              <a:t> or </a:t>
            </a:r>
            <a:r>
              <a:rPr lang="en-US" sz="4000" dirty="0" err="1"/>
              <a:t>Wadadli</a:t>
            </a:r>
            <a:r>
              <a:rPr lang="en-US" sz="4000" dirty="0"/>
              <a:t>?</a:t>
            </a:r>
            <a:endParaRPr lang="en-CA" sz="4000" dirty="0"/>
          </a:p>
        </p:txBody>
      </p:sp>
    </p:spTree>
    <p:extLst>
      <p:ext uri="{BB962C8B-B14F-4D97-AF65-F5344CB8AC3E}">
        <p14:creationId xmlns:p14="http://schemas.microsoft.com/office/powerpoint/2010/main" val="3522409363"/>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CA" sz="5400" dirty="0"/>
            </a:br>
            <a:r>
              <a:rPr lang="en-CA" sz="5400" dirty="0"/>
              <a:t>General Knowledge Question #2</a:t>
            </a:r>
          </a:p>
        </p:txBody>
      </p:sp>
      <p:sp>
        <p:nvSpPr>
          <p:cNvPr id="3" name="Content Placeholder 2"/>
          <p:cNvSpPr>
            <a:spLocks noGrp="1"/>
          </p:cNvSpPr>
          <p:nvPr>
            <p:ph idx="1"/>
          </p:nvPr>
        </p:nvSpPr>
        <p:spPr>
          <a:xfrm>
            <a:off x="533400" y="2057400"/>
            <a:ext cx="8229600" cy="2724150"/>
          </a:xfrm>
        </p:spPr>
        <p:txBody>
          <a:bodyPr>
            <a:noAutofit/>
          </a:bodyPr>
          <a:lstStyle/>
          <a:p>
            <a:pPr marL="137160" indent="0" algn="ctr">
              <a:buNone/>
            </a:pPr>
            <a:r>
              <a:rPr lang="en-US" sz="4800" dirty="0"/>
              <a:t>In the language of international warfare, what do the letters SAM mean? </a:t>
            </a:r>
            <a:endParaRPr lang="en-CA" sz="4800" dirty="0"/>
          </a:p>
        </p:txBody>
      </p:sp>
    </p:spTree>
    <p:extLst>
      <p:ext uri="{BB962C8B-B14F-4D97-AF65-F5344CB8AC3E}">
        <p14:creationId xmlns:p14="http://schemas.microsoft.com/office/powerpoint/2010/main" val="809542077"/>
      </p:ext>
    </p:extLst>
  </p:cSld>
  <p:clrMapOvr>
    <a:masterClrMapping/>
  </p:clrMapOvr>
  <p:transition spd="slow">
    <p:wip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CA" sz="5400" dirty="0"/>
            </a:br>
            <a:r>
              <a:rPr lang="en-US" sz="4400" dirty="0">
                <a:effectLst/>
              </a:rPr>
              <a:t>“A” in Geography</a:t>
            </a:r>
            <a:br>
              <a:rPr lang="en-CA" sz="5400" dirty="0"/>
            </a:br>
            <a:r>
              <a:rPr lang="en-CA" sz="5400" dirty="0"/>
              <a:t> Question #8</a:t>
            </a:r>
          </a:p>
        </p:txBody>
      </p:sp>
      <p:sp>
        <p:nvSpPr>
          <p:cNvPr id="3" name="Content Placeholder 2"/>
          <p:cNvSpPr>
            <a:spLocks noGrp="1"/>
          </p:cNvSpPr>
          <p:nvPr>
            <p:ph idx="1"/>
          </p:nvPr>
        </p:nvSpPr>
        <p:spPr>
          <a:xfrm>
            <a:off x="457200" y="2038350"/>
            <a:ext cx="8229600" cy="2693670"/>
          </a:xfrm>
        </p:spPr>
        <p:txBody>
          <a:bodyPr>
            <a:noAutofit/>
          </a:bodyPr>
          <a:lstStyle/>
          <a:p>
            <a:pPr marL="137160" lvl="0" indent="0" algn="ctr">
              <a:buNone/>
            </a:pPr>
            <a:r>
              <a:rPr lang="en-US" sz="4000" dirty="0"/>
              <a:t>Out of the four states that begin with “A” - Alabama, Alaska, Arizona and Arkansas - which one has the highest population?</a:t>
            </a:r>
            <a:r>
              <a:rPr lang="en-US" sz="4000" b="1" dirty="0"/>
              <a:t> </a:t>
            </a:r>
            <a:r>
              <a:rPr lang="en-US" sz="3600" dirty="0"/>
              <a:t>  </a:t>
            </a:r>
            <a:endParaRPr lang="en-CA" sz="3600" dirty="0"/>
          </a:p>
        </p:txBody>
      </p:sp>
    </p:spTree>
    <p:extLst>
      <p:ext uri="{BB962C8B-B14F-4D97-AF65-F5344CB8AC3E}">
        <p14:creationId xmlns:p14="http://schemas.microsoft.com/office/powerpoint/2010/main" val="3350911945"/>
      </p:ext>
    </p:extLst>
  </p:cSld>
  <p:clrMapOvr>
    <a:masterClrMapping/>
  </p:clrMapOvr>
  <p:transition spd="slow">
    <p:wip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CA" sz="5400" dirty="0"/>
            </a:br>
            <a:r>
              <a:rPr lang="en-US" sz="4400" dirty="0">
                <a:effectLst/>
              </a:rPr>
              <a:t>“A” in Geography</a:t>
            </a:r>
            <a:br>
              <a:rPr lang="en-CA" sz="5400" dirty="0">
                <a:effectLst>
                  <a:outerShdw blurRad="38100" dist="38100" dir="2700000" algn="tl" rotWithShape="0">
                    <a:srgbClr val="000000">
                      <a:alpha val="43137"/>
                    </a:srgbClr>
                  </a:outerShdw>
                </a:effectLst>
              </a:rPr>
            </a:br>
            <a:r>
              <a:rPr lang="en-CA" sz="5400" dirty="0"/>
              <a:t> Question #9</a:t>
            </a:r>
          </a:p>
        </p:txBody>
      </p:sp>
      <p:sp>
        <p:nvSpPr>
          <p:cNvPr id="3" name="Content Placeholder 2"/>
          <p:cNvSpPr>
            <a:spLocks noGrp="1"/>
          </p:cNvSpPr>
          <p:nvPr>
            <p:ph idx="1"/>
          </p:nvPr>
        </p:nvSpPr>
        <p:spPr>
          <a:xfrm>
            <a:off x="457200" y="2114550"/>
            <a:ext cx="8229600" cy="2617470"/>
          </a:xfrm>
        </p:spPr>
        <p:txBody>
          <a:bodyPr>
            <a:noAutofit/>
          </a:bodyPr>
          <a:lstStyle/>
          <a:p>
            <a:pPr marL="137160" lvl="0" indent="0" algn="ctr">
              <a:buNone/>
            </a:pPr>
            <a:r>
              <a:rPr lang="en-US" sz="5400" dirty="0"/>
              <a:t>What are the only two African nations that begin with “A”?</a:t>
            </a:r>
            <a:endParaRPr lang="en-CA" sz="5400" dirty="0"/>
          </a:p>
        </p:txBody>
      </p:sp>
    </p:spTree>
    <p:extLst>
      <p:ext uri="{BB962C8B-B14F-4D97-AF65-F5344CB8AC3E}">
        <p14:creationId xmlns:p14="http://schemas.microsoft.com/office/powerpoint/2010/main" val="1254733148"/>
      </p:ext>
    </p:extLst>
  </p:cSld>
  <p:clrMapOvr>
    <a:masterClrMapping/>
  </p:clrMapOvr>
  <p:transition spd="slow">
    <p:wipe/>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CA" sz="5400" dirty="0"/>
            </a:br>
            <a:r>
              <a:rPr lang="en-US" sz="4400" dirty="0">
                <a:effectLst/>
              </a:rPr>
              <a:t>“A” in Geography</a:t>
            </a:r>
            <a:br>
              <a:rPr lang="en-CA" sz="5400" dirty="0">
                <a:effectLst>
                  <a:outerShdw blurRad="38100" dist="38100" dir="2700000" algn="tl" rotWithShape="0">
                    <a:srgbClr val="000000">
                      <a:alpha val="43137"/>
                    </a:srgbClr>
                  </a:outerShdw>
                </a:effectLst>
              </a:rPr>
            </a:br>
            <a:r>
              <a:rPr lang="en-CA" sz="5400" dirty="0"/>
              <a:t> Question #10</a:t>
            </a:r>
          </a:p>
        </p:txBody>
      </p:sp>
      <p:sp>
        <p:nvSpPr>
          <p:cNvPr id="3" name="Content Placeholder 2"/>
          <p:cNvSpPr>
            <a:spLocks noGrp="1"/>
          </p:cNvSpPr>
          <p:nvPr>
            <p:ph idx="1"/>
          </p:nvPr>
        </p:nvSpPr>
        <p:spPr>
          <a:xfrm>
            <a:off x="457200" y="1962150"/>
            <a:ext cx="8229600" cy="2769870"/>
          </a:xfrm>
        </p:spPr>
        <p:txBody>
          <a:bodyPr>
            <a:noAutofit/>
          </a:bodyPr>
          <a:lstStyle/>
          <a:p>
            <a:pPr marL="137160" indent="0" algn="ctr">
              <a:buNone/>
            </a:pPr>
            <a:r>
              <a:rPr lang="en-US" sz="4400" dirty="0"/>
              <a:t>Which Belgian city, second behind Brussels in population, boasts the second largest port in Europe? </a:t>
            </a:r>
            <a:r>
              <a:rPr lang="en-US" sz="4000" b="1" dirty="0"/>
              <a:t>  </a:t>
            </a:r>
            <a:r>
              <a:rPr lang="en-US" sz="3200" b="1" dirty="0"/>
              <a:t>  </a:t>
            </a:r>
            <a:r>
              <a:rPr lang="en-US" b="1" dirty="0"/>
              <a:t> </a:t>
            </a:r>
            <a:r>
              <a:rPr lang="en-US" sz="4000" b="1" dirty="0"/>
              <a:t> </a:t>
            </a:r>
            <a:endParaRPr lang="en-CA" sz="4000" dirty="0"/>
          </a:p>
        </p:txBody>
      </p:sp>
    </p:spTree>
    <p:extLst>
      <p:ext uri="{BB962C8B-B14F-4D97-AF65-F5344CB8AC3E}">
        <p14:creationId xmlns:p14="http://schemas.microsoft.com/office/powerpoint/2010/main" val="165125992"/>
      </p:ext>
    </p:extLst>
  </p:cSld>
  <p:clrMapOvr>
    <a:masterClrMapping/>
  </p:clrMapOvr>
  <p:transition spd="slow">
    <p:wip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4366022"/>
          </a:xfrm>
        </p:spPr>
        <p:txBody>
          <a:bodyPr>
            <a:normAutofit/>
          </a:bodyPr>
          <a:lstStyle/>
          <a:p>
            <a:r>
              <a:rPr lang="en-CA" sz="5400" dirty="0"/>
              <a:t>Please pass your answers to a neighboring team</a:t>
            </a:r>
          </a:p>
        </p:txBody>
      </p:sp>
    </p:spTree>
    <p:extLst>
      <p:ext uri="{BB962C8B-B14F-4D97-AF65-F5344CB8AC3E}">
        <p14:creationId xmlns:p14="http://schemas.microsoft.com/office/powerpoint/2010/main" val="734763144"/>
      </p:ext>
    </p:extLst>
  </p:cSld>
  <p:clrMapOvr>
    <a:masterClrMapping/>
  </p:clrMapOvr>
  <p:transition spd="slow">
    <p:wip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1165622"/>
          </a:xfrm>
        </p:spPr>
        <p:txBody>
          <a:bodyPr>
            <a:normAutofit/>
          </a:bodyPr>
          <a:lstStyle/>
          <a:p>
            <a:r>
              <a:rPr lang="en-CA" sz="5400" dirty="0"/>
              <a:t>Answers:</a:t>
            </a:r>
          </a:p>
        </p:txBody>
      </p:sp>
      <p:sp>
        <p:nvSpPr>
          <p:cNvPr id="3" name="Content Placeholder 2"/>
          <p:cNvSpPr>
            <a:spLocks noGrp="1"/>
          </p:cNvSpPr>
          <p:nvPr>
            <p:ph idx="1"/>
          </p:nvPr>
        </p:nvSpPr>
        <p:spPr>
          <a:xfrm>
            <a:off x="457200" y="1276350"/>
            <a:ext cx="8229600" cy="3752850"/>
          </a:xfrm>
        </p:spPr>
        <p:txBody>
          <a:bodyPr>
            <a:noAutofit/>
          </a:bodyPr>
          <a:lstStyle/>
          <a:p>
            <a:pPr marL="594360" indent="-457200">
              <a:buFont typeface="+mj-lt"/>
              <a:buAutoNum type="arabicPeriod"/>
            </a:pPr>
            <a:r>
              <a:rPr lang="en-US" sz="2000" b="1" dirty="0"/>
              <a:t>Azerbaijan</a:t>
            </a:r>
          </a:p>
          <a:p>
            <a:pPr marL="594360" indent="-457200">
              <a:buFont typeface="+mj-lt"/>
              <a:buAutoNum type="arabicPeriod"/>
            </a:pPr>
            <a:r>
              <a:rPr lang="en-US" sz="2000" b="1" dirty="0"/>
              <a:t>The Arkansas River</a:t>
            </a:r>
          </a:p>
          <a:p>
            <a:pPr marL="594360" indent="-457200">
              <a:buFont typeface="+mj-lt"/>
              <a:buAutoNum type="arabicPeriod"/>
            </a:pPr>
            <a:r>
              <a:rPr lang="en-US" sz="2000" b="1" dirty="0"/>
              <a:t>Abu Dhabi</a:t>
            </a:r>
          </a:p>
          <a:p>
            <a:pPr marL="594360" indent="-457200">
              <a:buFont typeface="+mj-lt"/>
              <a:buAutoNum type="arabicPeriod"/>
            </a:pPr>
            <a:r>
              <a:rPr lang="en-US" sz="2000" b="1" dirty="0"/>
              <a:t>Austria</a:t>
            </a:r>
          </a:p>
          <a:p>
            <a:pPr marL="594360" indent="-457200">
              <a:buFont typeface="+mj-lt"/>
              <a:buAutoNum type="arabicPeriod"/>
            </a:pPr>
            <a:r>
              <a:rPr lang="en-US" sz="2000" b="1" dirty="0"/>
              <a:t>The Alps</a:t>
            </a:r>
          </a:p>
          <a:p>
            <a:pPr marL="594360" indent="-457200">
              <a:buFont typeface="+mj-lt"/>
              <a:buAutoNum type="arabicPeriod"/>
            </a:pPr>
            <a:r>
              <a:rPr lang="en-US" sz="2000" b="1" dirty="0"/>
              <a:t>The Arabian Peninsula</a:t>
            </a:r>
          </a:p>
          <a:p>
            <a:pPr marL="594360" indent="-457200">
              <a:buFont typeface="+mj-lt"/>
              <a:buAutoNum type="arabicPeriod"/>
            </a:pPr>
            <a:r>
              <a:rPr lang="en-CA" sz="2000" b="1" dirty="0"/>
              <a:t>Antigua</a:t>
            </a:r>
          </a:p>
          <a:p>
            <a:pPr marL="594360" indent="-457200">
              <a:buFont typeface="+mj-lt"/>
              <a:buAutoNum type="arabicPeriod"/>
            </a:pPr>
            <a:r>
              <a:rPr lang="en-US" sz="2000" b="1" dirty="0"/>
              <a:t>Arizona (7,171,646)</a:t>
            </a:r>
          </a:p>
          <a:p>
            <a:pPr marL="594360" lvl="0" indent="-457200">
              <a:buFont typeface="+mj-lt"/>
              <a:buAutoNum type="arabicPeriod"/>
            </a:pPr>
            <a:r>
              <a:rPr lang="en-US" sz="2000" b="1" dirty="0"/>
              <a:t>Angola and Algeria</a:t>
            </a:r>
          </a:p>
          <a:p>
            <a:pPr marL="594360" indent="-457200">
              <a:buFont typeface="+mj-lt"/>
              <a:buAutoNum type="arabicPeriod"/>
            </a:pPr>
            <a:r>
              <a:rPr lang="en-CA" sz="2000" b="1" dirty="0"/>
              <a:t>Antwerp (Port of Antwerp)</a:t>
            </a:r>
          </a:p>
        </p:txBody>
      </p:sp>
    </p:spTree>
    <p:extLst>
      <p:ext uri="{BB962C8B-B14F-4D97-AF65-F5344CB8AC3E}">
        <p14:creationId xmlns:p14="http://schemas.microsoft.com/office/powerpoint/2010/main" val="3793777321"/>
      </p:ext>
    </p:extLst>
  </p:cSld>
  <p:clrMapOvr>
    <a:masterClrMapping/>
  </p:clrMapOvr>
  <p:transition spd="slow">
    <p:wip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4575572"/>
          </a:xfrm>
        </p:spPr>
        <p:txBody>
          <a:bodyPr>
            <a:normAutofit/>
          </a:bodyPr>
          <a:lstStyle/>
          <a:p>
            <a:br>
              <a:rPr lang="en-CA" sz="6000" dirty="0">
                <a:effectLst>
                  <a:outerShdw blurRad="38100" dist="38100" dir="2700000" algn="tl">
                    <a:srgbClr val="000000">
                      <a:alpha val="43137"/>
                    </a:srgbClr>
                  </a:outerShdw>
                </a:effectLst>
              </a:rPr>
            </a:br>
            <a:r>
              <a:rPr lang="en-CA" sz="6000" dirty="0">
                <a:effectLst>
                  <a:outerShdw blurRad="38100" dist="38100" dir="2700000" algn="tl">
                    <a:srgbClr val="000000">
                      <a:alpha val="43137"/>
                    </a:srgbClr>
                  </a:outerShdw>
                </a:effectLst>
              </a:rPr>
              <a:t>Next Category:  </a:t>
            </a:r>
            <a:br>
              <a:rPr lang="en-CA" sz="6000" dirty="0">
                <a:effectLst>
                  <a:outerShdw blurRad="38100" dist="38100" dir="2700000" algn="tl">
                    <a:srgbClr val="000000">
                      <a:alpha val="43137"/>
                    </a:srgbClr>
                  </a:outerShdw>
                </a:effectLst>
              </a:rPr>
            </a:br>
            <a:r>
              <a:rPr lang="en-US" sz="4800" dirty="0" err="1">
                <a:effectLst/>
              </a:rPr>
              <a:t>Mmmmm</a:t>
            </a:r>
            <a:r>
              <a:rPr lang="en-US" sz="4800" dirty="0">
                <a:effectLst/>
              </a:rPr>
              <a:t>.... Beer</a:t>
            </a:r>
            <a:br>
              <a:rPr lang="en-CA" sz="6000" dirty="0">
                <a:effectLst/>
              </a:rPr>
            </a:br>
            <a:endParaRPr lang="en-CA" sz="6000" i="1" dirty="0">
              <a:effectLst/>
            </a:endParaRPr>
          </a:p>
        </p:txBody>
      </p:sp>
    </p:spTree>
    <p:extLst>
      <p:ext uri="{BB962C8B-B14F-4D97-AF65-F5344CB8AC3E}">
        <p14:creationId xmlns:p14="http://schemas.microsoft.com/office/powerpoint/2010/main" val="1093702975"/>
      </p:ext>
    </p:extLst>
  </p:cSld>
  <p:clrMapOvr>
    <a:masterClrMapping/>
  </p:clrMapOvr>
  <p:transition spd="slow">
    <p:wipe/>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CA" sz="5400" dirty="0"/>
            </a:br>
            <a:r>
              <a:rPr lang="en-US" sz="4900" dirty="0" err="1">
                <a:effectLst/>
              </a:rPr>
              <a:t>Mmmmm</a:t>
            </a:r>
            <a:r>
              <a:rPr lang="en-US" sz="4900" dirty="0">
                <a:effectLst/>
              </a:rPr>
              <a:t>… Beer</a:t>
            </a:r>
            <a:br>
              <a:rPr lang="en-US" sz="4900" dirty="0">
                <a:effectLst/>
              </a:rPr>
            </a:br>
            <a:r>
              <a:rPr lang="en-CA" sz="5400" dirty="0"/>
              <a:t>Question #1</a:t>
            </a:r>
          </a:p>
        </p:txBody>
      </p:sp>
      <p:sp>
        <p:nvSpPr>
          <p:cNvPr id="3" name="Content Placeholder 2"/>
          <p:cNvSpPr>
            <a:spLocks noGrp="1"/>
          </p:cNvSpPr>
          <p:nvPr>
            <p:ph idx="1"/>
          </p:nvPr>
        </p:nvSpPr>
        <p:spPr>
          <a:xfrm>
            <a:off x="457200" y="1885950"/>
            <a:ext cx="8229600" cy="2846070"/>
          </a:xfrm>
        </p:spPr>
        <p:txBody>
          <a:bodyPr>
            <a:noAutofit/>
          </a:bodyPr>
          <a:lstStyle/>
          <a:p>
            <a:pPr marL="137160" lvl="0" indent="0" algn="ctr">
              <a:buNone/>
            </a:pPr>
            <a:r>
              <a:rPr lang="en-CA" sz="4800" dirty="0"/>
              <a:t>What Dutch beer brand is known for its green bottles and labels featuring red stars? </a:t>
            </a:r>
          </a:p>
        </p:txBody>
      </p:sp>
    </p:spTree>
    <p:extLst>
      <p:ext uri="{BB962C8B-B14F-4D97-AF65-F5344CB8AC3E}">
        <p14:creationId xmlns:p14="http://schemas.microsoft.com/office/powerpoint/2010/main" val="1374386891"/>
      </p:ext>
    </p:extLst>
  </p:cSld>
  <p:clrMapOvr>
    <a:masterClrMapping/>
  </p:clrMapOvr>
  <p:transition spd="slow">
    <p:wip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CA" sz="5400" dirty="0"/>
            </a:br>
            <a:r>
              <a:rPr lang="en-US" sz="4900" dirty="0" err="1">
                <a:effectLst/>
              </a:rPr>
              <a:t>Mmmmm</a:t>
            </a:r>
            <a:r>
              <a:rPr lang="en-US" sz="4900" dirty="0">
                <a:effectLst/>
              </a:rPr>
              <a:t>… Beer</a:t>
            </a:r>
            <a:br>
              <a:rPr lang="en-US" sz="4900" dirty="0">
                <a:effectLst/>
              </a:rPr>
            </a:br>
            <a:r>
              <a:rPr lang="en-CA" sz="5400" dirty="0"/>
              <a:t>Question #2</a:t>
            </a:r>
          </a:p>
        </p:txBody>
      </p:sp>
      <p:sp>
        <p:nvSpPr>
          <p:cNvPr id="3" name="Content Placeholder 2"/>
          <p:cNvSpPr>
            <a:spLocks noGrp="1"/>
          </p:cNvSpPr>
          <p:nvPr>
            <p:ph idx="1"/>
          </p:nvPr>
        </p:nvSpPr>
        <p:spPr>
          <a:xfrm>
            <a:off x="457200" y="1885950"/>
            <a:ext cx="8229600" cy="2846070"/>
          </a:xfrm>
        </p:spPr>
        <p:txBody>
          <a:bodyPr>
            <a:noAutofit/>
          </a:bodyPr>
          <a:lstStyle/>
          <a:p>
            <a:pPr marL="137160" lvl="0" indent="0" algn="ctr">
              <a:buNone/>
            </a:pPr>
            <a:r>
              <a:rPr lang="en-CA" sz="4800" dirty="0"/>
              <a:t>The beer brand Sapporo is owned by a company headquartered in what country? </a:t>
            </a:r>
          </a:p>
        </p:txBody>
      </p:sp>
    </p:spTree>
    <p:extLst>
      <p:ext uri="{BB962C8B-B14F-4D97-AF65-F5344CB8AC3E}">
        <p14:creationId xmlns:p14="http://schemas.microsoft.com/office/powerpoint/2010/main" val="1805511253"/>
      </p:ext>
    </p:extLst>
  </p:cSld>
  <p:clrMapOvr>
    <a:masterClrMapping/>
  </p:clrMapOvr>
  <p:transition spd="slow">
    <p:wipe/>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CA" sz="5400" dirty="0"/>
            </a:br>
            <a:r>
              <a:rPr lang="en-US" sz="4900" dirty="0" err="1">
                <a:effectLst/>
              </a:rPr>
              <a:t>Mmmmm</a:t>
            </a:r>
            <a:r>
              <a:rPr lang="en-US" sz="4900" dirty="0">
                <a:effectLst/>
              </a:rPr>
              <a:t>… Beer</a:t>
            </a:r>
            <a:br>
              <a:rPr lang="en-US" sz="4900" dirty="0">
                <a:effectLst/>
              </a:rPr>
            </a:br>
            <a:r>
              <a:rPr lang="en-CA" sz="5400" dirty="0"/>
              <a:t>Question #3</a:t>
            </a:r>
          </a:p>
        </p:txBody>
      </p:sp>
      <p:sp>
        <p:nvSpPr>
          <p:cNvPr id="3" name="Content Placeholder 2"/>
          <p:cNvSpPr>
            <a:spLocks noGrp="1"/>
          </p:cNvSpPr>
          <p:nvPr>
            <p:ph idx="1"/>
          </p:nvPr>
        </p:nvSpPr>
        <p:spPr>
          <a:xfrm>
            <a:off x="457200" y="2038350"/>
            <a:ext cx="8229600" cy="2693670"/>
          </a:xfrm>
        </p:spPr>
        <p:txBody>
          <a:bodyPr>
            <a:noAutofit/>
          </a:bodyPr>
          <a:lstStyle/>
          <a:p>
            <a:pPr marL="137160" lvl="0" indent="0" algn="ctr">
              <a:buNone/>
            </a:pPr>
            <a:r>
              <a:rPr lang="en-CA" sz="5400" dirty="0"/>
              <a:t>Founded in 1786, what is the oldest brewery in North America? </a:t>
            </a:r>
          </a:p>
        </p:txBody>
      </p:sp>
    </p:spTree>
    <p:extLst>
      <p:ext uri="{BB962C8B-B14F-4D97-AF65-F5344CB8AC3E}">
        <p14:creationId xmlns:p14="http://schemas.microsoft.com/office/powerpoint/2010/main" val="3691420146"/>
      </p:ext>
    </p:extLst>
  </p:cSld>
  <p:clrMapOvr>
    <a:masterClrMapping/>
  </p:clrMapOvr>
  <p:transition spd="slow">
    <p:wipe/>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CA" sz="5400" dirty="0"/>
            </a:br>
            <a:r>
              <a:rPr lang="en-US" sz="4900" dirty="0" err="1">
                <a:effectLst/>
              </a:rPr>
              <a:t>Mmmmm</a:t>
            </a:r>
            <a:r>
              <a:rPr lang="en-US" sz="4900" dirty="0">
                <a:effectLst/>
              </a:rPr>
              <a:t>… Beer</a:t>
            </a:r>
            <a:br>
              <a:rPr lang="en-US" sz="4900" dirty="0">
                <a:effectLst/>
              </a:rPr>
            </a:br>
            <a:r>
              <a:rPr lang="en-CA" sz="5400" dirty="0"/>
              <a:t>Question #4</a:t>
            </a:r>
          </a:p>
        </p:txBody>
      </p:sp>
      <p:sp>
        <p:nvSpPr>
          <p:cNvPr id="3" name="Content Placeholder 2"/>
          <p:cNvSpPr>
            <a:spLocks noGrp="1"/>
          </p:cNvSpPr>
          <p:nvPr>
            <p:ph idx="1"/>
          </p:nvPr>
        </p:nvSpPr>
        <p:spPr>
          <a:xfrm>
            <a:off x="457200" y="1809750"/>
            <a:ext cx="8229600" cy="2922270"/>
          </a:xfrm>
        </p:spPr>
        <p:txBody>
          <a:bodyPr>
            <a:noAutofit/>
          </a:bodyPr>
          <a:lstStyle/>
          <a:p>
            <a:pPr marL="137160" lvl="0" indent="0" algn="ctr">
              <a:buNone/>
            </a:pPr>
            <a:r>
              <a:rPr lang="en-CA" sz="4000" dirty="0"/>
              <a:t>In old English pubs, when customers got unruly, the bartender would tell them to mind their P’s and Q’s.  What does the P and Q refer to? </a:t>
            </a:r>
          </a:p>
        </p:txBody>
      </p:sp>
    </p:spTree>
    <p:extLst>
      <p:ext uri="{BB962C8B-B14F-4D97-AF65-F5344CB8AC3E}">
        <p14:creationId xmlns:p14="http://schemas.microsoft.com/office/powerpoint/2010/main" val="4039629604"/>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CA" sz="5400" dirty="0"/>
            </a:br>
            <a:r>
              <a:rPr lang="en-CA" sz="5400" dirty="0"/>
              <a:t>General Knowledge Question #3</a:t>
            </a:r>
          </a:p>
        </p:txBody>
      </p:sp>
      <p:sp>
        <p:nvSpPr>
          <p:cNvPr id="3" name="Content Placeholder 2"/>
          <p:cNvSpPr>
            <a:spLocks noGrp="1"/>
          </p:cNvSpPr>
          <p:nvPr>
            <p:ph idx="1"/>
          </p:nvPr>
        </p:nvSpPr>
        <p:spPr>
          <a:xfrm>
            <a:off x="457200" y="2343150"/>
            <a:ext cx="8229600" cy="2388870"/>
          </a:xfrm>
        </p:spPr>
        <p:txBody>
          <a:bodyPr>
            <a:normAutofit/>
          </a:bodyPr>
          <a:lstStyle/>
          <a:p>
            <a:pPr marL="137160" indent="0" algn="ctr">
              <a:buNone/>
            </a:pPr>
            <a:r>
              <a:rPr lang="en-US" sz="5400" dirty="0"/>
              <a:t>Who is the eldest of the Kardashian sisters?</a:t>
            </a:r>
            <a:endParaRPr lang="en-CA" sz="5400" dirty="0"/>
          </a:p>
        </p:txBody>
      </p:sp>
    </p:spTree>
    <p:extLst>
      <p:ext uri="{BB962C8B-B14F-4D97-AF65-F5344CB8AC3E}">
        <p14:creationId xmlns:p14="http://schemas.microsoft.com/office/powerpoint/2010/main" val="2896384161"/>
      </p:ext>
    </p:extLst>
  </p:cSld>
  <p:clrMapOvr>
    <a:masterClrMapping/>
  </p:clrMapOvr>
  <p:transition spd="slow">
    <p:wipe/>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CA" sz="5400" dirty="0"/>
            </a:br>
            <a:r>
              <a:rPr lang="en-US" sz="4900" dirty="0" err="1">
                <a:effectLst/>
              </a:rPr>
              <a:t>Mmmmm</a:t>
            </a:r>
            <a:r>
              <a:rPr lang="en-US" sz="4900" dirty="0">
                <a:effectLst/>
              </a:rPr>
              <a:t>… Beer</a:t>
            </a:r>
            <a:br>
              <a:rPr lang="en-US" sz="4900" dirty="0">
                <a:effectLst/>
              </a:rPr>
            </a:br>
            <a:r>
              <a:rPr lang="en-CA" sz="5400" dirty="0"/>
              <a:t>Question #5</a:t>
            </a:r>
          </a:p>
        </p:txBody>
      </p:sp>
      <p:sp>
        <p:nvSpPr>
          <p:cNvPr id="3" name="Content Placeholder 2"/>
          <p:cNvSpPr>
            <a:spLocks noGrp="1"/>
          </p:cNvSpPr>
          <p:nvPr>
            <p:ph idx="1"/>
          </p:nvPr>
        </p:nvSpPr>
        <p:spPr>
          <a:xfrm>
            <a:off x="457200" y="2038350"/>
            <a:ext cx="8229600" cy="2693670"/>
          </a:xfrm>
        </p:spPr>
        <p:txBody>
          <a:bodyPr>
            <a:noAutofit/>
          </a:bodyPr>
          <a:lstStyle/>
          <a:p>
            <a:pPr marL="137160" lvl="0" indent="0" algn="ctr">
              <a:buNone/>
            </a:pPr>
            <a:r>
              <a:rPr lang="en-CA" sz="5400" dirty="0"/>
              <a:t>Which boy band released their own pale ale in 2013 called “</a:t>
            </a:r>
            <a:r>
              <a:rPr lang="en-CA" sz="5400" dirty="0" err="1"/>
              <a:t>Mmmhops</a:t>
            </a:r>
            <a:r>
              <a:rPr lang="en-CA" sz="5400" dirty="0"/>
              <a:t>”? </a:t>
            </a:r>
          </a:p>
        </p:txBody>
      </p:sp>
    </p:spTree>
    <p:extLst>
      <p:ext uri="{BB962C8B-B14F-4D97-AF65-F5344CB8AC3E}">
        <p14:creationId xmlns:p14="http://schemas.microsoft.com/office/powerpoint/2010/main" val="1244790265"/>
      </p:ext>
    </p:extLst>
  </p:cSld>
  <p:clrMapOvr>
    <a:masterClrMapping/>
  </p:clrMapOvr>
  <p:transition spd="slow">
    <p:wipe/>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CA" sz="5400" dirty="0"/>
            </a:br>
            <a:r>
              <a:rPr lang="en-US" sz="4900" dirty="0" err="1">
                <a:effectLst/>
              </a:rPr>
              <a:t>Mmmmm</a:t>
            </a:r>
            <a:r>
              <a:rPr lang="en-US" sz="4900" dirty="0">
                <a:effectLst/>
              </a:rPr>
              <a:t>… Beer</a:t>
            </a:r>
            <a:br>
              <a:rPr lang="en-US" sz="4900" dirty="0">
                <a:effectLst/>
              </a:rPr>
            </a:br>
            <a:r>
              <a:rPr lang="en-CA" sz="5400" dirty="0"/>
              <a:t>Question #6</a:t>
            </a:r>
          </a:p>
        </p:txBody>
      </p:sp>
      <p:sp>
        <p:nvSpPr>
          <p:cNvPr id="3" name="Content Placeholder 2"/>
          <p:cNvSpPr>
            <a:spLocks noGrp="1"/>
          </p:cNvSpPr>
          <p:nvPr>
            <p:ph idx="1"/>
          </p:nvPr>
        </p:nvSpPr>
        <p:spPr>
          <a:xfrm>
            <a:off x="457200" y="2038350"/>
            <a:ext cx="8229600" cy="2693670"/>
          </a:xfrm>
        </p:spPr>
        <p:txBody>
          <a:bodyPr>
            <a:noAutofit/>
          </a:bodyPr>
          <a:lstStyle/>
          <a:p>
            <a:pPr marL="137160" lvl="0" indent="0" algn="ctr">
              <a:buNone/>
            </a:pPr>
            <a:r>
              <a:rPr lang="en-CA" sz="4000" dirty="0"/>
              <a:t>What beer was originally created as the house lager for Jimmy Buffett’s “Margaritaville” restaurant chain?</a:t>
            </a:r>
          </a:p>
        </p:txBody>
      </p:sp>
    </p:spTree>
    <p:extLst>
      <p:ext uri="{BB962C8B-B14F-4D97-AF65-F5344CB8AC3E}">
        <p14:creationId xmlns:p14="http://schemas.microsoft.com/office/powerpoint/2010/main" val="2879471893"/>
      </p:ext>
    </p:extLst>
  </p:cSld>
  <p:clrMapOvr>
    <a:masterClrMapping/>
  </p:clrMapOvr>
  <p:transition spd="slow">
    <p:wipe/>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CA" sz="5400" dirty="0"/>
            </a:br>
            <a:r>
              <a:rPr lang="en-US" sz="4900" dirty="0" err="1">
                <a:effectLst/>
              </a:rPr>
              <a:t>Mmmmm</a:t>
            </a:r>
            <a:r>
              <a:rPr lang="en-US" sz="4900" dirty="0">
                <a:effectLst/>
              </a:rPr>
              <a:t>… Beer</a:t>
            </a:r>
            <a:br>
              <a:rPr lang="en-US" sz="4900" dirty="0">
                <a:effectLst/>
              </a:rPr>
            </a:br>
            <a:r>
              <a:rPr lang="en-CA" sz="5400" dirty="0"/>
              <a:t>Question #7</a:t>
            </a:r>
          </a:p>
        </p:txBody>
      </p:sp>
      <p:sp>
        <p:nvSpPr>
          <p:cNvPr id="3" name="Content Placeholder 2"/>
          <p:cNvSpPr>
            <a:spLocks noGrp="1"/>
          </p:cNvSpPr>
          <p:nvPr>
            <p:ph idx="1"/>
          </p:nvPr>
        </p:nvSpPr>
        <p:spPr>
          <a:xfrm>
            <a:off x="457200" y="1733550"/>
            <a:ext cx="8229600" cy="2998470"/>
          </a:xfrm>
        </p:spPr>
        <p:txBody>
          <a:bodyPr>
            <a:noAutofit/>
          </a:bodyPr>
          <a:lstStyle/>
          <a:p>
            <a:pPr marL="137160" lvl="0" indent="0" algn="ctr">
              <a:buNone/>
            </a:pPr>
            <a:r>
              <a:rPr lang="en-CA" sz="5400" dirty="0"/>
              <a:t>What is the beer of choice of Peter Griffin from the animated Fox show </a:t>
            </a:r>
            <a:r>
              <a:rPr lang="en-CA" sz="5400" i="1" dirty="0"/>
              <a:t>Family Guy</a:t>
            </a:r>
            <a:r>
              <a:rPr lang="en-CA" sz="5400" dirty="0"/>
              <a:t>? </a:t>
            </a:r>
          </a:p>
        </p:txBody>
      </p:sp>
    </p:spTree>
    <p:extLst>
      <p:ext uri="{BB962C8B-B14F-4D97-AF65-F5344CB8AC3E}">
        <p14:creationId xmlns:p14="http://schemas.microsoft.com/office/powerpoint/2010/main" val="1166167007"/>
      </p:ext>
    </p:extLst>
  </p:cSld>
  <p:clrMapOvr>
    <a:masterClrMapping/>
  </p:clrMapOvr>
  <p:transition spd="slow">
    <p:wipe/>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CA" sz="5400" dirty="0"/>
            </a:br>
            <a:r>
              <a:rPr lang="en-US" sz="4900" dirty="0" err="1">
                <a:effectLst/>
              </a:rPr>
              <a:t>Mmmmm</a:t>
            </a:r>
            <a:r>
              <a:rPr lang="en-US" sz="4900" dirty="0">
                <a:effectLst/>
              </a:rPr>
              <a:t>… Beer</a:t>
            </a:r>
            <a:br>
              <a:rPr lang="en-US" sz="4900" dirty="0">
                <a:effectLst/>
              </a:rPr>
            </a:br>
            <a:r>
              <a:rPr lang="en-CA" sz="5400" dirty="0"/>
              <a:t>Question #8</a:t>
            </a:r>
          </a:p>
        </p:txBody>
      </p:sp>
      <p:sp>
        <p:nvSpPr>
          <p:cNvPr id="3" name="Content Placeholder 2"/>
          <p:cNvSpPr>
            <a:spLocks noGrp="1"/>
          </p:cNvSpPr>
          <p:nvPr>
            <p:ph idx="1"/>
          </p:nvPr>
        </p:nvSpPr>
        <p:spPr>
          <a:xfrm>
            <a:off x="457200" y="1962150"/>
            <a:ext cx="8229600" cy="2769870"/>
          </a:xfrm>
        </p:spPr>
        <p:txBody>
          <a:bodyPr>
            <a:noAutofit/>
          </a:bodyPr>
          <a:lstStyle/>
          <a:p>
            <a:pPr marL="137160" lvl="0" indent="0" algn="ctr">
              <a:buNone/>
            </a:pPr>
            <a:r>
              <a:rPr lang="en-CA" sz="4000" dirty="0"/>
              <a:t>What beer reportedly got its current name after winning “America’s Best Beer” at the Chicago World’s Fair in 1893? </a:t>
            </a:r>
          </a:p>
        </p:txBody>
      </p:sp>
    </p:spTree>
    <p:extLst>
      <p:ext uri="{BB962C8B-B14F-4D97-AF65-F5344CB8AC3E}">
        <p14:creationId xmlns:p14="http://schemas.microsoft.com/office/powerpoint/2010/main" val="849694303"/>
      </p:ext>
    </p:extLst>
  </p:cSld>
  <p:clrMapOvr>
    <a:masterClrMapping/>
  </p:clrMapOvr>
  <p:transition spd="slow">
    <p:wipe/>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CA" sz="5400" dirty="0"/>
            </a:br>
            <a:r>
              <a:rPr lang="en-US" sz="4900" dirty="0" err="1">
                <a:effectLst/>
              </a:rPr>
              <a:t>Mmmmm</a:t>
            </a:r>
            <a:r>
              <a:rPr lang="en-US" sz="4900" dirty="0">
                <a:effectLst/>
              </a:rPr>
              <a:t>… Beer</a:t>
            </a:r>
            <a:br>
              <a:rPr lang="en-US" sz="4900" dirty="0">
                <a:effectLst/>
              </a:rPr>
            </a:br>
            <a:r>
              <a:rPr lang="en-CA" sz="5400" dirty="0"/>
              <a:t>Question #9</a:t>
            </a:r>
          </a:p>
        </p:txBody>
      </p:sp>
      <p:sp>
        <p:nvSpPr>
          <p:cNvPr id="3" name="Content Placeholder 2"/>
          <p:cNvSpPr>
            <a:spLocks noGrp="1"/>
          </p:cNvSpPr>
          <p:nvPr>
            <p:ph idx="1"/>
          </p:nvPr>
        </p:nvSpPr>
        <p:spPr>
          <a:xfrm>
            <a:off x="457200" y="1962150"/>
            <a:ext cx="8229600" cy="2769870"/>
          </a:xfrm>
        </p:spPr>
        <p:txBody>
          <a:bodyPr>
            <a:noAutofit/>
          </a:bodyPr>
          <a:lstStyle/>
          <a:p>
            <a:pPr marL="137160" lvl="0" indent="0" algn="ctr">
              <a:buNone/>
            </a:pPr>
            <a:r>
              <a:rPr lang="en-CA" sz="4000" dirty="0"/>
              <a:t>What is the name of the Doors Song that contains the following lyrics: “Well I woke up this morning and I got myself a beer”? </a:t>
            </a:r>
          </a:p>
        </p:txBody>
      </p:sp>
    </p:spTree>
    <p:extLst>
      <p:ext uri="{BB962C8B-B14F-4D97-AF65-F5344CB8AC3E}">
        <p14:creationId xmlns:p14="http://schemas.microsoft.com/office/powerpoint/2010/main" val="607241616"/>
      </p:ext>
    </p:extLst>
  </p:cSld>
  <p:clrMapOvr>
    <a:masterClrMapping/>
  </p:clrMapOvr>
  <p:transition spd="slow">
    <p:wipe/>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CA" sz="5400" dirty="0"/>
            </a:br>
            <a:r>
              <a:rPr lang="en-US" sz="4900" dirty="0" err="1">
                <a:effectLst/>
              </a:rPr>
              <a:t>Mmmmm</a:t>
            </a:r>
            <a:r>
              <a:rPr lang="en-US" sz="4900" dirty="0">
                <a:effectLst/>
              </a:rPr>
              <a:t>… Beer</a:t>
            </a:r>
            <a:br>
              <a:rPr lang="en-US" sz="4900" dirty="0">
                <a:effectLst/>
              </a:rPr>
            </a:br>
            <a:r>
              <a:rPr lang="en-CA" sz="5400" dirty="0"/>
              <a:t>Question #10</a:t>
            </a:r>
          </a:p>
        </p:txBody>
      </p:sp>
      <p:sp>
        <p:nvSpPr>
          <p:cNvPr id="3" name="Content Placeholder 2"/>
          <p:cNvSpPr>
            <a:spLocks noGrp="1"/>
          </p:cNvSpPr>
          <p:nvPr>
            <p:ph idx="1"/>
          </p:nvPr>
        </p:nvSpPr>
        <p:spPr>
          <a:xfrm>
            <a:off x="457200" y="2038350"/>
            <a:ext cx="8229600" cy="2693670"/>
          </a:xfrm>
        </p:spPr>
        <p:txBody>
          <a:bodyPr>
            <a:noAutofit/>
          </a:bodyPr>
          <a:lstStyle/>
          <a:p>
            <a:pPr marL="137160" lvl="0" indent="0" algn="ctr">
              <a:buNone/>
            </a:pPr>
            <a:r>
              <a:rPr lang="en-CA" sz="4000" dirty="0"/>
              <a:t>Which beer producer was taken to court in 2016 over false claims of being “Brewed with pure Rocky Mountain spring water”? </a:t>
            </a:r>
          </a:p>
        </p:txBody>
      </p:sp>
    </p:spTree>
    <p:extLst>
      <p:ext uri="{BB962C8B-B14F-4D97-AF65-F5344CB8AC3E}">
        <p14:creationId xmlns:p14="http://schemas.microsoft.com/office/powerpoint/2010/main" val="1644238661"/>
      </p:ext>
    </p:extLst>
  </p:cSld>
  <p:clrMapOvr>
    <a:masterClrMapping/>
  </p:clrMapOvr>
  <p:transition spd="slow">
    <p:wipe/>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4366022"/>
          </a:xfrm>
        </p:spPr>
        <p:txBody>
          <a:bodyPr>
            <a:normAutofit/>
          </a:bodyPr>
          <a:lstStyle/>
          <a:p>
            <a:r>
              <a:rPr lang="en-CA" sz="5400" dirty="0"/>
              <a:t>Please Pass your answers to a neighboring team</a:t>
            </a:r>
          </a:p>
        </p:txBody>
      </p:sp>
    </p:spTree>
    <p:extLst>
      <p:ext uri="{BB962C8B-B14F-4D97-AF65-F5344CB8AC3E}">
        <p14:creationId xmlns:p14="http://schemas.microsoft.com/office/powerpoint/2010/main" val="3363250239"/>
      </p:ext>
    </p:extLst>
  </p:cSld>
  <p:clrMapOvr>
    <a:masterClrMapping/>
  </p:clrMapOvr>
  <p:transition spd="slow">
    <p:wipe/>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1165622"/>
          </a:xfrm>
        </p:spPr>
        <p:txBody>
          <a:bodyPr>
            <a:normAutofit/>
          </a:bodyPr>
          <a:lstStyle/>
          <a:p>
            <a:r>
              <a:rPr lang="en-CA" sz="5400" dirty="0"/>
              <a:t>Answers:</a:t>
            </a:r>
          </a:p>
        </p:txBody>
      </p:sp>
      <p:sp>
        <p:nvSpPr>
          <p:cNvPr id="3" name="Content Placeholder 2"/>
          <p:cNvSpPr>
            <a:spLocks noGrp="1"/>
          </p:cNvSpPr>
          <p:nvPr>
            <p:ph idx="1"/>
          </p:nvPr>
        </p:nvSpPr>
        <p:spPr>
          <a:xfrm>
            <a:off x="457200" y="1342538"/>
            <a:ext cx="8229600" cy="3657600"/>
          </a:xfrm>
        </p:spPr>
        <p:txBody>
          <a:bodyPr>
            <a:noAutofit/>
          </a:bodyPr>
          <a:lstStyle/>
          <a:p>
            <a:pPr marL="880110" indent="-742950">
              <a:buFont typeface="+mj-lt"/>
              <a:buAutoNum type="arabicPeriod"/>
            </a:pPr>
            <a:r>
              <a:rPr lang="en-CA" sz="2000" b="1" dirty="0"/>
              <a:t>Heineken</a:t>
            </a:r>
          </a:p>
          <a:p>
            <a:pPr marL="880110" indent="-742950">
              <a:buFont typeface="+mj-lt"/>
              <a:buAutoNum type="arabicPeriod"/>
            </a:pPr>
            <a:r>
              <a:rPr lang="en-CA" sz="2000" b="1" dirty="0"/>
              <a:t>Japan</a:t>
            </a:r>
          </a:p>
          <a:p>
            <a:pPr marL="880110" indent="-742950">
              <a:buFont typeface="+mj-lt"/>
              <a:buAutoNum type="arabicPeriod"/>
            </a:pPr>
            <a:r>
              <a:rPr lang="en-CA" sz="2000" b="1" dirty="0"/>
              <a:t>Molson</a:t>
            </a:r>
          </a:p>
          <a:p>
            <a:pPr marL="880110" indent="-742950">
              <a:buFont typeface="+mj-lt"/>
              <a:buAutoNum type="arabicPeriod"/>
            </a:pPr>
            <a:r>
              <a:rPr lang="en-US" sz="2000" b="1" dirty="0"/>
              <a:t>Pints and quarts</a:t>
            </a:r>
          </a:p>
          <a:p>
            <a:pPr marL="880110" indent="-742950">
              <a:buFont typeface="+mj-lt"/>
              <a:buAutoNum type="arabicPeriod"/>
            </a:pPr>
            <a:r>
              <a:rPr lang="en-CA" sz="2000" b="1" dirty="0"/>
              <a:t>Hanson</a:t>
            </a:r>
          </a:p>
          <a:p>
            <a:pPr marL="880110" indent="-742950">
              <a:buFont typeface="+mj-lt"/>
              <a:buAutoNum type="arabicPeriod"/>
            </a:pPr>
            <a:r>
              <a:rPr lang="en-CA" sz="2000" b="1" dirty="0"/>
              <a:t>Landshark</a:t>
            </a:r>
          </a:p>
          <a:p>
            <a:pPr marL="880110" indent="-742950">
              <a:buFont typeface="+mj-lt"/>
              <a:buAutoNum type="arabicPeriod"/>
            </a:pPr>
            <a:r>
              <a:rPr lang="en-CA" sz="2000" b="1" dirty="0"/>
              <a:t>Pawtucket Patriot Ale </a:t>
            </a:r>
          </a:p>
          <a:p>
            <a:pPr marL="880110" indent="-742950">
              <a:buFont typeface="+mj-lt"/>
              <a:buAutoNum type="arabicPeriod"/>
            </a:pPr>
            <a:r>
              <a:rPr lang="en-CA" sz="2000" b="1" dirty="0"/>
              <a:t>Pabst Blue Ribbon</a:t>
            </a:r>
          </a:p>
          <a:p>
            <a:pPr marL="880110" indent="-742950">
              <a:buFont typeface="+mj-lt"/>
              <a:buAutoNum type="arabicPeriod"/>
            </a:pPr>
            <a:r>
              <a:rPr lang="en-CA" sz="2000" b="1" dirty="0"/>
              <a:t>Roadhouse Blues</a:t>
            </a:r>
          </a:p>
          <a:p>
            <a:pPr marL="880110" indent="-742950">
              <a:buFont typeface="+mj-lt"/>
              <a:buAutoNum type="arabicPeriod"/>
            </a:pPr>
            <a:r>
              <a:rPr lang="en-CA" sz="2000" b="1" dirty="0"/>
              <a:t>Coors (Coors Light)</a:t>
            </a:r>
          </a:p>
        </p:txBody>
      </p:sp>
    </p:spTree>
    <p:extLst>
      <p:ext uri="{BB962C8B-B14F-4D97-AF65-F5344CB8AC3E}">
        <p14:creationId xmlns:p14="http://schemas.microsoft.com/office/powerpoint/2010/main" val="704354673"/>
      </p:ext>
    </p:extLst>
  </p:cSld>
  <p:clrMapOvr>
    <a:masterClrMapping/>
  </p:clrMapOvr>
  <p:transition spd="slow">
    <p:wipe/>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4366022"/>
          </a:xfrm>
        </p:spPr>
        <p:txBody>
          <a:bodyPr>
            <a:normAutofit fontScale="90000"/>
          </a:bodyPr>
          <a:lstStyle/>
          <a:p>
            <a:r>
              <a:rPr lang="en-CA" sz="4400" dirty="0"/>
              <a:t>Get Ready for the Final Trivia Round which is worth up to 20 points.  How much are you going to wager?</a:t>
            </a:r>
            <a:br>
              <a:rPr lang="en-CA" sz="4400" dirty="0"/>
            </a:br>
            <a:r>
              <a:rPr lang="en-CA" sz="4400" dirty="0"/>
              <a:t>Category:  Movie Star Collaborations</a:t>
            </a:r>
          </a:p>
        </p:txBody>
      </p:sp>
    </p:spTree>
    <p:extLst>
      <p:ext uri="{BB962C8B-B14F-4D97-AF65-F5344CB8AC3E}">
        <p14:creationId xmlns:p14="http://schemas.microsoft.com/office/powerpoint/2010/main" val="4030308628"/>
      </p:ext>
    </p:extLst>
  </p:cSld>
  <p:clrMapOvr>
    <a:masterClrMapping/>
  </p:clrMapOvr>
  <p:transition spd="slow">
    <p:wipe/>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4366022"/>
          </a:xfrm>
        </p:spPr>
        <p:txBody>
          <a:bodyPr>
            <a:normAutofit/>
          </a:bodyPr>
          <a:lstStyle/>
          <a:p>
            <a:r>
              <a:rPr lang="en-CA" sz="5400" dirty="0"/>
              <a:t>Final Question – </a:t>
            </a:r>
            <a:r>
              <a:rPr lang="en-US" sz="4800" dirty="0">
                <a:effectLst/>
              </a:rPr>
              <a:t>Name 3 of the 4 films that Jennifer Lawrence and Bradley Cooper have starred in together</a:t>
            </a:r>
            <a:endParaRPr lang="en-CA" sz="4800" dirty="0"/>
          </a:p>
        </p:txBody>
      </p:sp>
    </p:spTree>
    <p:extLst>
      <p:ext uri="{BB962C8B-B14F-4D97-AF65-F5344CB8AC3E}">
        <p14:creationId xmlns:p14="http://schemas.microsoft.com/office/powerpoint/2010/main" val="2312774766"/>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CA" sz="5400" dirty="0"/>
            </a:br>
            <a:r>
              <a:rPr lang="en-CA" sz="5400" dirty="0"/>
              <a:t>General Knowledge Question #4</a:t>
            </a:r>
          </a:p>
        </p:txBody>
      </p:sp>
      <p:sp>
        <p:nvSpPr>
          <p:cNvPr id="3" name="Content Placeholder 2"/>
          <p:cNvSpPr>
            <a:spLocks noGrp="1"/>
          </p:cNvSpPr>
          <p:nvPr>
            <p:ph idx="1"/>
          </p:nvPr>
        </p:nvSpPr>
        <p:spPr>
          <a:xfrm>
            <a:off x="457200" y="1885950"/>
            <a:ext cx="8229600" cy="2846070"/>
          </a:xfrm>
        </p:spPr>
        <p:txBody>
          <a:bodyPr>
            <a:noAutofit/>
          </a:bodyPr>
          <a:lstStyle/>
          <a:p>
            <a:pPr marL="137160" indent="0" algn="ctr">
              <a:buNone/>
            </a:pPr>
            <a:r>
              <a:rPr lang="en-US" sz="4400" dirty="0"/>
              <a:t>The Louisiana Purchase occurred during the administration of which U.S. President? </a:t>
            </a:r>
            <a:endParaRPr lang="en-CA" sz="4400" dirty="0"/>
          </a:p>
        </p:txBody>
      </p:sp>
    </p:spTree>
    <p:extLst>
      <p:ext uri="{BB962C8B-B14F-4D97-AF65-F5344CB8AC3E}">
        <p14:creationId xmlns:p14="http://schemas.microsoft.com/office/powerpoint/2010/main" val="2053219896"/>
      </p:ext>
    </p:extLst>
  </p:cSld>
  <p:clrMapOvr>
    <a:masterClrMapping/>
  </p:clrMapOvr>
  <p:transition spd="slow">
    <p:wipe/>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4366022"/>
          </a:xfrm>
        </p:spPr>
        <p:txBody>
          <a:bodyPr>
            <a:normAutofit fontScale="90000"/>
          </a:bodyPr>
          <a:lstStyle/>
          <a:p>
            <a:br>
              <a:rPr lang="en-CA" sz="6000" dirty="0"/>
            </a:br>
            <a:r>
              <a:rPr lang="en-CA" sz="6000" dirty="0"/>
              <a:t>Once you’ve completed your answers, please bring them to the Quizmaster</a:t>
            </a:r>
            <a:br>
              <a:rPr lang="en-CA" sz="5400" dirty="0">
                <a:effectLst/>
              </a:rPr>
            </a:br>
            <a:endParaRPr lang="en-CA" sz="5400" dirty="0"/>
          </a:p>
        </p:txBody>
      </p:sp>
    </p:spTree>
    <p:extLst>
      <p:ext uri="{BB962C8B-B14F-4D97-AF65-F5344CB8AC3E}">
        <p14:creationId xmlns:p14="http://schemas.microsoft.com/office/powerpoint/2010/main" val="2299421455"/>
      </p:ext>
    </p:extLst>
  </p:cSld>
  <p:clrMapOvr>
    <a:masterClrMapping/>
  </p:clrMapOvr>
  <p:transition spd="slow">
    <p:wipe/>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4366022"/>
          </a:xfrm>
        </p:spPr>
        <p:txBody>
          <a:bodyPr>
            <a:normAutofit fontScale="90000"/>
          </a:bodyPr>
          <a:lstStyle/>
          <a:p>
            <a:pPr lvl="0" algn="l"/>
            <a:br>
              <a:rPr lang="en-CA" sz="4900" dirty="0"/>
            </a:br>
            <a:br>
              <a:rPr lang="en-CA" sz="4900" dirty="0"/>
            </a:br>
            <a:br>
              <a:rPr lang="en-CA" sz="4900" dirty="0"/>
            </a:br>
            <a:r>
              <a:rPr lang="en-CA" sz="4900" dirty="0"/>
              <a:t>Answer:</a:t>
            </a:r>
            <a:br>
              <a:rPr lang="en-CA" sz="4900" dirty="0"/>
            </a:br>
            <a:r>
              <a:rPr lang="en-US" dirty="0">
                <a:effectLst/>
              </a:rPr>
              <a:t>1. Silver Linings Playbook (2012)</a:t>
            </a:r>
            <a:br>
              <a:rPr lang="en-CA" dirty="0">
                <a:effectLst/>
              </a:rPr>
            </a:br>
            <a:r>
              <a:rPr lang="en-CA" dirty="0">
                <a:effectLst/>
              </a:rPr>
              <a:t>2. </a:t>
            </a:r>
            <a:r>
              <a:rPr lang="en-US" dirty="0">
                <a:effectLst/>
              </a:rPr>
              <a:t>American Hustle (2013)</a:t>
            </a:r>
            <a:br>
              <a:rPr lang="en-CA" dirty="0">
                <a:effectLst/>
              </a:rPr>
            </a:br>
            <a:r>
              <a:rPr lang="en-CA" dirty="0">
                <a:effectLst/>
              </a:rPr>
              <a:t>3. </a:t>
            </a:r>
            <a:r>
              <a:rPr lang="en-US" dirty="0">
                <a:effectLst/>
              </a:rPr>
              <a:t>Serena (2014)</a:t>
            </a:r>
            <a:br>
              <a:rPr lang="en-CA" dirty="0">
                <a:effectLst/>
              </a:rPr>
            </a:br>
            <a:r>
              <a:rPr lang="en-CA" dirty="0">
                <a:effectLst/>
              </a:rPr>
              <a:t>4. </a:t>
            </a:r>
            <a:r>
              <a:rPr lang="en-US">
                <a:effectLst/>
              </a:rPr>
              <a:t>Joy </a:t>
            </a:r>
            <a:r>
              <a:rPr lang="en-US" dirty="0">
                <a:effectLst/>
              </a:rPr>
              <a:t>(2015)</a:t>
            </a:r>
            <a:br>
              <a:rPr lang="en-CA" sz="5400" dirty="0">
                <a:effectLst/>
              </a:rPr>
            </a:br>
            <a:br>
              <a:rPr lang="en-CA" sz="5400" dirty="0">
                <a:effectLst/>
              </a:rPr>
            </a:br>
            <a:br>
              <a:rPr lang="en-CA" sz="5400" dirty="0">
                <a:effectLst/>
              </a:rPr>
            </a:br>
            <a:endParaRPr lang="en-CA" sz="5400" dirty="0"/>
          </a:p>
        </p:txBody>
      </p:sp>
    </p:spTree>
    <p:extLst>
      <p:ext uri="{BB962C8B-B14F-4D97-AF65-F5344CB8AC3E}">
        <p14:creationId xmlns:p14="http://schemas.microsoft.com/office/powerpoint/2010/main" val="3728478181"/>
      </p:ext>
    </p:extLst>
  </p:cSld>
  <p:clrMapOvr>
    <a:masterClrMapping/>
  </p:clrMapOvr>
  <p:transition spd="slow">
    <p:wipe/>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4366022"/>
          </a:xfrm>
        </p:spPr>
        <p:txBody>
          <a:bodyPr>
            <a:normAutofit fontScale="90000"/>
          </a:bodyPr>
          <a:lstStyle/>
          <a:p>
            <a:br>
              <a:rPr lang="en-CA" sz="4400" dirty="0"/>
            </a:br>
            <a:br>
              <a:rPr lang="en-CA" sz="4400" dirty="0"/>
            </a:br>
            <a:r>
              <a:rPr lang="en-CA" sz="6000" dirty="0"/>
              <a:t>Tie Breaker Question </a:t>
            </a:r>
            <a:br>
              <a:rPr lang="en-CA" sz="6000" dirty="0">
                <a:effectLst/>
              </a:rPr>
            </a:br>
            <a:r>
              <a:rPr lang="en-US" sz="4800" dirty="0">
                <a:effectLst/>
              </a:rPr>
              <a:t>In hours, what is the average gestation period of a fox?  </a:t>
            </a:r>
            <a:br>
              <a:rPr lang="en-CA" sz="4800" dirty="0">
                <a:effectLst/>
              </a:rPr>
            </a:br>
            <a:br>
              <a:rPr lang="en-CA" sz="5400" dirty="0">
                <a:effectLst/>
              </a:rPr>
            </a:br>
            <a:endParaRPr lang="en-CA" sz="5400" dirty="0"/>
          </a:p>
        </p:txBody>
      </p:sp>
    </p:spTree>
    <p:extLst>
      <p:ext uri="{BB962C8B-B14F-4D97-AF65-F5344CB8AC3E}">
        <p14:creationId xmlns:p14="http://schemas.microsoft.com/office/powerpoint/2010/main" val="1287330038"/>
      </p:ext>
    </p:extLst>
  </p:cSld>
  <p:clrMapOvr>
    <a:masterClrMapping/>
  </p:clrMapOvr>
  <p:transition spd="slow">
    <p:wipe/>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4366022"/>
          </a:xfrm>
        </p:spPr>
        <p:txBody>
          <a:bodyPr>
            <a:normAutofit fontScale="90000"/>
          </a:bodyPr>
          <a:lstStyle/>
          <a:p>
            <a:br>
              <a:rPr lang="en-CA" sz="4400" dirty="0"/>
            </a:br>
            <a:br>
              <a:rPr lang="en-CA" sz="4400" dirty="0"/>
            </a:br>
            <a:br>
              <a:rPr lang="en-CA" sz="4400" dirty="0"/>
            </a:br>
            <a:r>
              <a:rPr lang="en-CA" sz="6000" dirty="0"/>
              <a:t>Answer</a:t>
            </a:r>
            <a:r>
              <a:rPr lang="en-US" sz="6000" dirty="0">
                <a:effectLst/>
              </a:rPr>
              <a:t>:</a:t>
            </a:r>
            <a:br>
              <a:rPr lang="en-CA" sz="6000" dirty="0">
                <a:effectLst/>
              </a:rPr>
            </a:br>
            <a:r>
              <a:rPr lang="en-US" sz="4900" dirty="0">
                <a:effectLst/>
              </a:rPr>
              <a:t>1248 hours (52 day average)</a:t>
            </a:r>
            <a:br>
              <a:rPr lang="en-CA" sz="4900" dirty="0">
                <a:effectLst/>
              </a:rPr>
            </a:br>
            <a:br>
              <a:rPr lang="en-CA" sz="4900" dirty="0">
                <a:effectLst/>
              </a:rPr>
            </a:br>
            <a:br>
              <a:rPr lang="en-CA" sz="5400" dirty="0">
                <a:effectLst/>
              </a:rPr>
            </a:br>
            <a:endParaRPr lang="en-CA" sz="5400" dirty="0"/>
          </a:p>
        </p:txBody>
      </p:sp>
    </p:spTree>
    <p:extLst>
      <p:ext uri="{BB962C8B-B14F-4D97-AF65-F5344CB8AC3E}">
        <p14:creationId xmlns:p14="http://schemas.microsoft.com/office/powerpoint/2010/main" val="2500723443"/>
      </p:ext>
    </p:extLst>
  </p:cSld>
  <p:clrMapOvr>
    <a:masterClrMapping/>
  </p:clrMapOvr>
  <p:transition spd="slow">
    <p:wipe/>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4366022"/>
          </a:xfrm>
        </p:spPr>
        <p:txBody>
          <a:bodyPr>
            <a:normAutofit/>
          </a:bodyPr>
          <a:lstStyle/>
          <a:p>
            <a:r>
              <a:rPr lang="en-CA" sz="6000" dirty="0"/>
              <a:t>Congratulations to the winners!</a:t>
            </a:r>
            <a:endParaRPr lang="en-CA" sz="5400" dirty="0"/>
          </a:p>
        </p:txBody>
      </p:sp>
    </p:spTree>
    <p:extLst>
      <p:ext uri="{BB962C8B-B14F-4D97-AF65-F5344CB8AC3E}">
        <p14:creationId xmlns:p14="http://schemas.microsoft.com/office/powerpoint/2010/main" val="1036095048"/>
      </p:ext>
    </p:extLst>
  </p:cSld>
  <p:clrMapOvr>
    <a:masterClrMapping/>
  </p:clrMapOvr>
  <p:transition spd="slow">
    <p:wipe/>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4366022"/>
          </a:xfrm>
        </p:spPr>
        <p:txBody>
          <a:bodyPr>
            <a:normAutofit fontScale="90000"/>
          </a:bodyPr>
          <a:lstStyle/>
          <a:p>
            <a:br>
              <a:rPr lang="en-CA" sz="6600" dirty="0"/>
            </a:br>
            <a:br>
              <a:rPr lang="en-CA" sz="6600" dirty="0"/>
            </a:br>
            <a:r>
              <a:rPr lang="en-CA" sz="6600" dirty="0"/>
              <a:t>Hope Everyone had a great time, see you all next time!</a:t>
            </a:r>
            <a:br>
              <a:rPr lang="en-CA" sz="6600" dirty="0">
                <a:effectLst/>
              </a:rPr>
            </a:br>
            <a:br>
              <a:rPr lang="en-CA" sz="5400" dirty="0">
                <a:effectLst/>
              </a:rPr>
            </a:br>
            <a:endParaRPr lang="en-CA" sz="5400" dirty="0"/>
          </a:p>
        </p:txBody>
      </p:sp>
    </p:spTree>
    <p:extLst>
      <p:ext uri="{BB962C8B-B14F-4D97-AF65-F5344CB8AC3E}">
        <p14:creationId xmlns:p14="http://schemas.microsoft.com/office/powerpoint/2010/main" val="624549335"/>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CA" sz="5400" dirty="0"/>
            </a:br>
            <a:r>
              <a:rPr lang="en-CA" sz="5400" dirty="0"/>
              <a:t>General Knowledge Question #5</a:t>
            </a:r>
          </a:p>
        </p:txBody>
      </p:sp>
      <p:sp>
        <p:nvSpPr>
          <p:cNvPr id="3" name="Content Placeholder 2"/>
          <p:cNvSpPr>
            <a:spLocks noGrp="1"/>
          </p:cNvSpPr>
          <p:nvPr>
            <p:ph idx="1"/>
          </p:nvPr>
        </p:nvSpPr>
        <p:spPr>
          <a:xfrm>
            <a:off x="457200" y="1771650"/>
            <a:ext cx="8229600" cy="2960370"/>
          </a:xfrm>
        </p:spPr>
        <p:txBody>
          <a:bodyPr>
            <a:noAutofit/>
          </a:bodyPr>
          <a:lstStyle/>
          <a:p>
            <a:pPr marL="137160" indent="0" algn="ctr">
              <a:buNone/>
            </a:pPr>
            <a:r>
              <a:rPr lang="en-US" sz="4000" dirty="0"/>
              <a:t>Before getting their own long-running series, </a:t>
            </a:r>
            <a:r>
              <a:rPr lang="en-US" sz="4000" i="1" dirty="0"/>
              <a:t>The Simpsons</a:t>
            </a:r>
            <a:r>
              <a:rPr lang="en-US" sz="4000" dirty="0"/>
              <a:t> appeared in animated shorts on a variety show starring what British comedienne? </a:t>
            </a:r>
            <a:endParaRPr lang="en-CA" sz="4000" dirty="0"/>
          </a:p>
        </p:txBody>
      </p:sp>
    </p:spTree>
    <p:extLst>
      <p:ext uri="{BB962C8B-B14F-4D97-AF65-F5344CB8AC3E}">
        <p14:creationId xmlns:p14="http://schemas.microsoft.com/office/powerpoint/2010/main" val="1116395102"/>
      </p:ext>
    </p:extLst>
  </p:cSld>
  <p:clrMapOvr>
    <a:masterClrMapping/>
  </p:clrMapOvr>
  <p:transition spd="slow">
    <p:wipe/>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1787</TotalTime>
  <Words>1863</Words>
  <Application>Microsoft Office PowerPoint</Application>
  <PresentationFormat>On-screen Show (16:9)</PresentationFormat>
  <Paragraphs>254</Paragraphs>
  <Slides>85</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85</vt:i4>
      </vt:variant>
    </vt:vector>
  </HeadingPairs>
  <TitlesOfParts>
    <vt:vector size="93" baseType="lpstr">
      <vt:lpstr>Arial</vt:lpstr>
      <vt:lpstr>Book Antiqua</vt:lpstr>
      <vt:lpstr>Calibri</vt:lpstr>
      <vt:lpstr>Lucida Sans</vt:lpstr>
      <vt:lpstr>Wingdings</vt:lpstr>
      <vt:lpstr>Wingdings 2</vt:lpstr>
      <vt:lpstr>Wingdings 3</vt:lpstr>
      <vt:lpstr>Apex</vt:lpstr>
      <vt:lpstr>Welcome to Trivia Night!</vt:lpstr>
      <vt:lpstr>The Rules</vt:lpstr>
      <vt:lpstr>This quiz contains the following categories:</vt:lpstr>
      <vt:lpstr>First Category:  General Knowledge</vt:lpstr>
      <vt:lpstr> General Knowledge Question #1</vt:lpstr>
      <vt:lpstr> General Knowledge Question #2</vt:lpstr>
      <vt:lpstr> General Knowledge Question #3</vt:lpstr>
      <vt:lpstr> General Knowledge Question #4</vt:lpstr>
      <vt:lpstr> General Knowledge Question #5</vt:lpstr>
      <vt:lpstr> General Knowledge Question #6</vt:lpstr>
      <vt:lpstr> General Knowledge Question #7</vt:lpstr>
      <vt:lpstr> General Knowledge Question #8</vt:lpstr>
      <vt:lpstr> General Knowledge Question #9</vt:lpstr>
      <vt:lpstr> General Knowledge Question #10</vt:lpstr>
      <vt:lpstr>Please Pass your answers to a neighboring team</vt:lpstr>
      <vt:lpstr>Answers:</vt:lpstr>
      <vt:lpstr> Next Category:  One Word Movie Titles</vt:lpstr>
      <vt:lpstr> One Word Movie Titles  Question #1</vt:lpstr>
      <vt:lpstr> One Word Movie Titles  Question #2</vt:lpstr>
      <vt:lpstr> One Word Movie Titles  Question #3</vt:lpstr>
      <vt:lpstr> One Word Movie Titles  Question #4</vt:lpstr>
      <vt:lpstr> One Word Movie Titles  Question #5</vt:lpstr>
      <vt:lpstr> One Word Movie Titles  Question #6</vt:lpstr>
      <vt:lpstr> One Word Movie Titles  Question #7</vt:lpstr>
      <vt:lpstr> One Word Movie Titles  Question #8</vt:lpstr>
      <vt:lpstr> One Word Movie Titles  Question #9</vt:lpstr>
      <vt:lpstr> One Word Movie Titles  Question #10</vt:lpstr>
      <vt:lpstr>Please pass your answers to a neighboring team</vt:lpstr>
      <vt:lpstr>Answers:</vt:lpstr>
      <vt:lpstr> Next Category:  Name that Year – 2001-2010 Edition (Each Year is Represented) </vt:lpstr>
      <vt:lpstr> Name that year – 2001 - 2010 Question #1</vt:lpstr>
      <vt:lpstr> Name that year – 2001 - 2010 Question #2</vt:lpstr>
      <vt:lpstr> Name that year – 2001 - 2010 Question #3</vt:lpstr>
      <vt:lpstr> Name that year – 2001 - 2010 Question #4</vt:lpstr>
      <vt:lpstr> Name that year – 2001 - 2010 Question #5</vt:lpstr>
      <vt:lpstr> Name that year – 2001 - 2010 Question #6</vt:lpstr>
      <vt:lpstr> Name that year – 2001 - 2010 Question #7</vt:lpstr>
      <vt:lpstr> Name that year – 2001 - 2010 Question #8</vt:lpstr>
      <vt:lpstr> Name that year – 2001 - 2010 Question #9</vt:lpstr>
      <vt:lpstr> Name that year – 2001 - 2010 Question #10</vt:lpstr>
      <vt:lpstr>Please Pass your answers to a neighboring team</vt:lpstr>
      <vt:lpstr>Answers:</vt:lpstr>
      <vt:lpstr>Picture Round:  One Letter Logos – Name the Brand/Company</vt:lpstr>
      <vt:lpstr>    </vt:lpstr>
      <vt:lpstr>Please Pass your answers to a neighboring team</vt:lpstr>
      <vt:lpstr>    </vt:lpstr>
      <vt:lpstr> Audio Round: Duets – Name the Song and Both Artists </vt:lpstr>
      <vt:lpstr>Listen to this YouTube Clip, and then note your 10 answers</vt:lpstr>
      <vt:lpstr> https://quiznight.vids.io/videos/7c9edab21216e7c2f4/quizrunners-quiz-1-audio-round </vt:lpstr>
      <vt:lpstr>Please Pass your answers to a neighboring team</vt:lpstr>
      <vt:lpstr>Answers:</vt:lpstr>
      <vt:lpstr> Next Category:  Hey Mom, I got an “A” in Geography! </vt:lpstr>
      <vt:lpstr> “A” in Geography  Question #1</vt:lpstr>
      <vt:lpstr> “A” in Geography  Question #2</vt:lpstr>
      <vt:lpstr> “A” in Geography  Question #3</vt:lpstr>
      <vt:lpstr> “A” in Geography  Question #4</vt:lpstr>
      <vt:lpstr> “A” in Geography  Question #5</vt:lpstr>
      <vt:lpstr> “A” in Geography  Question #6</vt:lpstr>
      <vt:lpstr> “A” in Geography  Question #7</vt:lpstr>
      <vt:lpstr> “A” in Geography  Question #8</vt:lpstr>
      <vt:lpstr> “A” in Geography  Question #9</vt:lpstr>
      <vt:lpstr> “A” in Geography  Question #10</vt:lpstr>
      <vt:lpstr>Please pass your answers to a neighboring team</vt:lpstr>
      <vt:lpstr>Answers:</vt:lpstr>
      <vt:lpstr> Next Category:   Mmmmm.... Beer </vt:lpstr>
      <vt:lpstr> Mmmmm… Beer Question #1</vt:lpstr>
      <vt:lpstr> Mmmmm… Beer Question #2</vt:lpstr>
      <vt:lpstr> Mmmmm… Beer Question #3</vt:lpstr>
      <vt:lpstr> Mmmmm… Beer Question #4</vt:lpstr>
      <vt:lpstr> Mmmmm… Beer Question #5</vt:lpstr>
      <vt:lpstr> Mmmmm… Beer Question #6</vt:lpstr>
      <vt:lpstr> Mmmmm… Beer Question #7</vt:lpstr>
      <vt:lpstr> Mmmmm… Beer Question #8</vt:lpstr>
      <vt:lpstr> Mmmmm… Beer Question #9</vt:lpstr>
      <vt:lpstr> Mmmmm… Beer Question #10</vt:lpstr>
      <vt:lpstr>Please Pass your answers to a neighboring team</vt:lpstr>
      <vt:lpstr>Answers:</vt:lpstr>
      <vt:lpstr>Get Ready for the Final Trivia Round which is worth up to 20 points.  How much are you going to wager? Category:  Movie Star Collaborations</vt:lpstr>
      <vt:lpstr>Final Question – Name 3 of the 4 films that Jennifer Lawrence and Bradley Cooper have starred in together</vt:lpstr>
      <vt:lpstr> Once you’ve completed your answers, please bring them to the Quizmaster </vt:lpstr>
      <vt:lpstr>   Answer: 1. Silver Linings Playbook (2012) 2. American Hustle (2013) 3. Serena (2014) 4. Joy (2015)   </vt:lpstr>
      <vt:lpstr>  Tie Breaker Question  In hours, what is the average gestation period of a fox?    </vt:lpstr>
      <vt:lpstr>   Answer: 1248 hours (52 day average)   </vt:lpstr>
      <vt:lpstr>Congratulations to the winners!</vt:lpstr>
      <vt:lpstr>  Hope Everyone had a great time, see you all next time!  </vt:lpstr>
    </vt:vector>
  </TitlesOfParts>
  <Company>MGS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Okay folks, lets get started</dc:title>
  <dc:creator>Evoy, Vern (JUS)</dc:creator>
  <cp:lastModifiedBy>Vern Evoy</cp:lastModifiedBy>
  <cp:revision>76</cp:revision>
  <dcterms:created xsi:type="dcterms:W3CDTF">2016-11-04T14:33:25Z</dcterms:created>
  <dcterms:modified xsi:type="dcterms:W3CDTF">2020-03-04T15:41:20Z</dcterms:modified>
</cp:coreProperties>
</file>