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5"/>
    <p:sldMasterId id="2147483658" r:id="rId6"/>
    <p:sldMasterId id="2147483706" r:id="rId7"/>
  </p:sldMasterIdLst>
  <p:notesMasterIdLst>
    <p:notesMasterId r:id="rId20"/>
  </p:notesMasterIdLst>
  <p:handoutMasterIdLst>
    <p:handoutMasterId r:id="rId21"/>
  </p:handoutMasterIdLst>
  <p:sldIdLst>
    <p:sldId id="311" r:id="rId8"/>
    <p:sldId id="314" r:id="rId9"/>
    <p:sldId id="318" r:id="rId10"/>
    <p:sldId id="313" r:id="rId11"/>
    <p:sldId id="319" r:id="rId12"/>
    <p:sldId id="316" r:id="rId13"/>
    <p:sldId id="286" r:id="rId14"/>
    <p:sldId id="320" r:id="rId15"/>
    <p:sldId id="321" r:id="rId16"/>
    <p:sldId id="322" r:id="rId17"/>
    <p:sldId id="298" r:id="rId18"/>
    <p:sldId id="279" r:id="rId19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BA92"/>
    <a:srgbClr val="F4B890"/>
    <a:srgbClr val="F1051B"/>
    <a:srgbClr val="F2F2F2"/>
    <a:srgbClr val="00B050"/>
    <a:srgbClr val="06009C"/>
    <a:srgbClr val="0075BB"/>
    <a:srgbClr val="22A114"/>
    <a:srgbClr val="F7CAAB"/>
    <a:srgbClr val="EB70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l Whibbs" userId="4542cf24-1fc5-4c06-8cdf-4def70548b65" providerId="ADAL" clId="{022EFB8A-F22D-4899-8000-850DC11962CE}"/>
    <pc:docChg chg="custSel modSld">
      <pc:chgData name="Cal Whibbs" userId="4542cf24-1fc5-4c06-8cdf-4def70548b65" providerId="ADAL" clId="{022EFB8A-F22D-4899-8000-850DC11962CE}" dt="2020-03-24T05:10:50.936" v="9" actId="20577"/>
      <pc:docMkLst>
        <pc:docMk/>
      </pc:docMkLst>
      <pc:sldChg chg="delSp modSp mod">
        <pc:chgData name="Cal Whibbs" userId="4542cf24-1fc5-4c06-8cdf-4def70548b65" providerId="ADAL" clId="{022EFB8A-F22D-4899-8000-850DC11962CE}" dt="2020-03-24T05:10:50.936" v="9" actId="20577"/>
        <pc:sldMkLst>
          <pc:docMk/>
          <pc:sldMk cId="1508578207" sldId="279"/>
        </pc:sldMkLst>
        <pc:spChg chg="del">
          <ac:chgData name="Cal Whibbs" userId="4542cf24-1fc5-4c06-8cdf-4def70548b65" providerId="ADAL" clId="{022EFB8A-F22D-4899-8000-850DC11962CE}" dt="2020-03-24T05:10:36.869" v="0" actId="478"/>
          <ac:spMkLst>
            <pc:docMk/>
            <pc:sldMk cId="1508578207" sldId="279"/>
            <ac:spMk id="2" creationId="{72556504-CDF2-4850-B803-E73DCADD89AC}"/>
          </ac:spMkLst>
        </pc:spChg>
        <pc:spChg chg="mod">
          <ac:chgData name="Cal Whibbs" userId="4542cf24-1fc5-4c06-8cdf-4def70548b65" providerId="ADAL" clId="{022EFB8A-F22D-4899-8000-850DC11962CE}" dt="2020-03-24T05:10:50.936" v="9" actId="20577"/>
          <ac:spMkLst>
            <pc:docMk/>
            <pc:sldMk cId="1508578207" sldId="279"/>
            <ac:spMk id="13" creationId="{DC98DDFC-C43F-41C5-ACE1-53FAC177AC32}"/>
          </ac:spMkLst>
        </pc:spChg>
        <pc:spChg chg="del">
          <ac:chgData name="Cal Whibbs" userId="4542cf24-1fc5-4c06-8cdf-4def70548b65" providerId="ADAL" clId="{022EFB8A-F22D-4899-8000-850DC11962CE}" dt="2020-03-24T05:10:41.226" v="1" actId="478"/>
          <ac:spMkLst>
            <pc:docMk/>
            <pc:sldMk cId="1508578207" sldId="279"/>
            <ac:spMk id="14" creationId="{F513347F-AE18-40C8-BE42-28535653D839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ominicPituch\Desktop\Tools\Credit%20generation%20model-current%20version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3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Book6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Slide!$D$19</c:f>
              <c:strCache>
                <c:ptCount val="1"/>
                <c:pt idx="0">
                  <c:v>Lease Payback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Slide!$C$20:$C$32</c:f>
              <c:numCache>
                <c:formatCode>d\-mmm\-yy</c:formatCode>
                <c:ptCount val="13"/>
                <c:pt idx="0">
                  <c:v>43466</c:v>
                </c:pt>
                <c:pt idx="1">
                  <c:v>43617</c:v>
                </c:pt>
                <c:pt idx="2">
                  <c:v>43831</c:v>
                </c:pt>
                <c:pt idx="3">
                  <c:v>43983</c:v>
                </c:pt>
                <c:pt idx="4">
                  <c:v>44197</c:v>
                </c:pt>
                <c:pt idx="5">
                  <c:v>44348</c:v>
                </c:pt>
                <c:pt idx="6">
                  <c:v>44416</c:v>
                </c:pt>
                <c:pt idx="7">
                  <c:v>44562</c:v>
                </c:pt>
                <c:pt idx="8">
                  <c:v>44713</c:v>
                </c:pt>
                <c:pt idx="9">
                  <c:v>44927</c:v>
                </c:pt>
                <c:pt idx="10">
                  <c:v>45078</c:v>
                </c:pt>
                <c:pt idx="11">
                  <c:v>45292</c:v>
                </c:pt>
              </c:numCache>
            </c:numRef>
          </c:cat>
          <c:val>
            <c:numRef>
              <c:f>Slide!$D$20:$D$32</c:f>
              <c:numCache>
                <c:formatCode>"$"#,##0</c:formatCode>
                <c:ptCount val="13"/>
                <c:pt idx="1">
                  <c:v>14323</c:v>
                </c:pt>
                <c:pt idx="2">
                  <c:v>11047.5</c:v>
                </c:pt>
                <c:pt idx="3">
                  <c:v>7772</c:v>
                </c:pt>
                <c:pt idx="4">
                  <c:v>4496.5</c:v>
                </c:pt>
                <c:pt idx="5">
                  <c:v>1221</c:v>
                </c:pt>
                <c:pt idx="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DC9-4820-BC30-C4CB0120D456}"/>
            </c:ext>
          </c:extLst>
        </c:ser>
        <c:ser>
          <c:idx val="1"/>
          <c:order val="1"/>
          <c:tx>
            <c:strRef>
              <c:f>Slide!$E$19</c:f>
              <c:strCache>
                <c:ptCount val="1"/>
                <c:pt idx="0">
                  <c:v>Generate Cashflow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dPt>
            <c:idx val="10"/>
            <c:marker>
              <c:symbol val="none"/>
            </c:marker>
            <c:bubble3D val="0"/>
            <c:spPr>
              <a:ln w="28575" cap="rnd">
                <a:solidFill>
                  <a:srgbClr val="00B050"/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ADC9-4820-BC30-C4CB0120D456}"/>
              </c:ext>
            </c:extLst>
          </c:dPt>
          <c:dPt>
            <c:idx val="11"/>
            <c:marker>
              <c:symbol val="none"/>
            </c:marker>
            <c:bubble3D val="0"/>
            <c:spPr>
              <a:ln w="28575" cap="rnd">
                <a:solidFill>
                  <a:srgbClr val="00B050"/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ADC9-4820-BC30-C4CB0120D456}"/>
              </c:ext>
            </c:extLst>
          </c:dPt>
          <c:cat>
            <c:numRef>
              <c:f>Slide!$C$20:$C$32</c:f>
              <c:numCache>
                <c:formatCode>d\-mmm\-yy</c:formatCode>
                <c:ptCount val="13"/>
                <c:pt idx="0">
                  <c:v>43466</c:v>
                </c:pt>
                <c:pt idx="1">
                  <c:v>43617</c:v>
                </c:pt>
                <c:pt idx="2">
                  <c:v>43831</c:v>
                </c:pt>
                <c:pt idx="3">
                  <c:v>43983</c:v>
                </c:pt>
                <c:pt idx="4">
                  <c:v>44197</c:v>
                </c:pt>
                <c:pt idx="5">
                  <c:v>44348</c:v>
                </c:pt>
                <c:pt idx="6">
                  <c:v>44416</c:v>
                </c:pt>
                <c:pt idx="7">
                  <c:v>44562</c:v>
                </c:pt>
                <c:pt idx="8">
                  <c:v>44713</c:v>
                </c:pt>
                <c:pt idx="9">
                  <c:v>44927</c:v>
                </c:pt>
                <c:pt idx="10">
                  <c:v>45078</c:v>
                </c:pt>
                <c:pt idx="11">
                  <c:v>45292</c:v>
                </c:pt>
              </c:numCache>
            </c:numRef>
          </c:cat>
          <c:val>
            <c:numRef>
              <c:f>Slide!$E$20:$E$32</c:f>
              <c:numCache>
                <c:formatCode>General</c:formatCode>
                <c:ptCount val="13"/>
                <c:pt idx="6" formatCode="&quot;$&quot;#,##0">
                  <c:v>0</c:v>
                </c:pt>
                <c:pt idx="7" formatCode="&quot;$&quot;#,##0">
                  <c:v>2054.5</c:v>
                </c:pt>
                <c:pt idx="8" formatCode="&quot;$&quot;#,##0">
                  <c:v>5330</c:v>
                </c:pt>
                <c:pt idx="9" formatCode="&quot;$&quot;#,##0">
                  <c:v>8605.5</c:v>
                </c:pt>
                <c:pt idx="10" formatCode="&quot;$&quot;#,##0">
                  <c:v>11881</c:v>
                </c:pt>
                <c:pt idx="11" formatCode="&quot;$&quot;#,##0">
                  <c:v>15156.5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ADC9-4820-BC30-C4CB0120D456}"/>
            </c:ext>
          </c:extLst>
        </c:ser>
        <c:ser>
          <c:idx val="2"/>
          <c:order val="2"/>
          <c:tx>
            <c:strRef>
              <c:f>Slide!$F$19</c:f>
              <c:strCache>
                <c:ptCount val="1"/>
                <c:pt idx="0">
                  <c:v>Deploy in 2021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Slide!$C$20:$C$32</c:f>
              <c:numCache>
                <c:formatCode>d\-mmm\-yy</c:formatCode>
                <c:ptCount val="13"/>
                <c:pt idx="0">
                  <c:v>43466</c:v>
                </c:pt>
                <c:pt idx="1">
                  <c:v>43617</c:v>
                </c:pt>
                <c:pt idx="2">
                  <c:v>43831</c:v>
                </c:pt>
                <c:pt idx="3">
                  <c:v>43983</c:v>
                </c:pt>
                <c:pt idx="4">
                  <c:v>44197</c:v>
                </c:pt>
                <c:pt idx="5">
                  <c:v>44348</c:v>
                </c:pt>
                <c:pt idx="6">
                  <c:v>44416</c:v>
                </c:pt>
                <c:pt idx="7">
                  <c:v>44562</c:v>
                </c:pt>
                <c:pt idx="8">
                  <c:v>44713</c:v>
                </c:pt>
                <c:pt idx="9">
                  <c:v>44927</c:v>
                </c:pt>
                <c:pt idx="10">
                  <c:v>45078</c:v>
                </c:pt>
                <c:pt idx="11">
                  <c:v>45292</c:v>
                </c:pt>
              </c:numCache>
            </c:numRef>
          </c:cat>
          <c:val>
            <c:numRef>
              <c:f>Slide!$F$20:$F$32</c:f>
              <c:numCache>
                <c:formatCode>General</c:formatCode>
                <c:ptCount val="13"/>
                <c:pt idx="4" formatCode="&quot;$&quot;#,##0">
                  <c:v>14323</c:v>
                </c:pt>
                <c:pt idx="5" formatCode="&quot;$&quot;#,##0">
                  <c:v>11047.5</c:v>
                </c:pt>
                <c:pt idx="6" formatCode="&quot;$&quot;#,##0">
                  <c:v>9827</c:v>
                </c:pt>
                <c:pt idx="7" formatCode="&quot;$&quot;#,##0">
                  <c:v>7772</c:v>
                </c:pt>
                <c:pt idx="8" formatCode="&quot;$&quot;#,##0">
                  <c:v>4496.5</c:v>
                </c:pt>
                <c:pt idx="9" formatCode="&quot;$&quot;#,##0">
                  <c:v>1221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ADC9-4820-BC30-C4CB0120D4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60574384"/>
        <c:axId val="125255632"/>
      </c:lineChart>
      <c:dateAx>
        <c:axId val="260574384"/>
        <c:scaling>
          <c:orientation val="minMax"/>
        </c:scaling>
        <c:delete val="0"/>
        <c:axPos val="b"/>
        <c:numFmt formatCode="[$-409]mmm\-yyyy;@" sourceLinked="0"/>
        <c:majorTickMark val="in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25255632"/>
        <c:crossesAt val="-20000"/>
        <c:auto val="1"/>
        <c:lblOffset val="100"/>
        <c:baseTimeUnit val="months"/>
        <c:majorUnit val="6"/>
        <c:majorTimeUnit val="months"/>
        <c:minorUnit val="1"/>
        <c:minorTimeUnit val="months"/>
      </c:dateAx>
      <c:valAx>
        <c:axId val="125255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$&quot;#,##0;[Red]&quot;$&quot;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26057438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CA" dirty="0"/>
              <a:t>Trido Pump Deployment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Pumps Deployed per year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Sheet1!$A$3:$A$13</c:f>
              <c:numCache>
                <c:formatCode>General</c:formatCod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</c:numCache>
            </c:numRef>
          </c:cat>
          <c:val>
            <c:numRef>
              <c:f>Sheet1!$B$3:$B$13</c:f>
              <c:numCache>
                <c:formatCode>General</c:formatCode>
                <c:ptCount val="11"/>
                <c:pt idx="0">
                  <c:v>9</c:v>
                </c:pt>
                <c:pt idx="1">
                  <c:v>30</c:v>
                </c:pt>
                <c:pt idx="2">
                  <c:v>60</c:v>
                </c:pt>
                <c:pt idx="3">
                  <c:v>62</c:v>
                </c:pt>
                <c:pt idx="4">
                  <c:v>189</c:v>
                </c:pt>
                <c:pt idx="5">
                  <c:v>311</c:v>
                </c:pt>
                <c:pt idx="6">
                  <c:v>272</c:v>
                </c:pt>
                <c:pt idx="7">
                  <c:v>89</c:v>
                </c:pt>
                <c:pt idx="8">
                  <c:v>639</c:v>
                </c:pt>
                <c:pt idx="9">
                  <c:v>516</c:v>
                </c:pt>
                <c:pt idx="10">
                  <c:v>823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9F-4817-9AE9-E1D0F9589208}"/>
            </c:ext>
          </c:extLst>
        </c:ser>
        <c:ser>
          <c:idx val="1"/>
          <c:order val="1"/>
          <c:tx>
            <c:strRef>
              <c:f>Sheet1!$C$2</c:f>
              <c:strCache>
                <c:ptCount val="1"/>
                <c:pt idx="0">
                  <c:v>Cumulative Pumps Deployed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Sheet1!$A$3:$A$13</c:f>
              <c:numCache>
                <c:formatCode>General</c:formatCod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</c:numCache>
            </c:numRef>
          </c:cat>
          <c:val>
            <c:numRef>
              <c:f>Sheet1!$C$3:$C$13</c:f>
              <c:numCache>
                <c:formatCode>General</c:formatCode>
                <c:ptCount val="11"/>
                <c:pt idx="0">
                  <c:v>9</c:v>
                </c:pt>
                <c:pt idx="1">
                  <c:v>39</c:v>
                </c:pt>
                <c:pt idx="2">
                  <c:v>99</c:v>
                </c:pt>
                <c:pt idx="3">
                  <c:v>161</c:v>
                </c:pt>
                <c:pt idx="4">
                  <c:v>350</c:v>
                </c:pt>
                <c:pt idx="5">
                  <c:v>661</c:v>
                </c:pt>
                <c:pt idx="6">
                  <c:v>933</c:v>
                </c:pt>
                <c:pt idx="7">
                  <c:v>1022</c:v>
                </c:pt>
                <c:pt idx="8">
                  <c:v>1661</c:v>
                </c:pt>
                <c:pt idx="9">
                  <c:v>2177</c:v>
                </c:pt>
                <c:pt idx="10">
                  <c:v>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9F-4817-9AE9-E1D0F95892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18284880"/>
        <c:axId val="618282256"/>
      </c:areaChart>
      <c:catAx>
        <c:axId val="618284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8282256"/>
        <c:crosses val="autoZero"/>
        <c:auto val="1"/>
        <c:lblAlgn val="ctr"/>
        <c:lblOffset val="100"/>
        <c:noMultiLvlLbl val="0"/>
      </c:catAx>
      <c:valAx>
        <c:axId val="618282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828488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202991270112972"/>
          <c:y val="6.7003107035374113E-2"/>
          <c:w val="0.4981141946251284"/>
          <c:h val="0.82546492507213554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F15-4176-A59B-AF632A38FA42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F15-4176-A59B-AF632A38FA42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F15-4176-A59B-AF632A38FA42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 cmpd="sng">
                <a:solidFill>
                  <a:schemeClr val="lt1"/>
                </a:solidFill>
              </a:ln>
              <a:effectLst>
                <a:glow rad="25400">
                  <a:schemeClr val="accent1">
                    <a:alpha val="1000"/>
                  </a:schemeClr>
                </a:glow>
                <a:outerShdw blurRad="50800" dist="2095500" dir="20340000" sx="1000" sy="1000" algn="ctr" rotWithShape="0">
                  <a:srgbClr val="000000">
                    <a:alpha val="32000"/>
                  </a:srgbClr>
                </a:outerShdw>
                <a:softEdge rad="1270000"/>
              </a:effectLst>
              <a:scene3d>
                <a:camera prst="orthographicFront"/>
                <a:lightRig rig="threePt" dir="t"/>
              </a:scene3d>
              <a:sp3d>
                <a:bevelT w="139700" h="412750" prst="angle"/>
                <a:bevelB w="984250" h="787400" prst="angle"/>
              </a:sp3d>
            </c:spPr>
            <c:extLst>
              <c:ext xmlns:c16="http://schemas.microsoft.com/office/drawing/2014/chart" uri="{C3380CC4-5D6E-409C-BE32-E72D297353CC}">
                <c16:uniqueId val="{00000007-EF15-4176-A59B-AF632A38FA42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F15-4176-A59B-AF632A38FA42}"/>
              </c:ext>
            </c:extLst>
          </c:dPt>
          <c:dLbls>
            <c:dLbl>
              <c:idx val="0"/>
              <c:layout>
                <c:manualLayout>
                  <c:x val="-0.1231667114321662"/>
                  <c:y val="6.882286969321713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F15-4176-A59B-AF632A38FA42}"/>
                </c:ext>
              </c:extLst>
            </c:dLbl>
            <c:dLbl>
              <c:idx val="1"/>
              <c:layout>
                <c:manualLayout>
                  <c:x val="-8.0131483224923028E-2"/>
                  <c:y val="-0.2083610720823343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F15-4176-A59B-AF632A38FA42}"/>
                </c:ext>
              </c:extLst>
            </c:dLbl>
            <c:dLbl>
              <c:idx val="2"/>
              <c:layout>
                <c:manualLayout>
                  <c:x val="0.10499983952413557"/>
                  <c:y val="-0.1522186714653594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8375295098884638E-2"/>
                      <c:h val="0.133442136498516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EF15-4176-A59B-AF632A38FA42}"/>
                </c:ext>
              </c:extLst>
            </c:dLbl>
            <c:dLbl>
              <c:idx val="3"/>
              <c:layout>
                <c:manualLayout>
                  <c:x val="0.1772602490585416"/>
                  <c:y val="2.267010021407961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2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000FD57-8350-4A57-A317-9B4D5FE2D2ED}" type="CATEGORYNAME">
                      <a:rPr lang="en-US" sz="2200"/>
                      <a:pPr>
                        <a:defRPr sz="22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r>
                      <a:rPr lang="en-US" sz="2200" baseline="0" dirty="0"/>
                      <a:t>
</a:t>
                    </a:r>
                    <a:fld id="{B87C9138-D062-4A00-BD0B-D4EF938C3C0A}" type="PERCENTAGE">
                      <a:rPr lang="en-US" sz="2200" baseline="0"/>
                      <a:pPr>
                        <a:defRPr sz="2200" b="1">
                          <a:solidFill>
                            <a:schemeClr val="bg1"/>
                          </a:solidFill>
                        </a:defRPr>
                      </a:pPr>
                      <a:t>[PERCENTAGE]</a:t>
                    </a:fld>
                    <a:endParaRPr lang="en-US" sz="22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2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EF15-4176-A59B-AF632A38FA42}"/>
                </c:ext>
              </c:extLst>
            </c:dLbl>
            <c:dLbl>
              <c:idx val="4"/>
              <c:layout>
                <c:manualLayout>
                  <c:x val="7.4276071191280629E-2"/>
                  <c:y val="0.1841970606789878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F15-4176-A59B-AF632A38FA4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Sheet1!$A$1:$A$5</c:f>
              <c:strCache>
                <c:ptCount val="5"/>
                <c:pt idx="0">
                  <c:v>Leaks</c:v>
                </c:pt>
                <c:pt idx="1">
                  <c:v>General Venting</c:v>
                </c:pt>
                <c:pt idx="2">
                  <c:v>Compressor Emissions </c:v>
                </c:pt>
                <c:pt idx="3">
                  <c:v>Pneumatic Emissions</c:v>
                </c:pt>
                <c:pt idx="4">
                  <c:v>Other </c:v>
                </c:pt>
              </c:strCache>
            </c:strRef>
          </c:cat>
          <c:val>
            <c:numRef>
              <c:f>Sheet1!$B$1:$B$5</c:f>
              <c:numCache>
                <c:formatCode>General</c:formatCode>
                <c:ptCount val="5"/>
                <c:pt idx="0">
                  <c:v>34</c:v>
                </c:pt>
                <c:pt idx="1">
                  <c:v>23</c:v>
                </c:pt>
                <c:pt idx="2">
                  <c:v>9</c:v>
                </c:pt>
                <c:pt idx="3">
                  <c:v>20</c:v>
                </c:pt>
                <c:pt idx="4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F15-4176-A59B-AF632A38FA42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408C926-9710-44E4-B39B-090E1409C85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0E964C-8174-4D4C-A589-8D05B0777CE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0D53F641-7176-4247-AFAA-A3EBF0CFEFE4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C10D10-3138-4C75-B706-9C097EA77CB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C7DFB5-15FF-4992-A512-9025C4C72D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45BCEEBC-9BA0-4055-95CD-B0C61F3DAA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5687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0076C84-0069-47CE-A823-028B58401A74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73163"/>
            <a:ext cx="5632450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518204"/>
            <a:ext cx="5681980" cy="3696712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4355955A-CB99-4BCF-8787-D871C5F99E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25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Solar chemical injection pump</a:t>
            </a:r>
          </a:p>
          <a:p>
            <a:r>
              <a:rPr lang="en-US" dirty="0"/>
              <a:t>High to low bleed device conversions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55955A-CB99-4BCF-8787-D871C5F99EE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755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1/2" piston 2 heads 20L/day $15 credit payout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55955A-CB99-4BCF-8787-D871C5F99EE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449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part of the Pan-</a:t>
            </a:r>
            <a:r>
              <a:rPr lang="en-US" b="1" dirty="0"/>
              <a:t>Canadian</a:t>
            </a:r>
            <a:r>
              <a:rPr lang="en-US" dirty="0"/>
              <a:t> Framework on Clean Growth and Climate Change, the Government of </a:t>
            </a:r>
            <a:r>
              <a:rPr lang="en-US" b="1" dirty="0"/>
              <a:t>Canada</a:t>
            </a:r>
            <a:r>
              <a:rPr lang="en-US" dirty="0"/>
              <a:t> reaffirmed its commitment to reduce </a:t>
            </a:r>
            <a:r>
              <a:rPr lang="en-US" b="1" dirty="0"/>
              <a:t>methane</a:t>
            </a:r>
            <a:r>
              <a:rPr lang="en-US" dirty="0"/>
              <a:t> emissions from the oil and gas sector by 40 to </a:t>
            </a:r>
            <a:r>
              <a:rPr lang="en-US" b="1" dirty="0"/>
              <a:t>45</a:t>
            </a:r>
            <a:r>
              <a:rPr lang="en-US" dirty="0"/>
              <a:t> percent from 2012 levels by </a:t>
            </a:r>
            <a:r>
              <a:rPr lang="en-US" b="1" dirty="0"/>
              <a:t>2025. Alberta Target is 45% by 2025 from 2014 levels.</a:t>
            </a:r>
          </a:p>
          <a:p>
            <a:endParaRPr lang="en-US" b="1" dirty="0">
              <a:cs typeface="Calibri"/>
            </a:endParaRPr>
          </a:p>
          <a:p>
            <a:r>
              <a:rPr lang="en-US" dirty="0"/>
              <a:t>Smaller facilities are limited to pneumatic devices that do not exceed 0.17m3/h (low-bleed device threshold)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Our strategic alliance with GreenPath allows us to reduce 86% of methane emissions due to their </a:t>
            </a:r>
            <a:r>
              <a:rPr lang="en-US" dirty="0"/>
              <a:t>tools to accurately quantify sources of leaking and venting emission sources.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55955A-CB99-4BCF-8787-D871C5F99EE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554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55955A-CB99-4BCF-8787-D871C5F99EE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431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E38E4-27E0-4660-9441-EABAAB815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F4C2B5-F753-411D-9C5C-0AD8CB53E4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698F32-0BAF-40FF-B50A-FED41BECE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20BDB-7E7C-41B5-8268-49E80DF1711E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F5D7E1-C11A-47C1-A277-A5D73E597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70A5D0-B3CB-48C3-B1C3-DC02CE62A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E5D57-251F-49ED-B01F-FFAB95EC46A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098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E358EB-631A-4521-9E57-E1A24F7A3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DA7D91-ED72-4448-AF91-AB621820A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6DC479-1538-4AB7-BC47-63A698368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048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769F6-7F43-496E-917C-B2BDA47FD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D98713-3818-4533-BE04-A7FBFF78A4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97F1D4-9081-4158-93FB-15B90A03EE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25EFCD-9013-498A-A0D2-F1A422C95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E48F30-0A22-4739-BE8A-FFCA885D9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7126D3-A508-400A-9C69-1E414E91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4515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99F8D-5F72-48CE-83D0-C651E079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F571BA-C673-4B6C-91D9-D55F5E5F0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2350CE-B134-4868-AAF6-635A984374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D0C4A-6080-4786-8C91-82A567C16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840F71-7CEB-473E-83C6-3D5A55784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B824DF-FDB7-452D-A5AC-F213B460E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07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D1D1B-E3E3-4180-911D-A13A96066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34830F-F61D-484E-A4E1-A282962B9F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ECF824-8F17-4DF6-8004-F218E41E2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37E38F-667A-43D7-8B2B-1B47549F6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8EABD2-60A3-49A5-B676-BD2595357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0644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15A6F10-F3DF-4310-AAFF-45908F8258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367A1B-56F1-4148-A4EA-5DED690694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1D6E7C-A631-42B1-81DB-3E8A625E3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30A8F-EC19-4C74-9A18-C29B81F8C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FDD702-203E-4502-AA04-3FE25AA6C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87283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9323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0700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4708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5219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406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05560-F700-4A32-8F17-576EFEFC5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575" y="546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3756EF-F448-4272-B77E-537BDA397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20BDB-7E7C-41B5-8268-49E80DF1711E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D323BD-F3C1-4FEC-B728-005C14992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856799-4D50-43F6-8779-95733D72F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E5D57-251F-49ED-B01F-FFAB95EC46A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6984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0372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7638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5725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6405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8121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550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FFD72C-04BC-4284-B312-EE6528107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20BDB-7E7C-41B5-8268-49E80DF1711E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008960D-BB2D-460B-A409-22204AEDE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330FE4-365F-4EFE-B3EB-1863F154C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E5D57-251F-49ED-B01F-FFAB95EC46A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456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ACD40-4675-4953-A059-8C6B8D9A4F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45D357-B7B4-4F64-BF34-600130B7B8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C6637-D0E5-4DE7-8283-A5953B36D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3B25D6-3101-4536-84B1-D78995942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8501BA-C635-4D33-ABFB-FB3B63520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611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31EDB-75C9-45FD-B476-AAB3FCB71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822004-9BE9-4ACE-9632-B58FEEBC67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D10A1A-9FA0-4153-959E-62AE13DF2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0EBC1E-0339-4B10-8170-372D6B0DD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7D9C60-DF7C-45D4-9B02-6BB3A2D2E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958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F316F-E60C-4D26-97C7-622718BF1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41565F-A5E5-4FDF-8B8E-136EE15F4F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28C0E4-3FA0-4BE1-BC3F-DB5C9A6A5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B36DA3-4E60-4072-8F50-2F836CFF5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4575AF-9FCC-4346-A755-8D15203D9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157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D5679C-0C07-4F07-B7FA-11194E512B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434513-DC7B-4D72-902D-0BE4034A98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5D1DE7-0BEC-4DA6-9084-33F7FAAEC5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48AD32-5A79-4A1B-A44C-BFCE8F39E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F5BA0F-3F9B-448A-A64B-1BAD1CA61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E619BE-3524-4A83-A860-BA5326FE5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090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3C429-39EE-4E8A-8293-F3A06E189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0DCD37-67A3-40A7-B955-84B6FFF3EA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F012DB-D786-484A-8289-72C3C4B791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DB8D4F-52E1-4954-890F-91863F4405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CF1F91-1D94-402B-BF95-1AD98CBDB3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2B5DAD-14C1-4ED0-B005-3B00B29B5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AC5C1B-3833-414C-8D3B-AEDB5C665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A290C77-67B2-4B4E-B7F8-8757D3CC0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3552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D6599-AE0C-48DC-A24B-12FEC3784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30FB9C-486F-4FC2-8FFE-7C0921DCC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7D0372-2A35-4E71-873E-445E66D66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49261B-BD64-4413-B075-A056C76E8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9328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static.agcanada.com/wp-content/uploads/sites/3/2016/02/oil-derrick2-canolafield-iStock.jpg#_ga=2.188153576.171630137.1553111959-503620183.1553111959">
            <a:extLst>
              <a:ext uri="{FF2B5EF4-FFF2-40B4-BE49-F238E27FC236}">
                <a16:creationId xmlns:a16="http://schemas.microsoft.com/office/drawing/2014/main" id="{C33C8E3E-419F-44DE-B96B-47518E8A53D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76" b="68616"/>
          <a:stretch/>
        </p:blipFill>
        <p:spPr bwMode="auto">
          <a:xfrm>
            <a:off x="0" y="5708073"/>
            <a:ext cx="12192000" cy="1149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CC10F1-B36D-489E-88DF-0F96A3DC9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072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5A502A-AFF4-4352-8CFC-56CE8371FE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8A278-9047-4502-9E7F-231499E2E4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20BDB-7E7C-41B5-8268-49E80DF1711E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8AD0EE-A573-4E45-9BD1-49D1622736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5B6499-A9A0-44DF-B0B2-8A98B97FA3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E5D57-251F-49ED-B01F-FFAB95EC46AB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82AF83F-ACC5-4F85-B68F-514244C75AAF}"/>
              </a:ext>
            </a:extLst>
          </p:cNvPr>
          <p:cNvGrpSpPr/>
          <p:nvPr userDrawn="1"/>
        </p:nvGrpSpPr>
        <p:grpSpPr>
          <a:xfrm>
            <a:off x="166602" y="6019847"/>
            <a:ext cx="2403157" cy="499527"/>
            <a:chOff x="8362950" y="5965883"/>
            <a:chExt cx="4107007" cy="871677"/>
          </a:xfrm>
        </p:grpSpPr>
        <p:pic>
          <p:nvPicPr>
            <p:cNvPr id="13" name="Picture 2" descr="https://canadacentral1-mediap.svc.ms/transform/thumbnail?provider=spo&amp;inputFormat=png&amp;cs=fFNQTw&amp;docid=https%3A%2F%2Fcarboncreditsolutions.sharepoint.com%3A443%2F_api%2Fv2.0%2Fdrives%2Fb!F-jfYQPcmk2DVR-guEdw2Mi1s6zDE55CofSGYNpCnLC8D-9FdIQ3QZmqmqCjsVWf%2Fitems%2F01T7RGEFLZ46LA7QXCDJAI5ZYZUVVTBYRE%3Fversion%3DPublished&amp;access_token=eyJ0eXAiOiJKV1QiLCJhbGciOiJub25lIn0.eyJhdWQiOiIwMDAwMDAwMy0wMDAwLTBmZjEtY2UwMC0wMDAwMDAwMDAwMDAvY2FyYm9uY3JlZGl0c29sdXRpb25zLnNoYXJlcG9pbnQuY29tQDdkZjRhMjZmLTE5YTAtNGUwYy1iMjVlLTY0ZDFkMTZkOWNiNyIsImlzcyI6IjAwMDAwMDAzLTAwMDAtMGZmMS1jZTAwLTAwMDAwMDAwMDAwMCIsIm5iZiI6IjE1NTEyOTM0OTIiLCJleHAiOiIxNTUxMzE1MDkyIiwiZW5kcG9pbnR1cmwiOiJ0dS9CWlJNNWI3SmhwaGkzbzhYUVBIZlZDeWxPbVZTSkNrbmhkUU9NTlVZPSIsImVuZHBvaW50dXJsTGVuZ3RoIjoiMTI4IiwiaXNsb29wYmFjayI6IlRydWUiLCJjaWQiOiJPVEF5TjJNME9XVXRZekExT0MwNE1EQXdMVGxqTVRFdE1UUTJNbUpqTkdZM09XVXciLCJ2ZXIiOiJoYXNoZWRwcm9vZnRva2VuIiwic2l0ZWlkIjoiTmpGa1ptVTRNVGN0WkdNd015MDBaRGxoTFRnek5UVXRNV1poTUdJNE5EYzNNR1E0Iiwic2lnbmluX3N0YXRlIjoiW1wia21zaVwiXSIsIm5hbWVpZCI6IjAjLmZ8bWVtYmVyc2hpcHxhbmRyZWFiQHRyaWNvcmVzb2x1dGlvbnMuY2EiLCJuaWkiOiJtaWNyb3NvZnQuc2hhcmVwb2ludCIsImlzdXNlciI6InRydWUiLCJjYWNoZWtleSI6IjBoLmZ8bWVtYmVyc2hpcHwxMDAzMjAwMDNhYmEwOTdhQGxpdmUuY29tIiwidHQiOiIwIiwidXNlUGVyc2lzdGVudENvb2tpZSI6IjMifQ.TzNHdFVxeGtWS1pjUkoveEdkdlRzOEhHUGI4WkJ1c1M5UGJFazNHZ25uaz0&amp;encodeFailures=1&amp;width=388&amp;height=85&amp;srcWidth=388&amp;srcHeight=85">
              <a:extLst>
                <a:ext uri="{FF2B5EF4-FFF2-40B4-BE49-F238E27FC236}">
                  <a16:creationId xmlns:a16="http://schemas.microsoft.com/office/drawing/2014/main" id="{7C51F624-D219-4BB9-8A4B-5B960AF794D9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717"/>
            <a:stretch/>
          </p:blipFill>
          <p:spPr bwMode="auto">
            <a:xfrm>
              <a:off x="8362950" y="5965883"/>
              <a:ext cx="897428" cy="809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https://canadacentral1-mediap.svc.ms/transform/thumbnail?provider=spo&amp;inputFormat=png&amp;cs=fFNQTw&amp;docid=https%3A%2F%2Fcarboncreditsolutions.sharepoint.com%3A443%2F_api%2Fv2.0%2Fdrives%2Fb!F-jfYQPcmk2DVR-guEdw2Mi1s6zDE55CofSGYNpCnLC8D-9FdIQ3QZmqmqCjsVWf%2Fitems%2F01T7RGEFLZ46LA7QXCDJAI5ZYZUVVTBYRE%3Fversion%3DPublished&amp;access_token=eyJ0eXAiOiJKV1QiLCJhbGciOiJub25lIn0.eyJhdWQiOiIwMDAwMDAwMy0wMDAwLTBmZjEtY2UwMC0wMDAwMDAwMDAwMDAvY2FyYm9uY3JlZGl0c29sdXRpb25zLnNoYXJlcG9pbnQuY29tQDdkZjRhMjZmLTE5YTAtNGUwYy1iMjVlLTY0ZDFkMTZkOWNiNyIsImlzcyI6IjAwMDAwMDAzLTAwMDAtMGZmMS1jZTAwLTAwMDAwMDAwMDAwMCIsIm5iZiI6IjE1NTEyOTM0OTIiLCJleHAiOiIxNTUxMzE1MDkyIiwiZW5kcG9pbnR1cmwiOiJ0dS9CWlJNNWI3SmhwaGkzbzhYUVBIZlZDeWxPbVZTSkNrbmhkUU9NTlVZPSIsImVuZHBvaW50dXJsTGVuZ3RoIjoiMTI4IiwiaXNsb29wYmFjayI6IlRydWUiLCJjaWQiOiJPVEF5TjJNME9XVXRZekExT0MwNE1EQXdMVGxqTVRFdE1UUTJNbUpqTkdZM09XVXciLCJ2ZXIiOiJoYXNoZWRwcm9vZnRva2VuIiwic2l0ZWlkIjoiTmpGa1ptVTRNVGN0WkdNd015MDBaRGxoTFRnek5UVXRNV1poTUdJNE5EYzNNR1E0Iiwic2lnbmluX3N0YXRlIjoiW1wia21zaVwiXSIsIm5hbWVpZCI6IjAjLmZ8bWVtYmVyc2hpcHxhbmRyZWFiQHRyaWNvcmVzb2x1dGlvbnMuY2EiLCJuaWkiOiJtaWNyb3NvZnQuc2hhcmVwb2ludCIsImlzdXNlciI6InRydWUiLCJjYWNoZWtleSI6IjBoLmZ8bWVtYmVyc2hpcHwxMDAzMjAwMDNhYmEwOTdhQGxpdmUuY29tIiwidHQiOiIwIiwidXNlUGVyc2lzdGVudENvb2tpZSI6IjMifQ.TzNHdFVxeGtWS1pjUkoveEdkdlRzOEhHUGI4WkJ1c1M5UGJFazNHZ25uaz0&amp;encodeFailures=1&amp;width=388&amp;height=85&amp;srcWidth=388&amp;srcHeight=85">
              <a:extLst>
                <a:ext uri="{FF2B5EF4-FFF2-40B4-BE49-F238E27FC236}">
                  <a16:creationId xmlns:a16="http://schemas.microsoft.com/office/drawing/2014/main" id="{27FC1486-8713-4A1A-8B07-19E47FE3F80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07" b="30161"/>
            <a:stretch/>
          </p:blipFill>
          <p:spPr bwMode="auto">
            <a:xfrm>
              <a:off x="9324108" y="5965883"/>
              <a:ext cx="2734542" cy="565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AE515B5-8E72-453E-B10D-383D2306167C}"/>
                </a:ext>
              </a:extLst>
            </p:cNvPr>
            <p:cNvSpPr txBox="1"/>
            <p:nvPr userDrawn="1"/>
          </p:nvSpPr>
          <p:spPr>
            <a:xfrm>
              <a:off x="9219681" y="6468647"/>
              <a:ext cx="3250276" cy="368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rgbClr val="06009C"/>
                  </a:solidFill>
                  <a:latin typeface="Verdana Pro Light" panose="020B0604020202020204" pitchFamily="34" charset="0"/>
                  <a:ea typeface="UD Digi Kyokasho NP-B" panose="02020700000000000000" pitchFamily="18" charset="-128"/>
                </a:rPr>
                <a:t>Emissions Reduction Solutions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2332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6" r:id="rId2"/>
    <p:sldLayoutId id="21474836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06009C"/>
          </a:solidFill>
          <a:latin typeface="Verdana Pro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89B7EE-5F80-43F6-B03C-A4BF110B05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71A0A-7811-4E41-B643-201944C4DE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4A2130-134C-4A7F-A12C-E6C84DA562C1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7F58E2-2577-491D-B0F2-3A890570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4FD05E-AD94-46F7-B09D-AD23C0484F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BD74C-6633-424C-9A1A-8CF78DD0B21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DF51F809-8AE5-413F-83C8-8E31E94FF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072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0" name="Picture 6" descr="https://static.agcanada.com/wp-content/uploads/sites/3/2016/02/oil-derrick2-canolafield-iStock.jpg#_ga=2.188153576.171630137.1553111959-503620183.1553111959">
            <a:extLst>
              <a:ext uri="{FF2B5EF4-FFF2-40B4-BE49-F238E27FC236}">
                <a16:creationId xmlns:a16="http://schemas.microsoft.com/office/drawing/2014/main" id="{071D97C7-CB32-41C3-9C67-E2B493D48F4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76" b="68616"/>
          <a:stretch/>
        </p:blipFill>
        <p:spPr bwMode="auto">
          <a:xfrm>
            <a:off x="0" y="5708073"/>
            <a:ext cx="12192000" cy="1149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717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06009C"/>
          </a:solidFill>
          <a:latin typeface="Verdana Pro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20BDB-7E7C-41B5-8268-49E80DF1711E}" type="datetimeFigureOut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E5D57-251F-49ED-B01F-FFAB95EC46A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https://static.agcanada.com/wp-content/uploads/sites/3/2016/02/oil-derrick2-canolafield-iStock.jpg#_ga=2.188153576.171630137.1553111959-503620183.1553111959">
            <a:extLst>
              <a:ext uri="{FF2B5EF4-FFF2-40B4-BE49-F238E27FC236}">
                <a16:creationId xmlns:a16="http://schemas.microsoft.com/office/drawing/2014/main" id="{43B37932-82A8-4E28-8D57-2B146525D26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76" b="68616"/>
          <a:stretch/>
        </p:blipFill>
        <p:spPr bwMode="auto">
          <a:xfrm>
            <a:off x="0" y="5708073"/>
            <a:ext cx="12192000" cy="1149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622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.jpg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10" Type="http://schemas.openxmlformats.org/officeDocument/2006/relationships/image" Target="../media/image4.png"/><Relationship Id="rId4" Type="http://schemas.openxmlformats.org/officeDocument/2006/relationships/image" Target="../media/image16.png"/><Relationship Id="rId9" Type="http://schemas.openxmlformats.org/officeDocument/2006/relationships/image" Target="../media/image21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0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82946-970B-400A-B889-3B18BEF43CA3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6127750"/>
            <a:ext cx="12192000" cy="519113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en-US" sz="2800" dirty="0">
                <a:solidFill>
                  <a:srgbClr val="06009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Leveraging the Carbon Market to meet Emissions Reduction</a:t>
            </a:r>
            <a:br>
              <a:rPr lang="en-US" sz="5800" dirty="0">
                <a:solidFill>
                  <a:srgbClr val="06009C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5800" dirty="0">
              <a:solidFill>
                <a:srgbClr val="06009C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0ECD4D-5AB8-436B-B7BE-BC749E852E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10547" r="7813"/>
          <a:stretch/>
        </p:blipFill>
        <p:spPr>
          <a:xfrm>
            <a:off x="1" y="1667700"/>
            <a:ext cx="5692731" cy="1853592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D7CD6EF0-BFB4-4AF1-BD98-088C6CCA7AE9}"/>
              </a:ext>
            </a:extLst>
          </p:cNvPr>
          <p:cNvSpPr/>
          <p:nvPr/>
        </p:nvSpPr>
        <p:spPr>
          <a:xfrm>
            <a:off x="2709773" y="3002179"/>
            <a:ext cx="760403" cy="519113"/>
          </a:xfrm>
          <a:prstGeom prst="ellipse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AFFC6-FD88-4789-B5A8-BDCD469F6469}"/>
              </a:ext>
            </a:extLst>
          </p:cNvPr>
          <p:cNvSpPr txBox="1"/>
          <p:nvPr/>
        </p:nvSpPr>
        <p:spPr>
          <a:xfrm>
            <a:off x="742663" y="707141"/>
            <a:ext cx="109386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5400" dirty="0">
                <a:solidFill>
                  <a:schemeClr val="accent2">
                    <a:lumMod val="50000"/>
                  </a:schemeClr>
                </a:solidFill>
              </a:rPr>
              <a:t>Trido Carbon Fund I Inc.</a:t>
            </a:r>
          </a:p>
          <a:p>
            <a:pPr algn="r"/>
            <a:r>
              <a:rPr lang="en-CA" sz="5400" dirty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BF4A8B4-BB61-43D0-81D9-AECE5E5223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2028"/>
            <a:ext cx="4776788" cy="123909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5DFA7D5-28D9-403C-AF53-29951721C4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782" y="3789888"/>
            <a:ext cx="2857500" cy="1733550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F2395C8-01F1-486F-AF21-59330C142754}"/>
              </a:ext>
            </a:extLst>
          </p:cNvPr>
          <p:cNvCxnSpPr/>
          <p:nvPr/>
        </p:nvCxnSpPr>
        <p:spPr>
          <a:xfrm>
            <a:off x="5020681" y="4924129"/>
            <a:ext cx="195942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A1326702-2CCD-4276-BA48-D3DDB52FCC08}"/>
              </a:ext>
            </a:extLst>
          </p:cNvPr>
          <p:cNvCxnSpPr/>
          <p:nvPr/>
        </p:nvCxnSpPr>
        <p:spPr>
          <a:xfrm flipH="1">
            <a:off x="3612164" y="3261735"/>
            <a:ext cx="3535557" cy="4373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3E55607B-CDE7-4E35-A364-DB321D94CF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709" y="2575221"/>
            <a:ext cx="4063368" cy="2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243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F9203-CEB0-4877-9F54-0476A7ABF0DE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6BA92"/>
          </a:solidFill>
        </p:spPr>
        <p:txBody>
          <a:bodyPr/>
          <a:lstStyle/>
          <a:p>
            <a:r>
              <a:rPr lang="en-CA" dirty="0"/>
              <a:t>Trido Financing –</a:t>
            </a:r>
            <a:r>
              <a:rPr lang="en-CA" sz="2800" dirty="0"/>
              <a:t> Save your capital but still get compliant</a:t>
            </a:r>
            <a:endParaRPr lang="en-CA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A20399-8B4A-4C22-BA09-9117E6BD019E}"/>
              </a:ext>
            </a:extLst>
          </p:cNvPr>
          <p:cNvSpPr txBox="1"/>
          <p:nvPr/>
        </p:nvSpPr>
        <p:spPr>
          <a:xfrm>
            <a:off x="1032163" y="1690688"/>
            <a:ext cx="9968345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Trido Financing Options: </a:t>
            </a:r>
          </a:p>
          <a:p>
            <a:endParaRPr lang="en-CA" dirty="0"/>
          </a:p>
          <a:p>
            <a:r>
              <a:rPr lang="en-CA" dirty="0"/>
              <a:t>High to Low Bleed change outs: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/>
              <a:t>	The program in most cases finances the cost of removal and replacement of the equipment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/>
              <a:t>	Payout times can be under a year.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/>
              <a:t>	The Producer’s percentage initially is used to pay down the capital costs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/>
              <a:t>	Once the project reaches payout the Producer receives their portion of the revenue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CA" dirty="0"/>
          </a:p>
          <a:p>
            <a:r>
              <a:rPr lang="en-CA" dirty="0"/>
              <a:t>Pump &amp; Compressor change outs: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/>
              <a:t>Again the program can finance all of the equipment costs and some of the installation or all of the installation costs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/>
              <a:t>Payout times can be one to two years.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/>
              <a:t>The Producer’s percentage initially is used to pay down the capital costs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/>
              <a:t>Once the project reaches payout the Producer receives their portion of the revenue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CA" dirty="0"/>
          </a:p>
          <a:p>
            <a:r>
              <a:rPr lang="en-CA" dirty="0"/>
              <a:t>In either case if the project doesn’t get to payout the producer only owes the balance outstanding there are no additional charges. </a:t>
            </a:r>
          </a:p>
          <a:p>
            <a:r>
              <a:rPr lang="en-CA" dirty="0"/>
              <a:t>	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889489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2281F96-B8AA-4C4F-B27D-7E2FBCC9A4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5" b="28015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9F814F-76C4-49F8-B481-8B149F1A7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next?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7569169-CA3F-4D6D-98E0-842E21C7D302}"/>
              </a:ext>
            </a:extLst>
          </p:cNvPr>
          <p:cNvSpPr/>
          <p:nvPr/>
        </p:nvSpPr>
        <p:spPr>
          <a:xfrm>
            <a:off x="1530173" y="1331032"/>
            <a:ext cx="8336404" cy="1956454"/>
          </a:xfrm>
          <a:prstGeom prst="roundRect">
            <a:avLst/>
          </a:prstGeom>
          <a:solidFill>
            <a:schemeClr val="bg2"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Tx/>
              <a:buChar char="-"/>
            </a:pPr>
            <a:r>
              <a:rPr lang="en-US" sz="3200" dirty="0">
                <a:solidFill>
                  <a:srgbClr val="002060"/>
                </a:solidFill>
              </a:rPr>
              <a:t>Identify suitable well sites</a:t>
            </a:r>
          </a:p>
          <a:p>
            <a:pPr marL="457200" indent="-457200">
              <a:buFontTx/>
              <a:buChar char="-"/>
            </a:pPr>
            <a:r>
              <a:rPr lang="en-US" sz="3200" dirty="0">
                <a:solidFill>
                  <a:srgbClr val="002060"/>
                </a:solidFill>
              </a:rPr>
              <a:t>Lease equipment to reduce emissions</a:t>
            </a:r>
          </a:p>
          <a:p>
            <a:pPr marL="457200" indent="-457200">
              <a:buFontTx/>
              <a:buChar char="-"/>
            </a:pPr>
            <a:r>
              <a:rPr lang="en-US" sz="3200" dirty="0">
                <a:solidFill>
                  <a:srgbClr val="002060"/>
                </a:solidFill>
              </a:rPr>
              <a:t>Conserve fuel gas and generate offset credits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E54FFC44-60FC-4611-9A27-FDD201E70314}"/>
              </a:ext>
            </a:extLst>
          </p:cNvPr>
          <p:cNvSpPr txBox="1">
            <a:spLocks/>
          </p:cNvSpPr>
          <p:nvPr/>
        </p:nvSpPr>
        <p:spPr>
          <a:xfrm>
            <a:off x="1806655" y="1558957"/>
            <a:ext cx="2811618" cy="1440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ZA" sz="4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8380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DC98DDFC-C43F-41C5-ACE1-53FAC177AC32}"/>
              </a:ext>
            </a:extLst>
          </p:cNvPr>
          <p:cNvSpPr txBox="1">
            <a:spLocks/>
          </p:cNvSpPr>
          <p:nvPr/>
        </p:nvSpPr>
        <p:spPr bwMode="gray">
          <a:xfrm>
            <a:off x="1046630" y="3665949"/>
            <a:ext cx="4303959" cy="252000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4015</a:t>
            </a:r>
            <a:endParaRPr lang="en-ZA" sz="2000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A4A37DD3-17DF-4B60-B9AA-4631260D98EA}"/>
              </a:ext>
            </a:extLst>
          </p:cNvPr>
          <p:cNvSpPr txBox="1">
            <a:spLocks/>
          </p:cNvSpPr>
          <p:nvPr/>
        </p:nvSpPr>
        <p:spPr bwMode="gray">
          <a:xfrm>
            <a:off x="1045006" y="4329921"/>
            <a:ext cx="4305582" cy="2524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ZA" sz="2000" dirty="0"/>
              <a:t>tridoind.com</a:t>
            </a:r>
          </a:p>
        </p:txBody>
      </p:sp>
      <p:pic>
        <p:nvPicPr>
          <p:cNvPr id="16" name="Graphic 15" descr="User" title="Icon - Presenter Name">
            <a:extLst>
              <a:ext uri="{FF2B5EF4-FFF2-40B4-BE49-F238E27FC236}">
                <a16:creationId xmlns:a16="http://schemas.microsoft.com/office/drawing/2014/main" id="{D36FCF7D-C784-44BC-9779-DC3F6995144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gray">
          <a:xfrm>
            <a:off x="726590" y="3236345"/>
            <a:ext cx="320040" cy="320040"/>
          </a:xfrm>
          <a:prstGeom prst="rect">
            <a:avLst/>
          </a:prstGeom>
        </p:spPr>
      </p:pic>
      <p:pic>
        <p:nvPicPr>
          <p:cNvPr id="17" name="Graphic 16" descr="Smart Phone" title="Icon - Presenter Phone Number">
            <a:extLst>
              <a:ext uri="{FF2B5EF4-FFF2-40B4-BE49-F238E27FC236}">
                <a16:creationId xmlns:a16="http://schemas.microsoft.com/office/drawing/2014/main" id="{C17D1FD6-82A4-4364-86F8-756BF086CE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 bwMode="gray">
          <a:xfrm>
            <a:off x="726590" y="3656728"/>
            <a:ext cx="320040" cy="320040"/>
          </a:xfrm>
          <a:prstGeom prst="rect">
            <a:avLst/>
          </a:prstGeom>
        </p:spPr>
      </p:pic>
      <p:pic>
        <p:nvPicPr>
          <p:cNvPr id="18" name="Graphic 17" descr="Envelope" title="Icon Presenter Email">
            <a:extLst>
              <a:ext uri="{FF2B5EF4-FFF2-40B4-BE49-F238E27FC236}">
                <a16:creationId xmlns:a16="http://schemas.microsoft.com/office/drawing/2014/main" id="{159E6FD4-B50B-4390-827A-284E94BB329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gray">
          <a:xfrm>
            <a:off x="732675" y="4038812"/>
            <a:ext cx="320040" cy="320040"/>
          </a:xfrm>
          <a:prstGeom prst="rect">
            <a:avLst/>
          </a:prstGeom>
        </p:spPr>
      </p:pic>
      <p:pic>
        <p:nvPicPr>
          <p:cNvPr id="19" name="Graphic 18" descr="Link">
            <a:extLst>
              <a:ext uri="{FF2B5EF4-FFF2-40B4-BE49-F238E27FC236}">
                <a16:creationId xmlns:a16="http://schemas.microsoft.com/office/drawing/2014/main" id="{D847F525-1927-4D90-97C7-F41434DBF28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 bwMode="gray">
          <a:xfrm>
            <a:off x="732675" y="4343679"/>
            <a:ext cx="329184" cy="329184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9CAF1C8-4FA8-40AD-B321-8EE292CA1D63}"/>
              </a:ext>
            </a:extLst>
          </p:cNvPr>
          <p:cNvCxnSpPr>
            <a:cxnSpLocks/>
          </p:cNvCxnSpPr>
          <p:nvPr/>
        </p:nvCxnSpPr>
        <p:spPr>
          <a:xfrm>
            <a:off x="454960" y="3119208"/>
            <a:ext cx="6469179" cy="0"/>
          </a:xfrm>
          <a:prstGeom prst="line">
            <a:avLst/>
          </a:prstGeom>
          <a:ln w="53975"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B5E6B48-8869-4116-8FCB-9BADD1472D69}"/>
              </a:ext>
            </a:extLst>
          </p:cNvPr>
          <p:cNvCxnSpPr>
            <a:cxnSpLocks/>
          </p:cNvCxnSpPr>
          <p:nvPr/>
        </p:nvCxnSpPr>
        <p:spPr>
          <a:xfrm>
            <a:off x="454960" y="4817692"/>
            <a:ext cx="6469179" cy="0"/>
          </a:xfrm>
          <a:prstGeom prst="line">
            <a:avLst/>
          </a:prstGeom>
          <a:ln w="53975"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Title 7">
            <a:extLst>
              <a:ext uri="{FF2B5EF4-FFF2-40B4-BE49-F238E27FC236}">
                <a16:creationId xmlns:a16="http://schemas.microsoft.com/office/drawing/2014/main" id="{E06A316F-480C-4E7F-9EB6-7C3A30C42FFC}"/>
              </a:ext>
            </a:extLst>
          </p:cNvPr>
          <p:cNvSpPr txBox="1">
            <a:spLocks/>
          </p:cNvSpPr>
          <p:nvPr/>
        </p:nvSpPr>
        <p:spPr>
          <a:xfrm>
            <a:off x="607991" y="2484758"/>
            <a:ext cx="10515600" cy="1325563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06009C"/>
                </a:solidFill>
                <a:latin typeface="Verdana Pro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ZA" dirty="0">
                <a:latin typeface="Verdana Pro"/>
              </a:rPr>
              <a:t>Thank you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DE15C6E-2E8F-4CDF-9F87-13F41B3900C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22028"/>
            <a:ext cx="4776788" cy="123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578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Image result for fisher 4150">
            <a:extLst>
              <a:ext uri="{FF2B5EF4-FFF2-40B4-BE49-F238E27FC236}">
                <a16:creationId xmlns:a16="http://schemas.microsoft.com/office/drawing/2014/main" id="{BF27FC63-C6B4-4B7F-8EA7-3981F6675B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6" t="8607" r="11474" b="5246"/>
          <a:stretch/>
        </p:blipFill>
        <p:spPr bwMode="auto">
          <a:xfrm>
            <a:off x="5553053" y="602633"/>
            <a:ext cx="2057221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AA1FE150-E5E1-4B6E-9AFE-971AC188AB59}"/>
              </a:ext>
            </a:extLst>
          </p:cNvPr>
          <p:cNvSpPr/>
          <p:nvPr/>
        </p:nvSpPr>
        <p:spPr>
          <a:xfrm rot="5400000">
            <a:off x="6230867" y="2748148"/>
            <a:ext cx="701592" cy="344240"/>
          </a:xfrm>
          <a:prstGeom prst="rightArrow">
            <a:avLst/>
          </a:prstGeom>
          <a:solidFill>
            <a:srgbClr val="0600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B08A7D-854A-4D5A-AE2A-5CC5A6E04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Out </a:t>
            </a:r>
          </a:p>
        </p:txBody>
      </p:sp>
      <p:pic>
        <p:nvPicPr>
          <p:cNvPr id="1026" name="Picture 2" descr="Image result for fisher c1">
            <a:extLst>
              <a:ext uri="{FF2B5EF4-FFF2-40B4-BE49-F238E27FC236}">
                <a16:creationId xmlns:a16="http://schemas.microsoft.com/office/drawing/2014/main" id="{08BF77BE-E85F-460B-AFB3-81D35E0446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6" r="21677"/>
          <a:stretch/>
        </p:blipFill>
        <p:spPr bwMode="auto">
          <a:xfrm>
            <a:off x="5736317" y="3363383"/>
            <a:ext cx="1772890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2725CE-320D-4335-B02B-B6296D7F1AE5}"/>
              </a:ext>
            </a:extLst>
          </p:cNvPr>
          <p:cNvSpPr txBox="1"/>
          <p:nvPr/>
        </p:nvSpPr>
        <p:spPr>
          <a:xfrm>
            <a:off x="612852" y="5257353"/>
            <a:ext cx="3444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+mj-lt"/>
              </a:rPr>
              <a:t>Solar Chemical Injection Pump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4B8B93-73DD-4776-8D9F-ED06DF416AD5}"/>
              </a:ext>
            </a:extLst>
          </p:cNvPr>
          <p:cNvSpPr txBox="1"/>
          <p:nvPr/>
        </p:nvSpPr>
        <p:spPr>
          <a:xfrm>
            <a:off x="4645209" y="5226484"/>
            <a:ext cx="4217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+mj-lt"/>
              </a:rPr>
              <a:t>High to Low Bleed Device Conversion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2FAC54-B0E0-4237-B3F6-3B09D911CC63}"/>
              </a:ext>
            </a:extLst>
          </p:cNvPr>
          <p:cNvSpPr txBox="1"/>
          <p:nvPr/>
        </p:nvSpPr>
        <p:spPr>
          <a:xfrm>
            <a:off x="8530135" y="1026232"/>
            <a:ext cx="3129251" cy="34778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2000" b="1" dirty="0">
                <a:solidFill>
                  <a:srgbClr val="06009C"/>
                </a:solidFill>
                <a:latin typeface="+mj-lt"/>
              </a:rPr>
              <a:t>Regulatory Compliance</a:t>
            </a:r>
          </a:p>
          <a:p>
            <a:endParaRPr lang="en-US" sz="2000" dirty="0">
              <a:latin typeface="+mj-lt"/>
            </a:endParaRPr>
          </a:p>
          <a:p>
            <a:r>
              <a:rPr lang="en-US" sz="2000" dirty="0">
                <a:latin typeface="+mj-lt"/>
              </a:rPr>
              <a:t>Directive 60</a:t>
            </a:r>
          </a:p>
          <a:p>
            <a:endParaRPr lang="en-US" sz="2000" dirty="0">
              <a:latin typeface="+mj-lt"/>
            </a:endParaRPr>
          </a:p>
          <a:p>
            <a:endParaRPr lang="en-US" sz="2000" dirty="0">
              <a:latin typeface="+mj-lt"/>
            </a:endParaRPr>
          </a:p>
          <a:p>
            <a:r>
              <a:rPr lang="en-US" sz="2000" dirty="0">
                <a:latin typeface="+mj-lt"/>
              </a:rPr>
              <a:t>Methane Reduction Retrofit Compliance Plan (MRRCP)</a:t>
            </a:r>
          </a:p>
          <a:p>
            <a:endParaRPr lang="en-US" sz="2000" dirty="0">
              <a:latin typeface="+mj-lt"/>
            </a:endParaRPr>
          </a:p>
          <a:p>
            <a:endParaRPr lang="en-US" sz="2000" dirty="0">
              <a:latin typeface="+mj-lt"/>
            </a:endParaRPr>
          </a:p>
          <a:p>
            <a:r>
              <a:rPr lang="en-US" sz="2000" dirty="0">
                <a:latin typeface="+mj-lt"/>
              </a:rPr>
              <a:t>Fugitive Emissions Monitoring Program (FEMP)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283B19B0-0207-4004-84E3-E50C8A851B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308" y="1530217"/>
            <a:ext cx="731520" cy="731520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:a16="http://schemas.microsoft.com/office/drawing/2014/main" id="{6CE45342-F120-4AC3-82CA-70FF891AF9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308" y="2444427"/>
            <a:ext cx="731520" cy="731520"/>
          </a:xfrm>
          <a:prstGeom prst="rect">
            <a:avLst/>
          </a:prstGeom>
        </p:spPr>
      </p:pic>
      <p:pic>
        <p:nvPicPr>
          <p:cNvPr id="16" name="Picture 15" descr="A close up of a sign&#10;&#10;Description automatically generated">
            <a:extLst>
              <a:ext uri="{FF2B5EF4-FFF2-40B4-BE49-F238E27FC236}">
                <a16:creationId xmlns:a16="http://schemas.microsoft.com/office/drawing/2014/main" id="{4CC4B6BB-740F-4738-89C9-B3C68296A1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308" y="3634740"/>
            <a:ext cx="731520" cy="731520"/>
          </a:xfrm>
          <a:prstGeom prst="rect">
            <a:avLst/>
          </a:prstGeom>
        </p:spPr>
      </p:pic>
      <p:pic>
        <p:nvPicPr>
          <p:cNvPr id="12" name="Picture 11" descr="A large white building&#10;&#10;Description automatically generated">
            <a:extLst>
              <a:ext uri="{FF2B5EF4-FFF2-40B4-BE49-F238E27FC236}">
                <a16:creationId xmlns:a16="http://schemas.microsoft.com/office/drawing/2014/main" id="{8F789E86-AC57-42E4-A507-1244915942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92" y="1717977"/>
            <a:ext cx="4761205" cy="3078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AFFC890-FE64-436C-A475-97C2E9EB6501}"/>
              </a:ext>
            </a:extLst>
          </p:cNvPr>
          <p:cNvSpPr txBox="1"/>
          <p:nvPr/>
        </p:nvSpPr>
        <p:spPr>
          <a:xfrm>
            <a:off x="228600" y="5883530"/>
            <a:ext cx="1187196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200" dirty="0"/>
              <a:t>Replace existing pneumatic pumps and controllers or install new greenfield pumps and skids with </a:t>
            </a:r>
          </a:p>
          <a:p>
            <a:pPr algn="ctr"/>
            <a:r>
              <a:rPr lang="en-CA" sz="3600" dirty="0">
                <a:solidFill>
                  <a:srgbClr val="F1051B"/>
                </a:solidFill>
              </a:rPr>
              <a:t>NO CAPITAL OUTLAY </a:t>
            </a:r>
          </a:p>
        </p:txBody>
      </p:sp>
    </p:spTree>
    <p:extLst>
      <p:ext uri="{BB962C8B-B14F-4D97-AF65-F5344CB8AC3E}">
        <p14:creationId xmlns:p14="http://schemas.microsoft.com/office/powerpoint/2010/main" val="2489481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1AECCAC0-5A0B-4A42-9D6B-2AABFEE82C82}"/>
              </a:ext>
            </a:extLst>
          </p:cNvPr>
          <p:cNvSpPr txBox="1"/>
          <p:nvPr/>
        </p:nvSpPr>
        <p:spPr>
          <a:xfrm>
            <a:off x="900752" y="388961"/>
            <a:ext cx="6059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dirty="0">
                <a:solidFill>
                  <a:schemeClr val="accent2">
                    <a:lumMod val="75000"/>
                  </a:schemeClr>
                </a:solidFill>
              </a:rPr>
              <a:t>Producer Benefits: 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F84B0CA-7A2D-4001-87CD-2CC6550AEBCE}"/>
              </a:ext>
            </a:extLst>
          </p:cNvPr>
          <p:cNvSpPr/>
          <p:nvPr/>
        </p:nvSpPr>
        <p:spPr>
          <a:xfrm>
            <a:off x="1084998" y="1221475"/>
            <a:ext cx="3016154" cy="9826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/>
              <a:t>Proven &amp; Reliable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4622813-4C97-4E17-8A69-7E9EB1581739}"/>
              </a:ext>
            </a:extLst>
          </p:cNvPr>
          <p:cNvSpPr txBox="1"/>
          <p:nvPr/>
        </p:nvSpPr>
        <p:spPr>
          <a:xfrm>
            <a:off x="4496937" y="1261533"/>
            <a:ext cx="48449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Reduces Downtime;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Lowers Op Costs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Improved Economics </a:t>
            </a:r>
          </a:p>
          <a:p>
            <a:r>
              <a:rPr lang="en-CA" dirty="0"/>
              <a:t>	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BAF981CF-5E2D-468C-ABA4-976ED00BDBD3}"/>
              </a:ext>
            </a:extLst>
          </p:cNvPr>
          <p:cNvSpPr/>
          <p:nvPr/>
        </p:nvSpPr>
        <p:spPr>
          <a:xfrm>
            <a:off x="1084998" y="2626548"/>
            <a:ext cx="3118512" cy="12767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/>
              <a:t>Reduces Emissions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2508C71-298C-4C38-A371-64F6A4A5FC75}"/>
              </a:ext>
            </a:extLst>
          </p:cNvPr>
          <p:cNvSpPr txBox="1"/>
          <p:nvPr/>
        </p:nvSpPr>
        <p:spPr>
          <a:xfrm>
            <a:off x="4496937" y="2859933"/>
            <a:ext cx="48449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Improves ESG matrix;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Lowers Greenhouse Gas Emissions Intensity; 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Increases EV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1D87A2C-EF52-446A-8867-A073134E37A4}"/>
              </a:ext>
            </a:extLst>
          </p:cNvPr>
          <p:cNvSpPr/>
          <p:nvPr/>
        </p:nvSpPr>
        <p:spPr>
          <a:xfrm>
            <a:off x="1084999" y="4310783"/>
            <a:ext cx="3234518" cy="14826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/>
              <a:t>Carbon Offsets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3A3C40-B016-46E3-A128-DDF6F71D747F}"/>
              </a:ext>
            </a:extLst>
          </p:cNvPr>
          <p:cNvSpPr txBox="1"/>
          <p:nvPr/>
        </p:nvSpPr>
        <p:spPr>
          <a:xfrm>
            <a:off x="4496937" y="4741025"/>
            <a:ext cx="53873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No CapEx expenditures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Generates additional income stream from assets</a:t>
            </a:r>
          </a:p>
        </p:txBody>
      </p:sp>
    </p:spTree>
    <p:extLst>
      <p:ext uri="{BB962C8B-B14F-4D97-AF65-F5344CB8AC3E}">
        <p14:creationId xmlns:p14="http://schemas.microsoft.com/office/powerpoint/2010/main" val="2953313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83A2977-0931-458B-9D67-4A680EE7D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162" y="11845"/>
            <a:ext cx="12183189" cy="1007259"/>
          </a:xfrm>
        </p:spPr>
        <p:txBody>
          <a:bodyPr/>
          <a:lstStyle/>
          <a:p>
            <a:r>
              <a:rPr lang="en-US" dirty="0">
                <a:latin typeface="Verdana Pro"/>
              </a:rPr>
              <a:t>Brownfield Conversion Example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F4A13E-42A4-4C60-A2C2-9F82DAF335C7}"/>
              </a:ext>
            </a:extLst>
          </p:cNvPr>
          <p:cNvSpPr txBox="1"/>
          <p:nvPr/>
        </p:nvSpPr>
        <p:spPr>
          <a:xfrm>
            <a:off x="9474162" y="2549438"/>
            <a:ext cx="19097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Lease Payback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Positive Cashflow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Deploy in 2021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Directive 60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9BE844F-BB07-4C7C-8D04-25C6B2464756}"/>
              </a:ext>
            </a:extLst>
          </p:cNvPr>
          <p:cNvCxnSpPr/>
          <p:nvPr/>
        </p:nvCxnSpPr>
        <p:spPr>
          <a:xfrm>
            <a:off x="8778837" y="2735652"/>
            <a:ext cx="695325" cy="0"/>
          </a:xfrm>
          <a:prstGeom prst="line">
            <a:avLst/>
          </a:prstGeom>
          <a:ln w="41275">
            <a:solidFill>
              <a:srgbClr val="F105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AC53BAE-A033-4ACE-B0A6-14B3DB7A1A32}"/>
              </a:ext>
            </a:extLst>
          </p:cNvPr>
          <p:cNvCxnSpPr/>
          <p:nvPr/>
        </p:nvCxnSpPr>
        <p:spPr>
          <a:xfrm>
            <a:off x="8778836" y="3288102"/>
            <a:ext cx="695325" cy="0"/>
          </a:xfrm>
          <a:prstGeom prst="line">
            <a:avLst/>
          </a:prstGeom>
          <a:ln w="412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60150E3-4773-4599-AA4A-5D62A948B401}"/>
              </a:ext>
            </a:extLst>
          </p:cNvPr>
          <p:cNvCxnSpPr/>
          <p:nvPr/>
        </p:nvCxnSpPr>
        <p:spPr>
          <a:xfrm>
            <a:off x="8778836" y="3831027"/>
            <a:ext cx="695325" cy="0"/>
          </a:xfrm>
          <a:prstGeom prst="line">
            <a:avLst/>
          </a:prstGeom>
          <a:ln w="412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0C3AEF01-9CF5-46B1-A58D-485AE06E415D}"/>
              </a:ext>
            </a:extLst>
          </p:cNvPr>
          <p:cNvGraphicFramePr>
            <a:graphicFrameLocks/>
          </p:cNvGraphicFramePr>
          <p:nvPr/>
        </p:nvGraphicFramePr>
        <p:xfrm>
          <a:off x="2374428" y="878889"/>
          <a:ext cx="7443144" cy="4842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C4B1764-65F5-4A52-B458-1E29A75DABD1}"/>
              </a:ext>
            </a:extLst>
          </p:cNvPr>
          <p:cNvCxnSpPr>
            <a:cxnSpLocks/>
          </p:cNvCxnSpPr>
          <p:nvPr/>
        </p:nvCxnSpPr>
        <p:spPr>
          <a:xfrm>
            <a:off x="8253946" y="1216265"/>
            <a:ext cx="0" cy="3833960"/>
          </a:xfrm>
          <a:prstGeom prst="line">
            <a:avLst/>
          </a:prstGeom>
          <a:ln w="254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B45D2B2-7D56-4E43-9903-1D1C43FB15F3}"/>
              </a:ext>
            </a:extLst>
          </p:cNvPr>
          <p:cNvCxnSpPr/>
          <p:nvPr/>
        </p:nvCxnSpPr>
        <p:spPr>
          <a:xfrm>
            <a:off x="8778836" y="4391732"/>
            <a:ext cx="695325" cy="0"/>
          </a:xfrm>
          <a:prstGeom prst="line">
            <a:avLst/>
          </a:prstGeom>
          <a:ln w="412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3828672-C94F-4FCA-AF8F-A7892FBA3CC3}"/>
              </a:ext>
            </a:extLst>
          </p:cNvPr>
          <p:cNvSpPr/>
          <p:nvPr/>
        </p:nvSpPr>
        <p:spPr>
          <a:xfrm>
            <a:off x="3004618" y="742378"/>
            <a:ext cx="6772275" cy="40978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175">
            <a:solidFill>
              <a:srgbClr val="00B0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 b="1" dirty="0">
                <a:solidFill>
                  <a:srgbClr val="06009C"/>
                </a:solidFill>
              </a:rPr>
              <a:t>Pneumatic 5100 to Trido Dual Head Electric Pump</a:t>
            </a:r>
          </a:p>
        </p:txBody>
      </p:sp>
    </p:spTree>
    <p:extLst>
      <p:ext uri="{BB962C8B-B14F-4D97-AF65-F5344CB8AC3E}">
        <p14:creationId xmlns:p14="http://schemas.microsoft.com/office/powerpoint/2010/main" val="3809944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F11C5-D179-47A5-BB70-E7D8A1BA9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HOW DOES IT WORK?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4C18C79-CD45-417D-A952-17B486650354}"/>
              </a:ext>
            </a:extLst>
          </p:cNvPr>
          <p:cNvSpPr/>
          <p:nvPr/>
        </p:nvSpPr>
        <p:spPr>
          <a:xfrm>
            <a:off x="213360" y="1607820"/>
            <a:ext cx="2583180" cy="1036320"/>
          </a:xfrm>
          <a:prstGeom prst="rect">
            <a:avLst/>
          </a:prstGeom>
          <a:gradFill>
            <a:gsLst>
              <a:gs pos="29000">
                <a:schemeClr val="accent4">
                  <a:lumMod val="60000"/>
                  <a:lumOff val="40000"/>
                </a:schemeClr>
              </a:gs>
              <a:gs pos="71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/>
              <a:t>Gather pump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Rate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Pump type &amp; Size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Operating Days 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338B402E-56E5-4586-95EC-1B57E17B0DD7}"/>
              </a:ext>
            </a:extLst>
          </p:cNvPr>
          <p:cNvSpPr/>
          <p:nvPr/>
        </p:nvSpPr>
        <p:spPr>
          <a:xfrm>
            <a:off x="2887980" y="1516380"/>
            <a:ext cx="2209800" cy="112776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/>
              <a:t>Assess sites to determine eligibly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27406AD-50F4-48CA-976F-422FEEA8FA02}"/>
              </a:ext>
            </a:extLst>
          </p:cNvPr>
          <p:cNvSpPr/>
          <p:nvPr/>
        </p:nvSpPr>
        <p:spPr>
          <a:xfrm>
            <a:off x="5212080" y="1607820"/>
            <a:ext cx="2354580" cy="103632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/>
              <a:t>Sign Offset Lease Agreement 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8FF1D90E-4CE4-49C9-BBE4-DA413AE12FF8}"/>
              </a:ext>
            </a:extLst>
          </p:cNvPr>
          <p:cNvSpPr/>
          <p:nvPr/>
        </p:nvSpPr>
        <p:spPr>
          <a:xfrm>
            <a:off x="7741920" y="1607820"/>
            <a:ext cx="1805940" cy="1036320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/>
              <a:t>Install equipment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A8E627C-2BED-4520-B518-AEC2B398EB75}"/>
              </a:ext>
            </a:extLst>
          </p:cNvPr>
          <p:cNvSpPr/>
          <p:nvPr/>
        </p:nvSpPr>
        <p:spPr>
          <a:xfrm>
            <a:off x="10020300" y="2758497"/>
            <a:ext cx="1805940" cy="10363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/>
              <a:t>Data Audited &amp; Submitted</a:t>
            </a: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AFEAACAF-D52B-444D-8667-8D7E91976B03}"/>
              </a:ext>
            </a:extLst>
          </p:cNvPr>
          <p:cNvSpPr/>
          <p:nvPr/>
        </p:nvSpPr>
        <p:spPr>
          <a:xfrm>
            <a:off x="9685020" y="3862074"/>
            <a:ext cx="2392680" cy="1691640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/>
              <a:t>Credits Generated</a:t>
            </a:r>
          </a:p>
          <a:p>
            <a:pPr algn="ctr"/>
            <a:r>
              <a:rPr lang="en-CA" dirty="0"/>
              <a:t>&amp; Issued 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BBD95E6-D962-45BD-B589-654ABEE4E945}"/>
              </a:ext>
            </a:extLst>
          </p:cNvPr>
          <p:cNvSpPr/>
          <p:nvPr/>
        </p:nvSpPr>
        <p:spPr>
          <a:xfrm>
            <a:off x="10020300" y="5620971"/>
            <a:ext cx="1722120" cy="11125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/>
              <a:t>Credits Sold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B33B474-643F-4F0A-A47A-8A76BD9D9F98}"/>
              </a:ext>
            </a:extLst>
          </p:cNvPr>
          <p:cNvSpPr/>
          <p:nvPr/>
        </p:nvSpPr>
        <p:spPr>
          <a:xfrm>
            <a:off x="5844540" y="4122420"/>
            <a:ext cx="1722120" cy="10744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/>
              <a:t>Producer Funds 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9E1BFDD-C7B4-439A-A83D-7E27C1AFDAC3}"/>
              </a:ext>
            </a:extLst>
          </p:cNvPr>
          <p:cNvSpPr/>
          <p:nvPr/>
        </p:nvSpPr>
        <p:spPr>
          <a:xfrm>
            <a:off x="3787140" y="4114800"/>
            <a:ext cx="1512570" cy="10744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/>
              <a:t>Paydown Lease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D484DCC3-1272-4722-BC35-C7A21D3F9351}"/>
              </a:ext>
            </a:extLst>
          </p:cNvPr>
          <p:cNvSpPr/>
          <p:nvPr/>
        </p:nvSpPr>
        <p:spPr>
          <a:xfrm>
            <a:off x="5844540" y="5600700"/>
            <a:ext cx="1722120" cy="10744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/>
              <a:t>Trido Funds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2E8A07B-8A86-45F7-B153-D3AB63DC40CF}"/>
              </a:ext>
            </a:extLst>
          </p:cNvPr>
          <p:cNvCxnSpPr>
            <a:cxnSpLocks/>
            <a:stCxn id="10" idx="1"/>
            <a:endCxn id="11" idx="3"/>
          </p:cNvCxnSpPr>
          <p:nvPr/>
        </p:nvCxnSpPr>
        <p:spPr>
          <a:xfrm flipH="1" flipV="1">
            <a:off x="7566660" y="4659630"/>
            <a:ext cx="2453640" cy="15176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052ED49-D9EA-400C-8F95-3C86BC898CF1}"/>
              </a:ext>
            </a:extLst>
          </p:cNvPr>
          <p:cNvCxnSpPr>
            <a:cxnSpLocks/>
            <a:stCxn id="10" idx="1"/>
            <a:endCxn id="13" idx="3"/>
          </p:cNvCxnSpPr>
          <p:nvPr/>
        </p:nvCxnSpPr>
        <p:spPr>
          <a:xfrm flipH="1" flipV="1">
            <a:off x="7566660" y="6137910"/>
            <a:ext cx="2453640" cy="393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7EB8D2C7-1BB8-4C03-858A-8744D77556F3}"/>
              </a:ext>
            </a:extLst>
          </p:cNvPr>
          <p:cNvSpPr txBox="1"/>
          <p:nvPr/>
        </p:nvSpPr>
        <p:spPr>
          <a:xfrm>
            <a:off x="8644890" y="5598157"/>
            <a:ext cx="1082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Funds  Split 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D2A5BD2-10D1-466A-9D2E-AD4CE0E3D373}"/>
              </a:ext>
            </a:extLst>
          </p:cNvPr>
          <p:cNvCxnSpPr>
            <a:cxnSpLocks/>
            <a:stCxn id="11" idx="1"/>
            <a:endCxn id="12" idx="3"/>
          </p:cNvCxnSpPr>
          <p:nvPr/>
        </p:nvCxnSpPr>
        <p:spPr>
          <a:xfrm flipH="1" flipV="1">
            <a:off x="5299710" y="4652010"/>
            <a:ext cx="544830" cy="76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tar: 6 Points 27">
            <a:extLst>
              <a:ext uri="{FF2B5EF4-FFF2-40B4-BE49-F238E27FC236}">
                <a16:creationId xmlns:a16="http://schemas.microsoft.com/office/drawing/2014/main" id="{59D3A646-5B29-44B4-9CAF-08F1617642DF}"/>
              </a:ext>
            </a:extLst>
          </p:cNvPr>
          <p:cNvSpPr/>
          <p:nvPr/>
        </p:nvSpPr>
        <p:spPr>
          <a:xfrm>
            <a:off x="502920" y="3648760"/>
            <a:ext cx="2453640" cy="265176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/>
              <a:t>Funds paid out to producer after lease payout 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95A820F1-CD0C-4BE3-95A1-01B0D1B19629}"/>
              </a:ext>
            </a:extLst>
          </p:cNvPr>
          <p:cNvCxnSpPr>
            <a:stCxn id="12" idx="1"/>
          </p:cNvCxnSpPr>
          <p:nvPr/>
        </p:nvCxnSpPr>
        <p:spPr>
          <a:xfrm flipH="1">
            <a:off x="2636520" y="4652010"/>
            <a:ext cx="1150620" cy="3226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Star: 6 Points 30">
            <a:extLst>
              <a:ext uri="{FF2B5EF4-FFF2-40B4-BE49-F238E27FC236}">
                <a16:creationId xmlns:a16="http://schemas.microsoft.com/office/drawing/2014/main" id="{AC2DE0BB-4007-4632-99DC-04E89C41E004}"/>
              </a:ext>
            </a:extLst>
          </p:cNvPr>
          <p:cNvSpPr/>
          <p:nvPr/>
        </p:nvSpPr>
        <p:spPr>
          <a:xfrm>
            <a:off x="7985760" y="198120"/>
            <a:ext cx="312420" cy="357188"/>
          </a:xfrm>
          <a:prstGeom prst="star6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B563676-6ED6-46E0-BDF5-80E2B064BA99}"/>
              </a:ext>
            </a:extLst>
          </p:cNvPr>
          <p:cNvSpPr txBox="1"/>
          <p:nvPr/>
        </p:nvSpPr>
        <p:spPr>
          <a:xfrm>
            <a:off x="8374380" y="192048"/>
            <a:ext cx="1562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Producer Task </a:t>
            </a:r>
          </a:p>
        </p:txBody>
      </p:sp>
      <p:sp>
        <p:nvSpPr>
          <p:cNvPr id="34" name="Star: 6 Points 33">
            <a:extLst>
              <a:ext uri="{FF2B5EF4-FFF2-40B4-BE49-F238E27FC236}">
                <a16:creationId xmlns:a16="http://schemas.microsoft.com/office/drawing/2014/main" id="{5E171B85-A9DA-4A71-9511-ABD23223C62E}"/>
              </a:ext>
            </a:extLst>
          </p:cNvPr>
          <p:cNvSpPr/>
          <p:nvPr/>
        </p:nvSpPr>
        <p:spPr>
          <a:xfrm>
            <a:off x="7985760" y="694372"/>
            <a:ext cx="312420" cy="357188"/>
          </a:xfrm>
          <a:prstGeom prst="star6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4BA87EB-465E-4B62-B567-E610E31556DB}"/>
              </a:ext>
            </a:extLst>
          </p:cNvPr>
          <p:cNvSpPr txBox="1"/>
          <p:nvPr/>
        </p:nvSpPr>
        <p:spPr>
          <a:xfrm>
            <a:off x="8374380" y="701278"/>
            <a:ext cx="1562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Trido Task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A6A18F-41AB-4385-847A-1097DEC59CEC}"/>
              </a:ext>
            </a:extLst>
          </p:cNvPr>
          <p:cNvSpPr/>
          <p:nvPr/>
        </p:nvSpPr>
        <p:spPr>
          <a:xfrm>
            <a:off x="10020300" y="1562100"/>
            <a:ext cx="1805940" cy="10363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/>
              <a:t>Collect Data &amp; Credits </a:t>
            </a:r>
          </a:p>
        </p:txBody>
      </p:sp>
    </p:spTree>
    <p:extLst>
      <p:ext uri="{BB962C8B-B14F-4D97-AF65-F5344CB8AC3E}">
        <p14:creationId xmlns:p14="http://schemas.microsoft.com/office/powerpoint/2010/main" val="1801031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5AFFD8C9-F78E-49D5-BB58-948EC1AE93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8280" y="1242789"/>
            <a:ext cx="4359899" cy="2099509"/>
          </a:xfrm>
          <a:prstGeom prst="rect">
            <a:avLst/>
          </a:prstGeom>
        </p:spPr>
      </p:pic>
      <p:sp>
        <p:nvSpPr>
          <p:cNvPr id="4" name="Title 8">
            <a:extLst>
              <a:ext uri="{FF2B5EF4-FFF2-40B4-BE49-F238E27FC236}">
                <a16:creationId xmlns:a16="http://schemas.microsoft.com/office/drawing/2014/main" id="{76163C3C-7AB3-48A0-864D-D689F2993E29}"/>
              </a:ext>
            </a:extLst>
          </p:cNvPr>
          <p:cNvSpPr txBox="1">
            <a:spLocks/>
          </p:cNvSpPr>
          <p:nvPr/>
        </p:nvSpPr>
        <p:spPr>
          <a:xfrm>
            <a:off x="440575" y="546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06009C"/>
                </a:solidFill>
                <a:latin typeface="Verdana Pro" panose="020B0604030504040204" pitchFamily="34" charset="0"/>
                <a:ea typeface="+mj-ea"/>
                <a:cs typeface="+mj-cs"/>
              </a:defRPr>
            </a:lvl1pPr>
          </a:lstStyle>
          <a:p>
            <a:endParaRPr lang="en-US" dirty="0"/>
          </a:p>
          <a:p>
            <a:r>
              <a:rPr lang="en-US" dirty="0"/>
              <a:t>The Trido Advantage 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B4B147-B045-4D83-8D87-90559CF146EF}"/>
              </a:ext>
            </a:extLst>
          </p:cNvPr>
          <p:cNvSpPr txBox="1"/>
          <p:nvPr/>
        </p:nvSpPr>
        <p:spPr>
          <a:xfrm>
            <a:off x="300153" y="1331032"/>
            <a:ext cx="5425083" cy="2800767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>
                <a:srgbClr val="70AD47"/>
              </a:buClr>
              <a:buFont typeface="Wingdings" panose="05000000000000000000" pitchFamily="2" charset="2"/>
              <a:buChar char="§"/>
            </a:pPr>
            <a:r>
              <a:rPr lang="en-US" sz="2200" dirty="0">
                <a:latin typeface="+mj-lt"/>
                <a:cs typeface="Calibri Light"/>
              </a:rPr>
              <a:t>Proven Track Record:</a:t>
            </a:r>
          </a:p>
          <a:p>
            <a:pPr marL="800100" lvl="1" indent="-342900">
              <a:buClr>
                <a:srgbClr val="70AD47"/>
              </a:buClr>
              <a:buFont typeface="Wingdings" panose="05000000000000000000" pitchFamily="2" charset="2"/>
              <a:buChar char="§"/>
            </a:pPr>
            <a:r>
              <a:rPr lang="en-US" sz="2200" dirty="0">
                <a:latin typeface="+mj-lt"/>
                <a:cs typeface="Calibri Light"/>
              </a:rPr>
              <a:t>3000+ pumps installed to date</a:t>
            </a:r>
          </a:p>
          <a:p>
            <a:pPr marL="800100" lvl="1" indent="-342900">
              <a:buClr>
                <a:srgbClr val="70AD47"/>
              </a:buClr>
              <a:buFont typeface="Wingdings" panose="05000000000000000000" pitchFamily="2" charset="2"/>
              <a:buChar char="§"/>
            </a:pPr>
            <a:r>
              <a:rPr lang="en-US" sz="2200" dirty="0">
                <a:latin typeface="+mj-lt"/>
                <a:cs typeface="Calibri Light"/>
              </a:rPr>
              <a:t>Solar chemical Injection pump systems</a:t>
            </a:r>
          </a:p>
          <a:p>
            <a:pPr marL="800100" lvl="1" indent="-342900">
              <a:buClr>
                <a:srgbClr val="70AD47"/>
              </a:buClr>
              <a:buFont typeface="Wingdings" panose="05000000000000000000" pitchFamily="2" charset="2"/>
              <a:buChar char="§"/>
            </a:pPr>
            <a:r>
              <a:rPr lang="en-US" sz="2200" dirty="0">
                <a:latin typeface="+mj-lt"/>
                <a:cs typeface="Calibri Light"/>
              </a:rPr>
              <a:t>9 years in operation</a:t>
            </a:r>
          </a:p>
          <a:p>
            <a:pPr marL="800100" lvl="1" indent="-342900">
              <a:buClr>
                <a:srgbClr val="70AD47"/>
              </a:buClr>
              <a:buFont typeface="Wingdings" panose="05000000000000000000" pitchFamily="2" charset="2"/>
              <a:buChar char="§"/>
            </a:pPr>
            <a:r>
              <a:rPr lang="en-US" sz="2200" dirty="0">
                <a:latin typeface="+mj-lt"/>
                <a:cs typeface="Calibri Light"/>
              </a:rPr>
              <a:t>Equipment deployed throughout Western Canada and the USA</a:t>
            </a:r>
          </a:p>
          <a:p>
            <a:pPr marL="342900" indent="-342900">
              <a:buClr>
                <a:srgbClr val="70AD47"/>
              </a:buClr>
              <a:buFont typeface="Wingdings" panose="05000000000000000000" pitchFamily="2" charset="2"/>
              <a:buChar char="§"/>
            </a:pPr>
            <a:r>
              <a:rPr lang="en-US" sz="2200" dirty="0">
                <a:latin typeface="+mj-lt"/>
                <a:cs typeface="Calibri Light"/>
              </a:rPr>
              <a:t>Only system to deliver verifiable carbon credits over multiple collection platforms </a:t>
            </a:r>
          </a:p>
        </p:txBody>
      </p:sp>
      <p:pic>
        <p:nvPicPr>
          <p:cNvPr id="7" name="Picture 2" descr="TRIDO Industries Logo">
            <a:extLst>
              <a:ext uri="{FF2B5EF4-FFF2-40B4-BE49-F238E27FC236}">
                <a16:creationId xmlns:a16="http://schemas.microsoft.com/office/drawing/2014/main" id="{B45074C4-BDC1-4580-A16A-D9EEAE0708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53" y="5327466"/>
            <a:ext cx="4721925" cy="1091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97376F0-9F69-41D4-83F6-66E6450938A6}"/>
              </a:ext>
            </a:extLst>
          </p:cNvPr>
          <p:cNvSpPr txBox="1"/>
          <p:nvPr/>
        </p:nvSpPr>
        <p:spPr>
          <a:xfrm>
            <a:off x="6421273" y="873457"/>
            <a:ext cx="3241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Current Trido Customers Include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DED04219-70F4-4B5E-B326-CA9D82F2CE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3817669"/>
              </p:ext>
            </p:extLst>
          </p:nvPr>
        </p:nvGraphicFramePr>
        <p:xfrm>
          <a:off x="5616054" y="3429000"/>
          <a:ext cx="6259773" cy="33775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16979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F03DF-DFD2-4D1A-802D-0BC3BAA8D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Verdana Pro"/>
              </a:rPr>
              <a:t>Why Methane?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A42260D-FDEF-444F-B6A4-B246526044AE}"/>
              </a:ext>
            </a:extLst>
          </p:cNvPr>
          <p:cNvSpPr txBox="1"/>
          <p:nvPr/>
        </p:nvSpPr>
        <p:spPr>
          <a:xfrm>
            <a:off x="685157" y="2319130"/>
            <a:ext cx="6055486" cy="141577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>
                <a:srgbClr val="70AD47"/>
              </a:buClr>
              <a:buFont typeface="Wingdings" panose="05000000000000000000" pitchFamily="2" charset="2"/>
              <a:buChar char="§"/>
            </a:pPr>
            <a:r>
              <a:rPr lang="en-US" sz="2200" dirty="0">
                <a:latin typeface="+mj-lt"/>
                <a:cs typeface="Calibri Light"/>
              </a:rPr>
              <a:t>Alberta’s Climate Leadership plans to </a:t>
            </a:r>
            <a:r>
              <a:rPr lang="en-US" sz="2200" b="1" dirty="0">
                <a:solidFill>
                  <a:srgbClr val="0070C0"/>
                </a:solidFill>
                <a:latin typeface="+mj-lt"/>
                <a:cs typeface="Calibri Light"/>
              </a:rPr>
              <a:t>reduce methane emissions </a:t>
            </a:r>
            <a:r>
              <a:rPr lang="en-US" sz="2200" dirty="0">
                <a:solidFill>
                  <a:srgbClr val="000000"/>
                </a:solidFill>
                <a:latin typeface="+mj-lt"/>
                <a:cs typeface="Calibri Light"/>
              </a:rPr>
              <a:t>from upstream oil and gas operations by </a:t>
            </a:r>
            <a:r>
              <a:rPr lang="en-US" sz="2200" b="1" dirty="0">
                <a:solidFill>
                  <a:srgbClr val="0070C0"/>
                </a:solidFill>
                <a:latin typeface="+mj-lt"/>
                <a:cs typeface="Calibri Light"/>
              </a:rPr>
              <a:t>45%</a:t>
            </a:r>
            <a:r>
              <a:rPr lang="en-US" sz="2200" dirty="0">
                <a:latin typeface="+mj-lt"/>
                <a:cs typeface="Calibri Light"/>
              </a:rPr>
              <a:t> before 2025</a:t>
            </a:r>
          </a:p>
          <a:p>
            <a:pPr marL="342900" indent="-342900">
              <a:buClr>
                <a:srgbClr val="70AD47"/>
              </a:buClr>
              <a:buFont typeface="Wingdings" panose="05000000000000000000" pitchFamily="2" charset="2"/>
              <a:buChar char="§"/>
            </a:pPr>
            <a:endParaRPr lang="en-US" sz="2000" dirty="0">
              <a:latin typeface="+mj-lt"/>
              <a:cs typeface="Calibri Ligh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4701AC-475F-40CF-8316-8D4981B5DD8C}"/>
              </a:ext>
            </a:extLst>
          </p:cNvPr>
          <p:cNvSpPr txBox="1"/>
          <p:nvPr/>
        </p:nvSpPr>
        <p:spPr>
          <a:xfrm>
            <a:off x="603905" y="1256983"/>
            <a:ext cx="5973408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Clr>
                <a:srgbClr val="70AD47"/>
              </a:buClr>
            </a:pPr>
            <a:r>
              <a:rPr lang="en-US" sz="2200" dirty="0">
                <a:latin typeface="+mj-lt"/>
                <a:cs typeface="Calibri Light"/>
              </a:rPr>
              <a:t>Methane (CH</a:t>
            </a:r>
            <a:r>
              <a:rPr lang="en-US" sz="2200" baseline="-25000" dirty="0">
                <a:latin typeface="+mj-lt"/>
                <a:cs typeface="Calibri Light"/>
              </a:rPr>
              <a:t>4</a:t>
            </a:r>
            <a:r>
              <a:rPr lang="en-US" sz="2200" dirty="0">
                <a:latin typeface="+mj-lt"/>
                <a:cs typeface="Calibri Light"/>
              </a:rPr>
              <a:t>) has a Global Warming Potential (GWP) more than </a:t>
            </a:r>
            <a:r>
              <a:rPr lang="en-US" sz="2200" b="1" dirty="0">
                <a:solidFill>
                  <a:srgbClr val="0070C0"/>
                </a:solidFill>
                <a:latin typeface="+mj-lt"/>
                <a:cs typeface="Calibri Light"/>
              </a:rPr>
              <a:t>25 times</a:t>
            </a:r>
            <a:r>
              <a:rPr lang="en-US" sz="2200" dirty="0">
                <a:latin typeface="+mj-lt"/>
                <a:cs typeface="Calibri Light"/>
              </a:rPr>
              <a:t> carbon dioxide (CO</a:t>
            </a:r>
            <a:r>
              <a:rPr lang="en-US" sz="2200" baseline="-25000" dirty="0">
                <a:latin typeface="+mj-lt"/>
                <a:cs typeface="Calibri Light"/>
              </a:rPr>
              <a:t>2</a:t>
            </a:r>
            <a:r>
              <a:rPr lang="en-US" sz="2200" dirty="0">
                <a:latin typeface="+mj-lt"/>
                <a:cs typeface="Calibri Light"/>
              </a:rPr>
              <a:t>)</a:t>
            </a:r>
            <a:endParaRPr lang="en-US" sz="2200" dirty="0">
              <a:latin typeface="+mj-lt"/>
            </a:endParaRPr>
          </a:p>
          <a:p>
            <a:endParaRPr lang="en-US" sz="2200" dirty="0">
              <a:cs typeface="Calibri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52E4DB1-0939-47B3-AD81-A62A55EC75C7}"/>
              </a:ext>
            </a:extLst>
          </p:cNvPr>
          <p:cNvSpPr/>
          <p:nvPr/>
        </p:nvSpPr>
        <p:spPr>
          <a:xfrm>
            <a:off x="0" y="1168767"/>
            <a:ext cx="312929" cy="1040873"/>
          </a:xfrm>
          <a:prstGeom prst="rect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8D3900E-C593-4B19-986F-D2BCD4F44CBF}"/>
              </a:ext>
            </a:extLst>
          </p:cNvPr>
          <p:cNvCxnSpPr>
            <a:cxnSpLocks/>
          </p:cNvCxnSpPr>
          <p:nvPr/>
        </p:nvCxnSpPr>
        <p:spPr>
          <a:xfrm flipV="1">
            <a:off x="440575" y="2204454"/>
            <a:ext cx="6402185" cy="5186"/>
          </a:xfrm>
          <a:prstGeom prst="line">
            <a:avLst/>
          </a:prstGeom>
          <a:ln w="127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CF577C6-AB9B-43B5-AC31-9D4B1F040429}"/>
              </a:ext>
            </a:extLst>
          </p:cNvPr>
          <p:cNvCxnSpPr>
            <a:cxnSpLocks/>
          </p:cNvCxnSpPr>
          <p:nvPr/>
        </p:nvCxnSpPr>
        <p:spPr>
          <a:xfrm>
            <a:off x="6788456" y="1934662"/>
            <a:ext cx="0" cy="4310223"/>
          </a:xfrm>
          <a:prstGeom prst="line">
            <a:avLst/>
          </a:prstGeom>
          <a:ln w="12700">
            <a:prstDash val="dash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TextBox 1">
            <a:extLst>
              <a:ext uri="{FF2B5EF4-FFF2-40B4-BE49-F238E27FC236}">
                <a16:creationId xmlns:a16="http://schemas.microsoft.com/office/drawing/2014/main" id="{E3125BE8-4349-4D7A-8CDD-90F0017B68DC}"/>
              </a:ext>
            </a:extLst>
          </p:cNvPr>
          <p:cNvSpPr txBox="1"/>
          <p:nvPr/>
        </p:nvSpPr>
        <p:spPr>
          <a:xfrm>
            <a:off x="5720870" y="6354375"/>
            <a:ext cx="623975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/>
                <a:ea typeface="ＭＳ Ｐゴシック"/>
              </a:rPr>
              <a:t>Environment and Climate Change Canada. Proposed Methane Regulations Webinar: 2017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4DA315A-BDA1-4E31-A444-8F38BCDE412E}"/>
                  </a:ext>
                </a:extLst>
              </p:cNvPr>
              <p:cNvSpPr txBox="1"/>
              <p:nvPr/>
            </p:nvSpPr>
            <p:spPr>
              <a:xfrm>
                <a:off x="603905" y="3560866"/>
                <a:ext cx="5850465" cy="461665"/>
              </a:xfrm>
              <a:prstGeom prst="rect">
                <a:avLst/>
              </a:prstGeom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400" dirty="0">
                    <a:latin typeface="+mj-lt"/>
                  </a:rPr>
                  <a:t>1 Ton of conserved methane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2400" dirty="0">
                    <a:latin typeface="+mj-lt"/>
                  </a:rPr>
                  <a:t> 25 Tons CO</a:t>
                </a:r>
                <a:r>
                  <a:rPr lang="en-US" sz="2400" baseline="-25000" dirty="0">
                    <a:latin typeface="+mj-lt"/>
                  </a:rPr>
                  <a:t>2</a:t>
                </a:r>
                <a:r>
                  <a:rPr lang="en-US" sz="2400" dirty="0">
                    <a:latin typeface="+mj-lt"/>
                  </a:rPr>
                  <a:t>e</a:t>
                </a:r>
                <a:endParaRPr lang="en-US" sz="2400" dirty="0">
                  <a:latin typeface="+mj-lt"/>
                  <a:cs typeface="Calibri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4DA315A-BDA1-4E31-A444-8F38BCDE41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905" y="3560866"/>
                <a:ext cx="5850465" cy="461665"/>
              </a:xfrm>
              <a:prstGeom prst="rect">
                <a:avLst/>
              </a:prstGeom>
              <a:blipFill>
                <a:blip r:embed="rId3"/>
                <a:stretch>
                  <a:fillRect l="-1563" t="-10526" b="-28947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A18BD954-FA0B-4BAD-BFE4-4E3B56920B4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892419"/>
              </p:ext>
            </p:extLst>
          </p:nvPr>
        </p:nvGraphicFramePr>
        <p:xfrm>
          <a:off x="5278830" y="1050585"/>
          <a:ext cx="9347200" cy="5640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15E1523-BD39-4F01-BEE2-693AA958109B}"/>
              </a:ext>
            </a:extLst>
          </p:cNvPr>
          <p:cNvSpPr txBox="1"/>
          <p:nvPr/>
        </p:nvSpPr>
        <p:spPr>
          <a:xfrm>
            <a:off x="575325" y="4089773"/>
            <a:ext cx="585046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200" dirty="0">
                <a:solidFill>
                  <a:schemeClr val="accent2">
                    <a:lumMod val="75000"/>
                  </a:schemeClr>
                </a:solidFill>
              </a:rPr>
              <a:t>Replacement of Pneumatic devices is one of the lowest cost options on a per tonne of</a:t>
            </a:r>
            <a:r>
              <a:rPr lang="en-US" sz="3200" dirty="0">
                <a:solidFill>
                  <a:schemeClr val="accent2">
                    <a:lumMod val="75000"/>
                  </a:schemeClr>
                </a:solidFill>
              </a:rPr>
              <a:t> CO</a:t>
            </a:r>
            <a:r>
              <a:rPr lang="en-US" sz="3200" baseline="-25000" dirty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en-US" sz="3200" dirty="0">
                <a:solidFill>
                  <a:schemeClr val="accent2">
                    <a:lumMod val="75000"/>
                  </a:schemeClr>
                </a:solidFill>
              </a:rPr>
              <a:t>e basis 160,000 pneumatic pumps are currently installed  </a:t>
            </a:r>
            <a:endParaRPr lang="en-CA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7939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14EF8-EF52-43C9-8538-105495331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88020"/>
          </a:xfrm>
        </p:spPr>
        <p:txBody>
          <a:bodyPr/>
          <a:lstStyle/>
          <a:p>
            <a:r>
              <a:rPr lang="en-CA" sz="5400" dirty="0"/>
              <a:t>What are your options?</a:t>
            </a:r>
            <a:br>
              <a:rPr lang="en-CA" dirty="0"/>
            </a:br>
            <a:r>
              <a:rPr lang="en-CA" dirty="0"/>
              <a:t> </a:t>
            </a:r>
            <a:r>
              <a:rPr lang="en-CA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Everyone has a different need and fit </a:t>
            </a:r>
            <a:endParaRPr lang="en-CA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E0FB3C-C639-4947-8B21-60BB8F22B3DC}"/>
              </a:ext>
            </a:extLst>
          </p:cNvPr>
          <p:cNvSpPr/>
          <p:nvPr/>
        </p:nvSpPr>
        <p:spPr>
          <a:xfrm>
            <a:off x="928254" y="2535381"/>
            <a:ext cx="3366655" cy="196041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4000" dirty="0"/>
              <a:t>Self Finance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85A699-B2C8-45A4-B3E1-A827C8A6B6AE}"/>
              </a:ext>
            </a:extLst>
          </p:cNvPr>
          <p:cNvSpPr/>
          <p:nvPr/>
        </p:nvSpPr>
        <p:spPr>
          <a:xfrm>
            <a:off x="6837218" y="2535380"/>
            <a:ext cx="3366655" cy="1960419"/>
          </a:xfrm>
          <a:prstGeom prst="rect">
            <a:avLst/>
          </a:prstGeom>
          <a:solidFill>
            <a:srgbClr val="F4B8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4000" dirty="0"/>
              <a:t>Trido Financing  </a:t>
            </a:r>
          </a:p>
        </p:txBody>
      </p:sp>
    </p:spTree>
    <p:extLst>
      <p:ext uri="{BB962C8B-B14F-4D97-AF65-F5344CB8AC3E}">
        <p14:creationId xmlns:p14="http://schemas.microsoft.com/office/powerpoint/2010/main" val="18591770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0EBFE-DF71-46C7-BE5B-215712C318F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en-CA" dirty="0"/>
              <a:t>Self Financing – </a:t>
            </a:r>
            <a:r>
              <a:rPr lang="en-CA" sz="3200" dirty="0"/>
              <a:t>Great if you have capital to Deploy</a:t>
            </a:r>
            <a:endParaRPr lang="en-CA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8F11B2-377E-4953-8D8B-26F2742F4122}"/>
              </a:ext>
            </a:extLst>
          </p:cNvPr>
          <p:cNvSpPr txBox="1"/>
          <p:nvPr/>
        </p:nvSpPr>
        <p:spPr>
          <a:xfrm>
            <a:off x="1032163" y="1690688"/>
            <a:ext cx="996834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dirty="0"/>
              <a:t>How can Trido Carbon help you with this?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Trido Carbon can manage your carbon credit program for you this includes: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/>
              <a:t>Registering the locations and equipment in one of Trido’s Alberta Emissions Offset Registries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/>
              <a:t>Gathering the required documentation and pictures to ensure credits can be audited successfully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/>
              <a:t> Gather data and process when it comes time to generate the credits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/>
              <a:t>Process, audit and verify the credits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/>
              <a:t>Market the credits so that you receive top dollar.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Trido takes a percentage of the credits, no hidden fees or costs. We get paid when you are successful and get paid.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652144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377b0f28-9d7c-4627-bf9e-ab37e52d1afb">VPUJV2SV4PT4-66489824-82</_dlc_DocId>
    <_dlc_DocIdUrl xmlns="377b0f28-9d7c-4627-bf9e-ab37e52d1afb">
      <Url>https://carboncreditsolutions.sharepoint.com/sites/TriCore-ProjectUploads/_layouts/15/DocIdRedir.aspx?ID=VPUJV2SV4PT4-66489824-82</Url>
      <Description>VPUJV2SV4PT4-66489824-82</Description>
    </_dlc_DocIdUrl>
    <SharedWithUsers xmlns="377b0f28-9d7c-4627-bf9e-ab37e52d1afb">
      <UserInfo>
        <DisplayName>Russ Graham</DisplayName>
        <AccountId>28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06286FCDBF6A4CBB1287374C4294CC" ma:contentTypeVersion="2" ma:contentTypeDescription="Create a new document." ma:contentTypeScope="" ma:versionID="ba1f29fa15ce76793fd2e96c907a6e87">
  <xsd:schema xmlns:xsd="http://www.w3.org/2001/XMLSchema" xmlns:xs="http://www.w3.org/2001/XMLSchema" xmlns:p="http://schemas.microsoft.com/office/2006/metadata/properties" xmlns:ns2="377b0f28-9d7c-4627-bf9e-ab37e52d1afb" targetNamespace="http://schemas.microsoft.com/office/2006/metadata/properties" ma:root="true" ma:fieldsID="4e17ced439747961040c32d86aa8a99a" ns2:_="">
    <xsd:import namespace="377b0f28-9d7c-4627-bf9e-ab37e52d1af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7b0f28-9d7c-4627-bf9e-ab37e52d1af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F37EF5C-C772-4D74-AE4D-B81A95BA063A}">
  <ds:schemaRefs>
    <ds:schemaRef ds:uri="http://schemas.microsoft.com/office/2006/metadata/properties"/>
    <ds:schemaRef ds:uri="http://schemas.microsoft.com/office/infopath/2007/PartnerControls"/>
    <ds:schemaRef ds:uri="377b0f28-9d7c-4627-bf9e-ab37e52d1afb"/>
  </ds:schemaRefs>
</ds:datastoreItem>
</file>

<file path=customXml/itemProps2.xml><?xml version="1.0" encoding="utf-8"?>
<ds:datastoreItem xmlns:ds="http://schemas.openxmlformats.org/officeDocument/2006/customXml" ds:itemID="{4618D995-63BC-4E21-8623-1D64B676D0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77b0f28-9d7c-4627-bf9e-ab37e52d1af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889CEEB-23A3-47E2-8A43-B65683C03495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76D2F17E-F9AB-4A09-992A-CF2D61BC748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13485</TotalTime>
  <Words>764</Words>
  <Application>Microsoft Office PowerPoint</Application>
  <PresentationFormat>Widescreen</PresentationFormat>
  <Paragraphs>125</Paragraphs>
  <Slides>12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Arial</vt:lpstr>
      <vt:lpstr>Calibri</vt:lpstr>
      <vt:lpstr>Calibri Light</vt:lpstr>
      <vt:lpstr>Cambria Math</vt:lpstr>
      <vt:lpstr>Garamond</vt:lpstr>
      <vt:lpstr>Verdana</vt:lpstr>
      <vt:lpstr>Verdana Pro</vt:lpstr>
      <vt:lpstr>Verdana Pro Light</vt:lpstr>
      <vt:lpstr>Wingdings</vt:lpstr>
      <vt:lpstr>Custom Design</vt:lpstr>
      <vt:lpstr>1_Custom Design</vt:lpstr>
      <vt:lpstr>Office Theme</vt:lpstr>
      <vt:lpstr>Leveraging the Carbon Market to meet Emissions Reduction </vt:lpstr>
      <vt:lpstr>Change Out </vt:lpstr>
      <vt:lpstr>PowerPoint Presentation</vt:lpstr>
      <vt:lpstr>Brownfield Conversion Example</vt:lpstr>
      <vt:lpstr>HOW DOES IT WORK?</vt:lpstr>
      <vt:lpstr>PowerPoint Presentation</vt:lpstr>
      <vt:lpstr>Why Methane?</vt:lpstr>
      <vt:lpstr>What are your options?  Everyone has a different need and fit </vt:lpstr>
      <vt:lpstr>Self Financing – Great if you have capital to Deploy</vt:lpstr>
      <vt:lpstr>Trido Financing – Save your capital but still get compliant</vt:lpstr>
      <vt:lpstr>What’s next?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LEVERAGING A CARBON MARKET</dc:title>
  <dc:creator>Andrea Biddle</dc:creator>
  <cp:lastModifiedBy>Cal Whibbs</cp:lastModifiedBy>
  <cp:revision>119</cp:revision>
  <cp:lastPrinted>2020-02-11T19:45:17Z</cp:lastPrinted>
  <dcterms:created xsi:type="dcterms:W3CDTF">2019-02-27T19:28:27Z</dcterms:created>
  <dcterms:modified xsi:type="dcterms:W3CDTF">2020-03-24T05:10:59Z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0x010100C506286FCDBF6A4CBB1287374C4294CC</vt:lpwstr>
  </property>
  <property fmtid="{D5CDD505-2E9C-101B-9397-08002B2CF9AE}" pid="3" name="AuthorIds_UIVersion_30720">
    <vt:lpwstr>30</vt:lpwstr>
  </property>
  <property fmtid="{D5CDD505-2E9C-101B-9397-08002B2CF9AE}" pid="4" name="AuthorIds_UIVersion_31232">
    <vt:lpwstr>27</vt:lpwstr>
  </property>
  <property fmtid="{D5CDD505-2E9C-101B-9397-08002B2CF9AE}" pid="5" name="AuthorIds_UIVersion_91136">
    <vt:lpwstr>30</vt:lpwstr>
  </property>
  <property fmtid="{D5CDD505-2E9C-101B-9397-08002B2CF9AE}" pid="6" name="AuthorIds_UIVersion_91648">
    <vt:lpwstr>27</vt:lpwstr>
  </property>
  <property fmtid="{D5CDD505-2E9C-101B-9397-08002B2CF9AE}" pid="7" name="AuthorIds_UIVersion_92160">
    <vt:lpwstr>27</vt:lpwstr>
  </property>
  <property fmtid="{D5CDD505-2E9C-101B-9397-08002B2CF9AE}" pid="8" name="AuthorIds_UIVersion_94208">
    <vt:lpwstr>30,27</vt:lpwstr>
  </property>
  <property fmtid="{D5CDD505-2E9C-101B-9397-08002B2CF9AE}" pid="9" name="_dlc_DocIdItemGuid">
    <vt:lpwstr>be961cd9-4b76-4477-96d3-1ec5029118f1</vt:lpwstr>
  </property>
</Properties>
</file>