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5" r:id="rId2"/>
    <p:sldId id="267" r:id="rId3"/>
    <p:sldId id="296" r:id="rId4"/>
    <p:sldId id="268" r:id="rId5"/>
    <p:sldId id="259" r:id="rId6"/>
    <p:sldId id="269" r:id="rId7"/>
    <p:sldId id="260" r:id="rId8"/>
    <p:sldId id="298" r:id="rId9"/>
    <p:sldId id="297" r:id="rId10"/>
    <p:sldId id="261" r:id="rId11"/>
    <p:sldId id="302" r:id="rId12"/>
    <p:sldId id="262" r:id="rId13"/>
    <p:sldId id="257" r:id="rId14"/>
    <p:sldId id="258" r:id="rId15"/>
    <p:sldId id="256" r:id="rId16"/>
    <p:sldId id="305" r:id="rId17"/>
    <p:sldId id="306" r:id="rId18"/>
    <p:sldId id="300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E38DD-6745-4495-9A72-24FF2CD088D5}" v="5" dt="2020-03-24T05:08:46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92" autoAdjust="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 Whibbs" userId="4542cf24-1fc5-4c06-8cdf-4def70548b65" providerId="ADAL" clId="{74358573-59EF-4183-ACC7-8E54B731EBD4}"/>
    <pc:docChg chg="delSld modSld">
      <pc:chgData name="Cal Whibbs" userId="4542cf24-1fc5-4c06-8cdf-4def70548b65" providerId="ADAL" clId="{74358573-59EF-4183-ACC7-8E54B731EBD4}" dt="2020-03-24T05:08:46.573" v="5" actId="20577"/>
      <pc:docMkLst>
        <pc:docMk/>
      </pc:docMkLst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3191984232" sldId="272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505633498" sldId="273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752183451" sldId="274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788853346" sldId="275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2014736409" sldId="276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176375559" sldId="277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3967897170" sldId="278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3798275506" sldId="279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266660702" sldId="280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2274247527" sldId="281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2072344240" sldId="282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4014360867" sldId="283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630861130" sldId="284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4235848564" sldId="285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2609968977" sldId="286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216330984" sldId="287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291889759" sldId="288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2891702371" sldId="289"/>
        </pc:sldMkLst>
      </pc:sldChg>
      <pc:sldChg chg="del">
        <pc:chgData name="Cal Whibbs" userId="4542cf24-1fc5-4c06-8cdf-4def70548b65" providerId="ADAL" clId="{74358573-59EF-4183-ACC7-8E54B731EBD4}" dt="2020-03-24T05:08:36.477" v="0" actId="2696"/>
        <pc:sldMkLst>
          <pc:docMk/>
          <pc:sldMk cId="1663184088" sldId="290"/>
        </pc:sldMkLst>
      </pc:sldChg>
      <pc:sldChg chg="modSp">
        <pc:chgData name="Cal Whibbs" userId="4542cf24-1fc5-4c06-8cdf-4def70548b65" providerId="ADAL" clId="{74358573-59EF-4183-ACC7-8E54B731EBD4}" dt="2020-03-24T05:08:46.573" v="5" actId="20577"/>
        <pc:sldMkLst>
          <pc:docMk/>
          <pc:sldMk cId="3660538341" sldId="292"/>
        </pc:sldMkLst>
        <pc:spChg chg="mod">
          <ac:chgData name="Cal Whibbs" userId="4542cf24-1fc5-4c06-8cdf-4def70548b65" providerId="ADAL" clId="{74358573-59EF-4183-ACC7-8E54B731EBD4}" dt="2020-03-24T05:08:46.573" v="5" actId="20577"/>
          <ac:spMkLst>
            <pc:docMk/>
            <pc:sldMk cId="3660538341" sldId="292"/>
            <ac:spMk id="4" creationId="{00000000-0000-0000-0000-000000000000}"/>
          </ac:spMkLst>
        </pc:spChg>
      </pc:sldChg>
      <pc:sldMasterChg chg="delSldLayout">
        <pc:chgData name="Cal Whibbs" userId="4542cf24-1fc5-4c06-8cdf-4def70548b65" providerId="ADAL" clId="{74358573-59EF-4183-ACC7-8E54B731EBD4}" dt="2020-03-24T05:08:36.477" v="0" actId="2696"/>
        <pc:sldMasterMkLst>
          <pc:docMk/>
          <pc:sldMasterMk cId="0" sldId="2147483648"/>
        </pc:sldMasterMkLst>
        <pc:sldLayoutChg chg="del">
          <pc:chgData name="Cal Whibbs" userId="4542cf24-1fc5-4c06-8cdf-4def70548b65" providerId="ADAL" clId="{74358573-59EF-4183-ACC7-8E54B731EBD4}" dt="2020-03-24T05:08:36.477" v="0" actId="2696"/>
          <pc:sldLayoutMkLst>
            <pc:docMk/>
            <pc:sldMasterMk cId="0" sldId="2147483648"/>
            <pc:sldLayoutMk cId="2716492351" sldId="2147483660"/>
          </pc:sldLayoutMkLst>
        </pc:sldLayoutChg>
        <pc:sldLayoutChg chg="del">
          <pc:chgData name="Cal Whibbs" userId="4542cf24-1fc5-4c06-8cdf-4def70548b65" providerId="ADAL" clId="{74358573-59EF-4183-ACC7-8E54B731EBD4}" dt="2020-03-24T05:08:36.477" v="0" actId="2696"/>
          <pc:sldLayoutMkLst>
            <pc:docMk/>
            <pc:sldMasterMk cId="0" sldId="2147483648"/>
            <pc:sldLayoutMk cId="1639797589" sldId="2147483661"/>
          </pc:sldLayoutMkLst>
        </pc:sldLayoutChg>
        <pc:sldLayoutChg chg="del">
          <pc:chgData name="Cal Whibbs" userId="4542cf24-1fc5-4c06-8cdf-4def70548b65" providerId="ADAL" clId="{74358573-59EF-4183-ACC7-8E54B731EBD4}" dt="2020-03-24T05:08:36.477" v="0" actId="2696"/>
          <pc:sldLayoutMkLst>
            <pc:docMk/>
            <pc:sldMasterMk cId="0" sldId="2147483648"/>
            <pc:sldLayoutMk cId="2398390477" sldId="2147483662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C9F776-9FF3-4A9C-8628-423C1AD517BD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EE1E027-E25E-4120-B76A-A92EF694FE50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31662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8347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35633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09826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48448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60394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59847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3898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16469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94893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44163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11041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5871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07223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84587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17525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160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14472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28113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24429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FA694-3D3B-4FBE-86F4-9969F0954AC8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82480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ADFB3-C99A-4537-A17A-0F446C1E6326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FA775-82F9-4C2C-BE09-98E7506227BD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52301-57F9-48F9-BD1E-930F9F6D933B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5520E-C4C0-4E4E-8F18-7C8F20B3E08E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2ECE-4DED-4EEF-AA42-D5719DD8E3B6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DB979-A527-42FC-9110-FB246A2DD2D8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664DC-BB01-4DC7-92E9-2D7B41548A73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91C4A-7435-497B-9FAC-75A5DAC1D265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8F800-F3C8-4923-BD3B-11B8C0F9F233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65C78-F340-4340-AFC6-6B9FBA3574AA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E1485-BE4F-4ADD-A4B2-C27F491FDEA4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12DA7-9E8E-4DD5-BAEC-6A4289F1ED23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A0A7C-3294-43D3-9827-35D769D7E94C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18795-5D03-407B-826E-606AB8C09B69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F618D-A024-4A3F-9950-71DEC6695F4D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87535-36D7-4EDC-AF9B-F93287519E6E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9A4A4-8BCF-4810-9895-219017FC30F3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85B82-1E3B-4B4F-B035-10F8993FDBC4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924D3-C337-4088-9EB7-24E6954D9A8F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5B81A-9A18-404F-9651-9C40E5379E5C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BA3AB-90DB-49E7-AB85-C476CB28504A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F96A0-D5AB-406F-AA1C-A1014C08BB94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F0B663-6DA3-43C1-A776-B52A8CD8690D}" type="datetimeFigureOut">
              <a:rPr lang="en-US"/>
              <a:pPr>
                <a:defRPr/>
              </a:pPr>
              <a:t>3/23/2020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5097B3-61D6-4D15-9E1E-B361206F2581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.docx"/><Relationship Id="rId5" Type="http://schemas.openxmlformats.org/officeDocument/2006/relationships/image" Target="../media/image31.emf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0070C0"/>
                </a:solidFill>
                <a:latin typeface="Arial Narrow" pitchFamily="34" charset="0"/>
              </a:rPr>
              <a:t>RELIABILITY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00B050"/>
                </a:solidFill>
                <a:latin typeface="Arial Narrow" pitchFamily="34" charset="0"/>
              </a:rPr>
              <a:t>VERSATILITY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C00000"/>
                </a:solidFill>
                <a:latin typeface="Arial Narrow" pitchFamily="34" charset="0"/>
              </a:rPr>
              <a:t>ACCOUNTABILITY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7200" b="1" dirty="0">
                <a:solidFill>
                  <a:srgbClr val="00B050"/>
                </a:solidFill>
                <a:latin typeface="Arial Narrow" pitchFamily="34" charset="0"/>
              </a:rPr>
              <a:t>PROFITABILITY</a:t>
            </a:r>
            <a:r>
              <a:rPr lang="en-CA" sz="6600" b="1" dirty="0">
                <a:solidFill>
                  <a:srgbClr val="00B050"/>
                </a:solidFill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739696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Versatility  Chemical Pumps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5400" b="1" dirty="0">
                <a:solidFill>
                  <a:srgbClr val="00B050"/>
                </a:solidFill>
                <a:latin typeface="Arial Narrow" pitchFamily="34" charset="0"/>
              </a:rPr>
              <a:t>Custom Skid Units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19458" name="Picture 2" descr="C:\Users\owner\Pictures\BLACKBERRY-3C36\camera\IMG_00000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285992"/>
            <a:ext cx="3015216" cy="3015216"/>
          </a:xfrm>
          <a:prstGeom prst="rect">
            <a:avLst/>
          </a:prstGeom>
          <a:noFill/>
        </p:spPr>
      </p:pic>
      <p:pic>
        <p:nvPicPr>
          <p:cNvPr id="19459" name="Picture 3" descr="C:\Users\owner\Pictures\BLACKBERRY-3C36\camera\IMG_00000098.jpg"/>
          <p:cNvPicPr>
            <a:picLocks noChangeAspect="1" noChangeArrowheads="1"/>
          </p:cNvPicPr>
          <p:nvPr/>
        </p:nvPicPr>
        <p:blipFill>
          <a:blip r:embed="rId5" cstate="print"/>
          <a:srcRect l="20313" t="14063"/>
          <a:stretch>
            <a:fillRect/>
          </a:stretch>
        </p:blipFill>
        <p:spPr bwMode="auto">
          <a:xfrm>
            <a:off x="6156176" y="2319503"/>
            <a:ext cx="2862691" cy="3087224"/>
          </a:xfrm>
          <a:prstGeom prst="rect">
            <a:avLst/>
          </a:prstGeom>
          <a:noFill/>
        </p:spPr>
      </p:pic>
      <p:pic>
        <p:nvPicPr>
          <p:cNvPr id="8194" name="Picture 2" descr="X:\TRIDO\Trido pictures\TRIDO Pictures\Husky skid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368" y="2132856"/>
            <a:ext cx="2736304" cy="364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Self Contained Pumps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123F72-3BF4-4BB9-BFA5-8ACFB6E7CA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59" y="4075842"/>
            <a:ext cx="3705335" cy="24702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FFB0EA-0BE6-4175-9644-6AD19F7CA0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06" y="1191496"/>
            <a:ext cx="3888432" cy="25922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2C48D3-6D6B-46E4-973E-62218043B9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9871" y="1836283"/>
            <a:ext cx="5359379" cy="401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35700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4000" b="1" dirty="0">
                <a:solidFill>
                  <a:schemeClr val="tx1"/>
                </a:solidFill>
                <a:latin typeface="Arial Narrow" pitchFamily="34" charset="0"/>
              </a:rPr>
              <a:t>Solar Powered Instrument Air Compressors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 l="12146" t="3788" r="8906"/>
          <a:stretch>
            <a:fillRect/>
          </a:stretch>
        </p:blipFill>
        <p:spPr bwMode="auto">
          <a:xfrm>
            <a:off x="428596" y="2571744"/>
            <a:ext cx="3714776" cy="36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r="13846" b="6250"/>
          <a:stretch>
            <a:fillRect/>
          </a:stretch>
        </p:blipFill>
        <p:spPr>
          <a:xfrm>
            <a:off x="4572000" y="2786058"/>
            <a:ext cx="3643338" cy="3214710"/>
          </a:xfrm>
          <a:prstGeom prst="rect">
            <a:avLst/>
          </a:prstGeom>
        </p:spPr>
      </p:pic>
    </p:spTree>
  </p:cSld>
  <p:clrMapOvr>
    <a:masterClrMapping/>
  </p:clrMapOvr>
  <p:transition spd="slow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8712" y="857250"/>
            <a:ext cx="6872288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661172" y="1178720"/>
            <a:ext cx="4146947" cy="321469"/>
          </a:xfrm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en-CA" sz="18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Compressor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10891" y="1821657"/>
            <a:ext cx="6375797" cy="3696905"/>
          </a:xfrm>
        </p:spPr>
        <p:txBody>
          <a:bodyPr rtlCol="0">
            <a:normAutofit/>
          </a:bodyPr>
          <a:lstStyle/>
          <a:p>
            <a:pPr>
              <a:defRPr/>
            </a:pPr>
            <a:endParaRPr lang="en-CA" sz="750" b="1" dirty="0">
              <a:solidFill>
                <a:srgbClr val="00B050"/>
              </a:solidFill>
              <a:latin typeface="Arial Narrow" pitchFamily="34" charset="0"/>
            </a:endParaRPr>
          </a:p>
          <a:p>
            <a:pPr>
              <a:defRPr/>
            </a:pPr>
            <a:endParaRPr lang="en-CA" sz="4950" b="1" dirty="0">
              <a:solidFill>
                <a:srgbClr val="00B050"/>
              </a:solidFill>
              <a:latin typeface="Arial Narrow" pitchFamily="34" charset="0"/>
            </a:endParaRPr>
          </a:p>
          <a:p>
            <a:pPr>
              <a:defRPr/>
            </a:pPr>
            <a:endParaRPr lang="en-CA" sz="4950" b="1" dirty="0">
              <a:latin typeface="Arial Narrow" pitchFamily="34" charset="0"/>
            </a:endParaRPr>
          </a:p>
          <a:p>
            <a:pPr algn="l">
              <a:defRPr/>
            </a:pPr>
            <a:endParaRPr lang="en-CA" b="1" dirty="0">
              <a:latin typeface="Arial Narrow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6579" y="1656489"/>
            <a:ext cx="4428492" cy="425056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058056" y="3860405"/>
          <a:ext cx="3050101" cy="1690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6" imgW="5635444" imgH="3124043" progId="Word.Document.12">
                  <p:embed/>
                </p:oleObj>
              </mc:Choice>
              <mc:Fallback>
                <p:oleObj name="Document" r:id="rId6" imgW="5635444" imgH="3124043" progId="Word.Document.12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58056" y="3860405"/>
                        <a:ext cx="3050101" cy="1690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382" y="1623773"/>
            <a:ext cx="1483970" cy="19786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1411" y="1722223"/>
            <a:ext cx="3740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2 Head Compressor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8946" y="3602399"/>
            <a:ext cx="2360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4 Head Compressor</a:t>
            </a:r>
          </a:p>
        </p:txBody>
      </p:sp>
    </p:spTree>
    <p:extLst>
      <p:ext uri="{BB962C8B-B14F-4D97-AF65-F5344CB8AC3E}">
        <p14:creationId xmlns:p14="http://schemas.microsoft.com/office/powerpoint/2010/main" val="1242436282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712" y="857250"/>
            <a:ext cx="6872288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661172" y="1178720"/>
            <a:ext cx="4146947" cy="321469"/>
          </a:xfrm>
        </p:spPr>
        <p:txBody>
          <a:bodyPr rtlCol="0">
            <a:noAutofit/>
          </a:bodyPr>
          <a:lstStyle/>
          <a:p>
            <a:pPr algn="r">
              <a:defRPr/>
            </a:pPr>
            <a:r>
              <a:rPr lang="en-CA" sz="18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Compressor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10891" y="1821657"/>
            <a:ext cx="6375797" cy="3696905"/>
          </a:xfrm>
        </p:spPr>
        <p:txBody>
          <a:bodyPr rtlCol="0">
            <a:normAutofit/>
          </a:bodyPr>
          <a:lstStyle/>
          <a:p>
            <a:pPr>
              <a:defRPr/>
            </a:pPr>
            <a:endParaRPr lang="en-CA" sz="750" b="1" dirty="0">
              <a:solidFill>
                <a:srgbClr val="00B050"/>
              </a:solidFill>
              <a:latin typeface="Arial Narrow" pitchFamily="34" charset="0"/>
            </a:endParaRPr>
          </a:p>
          <a:p>
            <a:pPr>
              <a:defRPr/>
            </a:pPr>
            <a:endParaRPr lang="en-CA" sz="4950" b="1" dirty="0">
              <a:solidFill>
                <a:srgbClr val="00B050"/>
              </a:solidFill>
              <a:latin typeface="Arial Narrow" pitchFamily="34" charset="0"/>
            </a:endParaRPr>
          </a:p>
          <a:p>
            <a:pPr>
              <a:defRPr/>
            </a:pPr>
            <a:endParaRPr lang="en-CA" sz="4950" b="1" dirty="0">
              <a:latin typeface="Arial Narrow" pitchFamily="34" charset="0"/>
            </a:endParaRPr>
          </a:p>
          <a:p>
            <a:pPr algn="l">
              <a:defRPr/>
            </a:pPr>
            <a:endParaRPr lang="en-CA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1411" y="1722223"/>
            <a:ext cx="3740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92" y="1752176"/>
            <a:ext cx="2518172" cy="18886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92" y="3962273"/>
            <a:ext cx="2518172" cy="18886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88921" y="1722223"/>
            <a:ext cx="3875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2.75 Compressor c/w Dual Head Chemical Pump</a:t>
            </a:r>
          </a:p>
          <a:p>
            <a:pPr marL="214313" indent="-214313">
              <a:buFontTx/>
              <a:buChar char="-"/>
            </a:pPr>
            <a:r>
              <a:rPr lang="en-CA" dirty="0"/>
              <a:t>80 psi</a:t>
            </a:r>
          </a:p>
          <a:p>
            <a:pPr marL="214313" indent="-214313">
              <a:buFontTx/>
              <a:buChar char="-"/>
            </a:pPr>
            <a:r>
              <a:rPr lang="en-CA" dirty="0"/>
              <a:t>125 scf/d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88921" y="3962273"/>
            <a:ext cx="3875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3.25 Compressor c/w Single Head Adjustable Chemical Pump</a:t>
            </a:r>
          </a:p>
          <a:p>
            <a:pPr marL="214313" indent="-214313">
              <a:buFontTx/>
              <a:buChar char="-"/>
            </a:pPr>
            <a:r>
              <a:rPr lang="en-CA" dirty="0"/>
              <a:t>30 psi</a:t>
            </a:r>
          </a:p>
          <a:p>
            <a:pPr marL="214313" indent="-214313">
              <a:buFontTx/>
              <a:buChar char="-"/>
            </a:pPr>
            <a:r>
              <a:rPr lang="en-CA" dirty="0"/>
              <a:t>200 </a:t>
            </a:r>
            <a:r>
              <a:rPr lang="en-CA" dirty="0" err="1"/>
              <a:t>scf</a:t>
            </a:r>
            <a:r>
              <a:rPr lang="en-CA" dirty="0"/>
              <a:t>/d</a:t>
            </a:r>
          </a:p>
        </p:txBody>
      </p:sp>
    </p:spTree>
    <p:extLst>
      <p:ext uri="{BB962C8B-B14F-4D97-AF65-F5344CB8AC3E}">
        <p14:creationId xmlns:p14="http://schemas.microsoft.com/office/powerpoint/2010/main" val="3276625486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Compressor Configurations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00B050"/>
                </a:solidFill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2D997F-A285-43BE-840F-961A4D4C8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5" y="1124744"/>
            <a:ext cx="3717653" cy="55721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C6CC37-654B-4268-A079-5B5D96EABA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691" y="1124744"/>
            <a:ext cx="2899442" cy="43457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5AD921-1E7F-44FD-8092-1691214941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043" y="4222799"/>
            <a:ext cx="3740217" cy="24954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BAA717-8733-45C0-8F9D-99506BF708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948" y="1145282"/>
            <a:ext cx="2247714" cy="2996952"/>
          </a:xfrm>
          <a:prstGeom prst="rect">
            <a:avLst/>
          </a:prstGeom>
        </p:spPr>
      </p:pic>
    </p:spTree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4840" y="1844824"/>
            <a:ext cx="8501062" cy="4929207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Improved bearing design for Easier field servicing of compressor 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Improved performance at higher pressures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New valve design for longer time between servicing 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Larger valves for better air flow 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Use of high strength self lubricating material in shuttle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New seal design for increased compressor efficiency and longer seal life 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Servicing once a year cleaning and changing </a:t>
            </a:r>
            <a:r>
              <a:rPr lang="en-US" sz="4500" dirty="0" err="1">
                <a:solidFill>
                  <a:srgbClr val="00B050"/>
                </a:solidFill>
              </a:rPr>
              <a:t>o-ring</a:t>
            </a:r>
            <a:r>
              <a:rPr lang="en-US" sz="4500" dirty="0">
                <a:solidFill>
                  <a:srgbClr val="00B050"/>
                </a:solidFill>
              </a:rPr>
              <a:t> seals</a:t>
            </a: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sz="4500" dirty="0">
                <a:solidFill>
                  <a:srgbClr val="00B050"/>
                </a:solidFill>
              </a:rPr>
              <a:t>See video on website.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00B050"/>
                </a:solidFill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925B0F-1704-460C-BEC4-653EFCA5AE05}"/>
              </a:ext>
            </a:extLst>
          </p:cNvPr>
          <p:cNvSpPr/>
          <p:nvPr/>
        </p:nvSpPr>
        <p:spPr>
          <a:xfrm>
            <a:off x="107504" y="1288290"/>
            <a:ext cx="8779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New developments in Compressor Design </a:t>
            </a:r>
            <a:endParaRPr lang="en-CA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439320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5"/>
            <a:ext cx="8501062" cy="5847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Combination Compressor Injection Pump </a:t>
            </a:r>
            <a:endParaRPr lang="en-CA" dirty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Cost effective solution for wells require chemical injection and small volume of instrument air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Powered by </a:t>
            </a:r>
            <a:r>
              <a:rPr lang="en-US" sz="2400" dirty="0" err="1">
                <a:solidFill>
                  <a:srgbClr val="00B050"/>
                </a:solidFill>
              </a:rPr>
              <a:t>Trido</a:t>
            </a:r>
            <a:r>
              <a:rPr lang="en-US" sz="2400" dirty="0">
                <a:solidFill>
                  <a:srgbClr val="00B050"/>
                </a:solidFill>
              </a:rPr>
              <a:t> Industries efficient motor controller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Produces 200 SCFD of air at 40 PSI at 32.5 strokes per minute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50"/>
                </a:solidFill>
              </a:rPr>
              <a:t>Power any of Trido’s single to 4 head injection pumps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b="1" dirty="0">
                <a:solidFill>
                  <a:srgbClr val="00B050"/>
                </a:solidFill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6D59DE45-DA33-4765-B384-433C213A4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411760" y="4509120"/>
            <a:ext cx="2990354" cy="224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3169483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6632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Profitability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rgbClr val="00B050"/>
                </a:solidFill>
                <a:latin typeface="Arial Narrow" pitchFamily="34" charset="0"/>
              </a:rPr>
              <a:t>Test and Support Trailer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82" y="2404886"/>
            <a:ext cx="2756370" cy="20672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970" y="2369834"/>
            <a:ext cx="2247714" cy="2996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90" y="4537107"/>
            <a:ext cx="2808797" cy="2106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428" y="2482066"/>
            <a:ext cx="3048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42817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Profitability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087638" y="1680790"/>
            <a:ext cx="6302474" cy="343927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Chemical Cost Savings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Sell the gas don’t vent it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Less work overs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Less Operator intervention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Capture Carbon Credits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Better Environment </a:t>
            </a:r>
          </a:p>
          <a:p>
            <a:pPr fontAlgn="auto">
              <a:spcAft>
                <a:spcPts val="0"/>
              </a:spcAft>
              <a:defRPr/>
            </a:pP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9218" name="Picture 2" descr="X:\TRIDO\Trido pictures\Cal_MG_28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05" y="1268760"/>
            <a:ext cx="350438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538341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          Reliability                    Motor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chemeClr val="tx1"/>
                </a:solidFill>
                <a:latin typeface="Arial Narrow" pitchFamily="34" charset="0"/>
              </a:rPr>
              <a:t>Low Power Draw Motor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Developed for NASA Space Elevator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By University of Saskatchewan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dirty="0"/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1026" name="Picture 2" descr="C:\Users\owner\Pictures\space-elevator-u-sas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9722" y="1052736"/>
            <a:ext cx="2221373" cy="1696321"/>
          </a:xfrm>
          <a:prstGeom prst="rect">
            <a:avLst/>
          </a:prstGeom>
          <a:noFill/>
        </p:spPr>
      </p:pic>
      <p:pic>
        <p:nvPicPr>
          <p:cNvPr id="2" name="Picture 2" descr="X:\TRIDO\Space Eelvator pics\20081216_space_elevat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082082"/>
            <a:ext cx="285750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X:\TRIDO\Space Eelvator pics\Spaceele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84182"/>
            <a:ext cx="5248077" cy="236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Questions?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chemeClr val="tx1"/>
                </a:solidFill>
                <a:latin typeface="Arial Narrow" pitchFamily="34" charset="0"/>
              </a:rPr>
              <a:t>Questions?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6600" b="1" dirty="0">
                <a:solidFill>
                  <a:schemeClr val="tx1"/>
                </a:solidFill>
                <a:latin typeface="Arial Narrow" pitchFamily="34" charset="0"/>
              </a:rPr>
              <a:t>403-807-9977</a:t>
            </a:r>
            <a:endParaRPr lang="en-CA" sz="66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38341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Reliability                 Motors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TRIDO motor was conceived and designed to work in space from solar power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Rare Earth Permanent Magnet 24 Volt AC 3 Phase Brushless Motor 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Class 1 </a:t>
            </a:r>
            <a:r>
              <a:rPr lang="en-CA" sz="2000" b="1" dirty="0" err="1">
                <a:solidFill>
                  <a:srgbClr val="00B050"/>
                </a:solidFill>
                <a:latin typeface="Arial Narrow" pitchFamily="34" charset="0"/>
              </a:rPr>
              <a:t>Div</a:t>
            </a: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 1 Groups C &amp; D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95% Efficient - T3 Temperature Rated Cool Running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CA" sz="2000" b="1" dirty="0">
                <a:solidFill>
                  <a:srgbClr val="00B050"/>
                </a:solidFill>
                <a:latin typeface="Arial Narrow" pitchFamily="34" charset="0"/>
              </a:rPr>
              <a:t>DC to AC back to DC creating a soft start 300 to 400 mA on start up.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4098" name="Picture 2" descr="X:\TRIDO\Trido pictures\166997_149390971783199_3908023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3375581" cy="270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X:\TRIDO\Trido pictures\26622_420729324649361_961514851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8721"/>
            <a:ext cx="3612472" cy="270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199818"/>
      </p:ext>
    </p:extLst>
  </p:cSld>
  <p:clrMapOvr>
    <a:masterClrMapping/>
  </p:clrMapOvr>
  <p:transition spd="slow"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Accountability  Controller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chemeClr val="tx1"/>
                </a:solidFill>
                <a:latin typeface="Arial Narrow" pitchFamily="34" charset="0"/>
              </a:rPr>
              <a:t>VFD Controlled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 Class 1 Div 2 – 24 Volts DC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Easy to program and operate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 4 operating Modes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Variable - Pressure – Temperature – SCADA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dirty="0"/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197644" y="1772816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22530" name="Picture 2" descr="C:\Users\owner\Pictures\BLACKBERRY-3C36\camera\IMG_000002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86190"/>
            <a:ext cx="2643206" cy="2643206"/>
          </a:xfrm>
          <a:prstGeom prst="rect">
            <a:avLst/>
          </a:prstGeom>
          <a:noFill/>
        </p:spPr>
      </p:pic>
      <p:pic>
        <p:nvPicPr>
          <p:cNvPr id="23554" name="Picture 2" descr="C:\Users\owner\Pictures\BLACKBERRY-3C36\camera\IMG_00000230.jpg"/>
          <p:cNvPicPr>
            <a:picLocks noChangeAspect="1" noChangeArrowheads="1"/>
          </p:cNvPicPr>
          <p:nvPr/>
        </p:nvPicPr>
        <p:blipFill>
          <a:blip r:embed="rId5" cstate="print"/>
          <a:srcRect b="6667"/>
          <a:stretch>
            <a:fillRect/>
          </a:stretch>
        </p:blipFill>
        <p:spPr bwMode="auto">
          <a:xfrm>
            <a:off x="1000100" y="3786190"/>
            <a:ext cx="2786082" cy="26003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5400" b="1" dirty="0">
                <a:solidFill>
                  <a:srgbClr val="00B050"/>
                </a:solidFill>
                <a:latin typeface="Arial Narrow" pitchFamily="34" charset="0"/>
              </a:rPr>
              <a:t>Solar Powered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5400" b="1" dirty="0">
                <a:solidFill>
                  <a:srgbClr val="00B050"/>
                </a:solidFill>
                <a:latin typeface="Arial Narrow" pitchFamily="34" charset="0"/>
              </a:rPr>
              <a:t>Chemical Pumps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2052" name="Picture 4" descr="X:\TRIDO\Trido pictures\DJI0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715" y="3355057"/>
            <a:ext cx="5124008" cy="288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00"/>
    </mc:Choice>
    <mc:Fallback xmlns=""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2" y="-27384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Chemical Pumps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59632" y="260648"/>
            <a:ext cx="6807130" cy="373107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24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Variable Rate Injection</a:t>
            </a: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Run any fluid head on the market 5100, Williams</a:t>
            </a:r>
          </a:p>
          <a:p>
            <a:pPr marL="342900" indent="-3429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 Multi Point and Multi-Chemical Injection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Reduce your C02 Footprint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Accurate Pumping at low volumes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2400" b="1" dirty="0">
                <a:solidFill>
                  <a:srgbClr val="00B050"/>
                </a:solidFill>
                <a:latin typeface="Arial Narrow" pitchFamily="34" charset="0"/>
              </a:rPr>
              <a:t>High volume High pressure pumping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2400" b="1" dirty="0">
              <a:solidFill>
                <a:srgbClr val="00B050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dirty="0"/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sz="1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6146" name="Picture 2" descr="X:\TRIDO\Trido pictures\DJI00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28355"/>
            <a:ext cx="4944355" cy="27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Versatility               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3600" b="1" dirty="0">
                <a:solidFill>
                  <a:schemeClr val="tx1"/>
                </a:solidFill>
                <a:latin typeface="Arial Narrow" pitchFamily="34" charset="0"/>
              </a:rPr>
              <a:t>Multi-Head Systems 1 to 8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65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7CEC46-E8A4-4FB5-A4F7-A8DE804B95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08215" y="1742014"/>
            <a:ext cx="1433174" cy="21480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1AEC8B-6B4D-49E2-BF4B-D7D4CDA9F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9" y="2099468"/>
            <a:ext cx="3363145" cy="22438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D29B31-895A-4035-8CBC-8EBF73399A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9" y="4394490"/>
            <a:ext cx="3052763" cy="20348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9EB3632-D151-4F86-8D62-2E88E228B4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844" y="2018773"/>
            <a:ext cx="3564085" cy="23757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78E434-749E-4471-8B91-40A1DCAE82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04" y="3948363"/>
            <a:ext cx="3768970" cy="2512288"/>
          </a:xfrm>
          <a:prstGeom prst="rect">
            <a:avLst/>
          </a:prstGeom>
        </p:spPr>
      </p:pic>
    </p:spTree>
  </p:cSld>
  <p:clrMapOvr>
    <a:masterClrMapping/>
  </p:clrMapOvr>
  <p:transition spd="slow" advTm="9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Versatility               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3600" b="1" dirty="0">
                <a:solidFill>
                  <a:srgbClr val="00B050"/>
                </a:solidFill>
                <a:latin typeface="Arial Narrow" pitchFamily="34" charset="0"/>
              </a:rPr>
              <a:t>Infinitely adjustable deliverability of chemical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CA" sz="3600" b="1" dirty="0">
                <a:solidFill>
                  <a:schemeClr val="tx1"/>
                </a:solidFill>
                <a:latin typeface="Arial Narrow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57188" y="1714500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916832"/>
            <a:ext cx="3168841" cy="2759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29CB6C-3490-4567-80B9-5568CCD117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09" y="1916831"/>
            <a:ext cx="4139891" cy="27595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E71B24-4615-41EB-BBC5-8D857255B7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09" y="4716699"/>
            <a:ext cx="2232248" cy="192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46388"/>
      </p:ext>
    </p:extLst>
  </p:cSld>
  <p:clrMapOvr>
    <a:masterClrMapping/>
  </p:clrMapOvr>
  <p:transition spd="slow" advTm="9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4" y="165373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357563" y="428625"/>
            <a:ext cx="5529262" cy="428625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sz="2400" b="1" dirty="0">
                <a:solidFill>
                  <a:schemeClr val="bg1">
                    <a:lumMod val="95000"/>
                  </a:schemeClr>
                </a:solidFill>
                <a:latin typeface="Arial Narrow" pitchFamily="34" charset="0"/>
              </a:rPr>
              <a:t>Versatility              Products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357188" y="1285874"/>
            <a:ext cx="8501062" cy="492920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5400" b="1" dirty="0">
              <a:solidFill>
                <a:schemeClr val="tx1"/>
              </a:solidFill>
              <a:latin typeface="Arial Narrow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CA" sz="6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53" name="Subtitle 3"/>
          <p:cNvSpPr txBox="1">
            <a:spLocks/>
          </p:cNvSpPr>
          <p:nvPr/>
        </p:nvSpPr>
        <p:spPr bwMode="auto">
          <a:xfrm>
            <a:off x="330994" y="1746523"/>
            <a:ext cx="85010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endParaRPr lang="en-CA" sz="2000" b="1" dirty="0"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1412776"/>
            <a:ext cx="7256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00B050"/>
                </a:solidFill>
              </a:rPr>
              <a:t>TRIDO Solar pumping Systems will accept any pumping head on the market</a:t>
            </a:r>
          </a:p>
        </p:txBody>
      </p:sp>
      <p:pic>
        <p:nvPicPr>
          <p:cNvPr id="8" name="Picture 7" descr="A picture containing indoor, wall, floor, electronics&#10;&#10;Description automatically generated">
            <a:extLst>
              <a:ext uri="{FF2B5EF4-FFF2-40B4-BE49-F238E27FC236}">
                <a16:creationId xmlns:a16="http://schemas.microsoft.com/office/drawing/2014/main" id="{59865F69-7363-4252-8740-3B74D0CC4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07" y="2059107"/>
            <a:ext cx="3923927" cy="29429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17F04E-4648-4EF2-AAB3-AC6885BA0F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07" y="4986216"/>
            <a:ext cx="3923926" cy="2019440"/>
          </a:xfrm>
          <a:prstGeom prst="rect">
            <a:avLst/>
          </a:prstGeom>
        </p:spPr>
      </p:pic>
      <p:pic>
        <p:nvPicPr>
          <p:cNvPr id="12" name="Picture 11" descr="A large machine in a room&#10;&#10;Description automatically generated">
            <a:extLst>
              <a:ext uri="{FF2B5EF4-FFF2-40B4-BE49-F238E27FC236}">
                <a16:creationId xmlns:a16="http://schemas.microsoft.com/office/drawing/2014/main" id="{39901904-3027-4BB0-A6D7-4D1B91247E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28" y="1769071"/>
            <a:ext cx="3271148" cy="436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2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00"/>
    </mc:Choice>
    <mc:Fallback xmlns=""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3931</TotalTime>
  <Words>409</Words>
  <Application>Microsoft Office PowerPoint</Application>
  <PresentationFormat>On-screen Show (4:3)</PresentationFormat>
  <Paragraphs>131</Paragraphs>
  <Slides>20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Narrow</vt:lpstr>
      <vt:lpstr>Calibri</vt:lpstr>
      <vt:lpstr>Default Design</vt:lpstr>
      <vt:lpstr>Document</vt:lpstr>
      <vt:lpstr>Products </vt:lpstr>
      <vt:lpstr>          Reliability                    Motor</vt:lpstr>
      <vt:lpstr>Reliability                 Motors </vt:lpstr>
      <vt:lpstr>Accountability  Controller </vt:lpstr>
      <vt:lpstr>Products </vt:lpstr>
      <vt:lpstr>Chemical Pumps </vt:lpstr>
      <vt:lpstr>Versatility               Products </vt:lpstr>
      <vt:lpstr>Versatility               Products </vt:lpstr>
      <vt:lpstr>Versatility              Products </vt:lpstr>
      <vt:lpstr>Versatility  Chemical Pumps </vt:lpstr>
      <vt:lpstr>Self Contained Pumps</vt:lpstr>
      <vt:lpstr>Products </vt:lpstr>
      <vt:lpstr>Compressor</vt:lpstr>
      <vt:lpstr>Compressor</vt:lpstr>
      <vt:lpstr>Compressor Configurations</vt:lpstr>
      <vt:lpstr>Products </vt:lpstr>
      <vt:lpstr>Products </vt:lpstr>
      <vt:lpstr>Profitability </vt:lpstr>
      <vt:lpstr>Profitability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</dc:creator>
  <cp:lastModifiedBy>Cal Whibbs</cp:lastModifiedBy>
  <cp:revision>129</cp:revision>
  <dcterms:created xsi:type="dcterms:W3CDTF">2009-11-25T04:49:33Z</dcterms:created>
  <dcterms:modified xsi:type="dcterms:W3CDTF">2020-03-24T05:08:54Z</dcterms:modified>
</cp:coreProperties>
</file>