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8" r:id="rId1"/>
  </p:sldMasterIdLst>
  <p:handoutMasterIdLst>
    <p:handoutMasterId r:id="rId12"/>
  </p:handoutMasterIdLst>
  <p:sldIdLst>
    <p:sldId id="256" r:id="rId2"/>
    <p:sldId id="269" r:id="rId3"/>
    <p:sldId id="257" r:id="rId4"/>
    <p:sldId id="259" r:id="rId5"/>
    <p:sldId id="260" r:id="rId6"/>
    <p:sldId id="268" r:id="rId7"/>
    <p:sldId id="263" r:id="rId8"/>
    <p:sldId id="270" r:id="rId9"/>
    <p:sldId id="265" r:id="rId10"/>
    <p:sldId id="25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7914C7-56EA-4C47-BF9A-6E771CF7D7A5}">
          <p14:sldIdLst>
            <p14:sldId id="256"/>
            <p14:sldId id="269"/>
            <p14:sldId id="257"/>
            <p14:sldId id="259"/>
            <p14:sldId id="260"/>
            <p14:sldId id="268"/>
            <p14:sldId id="263"/>
          </p14:sldIdLst>
        </p14:section>
        <p14:section name="Untitled Section" id="{1358DF07-4E9C-429A-861F-1C2E10970221}">
          <p14:sldIdLst>
            <p14:sldId id="270"/>
            <p14:sldId id="265"/>
            <p14:sldId id="25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winn" initials="tw" lastIdx="1" clrIdx="0">
    <p:extLst>
      <p:ext uri="{19B8F6BF-5375-455C-9EA6-DF929625EA0E}">
        <p15:presenceInfo xmlns:p15="http://schemas.microsoft.com/office/powerpoint/2012/main" userId="3471cdd40b9fe0c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4" d="100"/>
          <a:sy n="104" d="100"/>
        </p:scale>
        <p:origin x="180" y="73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1" d="100"/>
          <a:sy n="91" d="100"/>
        </p:scale>
        <p:origin x="150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761EAB-8DB5-4DF3-92AB-B4B0CE5CC022}"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DF88741B-7AF6-4712-AF57-5F7B0313AC98}">
      <dgm:prSet/>
      <dgm:spPr/>
      <dgm:t>
        <a:bodyPr/>
        <a:lstStyle/>
        <a:p>
          <a:endParaRPr lang="en-US"/>
        </a:p>
      </dgm:t>
    </dgm:pt>
    <dgm:pt modelId="{2FBE87BF-9BB3-4D9D-89B2-D343758D5440}" type="parTrans" cxnId="{92BFC789-D05E-481A-8072-75AA8A55F9A9}">
      <dgm:prSet/>
      <dgm:spPr/>
      <dgm:t>
        <a:bodyPr/>
        <a:lstStyle/>
        <a:p>
          <a:endParaRPr lang="en-US"/>
        </a:p>
      </dgm:t>
    </dgm:pt>
    <dgm:pt modelId="{7A8B19BB-14AB-4DC4-ACE7-6991F0E95114}" type="sibTrans" cxnId="{92BFC789-D05E-481A-8072-75AA8A55F9A9}">
      <dgm:prSet/>
      <dgm:spPr/>
      <dgm:t>
        <a:bodyPr/>
        <a:lstStyle/>
        <a:p>
          <a:endParaRPr lang="en-US"/>
        </a:p>
      </dgm:t>
    </dgm:pt>
    <dgm:pt modelId="{49E9851A-C570-42DA-BD6C-00084512391D}" type="pres">
      <dgm:prSet presAssocID="{E8761EAB-8DB5-4DF3-92AB-B4B0CE5CC022}" presName="Name0" presStyleCnt="0">
        <dgm:presLayoutVars>
          <dgm:dir/>
          <dgm:animLvl val="lvl"/>
          <dgm:resizeHandles/>
        </dgm:presLayoutVars>
      </dgm:prSet>
      <dgm:spPr/>
    </dgm:pt>
    <dgm:pt modelId="{E0794416-D423-4FFB-8106-C24F9656317F}" type="pres">
      <dgm:prSet presAssocID="{DF88741B-7AF6-4712-AF57-5F7B0313AC98}" presName="linNode" presStyleCnt="0"/>
      <dgm:spPr/>
    </dgm:pt>
    <dgm:pt modelId="{F901822A-24B1-4F03-A32F-3AD70F2072B5}" type="pres">
      <dgm:prSet presAssocID="{DF88741B-7AF6-4712-AF57-5F7B0313AC98}" presName="parentShp" presStyleLbl="node1" presStyleIdx="0" presStyleCnt="1">
        <dgm:presLayoutVars>
          <dgm:bulletEnabled val="1"/>
        </dgm:presLayoutVars>
      </dgm:prSet>
      <dgm:spPr/>
    </dgm:pt>
    <dgm:pt modelId="{3D8DC56C-5BEA-497F-BC53-92C5178A8571}" type="pres">
      <dgm:prSet presAssocID="{DF88741B-7AF6-4712-AF57-5F7B0313AC98}" presName="childShp" presStyleLbl="bgAccFollowNode1" presStyleIdx="0" presStyleCnt="1">
        <dgm:presLayoutVars>
          <dgm:bulletEnabled val="1"/>
        </dgm:presLayoutVars>
      </dgm:prSet>
      <dgm:spPr/>
    </dgm:pt>
  </dgm:ptLst>
  <dgm:cxnLst>
    <dgm:cxn modelId="{0964A889-F6C3-4E0C-8096-69D8E23A6064}" type="presOf" srcId="{DF88741B-7AF6-4712-AF57-5F7B0313AC98}" destId="{F901822A-24B1-4F03-A32F-3AD70F2072B5}" srcOrd="0" destOrd="0" presId="urn:microsoft.com/office/officeart/2005/8/layout/vList6"/>
    <dgm:cxn modelId="{92BFC789-D05E-481A-8072-75AA8A55F9A9}" srcId="{E8761EAB-8DB5-4DF3-92AB-B4B0CE5CC022}" destId="{DF88741B-7AF6-4712-AF57-5F7B0313AC98}" srcOrd="0" destOrd="0" parTransId="{2FBE87BF-9BB3-4D9D-89B2-D343758D5440}" sibTransId="{7A8B19BB-14AB-4DC4-ACE7-6991F0E95114}"/>
    <dgm:cxn modelId="{034E88E2-F19F-4D23-A7B4-4A5A4EDDE6CD}" type="presOf" srcId="{E8761EAB-8DB5-4DF3-92AB-B4B0CE5CC022}" destId="{49E9851A-C570-42DA-BD6C-00084512391D}" srcOrd="0" destOrd="0" presId="urn:microsoft.com/office/officeart/2005/8/layout/vList6"/>
    <dgm:cxn modelId="{8C0FBA5B-BA26-41A1-B473-6ED5A0DFF566}" type="presParOf" srcId="{49E9851A-C570-42DA-BD6C-00084512391D}" destId="{E0794416-D423-4FFB-8106-C24F9656317F}" srcOrd="0" destOrd="0" presId="urn:microsoft.com/office/officeart/2005/8/layout/vList6"/>
    <dgm:cxn modelId="{E682C3AB-50BF-4DAD-A421-7B07F45D50EE}" type="presParOf" srcId="{E0794416-D423-4FFB-8106-C24F9656317F}" destId="{F901822A-24B1-4F03-A32F-3AD70F2072B5}" srcOrd="0" destOrd="0" presId="urn:microsoft.com/office/officeart/2005/8/layout/vList6"/>
    <dgm:cxn modelId="{425C1C04-8272-48A3-9FBC-E1539DCDAD12}" type="presParOf" srcId="{E0794416-D423-4FFB-8106-C24F9656317F}" destId="{3D8DC56C-5BEA-497F-BC53-92C5178A857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867691-1C15-4B59-8C7B-B1B763CBC3A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5B58EE3-4C53-4A15-8C11-C644888D5DE6}">
      <dgm:prSet phldrT="[Text]"/>
      <dgm:spPr/>
      <dgm:t>
        <a:bodyPr/>
        <a:lstStyle/>
        <a:p>
          <a:r>
            <a:rPr lang="en-US" dirty="0"/>
            <a:t>PRODUCTION</a:t>
          </a:r>
        </a:p>
      </dgm:t>
    </dgm:pt>
    <dgm:pt modelId="{43F715CE-E6C6-4415-80CA-AA301A16535D}" type="parTrans" cxnId="{3B39B898-F084-490E-8FCC-92D89D9A2C35}">
      <dgm:prSet/>
      <dgm:spPr/>
      <dgm:t>
        <a:bodyPr/>
        <a:lstStyle/>
        <a:p>
          <a:endParaRPr lang="en-US"/>
        </a:p>
      </dgm:t>
    </dgm:pt>
    <dgm:pt modelId="{35E536D7-0C95-4AF5-8B94-AE411060533F}" type="sibTrans" cxnId="{3B39B898-F084-490E-8FCC-92D89D9A2C35}">
      <dgm:prSet/>
      <dgm:spPr/>
      <dgm:t>
        <a:bodyPr/>
        <a:lstStyle/>
        <a:p>
          <a:endParaRPr lang="en-US"/>
        </a:p>
      </dgm:t>
    </dgm:pt>
    <dgm:pt modelId="{867C7BF7-E7A4-4495-80F5-FA40875A37D6}">
      <dgm:prSet phldrT="[Text]"/>
      <dgm:spPr/>
      <dgm:t>
        <a:bodyPr/>
        <a:lstStyle/>
        <a:p>
          <a:r>
            <a:rPr lang="en-US" dirty="0"/>
            <a:t>TRANSPARENT</a:t>
          </a:r>
        </a:p>
      </dgm:t>
    </dgm:pt>
    <dgm:pt modelId="{6A163A94-A2C1-44EA-A2EE-EEAA42381DF1}" type="parTrans" cxnId="{F64DA6F0-E051-4B7A-B5F0-ABED51E5A770}">
      <dgm:prSet/>
      <dgm:spPr/>
      <dgm:t>
        <a:bodyPr/>
        <a:lstStyle/>
        <a:p>
          <a:endParaRPr lang="en-US"/>
        </a:p>
      </dgm:t>
    </dgm:pt>
    <dgm:pt modelId="{B83226BB-056B-4979-8F30-A75445CBFBCE}" type="sibTrans" cxnId="{F64DA6F0-E051-4B7A-B5F0-ABED51E5A770}">
      <dgm:prSet/>
      <dgm:spPr/>
      <dgm:t>
        <a:bodyPr/>
        <a:lstStyle/>
        <a:p>
          <a:endParaRPr lang="en-US"/>
        </a:p>
      </dgm:t>
    </dgm:pt>
    <dgm:pt modelId="{440AB710-4901-446B-AA9B-07E0C0148A23}">
      <dgm:prSet phldrT="[Text]"/>
      <dgm:spPr/>
      <dgm:t>
        <a:bodyPr/>
        <a:lstStyle/>
        <a:p>
          <a:r>
            <a:rPr lang="en-US" dirty="0"/>
            <a:t>FULL CONTROL OF ENVIRONMENT; SMELL AND OTHER NUISANCES</a:t>
          </a:r>
        </a:p>
      </dgm:t>
    </dgm:pt>
    <dgm:pt modelId="{11190E51-DCA7-4E95-90D2-70FC9DC21539}" type="parTrans" cxnId="{49EFA332-82C8-4EB0-895C-168590C75B7B}">
      <dgm:prSet/>
      <dgm:spPr/>
      <dgm:t>
        <a:bodyPr/>
        <a:lstStyle/>
        <a:p>
          <a:endParaRPr lang="en-US"/>
        </a:p>
      </dgm:t>
    </dgm:pt>
    <dgm:pt modelId="{94E53DB9-E448-4272-85AD-86A5A45EA407}" type="sibTrans" cxnId="{49EFA332-82C8-4EB0-895C-168590C75B7B}">
      <dgm:prSet/>
      <dgm:spPr/>
      <dgm:t>
        <a:bodyPr/>
        <a:lstStyle/>
        <a:p>
          <a:endParaRPr lang="en-US"/>
        </a:p>
      </dgm:t>
    </dgm:pt>
    <dgm:pt modelId="{B0F2DDCD-E289-4BC4-889A-53005B99754C}">
      <dgm:prSet phldrT="[Text]"/>
      <dgm:spPr/>
      <dgm:t>
        <a:bodyPr/>
        <a:lstStyle/>
        <a:p>
          <a:r>
            <a:rPr lang="en-US" dirty="0"/>
            <a:t>WHOLESALE</a:t>
          </a:r>
        </a:p>
      </dgm:t>
    </dgm:pt>
    <dgm:pt modelId="{D26B8189-58B1-45F5-A313-C8BA5D732EC7}" type="parTrans" cxnId="{E6352FD2-B52D-4A80-A2CF-5E461158B126}">
      <dgm:prSet/>
      <dgm:spPr/>
      <dgm:t>
        <a:bodyPr/>
        <a:lstStyle/>
        <a:p>
          <a:endParaRPr lang="en-US"/>
        </a:p>
      </dgm:t>
    </dgm:pt>
    <dgm:pt modelId="{34F0F5C1-2C0A-4974-ACBE-87C67DD5D32B}" type="sibTrans" cxnId="{E6352FD2-B52D-4A80-A2CF-5E461158B126}">
      <dgm:prSet/>
      <dgm:spPr/>
      <dgm:t>
        <a:bodyPr/>
        <a:lstStyle/>
        <a:p>
          <a:endParaRPr lang="en-US"/>
        </a:p>
      </dgm:t>
    </dgm:pt>
    <dgm:pt modelId="{8658983D-8092-43CE-B8CA-068242A37DA9}">
      <dgm:prSet phldrT="[Text]"/>
      <dgm:spPr/>
      <dgm:t>
        <a:bodyPr/>
        <a:lstStyle/>
        <a:p>
          <a:r>
            <a:rPr lang="en-US" dirty="0"/>
            <a:t>SENT OUT OF THE AREA FOR PROFESING INTO PRODUCTS THAT BENFIT THE MEDICAL APPLICATIONS</a:t>
          </a:r>
        </a:p>
      </dgm:t>
    </dgm:pt>
    <dgm:pt modelId="{E3B9F497-ECCA-4078-A8BE-5EC5EF46D567}" type="parTrans" cxnId="{8D1F77E5-9CE3-4FF1-8579-CA1ECA083151}">
      <dgm:prSet/>
      <dgm:spPr/>
      <dgm:t>
        <a:bodyPr/>
        <a:lstStyle/>
        <a:p>
          <a:endParaRPr lang="en-US"/>
        </a:p>
      </dgm:t>
    </dgm:pt>
    <dgm:pt modelId="{81776AB1-3FB0-4D7D-B3A0-95946D0BC221}" type="sibTrans" cxnId="{8D1F77E5-9CE3-4FF1-8579-CA1ECA083151}">
      <dgm:prSet/>
      <dgm:spPr/>
      <dgm:t>
        <a:bodyPr/>
        <a:lstStyle/>
        <a:p>
          <a:endParaRPr lang="en-US"/>
        </a:p>
      </dgm:t>
    </dgm:pt>
    <dgm:pt modelId="{EC2B948C-0456-40D3-A881-6C980F835D51}">
      <dgm:prSet phldrT="[Text]" phldr="1"/>
      <dgm:spPr/>
      <dgm:t>
        <a:bodyPr/>
        <a:lstStyle/>
        <a:p>
          <a:endParaRPr lang="en-US"/>
        </a:p>
      </dgm:t>
    </dgm:pt>
    <dgm:pt modelId="{9A7DAEC0-9D91-4BFE-AD86-4325F32D78FB}" type="parTrans" cxnId="{39A7EBC3-A274-4A5C-B228-B587DA774C37}">
      <dgm:prSet/>
      <dgm:spPr/>
      <dgm:t>
        <a:bodyPr/>
        <a:lstStyle/>
        <a:p>
          <a:endParaRPr lang="en-US"/>
        </a:p>
      </dgm:t>
    </dgm:pt>
    <dgm:pt modelId="{F6AE5C73-8C8C-4AAB-AE1C-51332EADE77B}" type="sibTrans" cxnId="{39A7EBC3-A274-4A5C-B228-B587DA774C37}">
      <dgm:prSet/>
      <dgm:spPr/>
      <dgm:t>
        <a:bodyPr/>
        <a:lstStyle/>
        <a:p>
          <a:endParaRPr lang="en-US"/>
        </a:p>
      </dgm:t>
    </dgm:pt>
    <dgm:pt modelId="{5D352197-25ED-4E7A-9BDF-6A3B425D8414}">
      <dgm:prSet phldrT="[Text]"/>
      <dgm:spPr/>
      <dgm:t>
        <a:bodyPr/>
        <a:lstStyle/>
        <a:p>
          <a:r>
            <a:rPr lang="en-US" dirty="0"/>
            <a:t>STRICTLY INDOOR:OUT OF SIGHT-OUT OF MIND</a:t>
          </a:r>
        </a:p>
      </dgm:t>
    </dgm:pt>
    <dgm:pt modelId="{D3BFD323-BC57-405F-AC80-E8C1D79BD65D}" type="parTrans" cxnId="{387023F6-9A56-4754-A10C-891818E7D9CF}">
      <dgm:prSet/>
      <dgm:spPr/>
      <dgm:t>
        <a:bodyPr/>
        <a:lstStyle/>
        <a:p>
          <a:endParaRPr lang="en-US"/>
        </a:p>
      </dgm:t>
    </dgm:pt>
    <dgm:pt modelId="{1D79AAC8-3943-4DAE-93DA-6C5E23EC0559}" type="sibTrans" cxnId="{387023F6-9A56-4754-A10C-891818E7D9CF}">
      <dgm:prSet/>
      <dgm:spPr/>
      <dgm:t>
        <a:bodyPr/>
        <a:lstStyle/>
        <a:p>
          <a:endParaRPr lang="en-US"/>
        </a:p>
      </dgm:t>
    </dgm:pt>
    <dgm:pt modelId="{46563A91-C590-40D0-B6DB-CD368047234D}">
      <dgm:prSet phldrT="[Text]"/>
      <dgm:spPr/>
      <dgm:t>
        <a:bodyPr/>
        <a:lstStyle/>
        <a:p>
          <a:r>
            <a:rPr lang="en-US" dirty="0"/>
            <a:t>FULLY COMPLIANT W/OLCC &amp;CITY OF NYSSA</a:t>
          </a:r>
        </a:p>
      </dgm:t>
    </dgm:pt>
    <dgm:pt modelId="{E3C43D8A-50D5-49BF-A44A-9582C2AF5D8F}" type="parTrans" cxnId="{CF0731F4-7532-4316-BB32-AFB10955083D}">
      <dgm:prSet/>
      <dgm:spPr/>
      <dgm:t>
        <a:bodyPr/>
        <a:lstStyle/>
        <a:p>
          <a:endParaRPr lang="en-US"/>
        </a:p>
      </dgm:t>
    </dgm:pt>
    <dgm:pt modelId="{6F8CA6D2-E4B0-44BF-8AF3-73CC46D7CF0D}" type="sibTrans" cxnId="{CF0731F4-7532-4316-BB32-AFB10955083D}">
      <dgm:prSet/>
      <dgm:spPr/>
      <dgm:t>
        <a:bodyPr/>
        <a:lstStyle/>
        <a:p>
          <a:endParaRPr lang="en-US"/>
        </a:p>
      </dgm:t>
    </dgm:pt>
    <dgm:pt modelId="{5D78C4F5-1A02-4FDF-8231-3FCA50C91D3E}">
      <dgm:prSet phldrT="[Text]"/>
      <dgm:spPr/>
      <dgm:t>
        <a:bodyPr/>
        <a:lstStyle/>
        <a:p>
          <a:r>
            <a:rPr lang="en-US" dirty="0"/>
            <a:t>MEDICAL APPLICATION</a:t>
          </a:r>
        </a:p>
      </dgm:t>
    </dgm:pt>
    <dgm:pt modelId="{99DF20BA-B49A-44AB-9719-26423DB2ADBD}" type="parTrans" cxnId="{442F759F-76D2-4ED5-9069-83768ED803AA}">
      <dgm:prSet/>
      <dgm:spPr/>
      <dgm:t>
        <a:bodyPr/>
        <a:lstStyle/>
        <a:p>
          <a:endParaRPr lang="en-US"/>
        </a:p>
      </dgm:t>
    </dgm:pt>
    <dgm:pt modelId="{C6BDB428-9F7D-43AE-9171-055ACCDE3494}" type="sibTrans" cxnId="{442F759F-76D2-4ED5-9069-83768ED803AA}">
      <dgm:prSet/>
      <dgm:spPr/>
      <dgm:t>
        <a:bodyPr/>
        <a:lstStyle/>
        <a:p>
          <a:endParaRPr lang="en-US"/>
        </a:p>
      </dgm:t>
    </dgm:pt>
    <dgm:pt modelId="{B5C6C691-9BB0-43B9-A592-39867424C416}">
      <dgm:prSet phldrT="[Text]"/>
      <dgm:spPr/>
      <dgm:t>
        <a:bodyPr/>
        <a:lstStyle/>
        <a:p>
          <a:r>
            <a:rPr lang="en-US" dirty="0"/>
            <a:t>SECERITY</a:t>
          </a:r>
        </a:p>
      </dgm:t>
    </dgm:pt>
    <dgm:pt modelId="{E95C9E93-E21F-412C-91CD-C0071F1039CD}" type="parTrans" cxnId="{9DC6F762-4210-4046-AA6A-D0CDD3683D90}">
      <dgm:prSet/>
      <dgm:spPr/>
      <dgm:t>
        <a:bodyPr/>
        <a:lstStyle/>
        <a:p>
          <a:endParaRPr lang="en-US"/>
        </a:p>
      </dgm:t>
    </dgm:pt>
    <dgm:pt modelId="{27687773-7194-44E4-8A10-E5DD98733880}" type="sibTrans" cxnId="{9DC6F762-4210-4046-AA6A-D0CDD3683D90}">
      <dgm:prSet/>
      <dgm:spPr/>
      <dgm:t>
        <a:bodyPr/>
        <a:lstStyle/>
        <a:p>
          <a:endParaRPr lang="en-US"/>
        </a:p>
      </dgm:t>
    </dgm:pt>
    <dgm:pt modelId="{C186C783-52C2-4E4F-ACC9-D4AAF97710BE}">
      <dgm:prSet phldrT="[Text]"/>
      <dgm:spPr/>
      <dgm:t>
        <a:bodyPr/>
        <a:lstStyle/>
        <a:p>
          <a:r>
            <a:rPr lang="en-US" dirty="0"/>
            <a:t>WHOLESALES OUT OF THE AREA TO KLEEP AWAY FROM OUR YOUTHS</a:t>
          </a:r>
        </a:p>
      </dgm:t>
    </dgm:pt>
    <dgm:pt modelId="{0CB8071D-B122-4AB9-8F9A-DD05D8394206}" type="parTrans" cxnId="{0774695F-5C89-4385-AB9B-002E5B4F3164}">
      <dgm:prSet/>
      <dgm:spPr/>
      <dgm:t>
        <a:bodyPr/>
        <a:lstStyle/>
        <a:p>
          <a:endParaRPr lang="en-US"/>
        </a:p>
      </dgm:t>
    </dgm:pt>
    <dgm:pt modelId="{B19CEC40-7B02-41A5-AB85-F7FB2D2EFEBA}" type="sibTrans" cxnId="{0774695F-5C89-4385-AB9B-002E5B4F3164}">
      <dgm:prSet/>
      <dgm:spPr/>
      <dgm:t>
        <a:bodyPr/>
        <a:lstStyle/>
        <a:p>
          <a:endParaRPr lang="en-US"/>
        </a:p>
      </dgm:t>
    </dgm:pt>
    <dgm:pt modelId="{C160EA4F-E51F-4AC4-9E49-B45740ED0043}" type="pres">
      <dgm:prSet presAssocID="{06867691-1C15-4B59-8C7B-B1B763CBC3AB}" presName="Name0" presStyleCnt="0">
        <dgm:presLayoutVars>
          <dgm:dir/>
          <dgm:animLvl val="lvl"/>
          <dgm:resizeHandles/>
        </dgm:presLayoutVars>
      </dgm:prSet>
      <dgm:spPr/>
    </dgm:pt>
    <dgm:pt modelId="{846FD6C8-0303-4C0E-96CC-FB87B903A76D}" type="pres">
      <dgm:prSet presAssocID="{55B58EE3-4C53-4A15-8C11-C644888D5DE6}" presName="linNode" presStyleCnt="0"/>
      <dgm:spPr/>
    </dgm:pt>
    <dgm:pt modelId="{2281E63B-6B04-4C5F-B33C-AF68B718B7BF}" type="pres">
      <dgm:prSet presAssocID="{55B58EE3-4C53-4A15-8C11-C644888D5DE6}" presName="parentShp" presStyleLbl="node1" presStyleIdx="0" presStyleCnt="2" custScaleY="60513" custLinFactNeighborX="641" custLinFactNeighborY="-2150">
        <dgm:presLayoutVars>
          <dgm:bulletEnabled val="1"/>
        </dgm:presLayoutVars>
      </dgm:prSet>
      <dgm:spPr/>
    </dgm:pt>
    <dgm:pt modelId="{5FE09E6D-051B-4075-9EBA-AAC4E560B065}" type="pres">
      <dgm:prSet presAssocID="{55B58EE3-4C53-4A15-8C11-C644888D5DE6}" presName="childShp" presStyleLbl="bgAccFollowNode1" presStyleIdx="0" presStyleCnt="2" custScaleY="114600" custLinFactNeighborX="7069" custLinFactNeighborY="0">
        <dgm:presLayoutVars>
          <dgm:bulletEnabled val="1"/>
        </dgm:presLayoutVars>
      </dgm:prSet>
      <dgm:spPr/>
    </dgm:pt>
    <dgm:pt modelId="{03750E5F-C8B9-4693-832F-213F0E44099B}" type="pres">
      <dgm:prSet presAssocID="{35E536D7-0C95-4AF5-8B94-AE411060533F}" presName="spacing" presStyleCnt="0"/>
      <dgm:spPr/>
    </dgm:pt>
    <dgm:pt modelId="{1FE8C56E-F54C-4E60-9D46-11424E5CF09D}" type="pres">
      <dgm:prSet presAssocID="{B0F2DDCD-E289-4BC4-889A-53005B99754C}" presName="linNode" presStyleCnt="0"/>
      <dgm:spPr/>
    </dgm:pt>
    <dgm:pt modelId="{80F14D4E-B190-42B3-99F6-0457B15172DB}" type="pres">
      <dgm:prSet presAssocID="{B0F2DDCD-E289-4BC4-889A-53005B99754C}" presName="parentShp" presStyleLbl="node1" presStyleIdx="1" presStyleCnt="2" custScaleY="63190" custLinFactNeighborX="-719" custLinFactNeighborY="11566">
        <dgm:presLayoutVars>
          <dgm:bulletEnabled val="1"/>
        </dgm:presLayoutVars>
      </dgm:prSet>
      <dgm:spPr/>
    </dgm:pt>
    <dgm:pt modelId="{7D411D8F-51A9-4478-97C3-32E149A47DE4}" type="pres">
      <dgm:prSet presAssocID="{B0F2DDCD-E289-4BC4-889A-53005B99754C}" presName="childShp" presStyleLbl="bgAccFollowNode1" presStyleIdx="1" presStyleCnt="2">
        <dgm:presLayoutVars>
          <dgm:bulletEnabled val="1"/>
        </dgm:presLayoutVars>
      </dgm:prSet>
      <dgm:spPr/>
    </dgm:pt>
  </dgm:ptLst>
  <dgm:cxnLst>
    <dgm:cxn modelId="{BD9C0912-334C-4A15-A24C-A4BCFAC99E5A}" type="presOf" srcId="{5D352197-25ED-4E7A-9BDF-6A3B425D8414}" destId="{5FE09E6D-051B-4075-9EBA-AAC4E560B065}" srcOrd="0" destOrd="1" presId="urn:microsoft.com/office/officeart/2005/8/layout/vList6"/>
    <dgm:cxn modelId="{49EFA332-82C8-4EB0-895C-168590C75B7B}" srcId="{55B58EE3-4C53-4A15-8C11-C644888D5DE6}" destId="{440AB710-4901-446B-AA9B-07E0C0148A23}" srcOrd="3" destOrd="0" parTransId="{11190E51-DCA7-4E95-90D2-70FC9DC21539}" sibTransId="{94E53DB9-E448-4272-85AD-86A5A45EA407}"/>
    <dgm:cxn modelId="{0774695F-5C89-4385-AB9B-002E5B4F3164}" srcId="{B0F2DDCD-E289-4BC4-889A-53005B99754C}" destId="{C186C783-52C2-4E4F-ACC9-D4AAF97710BE}" srcOrd="1" destOrd="0" parTransId="{0CB8071D-B122-4AB9-8F9A-DD05D8394206}" sibTransId="{B19CEC40-7B02-41A5-AB85-F7FB2D2EFEBA}"/>
    <dgm:cxn modelId="{9DC6F762-4210-4046-AA6A-D0CDD3683D90}" srcId="{55B58EE3-4C53-4A15-8C11-C644888D5DE6}" destId="{B5C6C691-9BB0-43B9-A592-39867424C416}" srcOrd="4" destOrd="0" parTransId="{E95C9E93-E21F-412C-91CD-C0071F1039CD}" sibTransId="{27687773-7194-44E4-8A10-E5DD98733880}"/>
    <dgm:cxn modelId="{ED348752-4E11-4FD7-A063-C9A636570951}" type="presOf" srcId="{5D78C4F5-1A02-4FDF-8231-3FCA50C91D3E}" destId="{5FE09E6D-051B-4075-9EBA-AAC4E560B065}" srcOrd="0" destOrd="5" presId="urn:microsoft.com/office/officeart/2005/8/layout/vList6"/>
    <dgm:cxn modelId="{52AF9972-A8F1-429B-8F07-BA1EBF709101}" type="presOf" srcId="{C186C783-52C2-4E4F-ACC9-D4AAF97710BE}" destId="{7D411D8F-51A9-4478-97C3-32E149A47DE4}" srcOrd="0" destOrd="1" presId="urn:microsoft.com/office/officeart/2005/8/layout/vList6"/>
    <dgm:cxn modelId="{CE8F677C-465C-469E-9C56-B5CCA50DE726}" type="presOf" srcId="{EC2B948C-0456-40D3-A881-6C980F835D51}" destId="{7D411D8F-51A9-4478-97C3-32E149A47DE4}" srcOrd="0" destOrd="2" presId="urn:microsoft.com/office/officeart/2005/8/layout/vList6"/>
    <dgm:cxn modelId="{3B39B898-F084-490E-8FCC-92D89D9A2C35}" srcId="{06867691-1C15-4B59-8C7B-B1B763CBC3AB}" destId="{55B58EE3-4C53-4A15-8C11-C644888D5DE6}" srcOrd="0" destOrd="0" parTransId="{43F715CE-E6C6-4415-80CA-AA301A16535D}" sibTransId="{35E536D7-0C95-4AF5-8B94-AE411060533F}"/>
    <dgm:cxn modelId="{442F759F-76D2-4ED5-9069-83768ED803AA}" srcId="{55B58EE3-4C53-4A15-8C11-C644888D5DE6}" destId="{5D78C4F5-1A02-4FDF-8231-3FCA50C91D3E}" srcOrd="5" destOrd="0" parTransId="{99DF20BA-B49A-44AB-9719-26423DB2ADBD}" sibTransId="{C6BDB428-9F7D-43AE-9171-055ACCDE3494}"/>
    <dgm:cxn modelId="{5BFCB3BB-0936-4597-8629-F8A7D752C333}" type="presOf" srcId="{B5C6C691-9BB0-43B9-A592-39867424C416}" destId="{5FE09E6D-051B-4075-9EBA-AAC4E560B065}" srcOrd="0" destOrd="4" presId="urn:microsoft.com/office/officeart/2005/8/layout/vList6"/>
    <dgm:cxn modelId="{39A7EBC3-A274-4A5C-B228-B587DA774C37}" srcId="{B0F2DDCD-E289-4BC4-889A-53005B99754C}" destId="{EC2B948C-0456-40D3-A881-6C980F835D51}" srcOrd="2" destOrd="0" parTransId="{9A7DAEC0-9D91-4BFE-AD86-4325F32D78FB}" sibTransId="{F6AE5C73-8C8C-4AAB-AE1C-51332EADE77B}"/>
    <dgm:cxn modelId="{81100FC4-C4FC-4618-9F62-42E1923167F7}" type="presOf" srcId="{B0F2DDCD-E289-4BC4-889A-53005B99754C}" destId="{80F14D4E-B190-42B3-99F6-0457B15172DB}" srcOrd="0" destOrd="0" presId="urn:microsoft.com/office/officeart/2005/8/layout/vList6"/>
    <dgm:cxn modelId="{8D236EC6-3E10-47E6-932D-EE812A399AF4}" type="presOf" srcId="{440AB710-4901-446B-AA9B-07E0C0148A23}" destId="{5FE09E6D-051B-4075-9EBA-AAC4E560B065}" srcOrd="0" destOrd="3" presId="urn:microsoft.com/office/officeart/2005/8/layout/vList6"/>
    <dgm:cxn modelId="{4AF227CD-1F39-4F8B-8020-20826EBB52A6}" type="presOf" srcId="{46563A91-C590-40D0-B6DB-CD368047234D}" destId="{5FE09E6D-051B-4075-9EBA-AAC4E560B065}" srcOrd="0" destOrd="2" presId="urn:microsoft.com/office/officeart/2005/8/layout/vList6"/>
    <dgm:cxn modelId="{E6352FD2-B52D-4A80-A2CF-5E461158B126}" srcId="{06867691-1C15-4B59-8C7B-B1B763CBC3AB}" destId="{B0F2DDCD-E289-4BC4-889A-53005B99754C}" srcOrd="1" destOrd="0" parTransId="{D26B8189-58B1-45F5-A313-C8BA5D732EC7}" sibTransId="{34F0F5C1-2C0A-4974-ACBE-87C67DD5D32B}"/>
    <dgm:cxn modelId="{17E2A8D8-D57F-4811-AA4A-6F23C2B86F75}" type="presOf" srcId="{06867691-1C15-4B59-8C7B-B1B763CBC3AB}" destId="{C160EA4F-E51F-4AC4-9E49-B45740ED0043}" srcOrd="0" destOrd="0" presId="urn:microsoft.com/office/officeart/2005/8/layout/vList6"/>
    <dgm:cxn modelId="{2C6A94DA-36AB-43D1-BF7D-0880DBF86248}" type="presOf" srcId="{8658983D-8092-43CE-B8CA-068242A37DA9}" destId="{7D411D8F-51A9-4478-97C3-32E149A47DE4}" srcOrd="0" destOrd="0" presId="urn:microsoft.com/office/officeart/2005/8/layout/vList6"/>
    <dgm:cxn modelId="{A7C272E3-9470-488D-B003-79F01CB82C1C}" type="presOf" srcId="{55B58EE3-4C53-4A15-8C11-C644888D5DE6}" destId="{2281E63B-6B04-4C5F-B33C-AF68B718B7BF}" srcOrd="0" destOrd="0" presId="urn:microsoft.com/office/officeart/2005/8/layout/vList6"/>
    <dgm:cxn modelId="{8D1F77E5-9CE3-4FF1-8579-CA1ECA083151}" srcId="{B0F2DDCD-E289-4BC4-889A-53005B99754C}" destId="{8658983D-8092-43CE-B8CA-068242A37DA9}" srcOrd="0" destOrd="0" parTransId="{E3B9F497-ECCA-4078-A8BE-5EC5EF46D567}" sibTransId="{81776AB1-3FB0-4D7D-B3A0-95946D0BC221}"/>
    <dgm:cxn modelId="{1E4EBBED-0637-4B53-A9D0-D7FB530AD6E1}" type="presOf" srcId="{867C7BF7-E7A4-4495-80F5-FA40875A37D6}" destId="{5FE09E6D-051B-4075-9EBA-AAC4E560B065}" srcOrd="0" destOrd="0" presId="urn:microsoft.com/office/officeart/2005/8/layout/vList6"/>
    <dgm:cxn modelId="{F64DA6F0-E051-4B7A-B5F0-ABED51E5A770}" srcId="{55B58EE3-4C53-4A15-8C11-C644888D5DE6}" destId="{867C7BF7-E7A4-4495-80F5-FA40875A37D6}" srcOrd="0" destOrd="0" parTransId="{6A163A94-A2C1-44EA-A2EE-EEAA42381DF1}" sibTransId="{B83226BB-056B-4979-8F30-A75445CBFBCE}"/>
    <dgm:cxn modelId="{CF0731F4-7532-4316-BB32-AFB10955083D}" srcId="{55B58EE3-4C53-4A15-8C11-C644888D5DE6}" destId="{46563A91-C590-40D0-B6DB-CD368047234D}" srcOrd="2" destOrd="0" parTransId="{E3C43D8A-50D5-49BF-A44A-9582C2AF5D8F}" sibTransId="{6F8CA6D2-E4B0-44BF-8AF3-73CC46D7CF0D}"/>
    <dgm:cxn modelId="{387023F6-9A56-4754-A10C-891818E7D9CF}" srcId="{55B58EE3-4C53-4A15-8C11-C644888D5DE6}" destId="{5D352197-25ED-4E7A-9BDF-6A3B425D8414}" srcOrd="1" destOrd="0" parTransId="{D3BFD323-BC57-405F-AC80-E8C1D79BD65D}" sibTransId="{1D79AAC8-3943-4DAE-93DA-6C5E23EC0559}"/>
    <dgm:cxn modelId="{F58ED4AC-3F37-44F3-9954-6B0071B91960}" type="presParOf" srcId="{C160EA4F-E51F-4AC4-9E49-B45740ED0043}" destId="{846FD6C8-0303-4C0E-96CC-FB87B903A76D}" srcOrd="0" destOrd="0" presId="urn:microsoft.com/office/officeart/2005/8/layout/vList6"/>
    <dgm:cxn modelId="{44BFEF04-7EC3-4415-8769-E695A476D2C0}" type="presParOf" srcId="{846FD6C8-0303-4C0E-96CC-FB87B903A76D}" destId="{2281E63B-6B04-4C5F-B33C-AF68B718B7BF}" srcOrd="0" destOrd="0" presId="urn:microsoft.com/office/officeart/2005/8/layout/vList6"/>
    <dgm:cxn modelId="{522A7174-5DC9-46B2-8189-CA5A3CDC9194}" type="presParOf" srcId="{846FD6C8-0303-4C0E-96CC-FB87B903A76D}" destId="{5FE09E6D-051B-4075-9EBA-AAC4E560B065}" srcOrd="1" destOrd="0" presId="urn:microsoft.com/office/officeart/2005/8/layout/vList6"/>
    <dgm:cxn modelId="{1E029414-63EE-4869-A3FD-F1CD072E800F}" type="presParOf" srcId="{C160EA4F-E51F-4AC4-9E49-B45740ED0043}" destId="{03750E5F-C8B9-4693-832F-213F0E44099B}" srcOrd="1" destOrd="0" presId="urn:microsoft.com/office/officeart/2005/8/layout/vList6"/>
    <dgm:cxn modelId="{0CB9763D-3C90-4ABF-B98C-296B4C82B6AC}" type="presParOf" srcId="{C160EA4F-E51F-4AC4-9E49-B45740ED0043}" destId="{1FE8C56E-F54C-4E60-9D46-11424E5CF09D}" srcOrd="2" destOrd="0" presId="urn:microsoft.com/office/officeart/2005/8/layout/vList6"/>
    <dgm:cxn modelId="{98194384-090B-49A6-A363-1E7A9D204B70}" type="presParOf" srcId="{1FE8C56E-F54C-4E60-9D46-11424E5CF09D}" destId="{80F14D4E-B190-42B3-99F6-0457B15172DB}" srcOrd="0" destOrd="0" presId="urn:microsoft.com/office/officeart/2005/8/layout/vList6"/>
    <dgm:cxn modelId="{02E382CC-B28E-4A40-A17B-C0B89C236F80}" type="presParOf" srcId="{1FE8C56E-F54C-4E60-9D46-11424E5CF09D}" destId="{7D411D8F-51A9-4478-97C3-32E149A47DE4}" srcOrd="1" destOrd="0" presId="urn:microsoft.com/office/officeart/2005/8/layout/v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8DC56C-5BEA-497F-BC53-92C5178A8571}">
      <dsp:nvSpPr>
        <dsp:cNvPr id="0" name=""/>
        <dsp:cNvSpPr/>
      </dsp:nvSpPr>
      <dsp:spPr>
        <a:xfrm>
          <a:off x="41346" y="0"/>
          <a:ext cx="62020" cy="119270"/>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01822A-24B1-4F03-A32F-3AD70F2072B5}">
      <dsp:nvSpPr>
        <dsp:cNvPr id="0" name=""/>
        <dsp:cNvSpPr/>
      </dsp:nvSpPr>
      <dsp:spPr>
        <a:xfrm>
          <a:off x="0" y="0"/>
          <a:ext cx="41346" cy="1192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22860" bIns="1143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2018" y="2018"/>
        <a:ext cx="37310" cy="1152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09E6D-051B-4075-9EBA-AAC4E560B065}">
      <dsp:nvSpPr>
        <dsp:cNvPr id="0" name=""/>
        <dsp:cNvSpPr/>
      </dsp:nvSpPr>
      <dsp:spPr>
        <a:xfrm>
          <a:off x="1337776" y="1768"/>
          <a:ext cx="2001772" cy="1949649"/>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 tIns="5715" rIns="5715" bIns="5715" numCol="1" spcCol="1270" anchor="t" anchorCtr="0">
          <a:noAutofit/>
        </a:bodyPr>
        <a:lstStyle/>
        <a:p>
          <a:pPr marL="57150" lvl="1" indent="-57150" algn="l" defTabSz="400050">
            <a:lnSpc>
              <a:spcPct val="90000"/>
            </a:lnSpc>
            <a:spcBef>
              <a:spcPct val="0"/>
            </a:spcBef>
            <a:spcAft>
              <a:spcPct val="15000"/>
            </a:spcAft>
            <a:buChar char="•"/>
          </a:pPr>
          <a:r>
            <a:rPr lang="en-US" sz="900" kern="1200" dirty="0"/>
            <a:t>TRANSPARENT</a:t>
          </a:r>
        </a:p>
        <a:p>
          <a:pPr marL="57150" lvl="1" indent="-57150" algn="l" defTabSz="400050">
            <a:lnSpc>
              <a:spcPct val="90000"/>
            </a:lnSpc>
            <a:spcBef>
              <a:spcPct val="0"/>
            </a:spcBef>
            <a:spcAft>
              <a:spcPct val="15000"/>
            </a:spcAft>
            <a:buChar char="•"/>
          </a:pPr>
          <a:r>
            <a:rPr lang="en-US" sz="900" kern="1200" dirty="0"/>
            <a:t>STRICTLY INDOOR:OUT OF SIGHT-OUT OF MIND</a:t>
          </a:r>
        </a:p>
        <a:p>
          <a:pPr marL="57150" lvl="1" indent="-57150" algn="l" defTabSz="400050">
            <a:lnSpc>
              <a:spcPct val="90000"/>
            </a:lnSpc>
            <a:spcBef>
              <a:spcPct val="0"/>
            </a:spcBef>
            <a:spcAft>
              <a:spcPct val="15000"/>
            </a:spcAft>
            <a:buChar char="•"/>
          </a:pPr>
          <a:r>
            <a:rPr lang="en-US" sz="900" kern="1200" dirty="0"/>
            <a:t>FULLY COMPLIANT W/OLCC &amp;CITY OF NYSSA</a:t>
          </a:r>
        </a:p>
        <a:p>
          <a:pPr marL="57150" lvl="1" indent="-57150" algn="l" defTabSz="400050">
            <a:lnSpc>
              <a:spcPct val="90000"/>
            </a:lnSpc>
            <a:spcBef>
              <a:spcPct val="0"/>
            </a:spcBef>
            <a:spcAft>
              <a:spcPct val="15000"/>
            </a:spcAft>
            <a:buChar char="•"/>
          </a:pPr>
          <a:r>
            <a:rPr lang="en-US" sz="900" kern="1200" dirty="0"/>
            <a:t>FULL CONTROL OF ENVIRONMENT; SMELL AND OTHER NUISANCES</a:t>
          </a:r>
        </a:p>
        <a:p>
          <a:pPr marL="57150" lvl="1" indent="-57150" algn="l" defTabSz="400050">
            <a:lnSpc>
              <a:spcPct val="90000"/>
            </a:lnSpc>
            <a:spcBef>
              <a:spcPct val="0"/>
            </a:spcBef>
            <a:spcAft>
              <a:spcPct val="15000"/>
            </a:spcAft>
            <a:buChar char="•"/>
          </a:pPr>
          <a:r>
            <a:rPr lang="en-US" sz="900" kern="1200" dirty="0"/>
            <a:t>SECERITY</a:t>
          </a:r>
        </a:p>
        <a:p>
          <a:pPr marL="57150" lvl="1" indent="-57150" algn="l" defTabSz="400050">
            <a:lnSpc>
              <a:spcPct val="90000"/>
            </a:lnSpc>
            <a:spcBef>
              <a:spcPct val="0"/>
            </a:spcBef>
            <a:spcAft>
              <a:spcPct val="15000"/>
            </a:spcAft>
            <a:buChar char="•"/>
          </a:pPr>
          <a:r>
            <a:rPr lang="en-US" sz="900" kern="1200" dirty="0"/>
            <a:t>MEDICAL APPLICATION</a:t>
          </a:r>
        </a:p>
      </dsp:txBody>
      <dsp:txXfrm>
        <a:off x="1337776" y="245474"/>
        <a:ext cx="1270654" cy="1462237"/>
      </dsp:txXfrm>
    </dsp:sp>
    <dsp:sp modelId="{2281E63B-6B04-4C5F-B33C-AF68B718B7BF}">
      <dsp:nvSpPr>
        <dsp:cNvPr id="0" name=""/>
        <dsp:cNvSpPr/>
      </dsp:nvSpPr>
      <dsp:spPr>
        <a:xfrm>
          <a:off x="14462" y="425272"/>
          <a:ext cx="1334515" cy="102948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dirty="0"/>
            <a:t>PRODUCTION</a:t>
          </a:r>
        </a:p>
      </dsp:txBody>
      <dsp:txXfrm>
        <a:off x="64717" y="475527"/>
        <a:ext cx="1234005" cy="928976"/>
      </dsp:txXfrm>
    </dsp:sp>
    <dsp:sp modelId="{7D411D8F-51A9-4478-97C3-32E149A47DE4}">
      <dsp:nvSpPr>
        <dsp:cNvPr id="0" name=""/>
        <dsp:cNvSpPr/>
      </dsp:nvSpPr>
      <dsp:spPr>
        <a:xfrm>
          <a:off x="1335819" y="2121544"/>
          <a:ext cx="2003729" cy="1701264"/>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 tIns="5715" rIns="5715" bIns="5715" numCol="1" spcCol="1270" anchor="t" anchorCtr="0">
          <a:noAutofit/>
        </a:bodyPr>
        <a:lstStyle/>
        <a:p>
          <a:pPr marL="57150" lvl="1" indent="-57150" algn="l" defTabSz="400050">
            <a:lnSpc>
              <a:spcPct val="90000"/>
            </a:lnSpc>
            <a:spcBef>
              <a:spcPct val="0"/>
            </a:spcBef>
            <a:spcAft>
              <a:spcPct val="15000"/>
            </a:spcAft>
            <a:buChar char="•"/>
          </a:pPr>
          <a:r>
            <a:rPr lang="en-US" sz="900" kern="1200" dirty="0"/>
            <a:t>SENT OUT OF THE AREA FOR PROFESING INTO PRODUCTS THAT BENFIT THE MEDICAL APPLICATIONS</a:t>
          </a:r>
        </a:p>
        <a:p>
          <a:pPr marL="57150" lvl="1" indent="-57150" algn="l" defTabSz="400050">
            <a:lnSpc>
              <a:spcPct val="90000"/>
            </a:lnSpc>
            <a:spcBef>
              <a:spcPct val="0"/>
            </a:spcBef>
            <a:spcAft>
              <a:spcPct val="15000"/>
            </a:spcAft>
            <a:buChar char="•"/>
          </a:pPr>
          <a:r>
            <a:rPr lang="en-US" sz="900" kern="1200" dirty="0"/>
            <a:t>WHOLESALES OUT OF THE AREA TO KLEEP AWAY FROM OUR YOUTHS</a:t>
          </a:r>
        </a:p>
        <a:p>
          <a:pPr marL="57150" lvl="1" indent="-57150" algn="l" defTabSz="400050">
            <a:lnSpc>
              <a:spcPct val="90000"/>
            </a:lnSpc>
            <a:spcBef>
              <a:spcPct val="0"/>
            </a:spcBef>
            <a:spcAft>
              <a:spcPct val="15000"/>
            </a:spcAft>
            <a:buChar char="•"/>
          </a:pPr>
          <a:endParaRPr lang="en-US" sz="900" kern="1200"/>
        </a:p>
      </dsp:txBody>
      <dsp:txXfrm>
        <a:off x="1335819" y="2334202"/>
        <a:ext cx="1365755" cy="1275948"/>
      </dsp:txXfrm>
    </dsp:sp>
    <dsp:sp modelId="{80F14D4E-B190-42B3-99F6-0457B15172DB}">
      <dsp:nvSpPr>
        <dsp:cNvPr id="0" name=""/>
        <dsp:cNvSpPr/>
      </dsp:nvSpPr>
      <dsp:spPr>
        <a:xfrm>
          <a:off x="0" y="2631430"/>
          <a:ext cx="1335819" cy="107502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dirty="0"/>
            <a:t>WHOLESALE</a:t>
          </a:r>
        </a:p>
      </dsp:txBody>
      <dsp:txXfrm>
        <a:off x="52479" y="2683909"/>
        <a:ext cx="1230861" cy="970071"/>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4E7D0D-75C0-4763-B04D-A0A0D71291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31B7367-96AC-4F0F-9D5A-F509F311EE1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C87C06-6E27-432D-AAF7-7DED40736EC8}" type="datetimeFigureOut">
              <a:rPr lang="en-US" smtClean="0"/>
              <a:t>2/4/2020</a:t>
            </a:fld>
            <a:endParaRPr lang="en-US"/>
          </a:p>
        </p:txBody>
      </p:sp>
      <p:sp>
        <p:nvSpPr>
          <p:cNvPr id="4" name="Footer Placeholder 3">
            <a:extLst>
              <a:ext uri="{FF2B5EF4-FFF2-40B4-BE49-F238E27FC236}">
                <a16:creationId xmlns:a16="http://schemas.microsoft.com/office/drawing/2014/main" id="{696657C5-B0A0-44C7-8703-F058387163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1818F24-969C-4D85-BA85-B46655CEDA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CAF7DE-25D9-44F3-9367-823DAA86C912}" type="slidenum">
              <a:rPr lang="en-US" smtClean="0"/>
              <a:t>‹#›</a:t>
            </a:fld>
            <a:endParaRPr lang="en-US"/>
          </a:p>
        </p:txBody>
      </p:sp>
    </p:spTree>
    <p:extLst>
      <p:ext uri="{BB962C8B-B14F-4D97-AF65-F5344CB8AC3E}">
        <p14:creationId xmlns:p14="http://schemas.microsoft.com/office/powerpoint/2010/main" val="334909711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DDA51639-B2D6-4652-B8C3-1B4C224A7BAF}" type="datetimeFigureOut">
              <a:rPr lang="en-US" smtClean="0"/>
              <a:t>2/4/2020</a:t>
            </a:fld>
            <a:endParaRPr lang="en-US"/>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4FAB73BC-B049-4115-A692-8D63A059BFB8}" type="slidenum">
              <a:rPr lang="en-US" smtClean="0"/>
              <a:pPr/>
              <a:t>‹#›</a:t>
            </a:fld>
            <a:endParaRPr lang="en-US"/>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664836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3775693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15588382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95782073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35062899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BC48EC7-AF6A-48D3-8284-14BACBEBDD84}" type="datetimeFigureOut">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03576379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BC48EC7-AF6A-48D3-8284-14BACBEBDD84}" type="datetimeFigureOut">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87942552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C48EC7-AF6A-48D3-8284-14BACBEBDD84}"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32552420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C48EC7-AF6A-48D3-8284-14BACBEBDD84}"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76066284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F5DD9-2C52-442D-92E2-8072C0C3D7CD}"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6327378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smtClean="0"/>
              <a:t>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705432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C48EC7-AF6A-48D3-8284-14BACBEBDD84}"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683607451"/>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F131DD-A141-4471-BCF9-C6073EDD7E20}"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878222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4961B7-6B89-48AB-966F-622E2788EECC}"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897921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15775221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BC48EC7-AF6A-48D3-8284-14BACBEBDD84}" type="datetimeFigureOut">
              <a:rPr lang="en-US" smtClean="0"/>
              <a:t>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12471620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727609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smtClean="0"/>
              <a:t>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646191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C48EC7-AF6A-48D3-8284-14BACBEBDD84}"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21123037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334A90-EB03-42F3-8859-2C2B2724C058}"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25377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CBC48EC7-AF6A-48D3-8284-14BACBEBDD84}" type="datetimeFigureOut">
              <a:rPr lang="en-US" smtClean="0"/>
              <a:t>2/4/2020</a:t>
            </a:fld>
            <a:endParaRPr lang="en-US"/>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4FAB73BC-B049-4115-A692-8D63A059BFB8}" type="slidenum">
              <a:rPr lang="en-US" smtClean="0"/>
              <a:pPr/>
              <a:t>‹#›</a:t>
            </a:fld>
            <a:endParaRPr lang="en-US"/>
          </a:p>
        </p:txBody>
      </p:sp>
    </p:spTree>
    <p:extLst>
      <p:ext uri="{BB962C8B-B14F-4D97-AF65-F5344CB8AC3E}">
        <p14:creationId xmlns:p14="http://schemas.microsoft.com/office/powerpoint/2010/main" val="357260808"/>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 id="2147484080" r:id="rId12"/>
    <p:sldLayoutId id="2147484081" r:id="rId13"/>
    <p:sldLayoutId id="2147484082" r:id="rId14"/>
    <p:sldLayoutId id="2147484083" r:id="rId15"/>
    <p:sldLayoutId id="2147484084" r:id="rId16"/>
    <p:sldLayoutId id="2147484085" r:id="rId17"/>
    <p:sldLayoutId id="2147484086" r:id="rId18"/>
    <p:sldLayoutId id="2147484087" r:id="rId19"/>
    <p:sldLayoutId id="2147484088" r:id="rId20"/>
  </p:sldLayoutIdLst>
  <p:hf sldNum="0" hdr="0" ftr="0" dt="0"/>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1.jpeg"/><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1970A-1497-4CCA-92E5-0EE5F500B1C0}"/>
              </a:ext>
            </a:extLst>
          </p:cNvPr>
          <p:cNvSpPr>
            <a:spLocks noGrp="1"/>
          </p:cNvSpPr>
          <p:nvPr>
            <p:ph type="ctrTitle"/>
          </p:nvPr>
        </p:nvSpPr>
        <p:spPr>
          <a:xfrm>
            <a:off x="5021821" y="3812954"/>
            <a:ext cx="6465287" cy="1516014"/>
          </a:xfrm>
        </p:spPr>
        <p:txBody>
          <a:bodyPr>
            <a:normAutofit/>
          </a:bodyPr>
          <a:lstStyle/>
          <a:p>
            <a:pPr algn="l"/>
            <a:br>
              <a:rPr lang="en-US" sz="3400" dirty="0">
                <a:solidFill>
                  <a:srgbClr val="FFFFFF"/>
                </a:solidFill>
              </a:rPr>
            </a:br>
            <a:br>
              <a:rPr lang="en-US" sz="3400" dirty="0">
                <a:solidFill>
                  <a:srgbClr val="FFFFFF"/>
                </a:solidFill>
              </a:rPr>
            </a:br>
            <a:r>
              <a:rPr lang="en-US" sz="3400" dirty="0">
                <a:solidFill>
                  <a:srgbClr val="FFFFFF"/>
                </a:solidFill>
              </a:rPr>
              <a:t>Owyhee T-S &amp; The City of Nyssa</a:t>
            </a:r>
          </a:p>
        </p:txBody>
      </p:sp>
      <p:sp>
        <p:nvSpPr>
          <p:cNvPr id="3" name="Subtitle 2">
            <a:extLst>
              <a:ext uri="{FF2B5EF4-FFF2-40B4-BE49-F238E27FC236}">
                <a16:creationId xmlns:a16="http://schemas.microsoft.com/office/drawing/2014/main" id="{6C374B46-9567-42D0-864B-A485A9E4A372}"/>
              </a:ext>
            </a:extLst>
          </p:cNvPr>
          <p:cNvSpPr>
            <a:spLocks noGrp="1"/>
          </p:cNvSpPr>
          <p:nvPr>
            <p:ph type="subTitle" idx="1"/>
          </p:nvPr>
        </p:nvSpPr>
        <p:spPr>
          <a:xfrm>
            <a:off x="5021821" y="5550568"/>
            <a:ext cx="6465286" cy="602551"/>
          </a:xfrm>
        </p:spPr>
        <p:txBody>
          <a:bodyPr>
            <a:normAutofit fontScale="92500" lnSpcReduction="20000"/>
          </a:bodyPr>
          <a:lstStyle/>
          <a:p>
            <a:pPr algn="l"/>
            <a:r>
              <a:rPr lang="en-US" sz="1700">
                <a:solidFill>
                  <a:srgbClr val="E7E6E6"/>
                </a:solidFill>
              </a:rPr>
              <a:t>“Community In Action, Control, Transparent and Economic Development” </a:t>
            </a:r>
          </a:p>
        </p:txBody>
      </p:sp>
      <p:pic>
        <p:nvPicPr>
          <p:cNvPr id="9" name="Picture 8" descr="A body of water with a mountain in the background&#10;&#10;Description automatically generated">
            <a:extLst>
              <a:ext uri="{FF2B5EF4-FFF2-40B4-BE49-F238E27FC236}">
                <a16:creationId xmlns:a16="http://schemas.microsoft.com/office/drawing/2014/main" id="{E673C143-61FF-4963-B48F-54BE7C9580B3}"/>
              </a:ext>
            </a:extLst>
          </p:cNvPr>
          <p:cNvPicPr>
            <a:picLocks noChangeAspect="1"/>
          </p:cNvPicPr>
          <p:nvPr/>
        </p:nvPicPr>
        <p:blipFill rotWithShape="1">
          <a:blip r:embed="rId2">
            <a:extLst>
              <a:ext uri="{28A0092B-C50C-407E-A947-70E740481C1C}">
                <a14:useLocalDpi xmlns:a14="http://schemas.microsoft.com/office/drawing/2010/main" val="0"/>
              </a:ext>
            </a:extLst>
          </a:blip>
          <a:srcRect l="7380" r="21295" b="-1"/>
          <a:stretch/>
        </p:blipFill>
        <p:spPr>
          <a:xfrm>
            <a:off x="317635" y="321733"/>
            <a:ext cx="4151681" cy="3026834"/>
          </a:xfrm>
          <a:prstGeom prst="rect">
            <a:avLst/>
          </a:prstGeom>
        </p:spPr>
      </p:pic>
      <p:pic>
        <p:nvPicPr>
          <p:cNvPr id="11" name="Picture 10" descr="A group of people posing for the camera&#10;&#10;Description automatically generated">
            <a:extLst>
              <a:ext uri="{FF2B5EF4-FFF2-40B4-BE49-F238E27FC236}">
                <a16:creationId xmlns:a16="http://schemas.microsoft.com/office/drawing/2014/main" id="{340E5D87-3B08-4BCD-A10C-8188B322FE6F}"/>
              </a:ext>
            </a:extLst>
          </p:cNvPr>
          <p:cNvPicPr>
            <a:picLocks noChangeAspect="1"/>
          </p:cNvPicPr>
          <p:nvPr/>
        </p:nvPicPr>
        <p:blipFill rotWithShape="1">
          <a:blip r:embed="rId3">
            <a:extLst>
              <a:ext uri="{28A0092B-C50C-407E-A947-70E740481C1C}">
                <a14:useLocalDpi xmlns:a14="http://schemas.microsoft.com/office/drawing/2010/main" val="0"/>
              </a:ext>
            </a:extLst>
          </a:blip>
          <a:srcRect l="9472" r="11390" b="1"/>
          <a:stretch/>
        </p:blipFill>
        <p:spPr>
          <a:xfrm>
            <a:off x="4708357" y="372650"/>
            <a:ext cx="3539976" cy="2985818"/>
          </a:xfrm>
          <a:prstGeom prst="rect">
            <a:avLst/>
          </a:prstGeom>
        </p:spPr>
      </p:pic>
      <p:pic>
        <p:nvPicPr>
          <p:cNvPr id="7" name="Picture 6" descr="A sign on the side of the street&#10;&#10;Description automatically generated">
            <a:extLst>
              <a:ext uri="{FF2B5EF4-FFF2-40B4-BE49-F238E27FC236}">
                <a16:creationId xmlns:a16="http://schemas.microsoft.com/office/drawing/2014/main" id="{9F1ECC4B-4FB6-4A5B-9CA4-71507E00B05D}"/>
              </a:ext>
            </a:extLst>
          </p:cNvPr>
          <p:cNvPicPr>
            <a:picLocks noChangeAspect="1"/>
          </p:cNvPicPr>
          <p:nvPr/>
        </p:nvPicPr>
        <p:blipFill rotWithShape="1">
          <a:blip r:embed="rId4">
            <a:extLst>
              <a:ext uri="{28A0092B-C50C-407E-A947-70E740481C1C}">
                <a14:useLocalDpi xmlns:a14="http://schemas.microsoft.com/office/drawing/2010/main" val="0"/>
              </a:ext>
            </a:extLst>
          </a:blip>
          <a:srcRect r="11317" b="3"/>
          <a:stretch/>
        </p:blipFill>
        <p:spPr>
          <a:xfrm>
            <a:off x="8348570" y="321734"/>
            <a:ext cx="3535590" cy="2985818"/>
          </a:xfrm>
          <a:prstGeom prst="rect">
            <a:avLst/>
          </a:prstGeom>
        </p:spPr>
      </p:pic>
      <p:pic>
        <p:nvPicPr>
          <p:cNvPr id="5" name="Picture 4">
            <a:extLst>
              <a:ext uri="{FF2B5EF4-FFF2-40B4-BE49-F238E27FC236}">
                <a16:creationId xmlns:a16="http://schemas.microsoft.com/office/drawing/2014/main" id="{B9BE524A-30A7-4C0F-BE24-64EE72C24E2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17635" y="3676261"/>
            <a:ext cx="4160452" cy="2564132"/>
          </a:xfrm>
          <a:prstGeom prst="rect">
            <a:avLst/>
          </a:prstGeom>
        </p:spPr>
      </p:pic>
      <p:pic>
        <p:nvPicPr>
          <p:cNvPr id="6" name="Picture 5">
            <a:extLst>
              <a:ext uri="{FF2B5EF4-FFF2-40B4-BE49-F238E27FC236}">
                <a16:creationId xmlns:a16="http://schemas.microsoft.com/office/drawing/2014/main" id="{8D9EC384-A2A1-4213-BFF1-89EE8463AB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flipV="1">
            <a:off x="7629303" y="1658192"/>
            <a:ext cx="1438535" cy="1078902"/>
          </a:xfrm>
          <a:prstGeom prst="rect">
            <a:avLst/>
          </a:prstGeom>
          <a:ln>
            <a:noFill/>
          </a:ln>
          <a:effectLst>
            <a:softEdge rad="112500"/>
          </a:effectLst>
        </p:spPr>
      </p:pic>
    </p:spTree>
    <p:extLst>
      <p:ext uri="{BB962C8B-B14F-4D97-AF65-F5344CB8AC3E}">
        <p14:creationId xmlns:p14="http://schemas.microsoft.com/office/powerpoint/2010/main" val="4200145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1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B716359-E627-45E2-A58D-22F3235A401A}"/>
              </a:ext>
            </a:extLst>
          </p:cNvPr>
          <p:cNvSpPr>
            <a:spLocks noGrp="1"/>
          </p:cNvSpPr>
          <p:nvPr>
            <p:ph idx="1"/>
          </p:nvPr>
        </p:nvSpPr>
        <p:spPr>
          <a:xfrm>
            <a:off x="8131106" y="259532"/>
            <a:ext cx="3424739" cy="4334117"/>
          </a:xfrm>
        </p:spPr>
        <p:txBody>
          <a:bodyPr anchor="ctr">
            <a:normAutofit lnSpcReduction="10000"/>
          </a:bodyPr>
          <a:lstStyle/>
          <a:p>
            <a:pPr marL="0" indent="0">
              <a:buNone/>
            </a:pPr>
            <a:r>
              <a:rPr lang="en-US" sz="1800" dirty="0">
                <a:solidFill>
                  <a:schemeClr val="tx1">
                    <a:lumMod val="95000"/>
                    <a:lumOff val="5000"/>
                  </a:schemeClr>
                </a:solidFill>
              </a:rPr>
              <a:t>I know what the community and the council have had to endear in the past with the out of state cards, unwanted traffic, pressure on community/council along with the black-market and all the risks that alone brings to our youths. So, thank you for not  grouping me with those individuals and allowing me to give this presentation in which will be taking a very different approach. </a:t>
            </a:r>
          </a:p>
        </p:txBody>
      </p:sp>
      <p:sp>
        <p:nvSpPr>
          <p:cNvPr id="8" name="Rectangle 7">
            <a:extLst>
              <a:ext uri="{FF2B5EF4-FFF2-40B4-BE49-F238E27FC236}">
                <a16:creationId xmlns:a16="http://schemas.microsoft.com/office/drawing/2014/main" id="{0B0BE51D-B6CD-415F-989E-D3303CB55342}"/>
              </a:ext>
            </a:extLst>
          </p:cNvPr>
          <p:cNvSpPr/>
          <p:nvPr/>
        </p:nvSpPr>
        <p:spPr>
          <a:xfrm>
            <a:off x="83126" y="135082"/>
            <a:ext cx="7978427" cy="1200329"/>
          </a:xfrm>
          <a:prstGeom prst="rect">
            <a:avLst/>
          </a:prstGeom>
          <a:noFill/>
        </p:spPr>
        <p:txBody>
          <a:bodyPr wrap="square" lIns="91440" tIns="45720" rIns="91440" bIns="45720">
            <a:spAutoFit/>
          </a:bodyPr>
          <a:lstStyle/>
          <a:p>
            <a:pPr algn="ctr"/>
            <a:r>
              <a:rPr lang="en-US" sz="3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My internal </a:t>
            </a:r>
            <a:r>
              <a:rPr lang="en-US" sz="3600" b="1" dirty="0">
                <a:ln w="9525">
                  <a:solidFill>
                    <a:schemeClr val="bg1"/>
                  </a:solidFill>
                  <a:prstDash val="solid"/>
                </a:ln>
                <a:effectLst>
                  <a:outerShdw blurRad="12700" dist="38100" dir="2700000" algn="tl" rotWithShape="0">
                    <a:schemeClr val="bg1">
                      <a:lumMod val="50000"/>
                    </a:schemeClr>
                  </a:outerShdw>
                </a:effectLst>
              </a:rPr>
              <a:t>gratitude and Deep thoughts w/ Tyler winn:</a:t>
            </a:r>
            <a:endParaRPr lang="en-US" sz="3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0" name="Title 9">
            <a:extLst>
              <a:ext uri="{FF2B5EF4-FFF2-40B4-BE49-F238E27FC236}">
                <a16:creationId xmlns:a16="http://schemas.microsoft.com/office/drawing/2014/main" id="{074F5B11-0ED1-4A06-A250-DEDCF1558A2F}"/>
              </a:ext>
            </a:extLst>
          </p:cNvPr>
          <p:cNvSpPr>
            <a:spLocks noGrp="1"/>
          </p:cNvSpPr>
          <p:nvPr>
            <p:ph type="title"/>
          </p:nvPr>
        </p:nvSpPr>
        <p:spPr>
          <a:xfrm>
            <a:off x="311728" y="5018809"/>
            <a:ext cx="9497290" cy="1298864"/>
          </a:xfrm>
        </p:spPr>
        <p:txBody>
          <a:bodyPr>
            <a:normAutofit/>
          </a:bodyPr>
          <a:lstStyle/>
          <a:p>
            <a:r>
              <a:rPr lang="en-US" sz="2800" dirty="0">
                <a:solidFill>
                  <a:schemeClr val="tx1">
                    <a:lumMod val="95000"/>
                    <a:lumOff val="5000"/>
                  </a:schemeClr>
                </a:solidFill>
              </a:rPr>
              <a:t>Thank you for giving me your time today, and letting me present the future of Nyssa to you my fellow community, and council members</a:t>
            </a:r>
            <a:r>
              <a:rPr lang="en-US" sz="2400" dirty="0">
                <a:solidFill>
                  <a:schemeClr val="tx1">
                    <a:lumMod val="95000"/>
                    <a:lumOff val="5000"/>
                  </a:schemeClr>
                </a:solidFill>
              </a:rPr>
              <a:t>.</a:t>
            </a:r>
            <a:endParaRPr lang="en-US" sz="2400" dirty="0"/>
          </a:p>
        </p:txBody>
      </p:sp>
      <p:pic>
        <p:nvPicPr>
          <p:cNvPr id="12" name="Picture 11">
            <a:extLst>
              <a:ext uri="{FF2B5EF4-FFF2-40B4-BE49-F238E27FC236}">
                <a16:creationId xmlns:a16="http://schemas.microsoft.com/office/drawing/2014/main" id="{4BF9261D-D3DF-4706-A94F-BA4404913F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035" y="1237129"/>
            <a:ext cx="6750424" cy="3781680"/>
          </a:xfrm>
          <a:prstGeom prst="rect">
            <a:avLst/>
          </a:prstGeom>
        </p:spPr>
      </p:pic>
    </p:spTree>
    <p:extLst>
      <p:ext uri="{BB962C8B-B14F-4D97-AF65-F5344CB8AC3E}">
        <p14:creationId xmlns:p14="http://schemas.microsoft.com/office/powerpoint/2010/main" val="2655075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A98E1-A761-4B4D-9389-1A8439CB8B6C}"/>
              </a:ext>
            </a:extLst>
          </p:cNvPr>
          <p:cNvSpPr>
            <a:spLocks noGrp="1"/>
          </p:cNvSpPr>
          <p:nvPr>
            <p:ph type="title"/>
          </p:nvPr>
        </p:nvSpPr>
        <p:spPr>
          <a:xfrm>
            <a:off x="1121732" y="0"/>
            <a:ext cx="9525020" cy="1264024"/>
          </a:xfrm>
        </p:spPr>
        <p:txBody>
          <a:bodyPr>
            <a:normAutofit fontScale="90000"/>
          </a:bodyPr>
          <a:lstStyle/>
          <a:p>
            <a:r>
              <a:rPr lang="en-US" sz="3600" dirty="0">
                <a:solidFill>
                  <a:srgbClr val="B80E0F"/>
                </a:solidFill>
              </a:rPr>
              <a:t>ethics is knowing the difference between</a:t>
            </a:r>
            <a:r>
              <a:rPr lang="en-US" sz="4300" dirty="0">
                <a:solidFill>
                  <a:srgbClr val="B80E0F"/>
                </a:solidFill>
              </a:rPr>
              <a:t> </a:t>
            </a:r>
            <a:r>
              <a:rPr lang="en-US" sz="3600" dirty="0">
                <a:solidFill>
                  <a:srgbClr val="B80E0F"/>
                </a:solidFill>
              </a:rPr>
              <a:t>what</a:t>
            </a:r>
            <a:r>
              <a:rPr lang="en-US" sz="4300" dirty="0">
                <a:solidFill>
                  <a:srgbClr val="B80E0F"/>
                </a:solidFill>
              </a:rPr>
              <a:t> </a:t>
            </a:r>
            <a:r>
              <a:rPr lang="en-US" sz="3600" dirty="0">
                <a:solidFill>
                  <a:srgbClr val="B80E0F"/>
                </a:solidFill>
              </a:rPr>
              <a:t>you</a:t>
            </a:r>
            <a:r>
              <a:rPr lang="en-US" sz="4300" dirty="0">
                <a:solidFill>
                  <a:srgbClr val="B80E0F"/>
                </a:solidFill>
              </a:rPr>
              <a:t> </a:t>
            </a:r>
            <a:r>
              <a:rPr lang="en-US" sz="3600" dirty="0">
                <a:solidFill>
                  <a:srgbClr val="B80E0F"/>
                </a:solidFill>
              </a:rPr>
              <a:t>have a right to do and what is right to do</a:t>
            </a:r>
            <a:endParaRPr lang="en-US" sz="3600" dirty="0"/>
          </a:p>
        </p:txBody>
      </p:sp>
      <p:sp>
        <p:nvSpPr>
          <p:cNvPr id="3" name="Text Placeholder 2">
            <a:extLst>
              <a:ext uri="{FF2B5EF4-FFF2-40B4-BE49-F238E27FC236}">
                <a16:creationId xmlns:a16="http://schemas.microsoft.com/office/drawing/2014/main" id="{821B73A3-32D0-41CC-ACC1-501170F66F26}"/>
              </a:ext>
            </a:extLst>
          </p:cNvPr>
          <p:cNvSpPr>
            <a:spLocks noGrp="1"/>
          </p:cNvSpPr>
          <p:nvPr>
            <p:ph type="body" sz="half" idx="13"/>
          </p:nvPr>
        </p:nvSpPr>
        <p:spPr>
          <a:xfrm>
            <a:off x="1550264" y="1075765"/>
            <a:ext cx="8667956" cy="968188"/>
          </a:xfrm>
        </p:spPr>
        <p:txBody>
          <a:bodyPr>
            <a:normAutofit/>
          </a:bodyPr>
          <a:lstStyle/>
          <a:p>
            <a:pPr algn="ctr"/>
            <a:r>
              <a:rPr lang="en-US" sz="4000" dirty="0"/>
              <a:t>COMPANY SUMMARY</a:t>
            </a:r>
          </a:p>
        </p:txBody>
      </p:sp>
      <p:sp>
        <p:nvSpPr>
          <p:cNvPr id="4" name="Text Placeholder 3">
            <a:extLst>
              <a:ext uri="{FF2B5EF4-FFF2-40B4-BE49-F238E27FC236}">
                <a16:creationId xmlns:a16="http://schemas.microsoft.com/office/drawing/2014/main" id="{E3A3CB9F-E787-40B9-A773-761FCB7A163E}"/>
              </a:ext>
            </a:extLst>
          </p:cNvPr>
          <p:cNvSpPr>
            <a:spLocks noGrp="1"/>
          </p:cNvSpPr>
          <p:nvPr>
            <p:ph type="body" sz="half" idx="2"/>
          </p:nvPr>
        </p:nvSpPr>
        <p:spPr>
          <a:xfrm>
            <a:off x="789710" y="2043953"/>
            <a:ext cx="10331008" cy="2936624"/>
          </a:xfrm>
        </p:spPr>
        <p:txBody>
          <a:bodyPr>
            <a:noAutofit/>
          </a:bodyPr>
          <a:lstStyle/>
          <a:p>
            <a:pPr algn="l"/>
            <a:r>
              <a:rPr lang="en-US" dirty="0"/>
              <a:t>Owyhee top shelf will be modeled after my father and grandfather business practices. One of our main goals will be to earn the community of Nyssa's trust through our actions. Community involvement, drug awareness, and becoming a member of the chamber would honor our company and being able to give back to a community that gave me a safe and amazing childhood. </a:t>
            </a:r>
          </a:p>
          <a:p>
            <a:pPr algn="l"/>
            <a:r>
              <a:rPr lang="en-US" dirty="0"/>
              <a:t> pledge#1; </a:t>
            </a:r>
            <a:r>
              <a:rPr lang="en-US" dirty="0" err="1"/>
              <a:t>ots</a:t>
            </a:r>
            <a:r>
              <a:rPr lang="en-US" dirty="0"/>
              <a:t> cant stress this enough and remains committed to keeping cannabis 100% out of the hands of all youths.</a:t>
            </a:r>
          </a:p>
          <a:p>
            <a:pPr algn="l"/>
            <a:r>
              <a:rPr lang="en-US" dirty="0"/>
              <a:t>Pledge#2; </a:t>
            </a:r>
            <a:r>
              <a:rPr lang="en-US" dirty="0" err="1"/>
              <a:t>ots</a:t>
            </a:r>
            <a:r>
              <a:rPr lang="en-US" dirty="0"/>
              <a:t> has no interest or would we ever try to change ones believes or core values and is not interested in making this a moral or ethical issue. Marijuana is a drug and it needs to be controlled and we feel that taking control and holding others accountable is the best way to handle this situation.</a:t>
            </a:r>
          </a:p>
        </p:txBody>
      </p:sp>
    </p:spTree>
    <p:extLst>
      <p:ext uri="{BB962C8B-B14F-4D97-AF65-F5344CB8AC3E}">
        <p14:creationId xmlns:p14="http://schemas.microsoft.com/office/powerpoint/2010/main" val="2553885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erson standing in front of a large rock&#10;&#10;Description automatically generated">
            <a:extLst>
              <a:ext uri="{FF2B5EF4-FFF2-40B4-BE49-F238E27FC236}">
                <a16:creationId xmlns:a16="http://schemas.microsoft.com/office/drawing/2014/main" id="{64CAE361-8F00-4BF3-830A-34EAC059F5C1}"/>
              </a:ext>
            </a:extLst>
          </p:cNvPr>
          <p:cNvPicPr>
            <a:picLocks noChangeAspect="1"/>
          </p:cNvPicPr>
          <p:nvPr/>
        </p:nvPicPr>
        <p:blipFill rotWithShape="1">
          <a:blip r:embed="rId2">
            <a:duotone>
              <a:prstClr val="black"/>
              <a:schemeClr val="tx2">
                <a:tint val="45000"/>
                <a:satMod val="400000"/>
              </a:schemeClr>
            </a:duotone>
            <a:alphaModFix amt="35000"/>
            <a:extLst>
              <a:ext uri="{28A0092B-C50C-407E-A947-70E740481C1C}">
                <a14:useLocalDpi xmlns:a14="http://schemas.microsoft.com/office/drawing/2010/main" val="0"/>
              </a:ext>
            </a:extLst>
          </a:blip>
          <a:srcRect t="30080" b="27745"/>
          <a:stretch/>
        </p:blipFill>
        <p:spPr>
          <a:xfrm>
            <a:off x="617914" y="-802282"/>
            <a:ext cx="12192000" cy="6855948"/>
          </a:xfrm>
          <a:prstGeom prst="rect">
            <a:avLst/>
          </a:prstGeom>
        </p:spPr>
      </p:pic>
      <p:sp>
        <p:nvSpPr>
          <p:cNvPr id="2" name="Title 1">
            <a:extLst>
              <a:ext uri="{FF2B5EF4-FFF2-40B4-BE49-F238E27FC236}">
                <a16:creationId xmlns:a16="http://schemas.microsoft.com/office/drawing/2014/main" id="{1594B9D4-5924-4A7D-9D61-33FC69C67184}"/>
              </a:ext>
            </a:extLst>
          </p:cNvPr>
          <p:cNvSpPr>
            <a:spLocks noGrp="1"/>
          </p:cNvSpPr>
          <p:nvPr>
            <p:ph type="title"/>
          </p:nvPr>
        </p:nvSpPr>
        <p:spPr>
          <a:xfrm>
            <a:off x="801098" y="1396289"/>
            <a:ext cx="5277333" cy="1325563"/>
          </a:xfrm>
        </p:spPr>
        <p:txBody>
          <a:bodyPr>
            <a:normAutofit/>
          </a:bodyPr>
          <a:lstStyle/>
          <a:p>
            <a:r>
              <a:rPr lang="en-US"/>
              <a:t>MISSION STATEMENT:</a:t>
            </a:r>
            <a:endParaRPr lang="en-US" dirty="0"/>
          </a:p>
        </p:txBody>
      </p:sp>
      <p:sp>
        <p:nvSpPr>
          <p:cNvPr id="3" name="Content Placeholder 2">
            <a:extLst>
              <a:ext uri="{FF2B5EF4-FFF2-40B4-BE49-F238E27FC236}">
                <a16:creationId xmlns:a16="http://schemas.microsoft.com/office/drawing/2014/main" id="{FE5A856F-5E58-4882-84D4-6044DAC15781}"/>
              </a:ext>
            </a:extLst>
          </p:cNvPr>
          <p:cNvSpPr>
            <a:spLocks noGrp="1"/>
          </p:cNvSpPr>
          <p:nvPr>
            <p:ph idx="1"/>
          </p:nvPr>
        </p:nvSpPr>
        <p:spPr>
          <a:xfrm>
            <a:off x="805543" y="2871982"/>
            <a:ext cx="5272888" cy="3181684"/>
          </a:xfrm>
        </p:spPr>
        <p:txBody>
          <a:bodyPr anchor="t">
            <a:normAutofit/>
          </a:bodyPr>
          <a:lstStyle/>
          <a:p>
            <a:r>
              <a:rPr lang="en-US" sz="1800"/>
              <a:t>To create a name brand of the highest of quality, with an emphasis on medical applications that holds CONTROL and the strict regulations governed by the city of Nyssa and the OLCC. In doing this; we will bring economic development, growth, family waged jobs and several new tax benefits that can greatly increase the prosperity of Nyssa.</a:t>
            </a:r>
          </a:p>
        </p:txBody>
      </p:sp>
      <p:pic>
        <p:nvPicPr>
          <p:cNvPr id="5" name="Picture 4" descr="A close up of a piece of paper&#10;&#10;Description automatically generated">
            <a:extLst>
              <a:ext uri="{FF2B5EF4-FFF2-40B4-BE49-F238E27FC236}">
                <a16:creationId xmlns:a16="http://schemas.microsoft.com/office/drawing/2014/main" id="{A5E8BCF4-D177-4CBE-B8FC-79AACAABC050}"/>
              </a:ext>
            </a:extLst>
          </p:cNvPr>
          <p:cNvPicPr>
            <a:picLocks noChangeAspect="1"/>
          </p:cNvPicPr>
          <p:nvPr/>
        </p:nvPicPr>
        <p:blipFill rotWithShape="1">
          <a:blip r:embed="rId3">
            <a:extLst>
              <a:ext uri="{28A0092B-C50C-407E-A947-70E740481C1C}">
                <a14:useLocalDpi xmlns:a14="http://schemas.microsoft.com/office/drawing/2010/main" val="0"/>
              </a:ext>
            </a:extLst>
          </a:blip>
          <a:srcRect t="3913" r="-2" b="-2"/>
          <a:stretch/>
        </p:blipFill>
        <p:spPr>
          <a:xfrm>
            <a:off x="6893342" y="760562"/>
            <a:ext cx="5298683" cy="6097438"/>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104211304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ACF52-8E54-4B2B-A691-EABEF662B1E3}"/>
              </a:ext>
            </a:extLst>
          </p:cNvPr>
          <p:cNvSpPr>
            <a:spLocks noGrp="1"/>
          </p:cNvSpPr>
          <p:nvPr>
            <p:ph type="title"/>
          </p:nvPr>
        </p:nvSpPr>
        <p:spPr>
          <a:xfrm>
            <a:off x="839788" y="457199"/>
            <a:ext cx="3932237" cy="1723697"/>
          </a:xfrm>
        </p:spPr>
        <p:txBody>
          <a:bodyPr/>
          <a:lstStyle/>
          <a:p>
            <a:endParaRPr lang="en-US"/>
          </a:p>
        </p:txBody>
      </p:sp>
      <p:pic>
        <p:nvPicPr>
          <p:cNvPr id="9" name="Content Placeholder 8" descr="A screenshot of a cell phone&#10;&#10;Description automatically generated">
            <a:extLst>
              <a:ext uri="{FF2B5EF4-FFF2-40B4-BE49-F238E27FC236}">
                <a16:creationId xmlns:a16="http://schemas.microsoft.com/office/drawing/2014/main" id="{BBB171A7-524E-4C5F-BA31-9218ECC32E41}"/>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5330" r="5330"/>
          <a:stretch/>
        </p:blipFill>
        <p:spPr>
          <a:xfrm>
            <a:off x="-173810" y="-64895"/>
            <a:ext cx="8228482" cy="6447407"/>
          </a:xfrm>
          <a:prstGeom prst="rect">
            <a:avLst/>
          </a:prstGeom>
        </p:spPr>
      </p:pic>
      <p:graphicFrame>
        <p:nvGraphicFramePr>
          <p:cNvPr id="8" name="Diagram 7">
            <a:extLst>
              <a:ext uri="{FF2B5EF4-FFF2-40B4-BE49-F238E27FC236}">
                <a16:creationId xmlns:a16="http://schemas.microsoft.com/office/drawing/2014/main" id="{F3615871-F344-42BE-B38A-41015B72A26D}"/>
              </a:ext>
            </a:extLst>
          </p:cNvPr>
          <p:cNvGraphicFramePr/>
          <p:nvPr>
            <p:extLst>
              <p:ext uri="{D42A27DB-BD31-4B8C-83A1-F6EECF244321}">
                <p14:modId xmlns:p14="http://schemas.microsoft.com/office/powerpoint/2010/main" val="2033350770"/>
              </p:ext>
            </p:extLst>
          </p:nvPr>
        </p:nvGraphicFramePr>
        <p:xfrm>
          <a:off x="10392355" y="1526650"/>
          <a:ext cx="103367" cy="1192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D0AC2B5B-72B0-42E9-8635-19168DEE49BA}"/>
              </a:ext>
            </a:extLst>
          </p:cNvPr>
          <p:cNvGraphicFramePr/>
          <p:nvPr>
            <p:extLst>
              <p:ext uri="{D42A27DB-BD31-4B8C-83A1-F6EECF244321}">
                <p14:modId xmlns:p14="http://schemas.microsoft.com/office/powerpoint/2010/main" val="578524137"/>
              </p:ext>
            </p:extLst>
          </p:nvPr>
        </p:nvGraphicFramePr>
        <p:xfrm>
          <a:off x="8142135" y="1017767"/>
          <a:ext cx="3339549" cy="38245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676918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3077A-0E52-45F8-83ED-4CFBAF2D40FC}"/>
              </a:ext>
            </a:extLst>
          </p:cNvPr>
          <p:cNvSpPr>
            <a:spLocks noGrp="1"/>
          </p:cNvSpPr>
          <p:nvPr>
            <p:ph type="title"/>
          </p:nvPr>
        </p:nvSpPr>
        <p:spPr>
          <a:xfrm rot="10800000" flipV="1">
            <a:off x="685801" y="640081"/>
            <a:ext cx="10318172" cy="45719"/>
          </a:xfrm>
        </p:spPr>
        <p:txBody>
          <a:bodyPr>
            <a:normAutofit fontScale="90000"/>
          </a:bodyPr>
          <a:lstStyle/>
          <a:p>
            <a:pPr algn="ctr"/>
            <a:r>
              <a:rPr lang="en-US" sz="8000" b="1" dirty="0"/>
              <a:t>TYPE OF LICENSSING: </a:t>
            </a:r>
          </a:p>
        </p:txBody>
      </p:sp>
      <p:sp>
        <p:nvSpPr>
          <p:cNvPr id="4" name="Text Placeholder 3">
            <a:extLst>
              <a:ext uri="{FF2B5EF4-FFF2-40B4-BE49-F238E27FC236}">
                <a16:creationId xmlns:a16="http://schemas.microsoft.com/office/drawing/2014/main" id="{4C607078-11AB-4904-BF76-342367CD9FE4}"/>
              </a:ext>
            </a:extLst>
          </p:cNvPr>
          <p:cNvSpPr>
            <a:spLocks noGrp="1"/>
          </p:cNvSpPr>
          <p:nvPr>
            <p:ph type="body" idx="1"/>
          </p:nvPr>
        </p:nvSpPr>
        <p:spPr>
          <a:xfrm>
            <a:off x="322119" y="1323805"/>
            <a:ext cx="4185623" cy="1181270"/>
          </a:xfrm>
        </p:spPr>
        <p:txBody>
          <a:bodyPr>
            <a:noAutofit/>
          </a:bodyPr>
          <a:lstStyle/>
          <a:p>
            <a:pPr lvl="1" algn="ctr"/>
            <a:r>
              <a:rPr lang="en-US" sz="4800" dirty="0"/>
              <a:t>Production</a:t>
            </a:r>
            <a:r>
              <a:rPr lang="en-US" sz="4400" dirty="0"/>
              <a:t> </a:t>
            </a:r>
          </a:p>
        </p:txBody>
      </p:sp>
      <p:sp>
        <p:nvSpPr>
          <p:cNvPr id="3" name="Content Placeholder 2">
            <a:extLst>
              <a:ext uri="{FF2B5EF4-FFF2-40B4-BE49-F238E27FC236}">
                <a16:creationId xmlns:a16="http://schemas.microsoft.com/office/drawing/2014/main" id="{BEDF2ACC-AA0F-4F92-93B6-4956D63FA6D7}"/>
              </a:ext>
            </a:extLst>
          </p:cNvPr>
          <p:cNvSpPr>
            <a:spLocks noGrp="1"/>
          </p:cNvSpPr>
          <p:nvPr>
            <p:ph sz="half" idx="2"/>
          </p:nvPr>
        </p:nvSpPr>
        <p:spPr/>
        <p:txBody>
          <a:bodyPr>
            <a:normAutofit fontScale="40000" lnSpcReduction="20000"/>
          </a:bodyPr>
          <a:lstStyle/>
          <a:p>
            <a:r>
              <a:rPr lang="en-US" sz="5000" dirty="0"/>
              <a:t>INDOOR TIER 1 OR TIER 2 MAX</a:t>
            </a:r>
          </a:p>
          <a:p>
            <a:r>
              <a:rPr lang="en-US" sz="5000" dirty="0"/>
              <a:t>OUT OF SIGHT OUT OF MIND</a:t>
            </a:r>
          </a:p>
          <a:p>
            <a:r>
              <a:rPr lang="en-US" sz="5000" dirty="0"/>
              <a:t>NOT INTERESTED IN OUTDOOD PRODUCTION </a:t>
            </a:r>
          </a:p>
          <a:p>
            <a:r>
              <a:rPr lang="en-US" sz="5000" dirty="0"/>
              <a:t>CONTAIN SMELL</a:t>
            </a:r>
          </a:p>
          <a:p>
            <a:r>
              <a:rPr lang="en-US" sz="5000" dirty="0"/>
              <a:t>STRONG SECURITY</a:t>
            </a:r>
          </a:p>
          <a:p>
            <a:pPr marL="0" indent="0">
              <a:buNone/>
            </a:pPr>
            <a:endParaRPr lang="en-US" sz="2000" dirty="0"/>
          </a:p>
          <a:p>
            <a:endParaRPr lang="en-US" sz="2000" dirty="0"/>
          </a:p>
        </p:txBody>
      </p:sp>
      <p:sp>
        <p:nvSpPr>
          <p:cNvPr id="5" name="Text Placeholder 4">
            <a:extLst>
              <a:ext uri="{FF2B5EF4-FFF2-40B4-BE49-F238E27FC236}">
                <a16:creationId xmlns:a16="http://schemas.microsoft.com/office/drawing/2014/main" id="{E9F5166F-4D62-4B3E-8FCA-A263774395D5}"/>
              </a:ext>
            </a:extLst>
          </p:cNvPr>
          <p:cNvSpPr>
            <a:spLocks noGrp="1"/>
          </p:cNvSpPr>
          <p:nvPr>
            <p:ph type="body" sz="quarter" idx="3"/>
          </p:nvPr>
        </p:nvSpPr>
        <p:spPr>
          <a:xfrm>
            <a:off x="6172200" y="1532759"/>
            <a:ext cx="5183188" cy="692972"/>
          </a:xfrm>
        </p:spPr>
        <p:txBody>
          <a:bodyPr>
            <a:noAutofit/>
          </a:bodyPr>
          <a:lstStyle/>
          <a:p>
            <a:pPr algn="ctr"/>
            <a:r>
              <a:rPr lang="en-US" sz="4800" dirty="0"/>
              <a:t>WHOLSALE </a:t>
            </a:r>
          </a:p>
        </p:txBody>
      </p:sp>
      <p:sp>
        <p:nvSpPr>
          <p:cNvPr id="6" name="Content Placeholder 5">
            <a:extLst>
              <a:ext uri="{FF2B5EF4-FFF2-40B4-BE49-F238E27FC236}">
                <a16:creationId xmlns:a16="http://schemas.microsoft.com/office/drawing/2014/main" id="{3997FDB0-727F-4AFA-8908-AFABD35393D2}"/>
              </a:ext>
            </a:extLst>
          </p:cNvPr>
          <p:cNvSpPr>
            <a:spLocks noGrp="1"/>
          </p:cNvSpPr>
          <p:nvPr>
            <p:ph sz="quarter" idx="4"/>
          </p:nvPr>
        </p:nvSpPr>
        <p:spPr>
          <a:xfrm>
            <a:off x="6525826" y="2505075"/>
            <a:ext cx="4829562" cy="3697087"/>
          </a:xfrm>
        </p:spPr>
        <p:txBody>
          <a:bodyPr>
            <a:normAutofit fontScale="40000" lnSpcReduction="20000"/>
          </a:bodyPr>
          <a:lstStyle/>
          <a:p>
            <a:r>
              <a:rPr lang="en-US" sz="4000" dirty="0"/>
              <a:t>SHIP, TEST AND WHOLESALE PRODUCT OUT OF THE AREA</a:t>
            </a:r>
          </a:p>
          <a:p>
            <a:r>
              <a:rPr lang="en-US" sz="4000" dirty="0"/>
              <a:t>PLEDGES TO NOT CREATE PROBLEMS FOR THE CITY OF NYSSA; NO EXTRA TRAFFIC OF ANY KIND</a:t>
            </a:r>
          </a:p>
          <a:p>
            <a:r>
              <a:rPr lang="en-US" sz="4000" dirty="0"/>
              <a:t>NO ADVERTISING</a:t>
            </a:r>
          </a:p>
          <a:p>
            <a:r>
              <a:rPr lang="en-US" sz="4000" dirty="0"/>
              <a:t>NEVER GLORIFYING TO OUR YOUTH</a:t>
            </a:r>
          </a:p>
          <a:p>
            <a:r>
              <a:rPr lang="en-US" sz="4000" dirty="0"/>
              <a:t>WHOLSALE OUT OF THE AREA TO GURANTEE PRODUCT GETS TURNED INTO PROCESSING AND MEDICAL APPLICATIONS</a:t>
            </a:r>
          </a:p>
          <a:p>
            <a:r>
              <a:rPr lang="en-US" sz="4000" dirty="0"/>
              <a:t>IN SUPPORT OF ABOLISHMENT OF THE BLACKMARKET</a:t>
            </a:r>
          </a:p>
          <a:p>
            <a:endParaRPr lang="en-US" sz="2000" dirty="0"/>
          </a:p>
          <a:p>
            <a:endParaRPr lang="en-US" sz="2000" dirty="0"/>
          </a:p>
          <a:p>
            <a:pPr marL="0" indent="0">
              <a:buNone/>
            </a:pPr>
            <a:endParaRPr lang="en-US" sz="2000" dirty="0"/>
          </a:p>
        </p:txBody>
      </p:sp>
    </p:spTree>
    <p:extLst>
      <p:ext uri="{BB962C8B-B14F-4D97-AF65-F5344CB8AC3E}">
        <p14:creationId xmlns:p14="http://schemas.microsoft.com/office/powerpoint/2010/main" val="1332204020"/>
      </p:ext>
    </p:extLst>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A2C57-B03F-4F69-9172-A217CE758865}"/>
              </a:ext>
            </a:extLst>
          </p:cNvPr>
          <p:cNvSpPr>
            <a:spLocks noGrp="1"/>
          </p:cNvSpPr>
          <p:nvPr>
            <p:ph type="ctrTitle"/>
          </p:nvPr>
        </p:nvSpPr>
        <p:spPr/>
        <p:txBody>
          <a:bodyPr/>
          <a:lstStyle/>
          <a:p>
            <a:pPr algn="ctr"/>
            <a:r>
              <a:rPr lang="en-US" dirty="0"/>
              <a:t>BUSINESS ASSUMPTIONS &amp; Goals </a:t>
            </a:r>
          </a:p>
        </p:txBody>
      </p:sp>
      <p:sp>
        <p:nvSpPr>
          <p:cNvPr id="3" name="Content Placeholder 2">
            <a:extLst>
              <a:ext uri="{FF2B5EF4-FFF2-40B4-BE49-F238E27FC236}">
                <a16:creationId xmlns:a16="http://schemas.microsoft.com/office/drawing/2014/main" id="{42860C01-AD8E-497C-B0F6-480E29241A93}"/>
              </a:ext>
            </a:extLst>
          </p:cNvPr>
          <p:cNvSpPr>
            <a:spLocks noGrp="1"/>
          </p:cNvSpPr>
          <p:nvPr>
            <p:ph type="subTitle" idx="1"/>
          </p:nvPr>
        </p:nvSpPr>
        <p:spPr>
          <a:solidFill>
            <a:schemeClr val="bg1"/>
          </a:solidFill>
        </p:spPr>
        <p:txBody>
          <a:bodyPr>
            <a:normAutofit fontScale="77500" lnSpcReduction="20000"/>
          </a:bodyPr>
          <a:lstStyle/>
          <a:p>
            <a:r>
              <a:rPr lang="en-US" sz="2800"/>
              <a:t>OPPORTUNITY, CREATING GROWTH AND PROSPERITY TO THE COMMUNITY OF NYSSA</a:t>
            </a:r>
          </a:p>
          <a:p>
            <a:endParaRPr lang="en-US" sz="2000"/>
          </a:p>
        </p:txBody>
      </p:sp>
      <p:sp>
        <p:nvSpPr>
          <p:cNvPr id="5" name="TextBox 4">
            <a:extLst>
              <a:ext uri="{FF2B5EF4-FFF2-40B4-BE49-F238E27FC236}">
                <a16:creationId xmlns:a16="http://schemas.microsoft.com/office/drawing/2014/main" id="{8E7385D4-3B2A-49FC-BB69-55EB9C93DD4A}"/>
              </a:ext>
            </a:extLst>
          </p:cNvPr>
          <p:cNvSpPr txBox="1"/>
          <p:nvPr/>
        </p:nvSpPr>
        <p:spPr>
          <a:xfrm>
            <a:off x="5181600" y="2514600"/>
            <a:ext cx="1828800" cy="1828800"/>
          </a:xfrm>
          <a:prstGeom prst="rect">
            <a:avLst/>
          </a:prstGeom>
          <a:noFill/>
        </p:spPr>
        <p:txBody>
          <a:bodyPr wrap="square" rtlCol="0">
            <a:spAutoFit/>
          </a:bodyPr>
          <a:lstStyle/>
          <a:p>
            <a:pPr algn="l"/>
            <a:endParaRPr lang="en-US"/>
          </a:p>
        </p:txBody>
      </p:sp>
      <p:sp>
        <p:nvSpPr>
          <p:cNvPr id="6" name="TextBox 5">
            <a:extLst>
              <a:ext uri="{FF2B5EF4-FFF2-40B4-BE49-F238E27FC236}">
                <a16:creationId xmlns:a16="http://schemas.microsoft.com/office/drawing/2014/main" id="{B564603A-2C03-4801-8433-B298B6375810}"/>
              </a:ext>
            </a:extLst>
          </p:cNvPr>
          <p:cNvSpPr txBox="1"/>
          <p:nvPr/>
        </p:nvSpPr>
        <p:spPr>
          <a:xfrm>
            <a:off x="4028090" y="2514600"/>
            <a:ext cx="5964620" cy="1828800"/>
          </a:xfrm>
          <a:prstGeom prst="rect">
            <a:avLst/>
          </a:prstGeom>
          <a:noFill/>
        </p:spPr>
        <p:txBody>
          <a:bodyPr wrap="square" rtlCol="0">
            <a:spAutoFit/>
          </a:bodyPr>
          <a:lstStyle/>
          <a:p>
            <a:pPr algn="l"/>
            <a:endParaRPr lang="en-US"/>
          </a:p>
        </p:txBody>
      </p:sp>
    </p:spTree>
    <p:extLst>
      <p:ext uri="{BB962C8B-B14F-4D97-AF65-F5344CB8AC3E}">
        <p14:creationId xmlns:p14="http://schemas.microsoft.com/office/powerpoint/2010/main" val="2116506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FBADB131-29AA-489F-A755-E894362A2EA1}"/>
              </a:ext>
            </a:extLst>
          </p:cNvPr>
          <p:cNvSpPr>
            <a:spLocks noGrp="1"/>
          </p:cNvSpPr>
          <p:nvPr>
            <p:ph type="title"/>
          </p:nvPr>
        </p:nvSpPr>
        <p:spPr>
          <a:xfrm>
            <a:off x="685801" y="0"/>
            <a:ext cx="10396882" cy="966355"/>
          </a:xfrm>
        </p:spPr>
        <p:txBody>
          <a:bodyPr/>
          <a:lstStyle/>
          <a:p>
            <a:r>
              <a:rPr lang="en-US" dirty="0"/>
              <a:t>                                  GOALS</a:t>
            </a:r>
          </a:p>
        </p:txBody>
      </p:sp>
      <p:sp>
        <p:nvSpPr>
          <p:cNvPr id="26" name="Content Placeholder 25">
            <a:extLst>
              <a:ext uri="{FF2B5EF4-FFF2-40B4-BE49-F238E27FC236}">
                <a16:creationId xmlns:a16="http://schemas.microsoft.com/office/drawing/2014/main" id="{5DCABB54-20FD-40EF-8E47-F60EFFEBE3B6}"/>
              </a:ext>
            </a:extLst>
          </p:cNvPr>
          <p:cNvSpPr>
            <a:spLocks noGrp="1"/>
          </p:cNvSpPr>
          <p:nvPr>
            <p:ph sz="quarter" idx="13"/>
          </p:nvPr>
        </p:nvSpPr>
        <p:spPr>
          <a:xfrm>
            <a:off x="685800" y="966355"/>
            <a:ext cx="10394707" cy="4408231"/>
          </a:xfrm>
        </p:spPr>
        <p:txBody>
          <a:bodyPr>
            <a:normAutofit/>
          </a:bodyPr>
          <a:lstStyle/>
          <a:p>
            <a:pPr lvl="1"/>
            <a:r>
              <a:rPr lang="en-US" dirty="0"/>
              <a:t>Integral part of the community of Nyssa ( Like my grandfather and father before me ).</a:t>
            </a:r>
          </a:p>
          <a:p>
            <a:pPr lvl="1"/>
            <a:r>
              <a:rPr lang="en-US" dirty="0"/>
              <a:t>Family waged jobs</a:t>
            </a:r>
          </a:p>
          <a:p>
            <a:pPr lvl="1"/>
            <a:r>
              <a:rPr lang="en-US" dirty="0"/>
              <a:t>Full employee benefits </a:t>
            </a:r>
          </a:p>
          <a:p>
            <a:pPr lvl="1"/>
            <a:r>
              <a:rPr lang="en-US" dirty="0"/>
              <a:t>Join Nyssa chamber of commerce </a:t>
            </a:r>
          </a:p>
          <a:p>
            <a:pPr lvl="1"/>
            <a:r>
              <a:rPr lang="en-US" dirty="0"/>
              <a:t>Increase tax revenue ; City Sales tax &amp; </a:t>
            </a:r>
            <a:r>
              <a:rPr lang="en-US" dirty="0" err="1"/>
              <a:t>ots</a:t>
            </a:r>
            <a:r>
              <a:rPr lang="en-US" dirty="0"/>
              <a:t> Community in action fund</a:t>
            </a:r>
          </a:p>
          <a:p>
            <a:pPr lvl="1"/>
            <a:r>
              <a:rPr lang="en-US" dirty="0"/>
              <a:t>Generate and raise funds for swimming pool  and other </a:t>
            </a:r>
            <a:r>
              <a:rPr lang="en-US" dirty="0" err="1"/>
              <a:t>activites</a:t>
            </a:r>
            <a:endParaRPr lang="en-US" dirty="0"/>
          </a:p>
          <a:p>
            <a:pPr lvl="1"/>
            <a:r>
              <a:rPr lang="en-US" dirty="0"/>
              <a:t>Organizing awareness, fundraisers for drug abuse, and other areas in which the community could use extra funding </a:t>
            </a:r>
          </a:p>
          <a:p>
            <a:pPr marL="457200" lvl="1" indent="0">
              <a:buNone/>
            </a:pPr>
            <a:r>
              <a:rPr lang="en-US" dirty="0"/>
              <a:t>										</a:t>
            </a:r>
          </a:p>
        </p:txBody>
      </p:sp>
    </p:spTree>
    <p:extLst>
      <p:ext uri="{BB962C8B-B14F-4D97-AF65-F5344CB8AC3E}">
        <p14:creationId xmlns:p14="http://schemas.microsoft.com/office/powerpoint/2010/main" val="4130403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FB40384-5128-4AE7-8632-7C4A4E3310AC}"/>
              </a:ext>
            </a:extLst>
          </p:cNvPr>
          <p:cNvSpPr>
            <a:spLocks noGrp="1"/>
          </p:cNvSpPr>
          <p:nvPr>
            <p:ph type="title"/>
          </p:nvPr>
        </p:nvSpPr>
        <p:spPr/>
        <p:txBody>
          <a:bodyPr/>
          <a:lstStyle/>
          <a:p>
            <a:r>
              <a:rPr lang="en-US" dirty="0"/>
              <a:t>Market review and tax </a:t>
            </a:r>
            <a:r>
              <a:rPr lang="en-US" dirty="0" err="1"/>
              <a:t>benifit</a:t>
            </a:r>
            <a:endParaRPr lang="en-US" dirty="0"/>
          </a:p>
        </p:txBody>
      </p:sp>
      <p:sp>
        <p:nvSpPr>
          <p:cNvPr id="6" name="Content Placeholder 5">
            <a:extLst>
              <a:ext uri="{FF2B5EF4-FFF2-40B4-BE49-F238E27FC236}">
                <a16:creationId xmlns:a16="http://schemas.microsoft.com/office/drawing/2014/main" id="{E87818F5-37BE-4ABF-9A24-71BE522DB75A}"/>
              </a:ext>
            </a:extLst>
          </p:cNvPr>
          <p:cNvSpPr>
            <a:spLocks noGrp="1"/>
          </p:cNvSpPr>
          <p:nvPr>
            <p:ph sz="quarter" idx="13"/>
          </p:nvPr>
        </p:nvSpPr>
        <p:spPr/>
        <p:txBody>
          <a:bodyPr/>
          <a:lstStyle/>
          <a:p>
            <a:r>
              <a:rPr lang="en-US" dirty="0"/>
              <a:t>At the request of the council; ( I will have a market analysis done on Nyssa with factual numbers and data of tax benefits that a recreational indoor production facility could create for the community ).</a:t>
            </a:r>
          </a:p>
        </p:txBody>
      </p:sp>
      <p:sp>
        <p:nvSpPr>
          <p:cNvPr id="7" name="Content Placeholder 6">
            <a:extLst>
              <a:ext uri="{FF2B5EF4-FFF2-40B4-BE49-F238E27FC236}">
                <a16:creationId xmlns:a16="http://schemas.microsoft.com/office/drawing/2014/main" id="{3A2A36C7-CF62-4255-8C59-9D56249442AE}"/>
              </a:ext>
            </a:extLst>
          </p:cNvPr>
          <p:cNvSpPr>
            <a:spLocks noGrp="1"/>
          </p:cNvSpPr>
          <p:nvPr>
            <p:ph sz="quarter" idx="14"/>
          </p:nvPr>
        </p:nvSpPr>
        <p:spPr/>
        <p:txBody>
          <a:bodyPr/>
          <a:lstStyle/>
          <a:p>
            <a:r>
              <a:rPr lang="en-US" dirty="0"/>
              <a:t>3% city sales tax </a:t>
            </a:r>
          </a:p>
          <a:p>
            <a:r>
              <a:rPr lang="en-US" dirty="0"/>
              <a:t>Conservative base point around $100,000 a month </a:t>
            </a:r>
          </a:p>
          <a:p>
            <a:r>
              <a:rPr lang="en-US" dirty="0"/>
              <a:t>Community action fund donating another 3%</a:t>
            </a:r>
          </a:p>
          <a:p>
            <a:r>
              <a:rPr lang="en-US" dirty="0"/>
              <a:t>Potential grand total of $6,ooo a month to Nyssa </a:t>
            </a:r>
          </a:p>
        </p:txBody>
      </p:sp>
    </p:spTree>
    <p:extLst>
      <p:ext uri="{BB962C8B-B14F-4D97-AF65-F5344CB8AC3E}">
        <p14:creationId xmlns:p14="http://schemas.microsoft.com/office/powerpoint/2010/main" val="3552978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FC55E92-9B58-4F72-8B0E-623FB0B0BAC8}"/>
              </a:ext>
            </a:extLst>
          </p:cNvPr>
          <p:cNvSpPr>
            <a:spLocks noGrp="1"/>
          </p:cNvSpPr>
          <p:nvPr>
            <p:ph type="title"/>
          </p:nvPr>
        </p:nvSpPr>
        <p:spPr/>
        <p:txBody>
          <a:bodyPr>
            <a:normAutofit/>
          </a:bodyPr>
          <a:lstStyle/>
          <a:p>
            <a:r>
              <a:rPr lang="en-US" dirty="0"/>
              <a:t>Overview statement </a:t>
            </a:r>
          </a:p>
        </p:txBody>
      </p:sp>
      <p:sp>
        <p:nvSpPr>
          <p:cNvPr id="12" name="Content Placeholder 11">
            <a:extLst>
              <a:ext uri="{FF2B5EF4-FFF2-40B4-BE49-F238E27FC236}">
                <a16:creationId xmlns:a16="http://schemas.microsoft.com/office/drawing/2014/main" id="{1C40CE4B-C211-4D4E-AD6D-6AD565169272}"/>
              </a:ext>
            </a:extLst>
          </p:cNvPr>
          <p:cNvSpPr>
            <a:spLocks noGrp="1"/>
          </p:cNvSpPr>
          <p:nvPr>
            <p:ph sz="quarter" idx="13"/>
          </p:nvPr>
        </p:nvSpPr>
        <p:spPr/>
        <p:txBody>
          <a:bodyPr>
            <a:normAutofit fontScale="92500"/>
          </a:bodyPr>
          <a:lstStyle/>
          <a:p>
            <a:r>
              <a:rPr lang="en-US" dirty="0"/>
              <a:t>Doing this on a professional manner while following all the state guidelines in which the Oregon Liquor control commission has set forth. Along with the city of Nyssa </a:t>
            </a:r>
          </a:p>
          <a:p>
            <a:r>
              <a:rPr lang="en-US" dirty="0"/>
              <a:t>Owyhee top shelf is Not asking for a retail license, as we feel this would an abrupt change to Nyssa with to much change to fast with increased traffic and a abundance of people. Pros and cons can be debated and discussed. It is of my opinion that some caution and restrain can still be and should be practiced when </a:t>
            </a:r>
            <a:r>
              <a:rPr lang="en-US" dirty="0" err="1"/>
              <a:t>introducting</a:t>
            </a:r>
            <a:r>
              <a:rPr lang="en-US" dirty="0"/>
              <a:t> the community to these new waters.</a:t>
            </a:r>
          </a:p>
          <a:p>
            <a:r>
              <a:rPr lang="en-US" dirty="0"/>
              <a:t>Willing to form a </a:t>
            </a:r>
            <a:r>
              <a:rPr lang="en-US" dirty="0" err="1"/>
              <a:t>pac</a:t>
            </a:r>
            <a:r>
              <a:rPr lang="en-US" dirty="0"/>
              <a:t> </a:t>
            </a:r>
            <a:r>
              <a:rPr lang="en-US" dirty="0" err="1"/>
              <a:t>commitee</a:t>
            </a:r>
            <a:r>
              <a:rPr lang="en-US" dirty="0"/>
              <a:t> to help eliminate the black market and create a positive impact on the community while never advertising or glorifying to our youth.  </a:t>
            </a:r>
          </a:p>
          <a:p>
            <a:pPr marL="0" indent="0">
              <a:buNone/>
            </a:pPr>
            <a:endParaRPr lang="en-US" dirty="0"/>
          </a:p>
        </p:txBody>
      </p:sp>
    </p:spTree>
    <p:extLst>
      <p:ext uri="{BB962C8B-B14F-4D97-AF65-F5344CB8AC3E}">
        <p14:creationId xmlns:p14="http://schemas.microsoft.com/office/powerpoint/2010/main" val="237482097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TM04033927[[fn=Main Event]]</Template>
  <TotalTime>7651</TotalTime>
  <Words>816</Words>
  <Application>Microsoft Office PowerPoint</Application>
  <PresentationFormat>Widescreen</PresentationFormat>
  <Paragraphs>58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Impact</vt:lpstr>
      <vt:lpstr>Main Event</vt:lpstr>
      <vt:lpstr>  Owyhee T-S &amp; The City of Nyssa</vt:lpstr>
      <vt:lpstr>ethics is knowing the difference between what you have a right to do and what is right to do</vt:lpstr>
      <vt:lpstr>MISSION STATEMENT:</vt:lpstr>
      <vt:lpstr>PowerPoint Presentation</vt:lpstr>
      <vt:lpstr>TYPE OF LICENSSING: </vt:lpstr>
      <vt:lpstr>BUSINESS ASSUMPTIONS &amp; Goals </vt:lpstr>
      <vt:lpstr>                                  GOALS</vt:lpstr>
      <vt:lpstr>Market review and tax benifit</vt:lpstr>
      <vt:lpstr>Overview statement </vt:lpstr>
      <vt:lpstr>Thank you for giving me your time today, and letting me present the future of Nyssa to you my fellow community, and council members.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Owyhee T-S &amp; The City of Nyssa</dc:title>
  <dc:creator>tyler winn</dc:creator>
  <cp:lastModifiedBy>tyler winn</cp:lastModifiedBy>
  <cp:revision>22</cp:revision>
  <dcterms:created xsi:type="dcterms:W3CDTF">2019-12-10T09:00:00Z</dcterms:created>
  <dcterms:modified xsi:type="dcterms:W3CDTF">2020-02-04T13:53:20Z</dcterms:modified>
</cp:coreProperties>
</file>