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0" autoAdjust="0"/>
    <p:restoredTop sz="86724" autoAdjust="0"/>
  </p:normalViewPr>
  <p:slideViewPr>
    <p:cSldViewPr>
      <p:cViewPr varScale="1">
        <p:scale>
          <a:sx n="62" d="100"/>
          <a:sy n="62" d="100"/>
        </p:scale>
        <p:origin x="15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2740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C233E9B-9F1D-41E0-82EE-FFB6E7B9DE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98D0C6-B507-4D7C-9AB8-C21B63D44D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FE0DD-B665-4C0D-9A77-5D509972AB66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20CB52-DEC8-4A31-847D-9C7BE7E797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DA830D-C7BC-43EA-9DCB-A2A7B6E456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4EAE3-9C96-46DD-BE2A-C285CD55D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95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96203C1-616A-4651-A577-7BA09B384D13}" type="datetimeFigureOut">
              <a:rPr lang="en-US" smtClean="0"/>
              <a:pPr/>
              <a:t>2/10/2020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07B8B279-4079-43B3-8013-D8D81AB870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3022929-9408-4F5B-B80A-55646DCF29F9}"/>
              </a:ext>
            </a:extLst>
          </p:cNvPr>
          <p:cNvSpPr/>
          <p:nvPr userDrawn="1"/>
        </p:nvSpPr>
        <p:spPr>
          <a:xfrm>
            <a:off x="0" y="6400800"/>
            <a:ext cx="9144000" cy="457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5CE90-18D1-4C2B-A71E-130466AA69B1}"/>
              </a:ext>
            </a:extLst>
          </p:cNvPr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2209800"/>
            <a:ext cx="7772400" cy="1828800"/>
          </a:xfrm>
        </p:spPr>
        <p:txBody>
          <a:bodyPr lIns="45720" rIns="45720" bIns="45720"/>
          <a:lstStyle>
            <a:lvl1pPr algn="l">
              <a:defRPr sz="4500" b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4191000"/>
            <a:ext cx="7772400" cy="914400"/>
          </a:xfrm>
        </p:spPr>
        <p:txBody>
          <a:bodyPr lIns="182880" tIns="0"/>
          <a:lstStyle>
            <a:lvl1pPr marL="36576" indent="0" algn="l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330263" y="6437869"/>
            <a:ext cx="6872672" cy="3651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348328" y="640080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7F13AF2-DCC4-4842-96BC-1B9869901C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C6AA5EA-3626-4B43-86D4-5B6226CC46A4}"/>
              </a:ext>
            </a:extLst>
          </p:cNvPr>
          <p:cNvSpPr/>
          <p:nvPr userDrawn="1"/>
        </p:nvSpPr>
        <p:spPr>
          <a:xfrm rot="10800000">
            <a:off x="838200" y="6391832"/>
            <a:ext cx="457200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flag.png">
            <a:extLst>
              <a:ext uri="{FF2B5EF4-FFF2-40B4-BE49-F238E27FC236}">
                <a16:creationId xmlns:a16="http://schemas.microsoft.com/office/drawing/2014/main" id="{047C6555-D57D-4370-9544-7A5C6C7AB3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91680" y="6111875"/>
            <a:ext cx="6656648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ag.png">
            <a:extLst>
              <a:ext uri="{FF2B5EF4-FFF2-40B4-BE49-F238E27FC236}">
                <a16:creationId xmlns:a16="http://schemas.microsoft.com/office/drawing/2014/main" id="{1C289208-D171-477B-9770-FA8B59296C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38847" y="1447800"/>
            <a:ext cx="2971800" cy="4389120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4937760" cy="438912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6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75656" y="6111875"/>
            <a:ext cx="6872672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400800" y="434162"/>
            <a:ext cx="2324605" cy="4341329"/>
          </a:xfrm>
          <a:prstGeom prst="roundRect">
            <a:avLst>
              <a:gd name="adj" fmla="val 2127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1640" y="6111875"/>
            <a:ext cx="7016688" cy="365125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89320" cy="4343400"/>
          </a:xfrm>
          <a:prstGeom prst="rect">
            <a:avLst/>
          </a:prstGeom>
          <a:solidFill>
            <a:schemeClr val="bg2">
              <a:shade val="10000"/>
            </a:schemeClr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11357" y="386861"/>
            <a:ext cx="36576" cy="4443984"/>
          </a:xfrm>
          <a:prstGeom prst="rect">
            <a:avLst/>
          </a:prstGeom>
          <a:solidFill>
            <a:srgbClr val="FFFFFF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32" algn="l"/>
            <a:endParaRPr lang="en-US" dirty="0"/>
          </a:p>
        </p:txBody>
      </p:sp>
      <p:pic>
        <p:nvPicPr>
          <p:cNvPr id="12" name="Picture 11" descr="flag.png">
            <a:extLst>
              <a:ext uri="{FF2B5EF4-FFF2-40B4-BE49-F238E27FC236}">
                <a16:creationId xmlns:a16="http://schemas.microsoft.com/office/drawing/2014/main" id="{5B7C1A31-EE78-4A7F-B74F-C1F89F21E3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3022929-9408-4F5B-B80A-55646DCF29F9}"/>
              </a:ext>
            </a:extLst>
          </p:cNvPr>
          <p:cNvSpPr/>
          <p:nvPr userDrawn="1"/>
        </p:nvSpPr>
        <p:spPr>
          <a:xfrm>
            <a:off x="0" y="6400800"/>
            <a:ext cx="9144000" cy="457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5CE90-18D1-4C2B-A71E-130466AA69B1}"/>
              </a:ext>
            </a:extLst>
          </p:cNvPr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2209800"/>
            <a:ext cx="7772400" cy="1828800"/>
          </a:xfrm>
        </p:spPr>
        <p:txBody>
          <a:bodyPr lIns="45720" rIns="45720" bIns="45720"/>
          <a:lstStyle>
            <a:lvl1pPr algn="l">
              <a:defRPr sz="4500" b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4191000"/>
            <a:ext cx="7772400" cy="914400"/>
          </a:xfrm>
        </p:spPr>
        <p:txBody>
          <a:bodyPr lIns="182880" tIns="0"/>
          <a:lstStyle>
            <a:lvl1pPr marL="36576" indent="0" algn="l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348328" y="640080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7F13AF2-DCC4-4842-96BC-1B9869901C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EC6AA5EA-3626-4B43-86D4-5B6226CC46A4}"/>
              </a:ext>
            </a:extLst>
          </p:cNvPr>
          <p:cNvSpPr/>
          <p:nvPr userDrawn="1"/>
        </p:nvSpPr>
        <p:spPr>
          <a:xfrm rot="10800000">
            <a:off x="838200" y="6391832"/>
            <a:ext cx="457200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23AC9AA7-F32E-45D7-8D59-2753D8F90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0263" y="6437869"/>
            <a:ext cx="6872672" cy="3651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pic>
        <p:nvPicPr>
          <p:cNvPr id="14" name="Picture 13" descr="flag.png">
            <a:extLst>
              <a:ext uri="{FF2B5EF4-FFF2-40B4-BE49-F238E27FC236}">
                <a16:creationId xmlns:a16="http://schemas.microsoft.com/office/drawing/2014/main" id="{1592928C-0AA7-40BB-9647-E3621714BC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3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298A9E-57AF-4657-ABB0-B7FCD8FEE5A3}"/>
              </a:ext>
            </a:extLst>
          </p:cNvPr>
          <p:cNvSpPr/>
          <p:nvPr userDrawn="1"/>
        </p:nvSpPr>
        <p:spPr>
          <a:xfrm>
            <a:off x="0" y="6400800"/>
            <a:ext cx="9144000" cy="4571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E028F2-04F0-4AE7-8E73-006AF7EF5CEA}"/>
              </a:ext>
            </a:extLst>
          </p:cNvPr>
          <p:cNvSpPr/>
          <p:nvPr userDrawn="1"/>
        </p:nvSpPr>
        <p:spPr>
          <a:xfrm>
            <a:off x="0" y="0"/>
            <a:ext cx="9144000" cy="167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70B281F-DDF6-47A6-A20E-AD3468ECB455}"/>
              </a:ext>
            </a:extLst>
          </p:cNvPr>
          <p:cNvSpPr/>
          <p:nvPr userDrawn="1"/>
        </p:nvSpPr>
        <p:spPr>
          <a:xfrm rot="10800000">
            <a:off x="838200" y="6391832"/>
            <a:ext cx="457200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4471"/>
            <a:ext cx="8183880" cy="6847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400800"/>
            <a:ext cx="7016688" cy="3651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8328" y="640080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4FB5F53-FF75-45AA-B00D-E26647458E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3238" y="1905000"/>
            <a:ext cx="8183562" cy="418829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7472" indent="0">
              <a:buNone/>
              <a:defRPr/>
            </a:lvl2pPr>
            <a:lvl3pPr marL="603504" indent="0">
              <a:buNone/>
              <a:defRPr/>
            </a:lvl3pPr>
            <a:lvl4pPr marL="841248" indent="0">
              <a:buNone/>
              <a:defRPr/>
            </a:lvl4pPr>
            <a:lvl5pPr marL="1097280" indent="0">
              <a:buNone/>
              <a:defRPr/>
            </a:lvl5pPr>
          </a:lstStyle>
          <a:p>
            <a:pPr lvl="0"/>
            <a:r>
              <a:rPr lang="en-US" dirty="0"/>
              <a:t>Provide a list of relevant terms and their definitions</a:t>
            </a:r>
          </a:p>
        </p:txBody>
      </p:sp>
      <p:pic>
        <p:nvPicPr>
          <p:cNvPr id="14" name="Picture 13" descr="flag.png">
            <a:extLst>
              <a:ext uri="{FF2B5EF4-FFF2-40B4-BE49-F238E27FC236}">
                <a16:creationId xmlns:a16="http://schemas.microsoft.com/office/drawing/2014/main" id="{22903B60-193A-4839-9E27-29674A96F2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298A9E-57AF-4657-ABB0-B7FCD8FEE5A3}"/>
              </a:ext>
            </a:extLst>
          </p:cNvPr>
          <p:cNvSpPr/>
          <p:nvPr userDrawn="1"/>
        </p:nvSpPr>
        <p:spPr>
          <a:xfrm>
            <a:off x="0" y="6400800"/>
            <a:ext cx="9144000" cy="4571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E028F2-04F0-4AE7-8E73-006AF7EF5CEA}"/>
              </a:ext>
            </a:extLst>
          </p:cNvPr>
          <p:cNvSpPr/>
          <p:nvPr userDrawn="1"/>
        </p:nvSpPr>
        <p:spPr>
          <a:xfrm>
            <a:off x="0" y="0"/>
            <a:ext cx="9144000" cy="167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70B281F-DDF6-47A6-A20E-AD3468ECB455}"/>
              </a:ext>
            </a:extLst>
          </p:cNvPr>
          <p:cNvSpPr/>
          <p:nvPr userDrawn="1"/>
        </p:nvSpPr>
        <p:spPr>
          <a:xfrm rot="10800000">
            <a:off x="838200" y="6391832"/>
            <a:ext cx="457200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4471"/>
            <a:ext cx="8183880" cy="68472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52928" cy="3651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8328" y="640080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03F2C829-D4FC-4522-8F81-3EE63787A0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3238" y="1905000"/>
            <a:ext cx="8183562" cy="424926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7472" indent="0">
              <a:buNone/>
              <a:defRPr/>
            </a:lvl2pPr>
            <a:lvl3pPr marL="603504" indent="0">
              <a:buNone/>
              <a:defRPr/>
            </a:lvl3pPr>
            <a:lvl4pPr marL="841248" indent="0">
              <a:buNone/>
              <a:defRPr/>
            </a:lvl4pPr>
            <a:lvl5pPr marL="1097280" indent="0">
              <a:buNone/>
              <a:defRPr/>
            </a:lvl5pPr>
          </a:lstStyle>
          <a:p>
            <a:pPr lvl="0"/>
            <a:r>
              <a:rPr lang="en-US" dirty="0"/>
              <a:t>Provide a list of relevant terms and their definitions</a:t>
            </a:r>
          </a:p>
        </p:txBody>
      </p:sp>
      <p:pic>
        <p:nvPicPr>
          <p:cNvPr id="12" name="Picture 11" descr="flag.png">
            <a:extLst>
              <a:ext uri="{FF2B5EF4-FFF2-40B4-BE49-F238E27FC236}">
                <a16:creationId xmlns:a16="http://schemas.microsoft.com/office/drawing/2014/main" id="{A109E496-B835-4BA2-BC6E-2F4C0FD1B2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86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298A9E-57AF-4657-ABB0-B7FCD8FEE5A3}"/>
              </a:ext>
            </a:extLst>
          </p:cNvPr>
          <p:cNvSpPr/>
          <p:nvPr userDrawn="1"/>
        </p:nvSpPr>
        <p:spPr>
          <a:xfrm>
            <a:off x="0" y="6400800"/>
            <a:ext cx="9144000" cy="457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E028F2-04F0-4AE7-8E73-006AF7EF5CEA}"/>
              </a:ext>
            </a:extLst>
          </p:cNvPr>
          <p:cNvSpPr/>
          <p:nvPr userDrawn="1"/>
        </p:nvSpPr>
        <p:spPr>
          <a:xfrm>
            <a:off x="0" y="0"/>
            <a:ext cx="9144000" cy="167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70B281F-DDF6-47A6-A20E-AD3468ECB455}"/>
              </a:ext>
            </a:extLst>
          </p:cNvPr>
          <p:cNvSpPr/>
          <p:nvPr userDrawn="1"/>
        </p:nvSpPr>
        <p:spPr>
          <a:xfrm rot="10800000">
            <a:off x="838200" y="6391832"/>
            <a:ext cx="457200" cy="228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4471"/>
            <a:ext cx="8183880" cy="6847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7052928" cy="3651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8328" y="640080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2768ECE-5E91-42D8-9F95-B91671A2B2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3402" y="1916832"/>
            <a:ext cx="8193398" cy="417646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7472" indent="0">
              <a:buNone/>
              <a:defRPr/>
            </a:lvl2pPr>
            <a:lvl3pPr marL="603504" indent="0">
              <a:buNone/>
              <a:defRPr/>
            </a:lvl3pPr>
            <a:lvl4pPr marL="841248" indent="0">
              <a:buNone/>
              <a:defRPr/>
            </a:lvl4pPr>
            <a:lvl5pPr marL="1097280" indent="0">
              <a:buNone/>
              <a:defRPr/>
            </a:lvl5pPr>
          </a:lstStyle>
          <a:p>
            <a:pPr lvl="0"/>
            <a:r>
              <a:rPr lang="en-US" dirty="0"/>
              <a:t>Provide a list of relevant terms and their definitions</a:t>
            </a:r>
          </a:p>
        </p:txBody>
      </p:sp>
      <p:pic>
        <p:nvPicPr>
          <p:cNvPr id="12" name="Picture 11" descr="flag.png">
            <a:extLst>
              <a:ext uri="{FF2B5EF4-FFF2-40B4-BE49-F238E27FC236}">
                <a16:creationId xmlns:a16="http://schemas.microsoft.com/office/drawing/2014/main" id="{C1BC8A50-386F-4DF4-9857-E587406431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90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1066800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1748600"/>
            <a:ext cx="8183880" cy="420624"/>
          </a:xfrm>
        </p:spPr>
        <p:txBody>
          <a:bodyPr lIns="118872" tIns="0" anchor="t"/>
          <a:lstStyle>
            <a:lvl1pPr marR="36576" algn="l"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111875"/>
            <a:ext cx="6872672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flag.png">
            <a:extLst>
              <a:ext uri="{FF2B5EF4-FFF2-40B4-BE49-F238E27FC236}">
                <a16:creationId xmlns:a16="http://schemas.microsoft.com/office/drawing/2014/main" id="{D547DE87-D686-46E2-AC9F-E505F30487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1640" y="6111875"/>
            <a:ext cx="7016688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flag.png">
            <a:extLst>
              <a:ext uri="{FF2B5EF4-FFF2-40B4-BE49-F238E27FC236}">
                <a16:creationId xmlns:a16="http://schemas.microsoft.com/office/drawing/2014/main" id="{C466D971-761F-468C-A236-6D69280F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90624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639762"/>
          </a:xfrm>
        </p:spPr>
        <p:txBody>
          <a:bodyPr lIns="146304" anchor="ctr"/>
          <a:lstStyle>
            <a:lvl1pPr algn="l">
              <a:buNone/>
              <a:defRPr sz="2400" b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2169" y="579438"/>
            <a:ext cx="3931920" cy="639762"/>
          </a:xfrm>
        </p:spPr>
        <p:txBody>
          <a:bodyPr lIns="137160" anchor="ctr"/>
          <a:lstStyle>
            <a:lvl1pPr algn="l">
              <a:buNone/>
              <a:defRPr sz="2400" b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7224" y="1371600"/>
            <a:ext cx="3931920" cy="35661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371600"/>
            <a:ext cx="3931920" cy="35661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63688" y="6111875"/>
            <a:ext cx="658464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656" y="6111875"/>
            <a:ext cx="6872672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530352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1784127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E7F13AF2-DCC4-4842-96BC-1B9869901C37}" type="slidenum">
              <a:rPr lang="en-US" sz="1000" smtClean="0">
                <a:solidFill>
                  <a:schemeClr val="bg2">
                    <a:shade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D6CDFA17-8821-4898-A32B-6D41C8BF4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111192"/>
            <a:ext cx="6872672" cy="365125"/>
          </a:xfrm>
          <a:prstGeom prst="rect">
            <a:avLst/>
          </a:prstGeom>
        </p:spPr>
        <p:txBody>
          <a:bodyPr/>
          <a:lstStyle>
            <a:lvl1pPr>
              <a:defRPr sz="1200" i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  <p:pic>
        <p:nvPicPr>
          <p:cNvPr id="8" name="Picture 7" descr="flag.png">
            <a:extLst>
              <a:ext uri="{FF2B5EF4-FFF2-40B4-BE49-F238E27FC236}">
                <a16:creationId xmlns:a16="http://schemas.microsoft.com/office/drawing/2014/main" id="{EE89D6BD-0F8E-4607-8BB4-434CB6B4F81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2658" y="6520544"/>
            <a:ext cx="460744" cy="3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8" r:id="rId4"/>
    <p:sldLayoutId id="2147483659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sz="3600" b="0" kern="1200">
          <a:solidFill>
            <a:schemeClr val="accent1">
              <a:tint val="88000"/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sz="1700" kern="1200" baseline="0">
          <a:solidFill>
            <a:srgbClr val="FFFFFF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500" kern="1200">
          <a:solidFill>
            <a:srgbClr val="FFFFFF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sz="1500" kern="1200" baseline="0">
          <a:solidFill>
            <a:srgbClr val="FFFFFF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500" kern="12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722376" y="4267200"/>
            <a:ext cx="7772400" cy="1754088"/>
          </a:xfrm>
        </p:spPr>
        <p:txBody>
          <a:bodyPr>
            <a:normAutofit/>
          </a:bodyPr>
          <a:lstStyle/>
          <a:p>
            <a:r>
              <a:rPr lang="en-GB" dirty="0"/>
              <a:t>Meeting title:</a:t>
            </a:r>
          </a:p>
          <a:p>
            <a:r>
              <a:rPr lang="en-GB" dirty="0"/>
              <a:t>Presenter name:</a:t>
            </a:r>
          </a:p>
          <a:p>
            <a:r>
              <a:rPr lang="en-GB" dirty="0"/>
              <a:t>Presenter organisation:</a:t>
            </a:r>
          </a:p>
          <a:p>
            <a:r>
              <a:rPr lang="en-GB" dirty="0"/>
              <a:t>Date: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35902-9503-4B53-9DEE-237F03EC0512}"/>
              </a:ext>
            </a:extLst>
          </p:cNvPr>
          <p:cNvSpPr txBox="1"/>
          <p:nvPr/>
        </p:nvSpPr>
        <p:spPr>
          <a:xfrm>
            <a:off x="179512" y="618173"/>
            <a:ext cx="85689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The CALIPER project: </a:t>
            </a:r>
            <a:br>
              <a:rPr lang="en-GB" sz="20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Linking research and innovation for gender equality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6BD0C-69CA-4707-B592-233480AB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83807-35F0-4BFE-8742-E1EE0862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977F4A-7DEA-4023-86F9-08CFF9ECE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B3A18-C789-4634-9BF1-BD765AD61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quarter" idx="14"/>
          </p:nvPr>
        </p:nvSpPr>
        <p:spPr>
          <a:xfrm>
            <a:off x="323528" y="1772816"/>
            <a:ext cx="4754562" cy="10779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Presenter Name:</a:t>
            </a:r>
          </a:p>
          <a:p>
            <a:r>
              <a:rPr lang="en-US" dirty="0"/>
              <a:t>Organisation:</a:t>
            </a:r>
          </a:p>
          <a:p>
            <a:r>
              <a:rPr lang="en-US" dirty="0"/>
              <a:t>Email: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F568AC-1BB3-47E3-BFC1-43F39C7F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This project has received funding from the European Union's Horizon 2020 Research and Innovation programme under Grant Agreement  No 873134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ustom 6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418111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500" cap="flat" cmpd="sng" algn="ctr">
          <a:solidFill>
            <a:schemeClr val="phClr">
              <a:satMod val="150000"/>
            </a:schemeClr>
          </a:solidFill>
          <a:prstDash val="solid"/>
        </a:ln>
        <a:ln w="50800" cap="flat" cmpd="thickThin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70000"/>
                <a:satMod val="155000"/>
              </a:schemeClr>
            </a:gs>
            <a:gs pos="100000">
              <a:schemeClr val="phClr">
                <a:tint val="9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0"/>
                <a:satMod val="350000"/>
              </a:schemeClr>
              <a:schemeClr val="phClr">
                <a:tint val="80000"/>
              </a:schemeClr>
            </a:duotone>
          </a:blip>
          <a:tile tx="0" ty="0" sx="75000" sy="75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167128_Staff training_RVA_v3.potx" id="{DA6ACE24-BB74-46D7-9F60-6967E97E83EE}" vid="{146A61A8-795A-4C74-A855-9A9273DA09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26F0B0-E5A8-4443-BEAB-00A2B3875B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F6B4C9-959E-41CD-A5F4-89A04C976D43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20CE07A0-52F4-4A07-AA9C-9382FE84E5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</Template>
  <TotalTime>0</TotalTime>
  <Words>141</Words>
  <Application>Microsoft Office PowerPoint</Application>
  <PresentationFormat>Προβολή στην οθόνη (4:3)</PresentationFormat>
  <Paragraphs>21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9" baseType="lpstr">
      <vt:lpstr>Calibri</vt:lpstr>
      <vt:lpstr>Verdana</vt:lpstr>
      <vt:lpstr>Wingdings 2</vt:lpstr>
      <vt:lpstr>Aspect</vt:lpstr>
      <vt:lpstr>Presentation Title</vt:lpstr>
      <vt:lpstr>Παρουσίαση του PowerPoint</vt:lpstr>
      <vt:lpstr>Παρουσίαση του PowerPoint</vt:lpstr>
      <vt:lpstr>Q&amp;A</vt:lpstr>
      <vt:lpstr>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2019-12-09T14:08:36Z</dcterms:created>
  <dcterms:modified xsi:type="dcterms:W3CDTF">2020-02-10T12:30:23Z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