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72" r:id="rId2"/>
    <p:sldId id="273" r:id="rId3"/>
    <p:sldId id="27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6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20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53EBA-0F7C-404D-9D1D-C11260C4E1ED}" type="datetimeFigureOut">
              <a:rPr lang="en-US" smtClean="0"/>
              <a:t>12/12/19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A3D11E-63F9-BD4C-827B-FDBEA8683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99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0047E-0B7B-C446-B668-3D2EEA39D3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26735" y="4283769"/>
            <a:ext cx="5055584" cy="1538296"/>
          </a:xfrm>
        </p:spPr>
        <p:txBody>
          <a:bodyPr anchor="b" anchorCtr="0">
            <a:normAutofit/>
          </a:bodyPr>
          <a:lstStyle>
            <a:lvl1pPr algn="r"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8AB99E-B44E-A14B-B2B8-370B3E6708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526735" y="5863808"/>
            <a:ext cx="5055584" cy="580203"/>
          </a:xfrm>
        </p:spPr>
        <p:txBody>
          <a:bodyPr>
            <a:normAutofit/>
          </a:bodyPr>
          <a:lstStyle>
            <a:lvl1pPr marL="0" indent="0" algn="r">
              <a:buNone/>
              <a:defRPr sz="2000" i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9" name="Picture 18" descr="A picture containing object, clock, meter&#10;&#10;Description automatically generated">
            <a:extLst>
              <a:ext uri="{FF2B5EF4-FFF2-40B4-BE49-F238E27FC236}">
                <a16:creationId xmlns:a16="http://schemas.microsoft.com/office/drawing/2014/main" id="{F3ADB3C9-D295-3543-A165-14374C8F7B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0015" y="5151507"/>
            <a:ext cx="4491295" cy="99682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DBD65-FB0F-4647-ABA7-8CC5F0F8E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81" y="6447790"/>
            <a:ext cx="10972638" cy="365125"/>
          </a:xfrm>
        </p:spPr>
        <p:txBody>
          <a:bodyPr/>
          <a:lstStyle/>
          <a:p>
            <a:r>
              <a:rPr lang="en-US" b="1" dirty="0"/>
              <a:t>Office:</a:t>
            </a:r>
            <a:r>
              <a:rPr lang="en-US" dirty="0"/>
              <a:t> 516.400.7111 | </a:t>
            </a:r>
            <a:r>
              <a:rPr lang="en-US" b="1" dirty="0"/>
              <a:t>Mobile:</a:t>
            </a:r>
            <a:r>
              <a:rPr lang="en-US" dirty="0"/>
              <a:t> 516.840.2175 | </a:t>
            </a:r>
            <a:r>
              <a:rPr lang="en-US" b="1" dirty="0"/>
              <a:t>Fax: </a:t>
            </a:r>
            <a:r>
              <a:rPr lang="en-US" dirty="0"/>
              <a:t>516.400.2411 | </a:t>
            </a:r>
            <a:r>
              <a:rPr lang="en-US" dirty="0" err="1"/>
              <a:t>david@thewealthplan.com</a:t>
            </a:r>
            <a:r>
              <a:rPr lang="en-US" dirty="0"/>
              <a:t> | 600 Old Country Rd, Suite 305, Garden City, NY 11530 | </a:t>
            </a:r>
            <a:r>
              <a:rPr lang="en-US" dirty="0" err="1"/>
              <a:t>www.thewealthplan.com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967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2B8BF-71EF-224A-93D7-06F92BDCB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CDFB38-62E5-BD48-88F1-CA40AE8442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534DFB-6586-164F-8084-6F1B37558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E55F7E-90B9-5141-8C0A-04E4DB378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CF325-978B-5D4B-8D75-E9F09BA9DBCC}" type="datetime1">
              <a:rPr lang="en-US" smtClean="0"/>
              <a:t>12/12/19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4B7EAE-AF4D-6B49-85B0-09FC4B1C3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Office: 516.400.7111 | Mobile: 516.840.2175 | Fax: 516.400.2411 | david@thewealthplan.com | 600 Old Country Rd, Suite 305, Garden City, NY 11530 | www.thewealthplan.com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8F02F8-3577-0746-9AD9-5340BD225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9E25-0922-064E-A44E-5FACF8539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85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1A577-7A31-BA46-AF74-936F50CB0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F20E79-88B1-114A-A1BF-DF0216FB60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7E0217-2DE4-5B43-8C6D-7E737B71C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26131-AD86-4A4C-811F-EDC1F3F00B1F}" type="datetime1">
              <a:rPr lang="en-US" smtClean="0"/>
              <a:t>12/12/19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EA4A4B-F999-EF44-82F8-8D4F5DFC3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Office: 516.400.7111 | Mobile: 516.840.2175 | Fax: 516.400.2411 | david@thewealthplan.com | 600 Old Country Rd, Suite 305, Garden City, NY 11530 | www.thewealthplan.com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9E67E-B199-5C40-AB5F-854D6B128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9E25-0922-064E-A44E-5FACF8539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843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EA1983-8D33-C042-8089-B8D8F8020B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1063CE-09C8-4B40-AEA8-DC1B0731C6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19ADC-F23E-AF40-90E3-19E327D9B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6690-F0FC-364E-A0BA-445C6B217B17}" type="datetime1">
              <a:rPr lang="en-US" smtClean="0"/>
              <a:t>12/12/19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5F101-6688-6E49-B617-F614C4046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Office: 516.400.7111 | Mobile: 516.840.2175 | Fax: 516.400.2411 | david@thewealthplan.com | 600 Old Country Rd, Suite 305, Garden City, NY 11530 | www.thewealthplan.com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72134-7FFF-9C45-AE6E-80897D815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9E25-0922-064E-A44E-5FACF8539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418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gradFill>
          <a:gsLst>
            <a:gs pos="2000">
              <a:schemeClr val="accent1"/>
            </a:gs>
            <a:gs pos="100000">
              <a:schemeClr val="accent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0047E-0B7B-C446-B668-3D2EEA39D3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2648" y="3502152"/>
            <a:ext cx="10972638" cy="1538296"/>
          </a:xfrm>
        </p:spPr>
        <p:txBody>
          <a:bodyPr anchor="b" anchorCtr="0">
            <a:normAutofit/>
          </a:bodyPr>
          <a:lstStyle>
            <a:lvl1pPr algn="ct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8AB99E-B44E-A14B-B2B8-370B3E6708E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2648" y="5072970"/>
            <a:ext cx="10982879" cy="580203"/>
          </a:xfrm>
        </p:spPr>
        <p:txBody>
          <a:bodyPr>
            <a:normAutofit/>
          </a:bodyPr>
          <a:lstStyle>
            <a:lvl1pPr marL="0" indent="0" algn="ctr">
              <a:buNone/>
              <a:defRPr sz="2000" i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DBD65-FB0F-4647-ABA7-8CC5F0F8E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81" y="6447790"/>
            <a:ext cx="1097263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/>
              <a:t>Office:</a:t>
            </a:r>
            <a:r>
              <a:rPr lang="en-US"/>
              <a:t> 516.400.7111 | </a:t>
            </a:r>
            <a:r>
              <a:rPr lang="en-US" b="1"/>
              <a:t>Mobile:</a:t>
            </a:r>
            <a:r>
              <a:rPr lang="en-US"/>
              <a:t> 516.840.2175 | </a:t>
            </a:r>
            <a:r>
              <a:rPr lang="en-US" b="1"/>
              <a:t>Fax: </a:t>
            </a:r>
            <a:r>
              <a:rPr lang="en-US"/>
              <a:t>516.400.2411 | david@thewealthplan.com | 600 Old Country Rd, Suite 305, Garden City, NY 11530 | www.thewealthplan.com</a:t>
            </a:r>
            <a:endParaRPr lang="en-US" dirty="0"/>
          </a:p>
        </p:txBody>
      </p:sp>
      <p:pic>
        <p:nvPicPr>
          <p:cNvPr id="7" name="Picture 6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63D7B187-61A0-4C41-88DC-5403382C0F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70481" y="654337"/>
            <a:ext cx="6930974" cy="153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818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D721D5-22D1-DA4D-9082-7B77EAC29A82}"/>
              </a:ext>
            </a:extLst>
          </p:cNvPr>
          <p:cNvSpPr/>
          <p:nvPr userDrawn="1"/>
        </p:nvSpPr>
        <p:spPr>
          <a:xfrm>
            <a:off x="0" y="5994400"/>
            <a:ext cx="12192004" cy="863600"/>
          </a:xfrm>
          <a:custGeom>
            <a:avLst/>
            <a:gdLst>
              <a:gd name="connsiteX0" fmla="*/ 0 w 12192004"/>
              <a:gd name="connsiteY0" fmla="*/ 0 h 2068975"/>
              <a:gd name="connsiteX1" fmla="*/ 12192004 w 12192004"/>
              <a:gd name="connsiteY1" fmla="*/ 0 h 2068975"/>
              <a:gd name="connsiteX2" fmla="*/ 12192004 w 12192004"/>
              <a:gd name="connsiteY2" fmla="*/ 2068975 h 2068975"/>
              <a:gd name="connsiteX3" fmla="*/ 0 w 12192004"/>
              <a:gd name="connsiteY3" fmla="*/ 2068975 h 2068975"/>
              <a:gd name="connsiteX4" fmla="*/ 0 w 12192004"/>
              <a:gd name="connsiteY4" fmla="*/ 0 h 2068975"/>
              <a:gd name="connsiteX0" fmla="*/ 0 w 12192004"/>
              <a:gd name="connsiteY0" fmla="*/ 823088 h 2892063"/>
              <a:gd name="connsiteX1" fmla="*/ 12192004 w 12192004"/>
              <a:gd name="connsiteY1" fmla="*/ 823088 h 2892063"/>
              <a:gd name="connsiteX2" fmla="*/ 12192004 w 12192004"/>
              <a:gd name="connsiteY2" fmla="*/ 2892063 h 2892063"/>
              <a:gd name="connsiteX3" fmla="*/ 0 w 12192004"/>
              <a:gd name="connsiteY3" fmla="*/ 2892063 h 2892063"/>
              <a:gd name="connsiteX4" fmla="*/ 0 w 12192004"/>
              <a:gd name="connsiteY4" fmla="*/ 823088 h 2892063"/>
              <a:gd name="connsiteX0" fmla="*/ 0 w 12192004"/>
              <a:gd name="connsiteY0" fmla="*/ 469643 h 2538618"/>
              <a:gd name="connsiteX1" fmla="*/ 12192004 w 12192004"/>
              <a:gd name="connsiteY1" fmla="*/ 469643 h 2538618"/>
              <a:gd name="connsiteX2" fmla="*/ 12192004 w 12192004"/>
              <a:gd name="connsiteY2" fmla="*/ 2538618 h 2538618"/>
              <a:gd name="connsiteX3" fmla="*/ 0 w 12192004"/>
              <a:gd name="connsiteY3" fmla="*/ 2538618 h 2538618"/>
              <a:gd name="connsiteX4" fmla="*/ 0 w 12192004"/>
              <a:gd name="connsiteY4" fmla="*/ 469643 h 2538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4" h="2538618">
                <a:moveTo>
                  <a:pt x="0" y="469643"/>
                </a:moveTo>
                <a:cubicBezTo>
                  <a:pt x="5013125" y="-1382307"/>
                  <a:pt x="8949805" y="3016073"/>
                  <a:pt x="12192004" y="469643"/>
                </a:cubicBezTo>
                <a:lnTo>
                  <a:pt x="12192004" y="2538618"/>
                </a:lnTo>
                <a:lnTo>
                  <a:pt x="0" y="2538618"/>
                </a:lnTo>
                <a:lnTo>
                  <a:pt x="0" y="469643"/>
                </a:lnTo>
                <a:close/>
              </a:path>
            </a:pathLst>
          </a:custGeom>
          <a:gradFill>
            <a:gsLst>
              <a:gs pos="2000">
                <a:schemeClr val="accent1"/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A47563-E95D-AC44-94BD-D19B12B35D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9838" y="328179"/>
            <a:ext cx="7697165" cy="1070136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FF148-69A5-8D4A-A124-88922106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837" y="1398315"/>
            <a:ext cx="11272777" cy="4388439"/>
          </a:xfrm>
        </p:spPr>
        <p:txBody>
          <a:bodyPr/>
          <a:lstStyle>
            <a:lvl1pPr marL="293688" indent="-293688">
              <a:buClr>
                <a:schemeClr val="accent1"/>
              </a:buClr>
              <a:buFontTx/>
              <a:buBlip>
                <a:blip r:embed="rId2"/>
              </a:buBlip>
              <a:tabLst/>
              <a:defRPr sz="1800"/>
            </a:lvl1pPr>
            <a:lvl2pPr marL="577850" indent="-290513">
              <a:buClr>
                <a:schemeClr val="accent4"/>
              </a:buClr>
              <a:buFontTx/>
              <a:buBlip>
                <a:blip r:embed="rId2"/>
              </a:buBlip>
              <a:tabLst/>
              <a:defRPr sz="1600"/>
            </a:lvl2pPr>
            <a:lvl3pPr marL="801688" indent="-225425">
              <a:buClr>
                <a:schemeClr val="accent1"/>
              </a:buClr>
              <a:buFontTx/>
              <a:buBlip>
                <a:blip r:embed="rId3"/>
              </a:buBlip>
              <a:tabLst/>
              <a:defRPr sz="1400"/>
            </a:lvl3pPr>
            <a:lvl4pPr marL="974725" indent="-225425">
              <a:buClr>
                <a:schemeClr val="tx2"/>
              </a:buClr>
              <a:buFontTx/>
              <a:buBlip>
                <a:blip r:embed="rId3"/>
              </a:buBlip>
              <a:tabLst/>
              <a:defRPr sz="1200"/>
            </a:lvl4pPr>
            <a:lvl5pPr marL="1085850" indent="-111125"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B7878-8663-334C-9717-BC8F9C5AE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9E25-0922-064E-A44E-5FACF853963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A picture containing object, clock, meter&#10;&#10;Description automatically generated">
            <a:extLst>
              <a:ext uri="{FF2B5EF4-FFF2-40B4-BE49-F238E27FC236}">
                <a16:creationId xmlns:a16="http://schemas.microsoft.com/office/drawing/2014/main" id="{1787C30B-68F1-3940-9759-B1237DD1FB3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137003" y="413905"/>
            <a:ext cx="3499802" cy="776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94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AA007BD-5BB0-EA43-90D4-C8879CAC8203}"/>
              </a:ext>
            </a:extLst>
          </p:cNvPr>
          <p:cNvSpPr/>
          <p:nvPr userDrawn="1"/>
        </p:nvSpPr>
        <p:spPr>
          <a:xfrm>
            <a:off x="0" y="1500199"/>
            <a:ext cx="12192000" cy="4251366"/>
          </a:xfrm>
          <a:prstGeom prst="rect">
            <a:avLst/>
          </a:prstGeom>
          <a:gradFill flip="none" rotWithShape="1">
            <a:gsLst>
              <a:gs pos="2000">
                <a:schemeClr val="accent1"/>
              </a:gs>
              <a:gs pos="100000">
                <a:schemeClr val="accent3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5C00B9-2A81-A345-B5AA-0334E7FFE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237675"/>
            <a:ext cx="10515600" cy="2852737"/>
          </a:xfrm>
        </p:spPr>
        <p:txBody>
          <a:bodyPr anchor="t" anchorCtr="0"/>
          <a:lstStyle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0EC60-CD3F-CD4D-91FC-D4B653744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1381" y="6124856"/>
            <a:ext cx="462987" cy="462987"/>
          </a:xfrm>
        </p:spPr>
        <p:txBody>
          <a:bodyPr/>
          <a:lstStyle/>
          <a:p>
            <a:fld id="{D76F9E25-0922-064E-A44E-5FACF853963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A picture containing object, clock, meter&#10;&#10;Description automatically generated">
            <a:extLst>
              <a:ext uri="{FF2B5EF4-FFF2-40B4-BE49-F238E27FC236}">
                <a16:creationId xmlns:a16="http://schemas.microsoft.com/office/drawing/2014/main" id="{9DF44840-A694-F84B-B6A3-938F4C415D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37003" y="413905"/>
            <a:ext cx="3499802" cy="776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86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00850-69E7-F741-9800-2FA87746A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6A8C8-1F23-674C-8394-311311A4E8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4F3B4A-D2A4-CE43-A07D-0E5019E3BD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3B989F-2830-0844-A704-AD3757F3D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09606-D373-9747-B64C-9C16B51B0569}" type="datetime1">
              <a:rPr lang="en-US" smtClean="0"/>
              <a:t>12/12/19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61197D-CD78-8A46-BB3F-FF8980A9A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Office: 516.400.7111 | Mobile: 516.840.2175 | Fax: 516.400.2411 | david@thewealthplan.com | 600 Old Country Rd, Suite 305, Garden City, NY 11530 | www.thewealthplan.com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9542FE-064D-2E4B-BF66-FA04BA667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9E25-0922-064E-A44E-5FACF8539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68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F7845-B829-CB43-87A7-8DB7D0482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2B71A-5C64-5541-9FD8-FAD1FE5FD7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378349-59A3-2940-865B-72F91E8257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7C7960-2217-BA4E-8091-BB82F5FEE8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287CDA-0459-754D-8985-FF21F4FED3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59D79D-1AD2-6846-B9C7-1DA4DDB05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F6156-AC96-E046-8B8F-05FD8D6A57FC}" type="datetime1">
              <a:rPr lang="en-US" smtClean="0"/>
              <a:t>12/12/19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FA0EF5-5B2C-FE41-AF4C-B43595243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Office: 516.400.7111 | Mobile: 516.840.2175 | Fax: 516.400.2411 | david@thewealthplan.com | 600 Old Country Rd, Suite 305, Garden City, NY 11530 | www.thewealthplan.com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B04E31-D29F-2E46-8A31-6C7491F8E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9E25-0922-064E-A44E-5FACF8539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60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288CD-FF79-C640-8EB7-92068CF00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172114-67E1-E643-A889-43E858606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A6F7-FBB0-E543-AB5A-A38DB62FA729}" type="datetime1">
              <a:rPr lang="en-US" smtClean="0"/>
              <a:t>12/12/19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6DDF78-5E96-5F41-BF72-E9BF92FB2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Office: 516.400.7111 | Mobile: 516.840.2175 | Fax: 516.400.2411 | david@thewealthplan.com | 600 Old Country Rd, Suite 305, Garden City, NY 11530 | www.thewealthplan.com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CC30F3-F6DF-9E48-9208-89ACF7A95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9E25-0922-064E-A44E-5FACF8539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746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5209B3-4059-AD4F-A125-6C38B20B0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4D98A-76CC-F34D-AF57-49E7C8D23005}" type="datetime1">
              <a:rPr lang="en-US" smtClean="0"/>
              <a:t>12/12/19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D4D256-C22D-5D4D-97C4-6BA744C6B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Office: 516.400.7111 | Mobile: 516.840.2175 | Fax: 516.400.2411 | david@thewealthplan.com | 600 Old Country Rd, Suite 305, Garden City, NY 11530 | www.thewealthplan.com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BAA00-5E2D-3B46-BC74-F3C743B17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9E25-0922-064E-A44E-5FACF8539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257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9CB64-2B3E-2742-8F17-34A554DE7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4EE1A0-E3D2-BF43-8AC1-2F71115E2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A228DB-BBAF-FC48-B8F7-FED492F17B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C5FC9F-752D-234C-BB70-1C30BD753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60B7-F8B6-1F44-B832-29845F8F8BB1}" type="datetime1">
              <a:rPr lang="en-US" smtClean="0"/>
              <a:t>12/12/19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DD877A-AA42-8445-B44F-3BCFEEF7B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Office: 516.400.7111 | Mobile: 516.840.2175 | Fax: 516.400.2411 | david@thewealthplan.com | 600 Old Country Rd, Suite 305, Garden City, NY 11530 | www.thewealthplan.com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90057C-4F90-F945-B92B-2E82705D2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9E25-0922-064E-A44E-5FACF8539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063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961C19-80EE-C646-ABE8-6524D7AA4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0B0A21-8BEC-5C4A-9EC4-9C47F1F7CF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FE9B6-620E-F343-B88E-3D891EBCA7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23959-EB73-4E4E-A20D-B6A0C9AF99FA}" type="datetime1">
              <a:rPr lang="en-US" smtClean="0"/>
              <a:t>12/12/19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5D1E2-D34D-5C46-B48F-3EBC08CF7D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Office: 516.400.7111 | Mobile: 516.840.2175 | Fax: 516.400.2411 | david@thewealthplan.com | 600 Old Country Rd, Suite 305, Garden City, NY 11530 | www.thewealthplan.com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F32B5-48D1-7B4B-B66F-0762D267E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22306" y="6189038"/>
            <a:ext cx="462987" cy="46298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D76F9E25-0922-064E-A44E-5FACF85396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682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70FB3-BC4D-9349-8EEB-E2D5212F50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OF YOUR PRESENTATION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A70E40-0B7E-A94D-81E3-64FB45A050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Presented by yours truly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ED8189-ABB8-7C43-8547-BCFF877D1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Office:</a:t>
            </a:r>
            <a:r>
              <a:rPr lang="en-US"/>
              <a:t> 516.400.7111 | </a:t>
            </a:r>
            <a:r>
              <a:rPr lang="en-US" b="1"/>
              <a:t>Mobile:</a:t>
            </a:r>
            <a:r>
              <a:rPr lang="en-US"/>
              <a:t> 516.840.2175 | </a:t>
            </a:r>
            <a:r>
              <a:rPr lang="en-US" b="1"/>
              <a:t>Fax: </a:t>
            </a:r>
            <a:r>
              <a:rPr lang="en-US"/>
              <a:t>516.400.2411 | david@thewealthplan.com | 600 Old Country Rd, Suite 305, Garden City, NY 11530 | www.thewealthplan.com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848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5835D-4B90-DD49-9115-990E49F72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big statement here or a little one if you prefer!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6B91A6-DB27-C941-83AC-371280905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9E25-0922-064E-A44E-5FACF85396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75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0799C-58F6-ED4B-8164-39B30447E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then there’s this header too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72982-88F0-B74A-9256-BC37FA7BA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line of text</a:t>
            </a:r>
          </a:p>
          <a:p>
            <a:pPr lvl="1"/>
            <a:r>
              <a:rPr lang="en-US" dirty="0"/>
              <a:t>Another line of text</a:t>
            </a:r>
          </a:p>
          <a:p>
            <a:pPr lvl="2"/>
            <a:r>
              <a:rPr lang="en-US" dirty="0"/>
              <a:t>A third line of text</a:t>
            </a:r>
          </a:p>
          <a:p>
            <a:pPr lvl="3"/>
            <a:r>
              <a:rPr lang="en-US" dirty="0"/>
              <a:t>A fourth bullet</a:t>
            </a:r>
          </a:p>
          <a:p>
            <a:pPr lvl="4"/>
            <a:r>
              <a:rPr lang="en-US" dirty="0"/>
              <a:t>A fifth if you really must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A96AB5-C857-0E41-AB05-1E0EC8E69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F9E25-0922-064E-A44E-5FACF853963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494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WP 1">
      <a:dk1>
        <a:srgbClr val="000000"/>
      </a:dk1>
      <a:lt1>
        <a:srgbClr val="FFFFFF"/>
      </a:lt1>
      <a:dk2>
        <a:srgbClr val="0B5581"/>
      </a:dk2>
      <a:lt2>
        <a:srgbClr val="E7E6E6"/>
      </a:lt2>
      <a:accent1>
        <a:srgbClr val="0B5581"/>
      </a:accent1>
      <a:accent2>
        <a:srgbClr val="E58A1C"/>
      </a:accent2>
      <a:accent3>
        <a:srgbClr val="3FB7C2"/>
      </a:accent3>
      <a:accent4>
        <a:srgbClr val="0B5581"/>
      </a:accent4>
      <a:accent5>
        <a:srgbClr val="E58A1C"/>
      </a:accent5>
      <a:accent6>
        <a:srgbClr val="3FB7C2"/>
      </a:accent6>
      <a:hlink>
        <a:srgbClr val="0B5581"/>
      </a:hlink>
      <a:folHlink>
        <a:srgbClr val="3FB7C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88</Words>
  <Application>Microsoft Macintosh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TITLE OF YOUR PRESENTATION</vt:lpstr>
      <vt:lpstr>Add a big statement here or a little one if you prefer!</vt:lpstr>
      <vt:lpstr>And then there’s this header too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Valerie Stuart</dc:creator>
  <cp:lastModifiedBy>Valerie Stuart</cp:lastModifiedBy>
  <cp:revision>33</cp:revision>
  <dcterms:created xsi:type="dcterms:W3CDTF">2019-12-08T14:46:36Z</dcterms:created>
  <dcterms:modified xsi:type="dcterms:W3CDTF">2019-12-12T17:30:14Z</dcterms:modified>
</cp:coreProperties>
</file>