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79D"/>
    <a:srgbClr val="2237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82"/>
    <p:restoredTop sz="95588"/>
  </p:normalViewPr>
  <p:slideViewPr>
    <p:cSldViewPr snapToGrid="0" snapToObjects="1">
      <p:cViewPr varScale="1">
        <p:scale>
          <a:sx n="101" d="100"/>
          <a:sy n="101" d="100"/>
        </p:scale>
        <p:origin x="45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DEB919-07D8-D44A-B0C4-7E1A3E5E75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8A8728D-C1C2-1243-B943-10BA512EC9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8947E2-C35A-A944-8D86-DCD8E364C4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BACEC-9C21-2549-B1BE-1C276E47C1A1}" type="datetimeFigureOut">
              <a:rPr lang="en-GB" smtClean="0"/>
              <a:t>30/01/2020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DC27E6-8A6D-7D4A-868F-87B96DF9B1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C7A8D8-7D5C-AA43-BB69-EB3222F4B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9A573-9868-D04A-8441-9DB39BA08E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39699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361554-5FDC-4143-84EE-7A1DE9DD49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EEF51A0-163F-FB4D-8AD4-879610B5A6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B71639-EE8B-CF42-863D-ED0F52AF12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BACEC-9C21-2549-B1BE-1C276E47C1A1}" type="datetimeFigureOut">
              <a:rPr lang="en-GB" smtClean="0"/>
              <a:t>30/01/2020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A1A514-95B8-DC41-80BB-81D74DD06A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EA8F6D-0C12-0844-AAFE-831629D3C6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9A573-9868-D04A-8441-9DB39BA08E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82759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620AD6D-39C9-8548-9BFC-2C695D81586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51DE466-3686-2A4D-AAB8-FF88F12449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EBEA68-D777-2E4B-A64E-40BA35BBDB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BACEC-9C21-2549-B1BE-1C276E47C1A1}" type="datetimeFigureOut">
              <a:rPr lang="en-GB" smtClean="0"/>
              <a:t>30/01/2020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C24804-8665-BE45-A6A1-68B6808D5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E4D8C4-A5F1-9040-8451-2A0E9584F6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9A573-9868-D04A-8441-9DB39BA08E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46418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8E6E8F-3F0E-4B4C-BC82-B7A073209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040A74-9E32-9C44-9599-73073EDC41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A75A3C-BBFE-154F-B500-983596300B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BACEC-9C21-2549-B1BE-1C276E47C1A1}" type="datetimeFigureOut">
              <a:rPr lang="en-GB" smtClean="0"/>
              <a:t>30/01/2020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4239BB-ABAD-DB44-AE07-59C21F2CE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8C7D0D-239B-DE48-9421-4DC82EC33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9A573-9868-D04A-8441-9DB39BA08E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16335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140BB3-63A1-CA42-8737-421C8E842B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B9F206-65A4-8E47-8490-1780FCD999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F83357-A3B2-D247-A8B1-66EF4D7885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BACEC-9C21-2549-B1BE-1C276E47C1A1}" type="datetimeFigureOut">
              <a:rPr lang="en-GB" smtClean="0"/>
              <a:t>30/01/2020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D4F242-15A1-5547-9D5B-3E78B84630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88838A-0EA2-434C-B051-55E64F82E7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9A573-9868-D04A-8441-9DB39BA08E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4586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39E6D9-0F7D-3741-B758-271034059B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2D44CB-601B-CF48-8AC2-906C1965188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0710269-C2E1-F548-A5A1-C3918EE19E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AF289D-056D-4149-BC38-0A4EB41271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BACEC-9C21-2549-B1BE-1C276E47C1A1}" type="datetimeFigureOut">
              <a:rPr lang="en-GB" smtClean="0"/>
              <a:t>30/01/2020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B1BEB8-83A9-C644-9EED-14A58F3F9A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E1F417-A4E1-AE48-8019-B874A8573F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9A573-9868-D04A-8441-9DB39BA08E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9777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C4F6AB-F4B2-C649-8C9E-54C49E4C6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8DDC40-A01A-2948-B699-DFF02764F7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07C522-5F09-F84F-9FF9-632137BA50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3749ADB-0C35-DF45-AC63-45357BB6A23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26FF341-3F9A-9940-B632-A32F9F60E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1DCA41B-0CE9-4849-A74C-5ED2EE5773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BACEC-9C21-2549-B1BE-1C276E47C1A1}" type="datetimeFigureOut">
              <a:rPr lang="en-GB" smtClean="0"/>
              <a:t>30/01/2020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1D29C34-CFAB-5446-B274-C3A57B3797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72C49BE-F313-2547-94EA-67C396673C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9A573-9868-D04A-8441-9DB39BA08E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27467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20459D-094C-1544-AF1E-BE2A29857E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DD24BF5-FAED-5648-86BE-60C6C42E94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BACEC-9C21-2549-B1BE-1C276E47C1A1}" type="datetimeFigureOut">
              <a:rPr lang="en-GB" smtClean="0"/>
              <a:t>30/01/2020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D06EA8-B0CC-1041-9F32-4CEAAB641C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1E707E9-BDB2-0F4E-A58B-159B03312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9A573-9868-D04A-8441-9DB39BA08E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5314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963B0C3-18C2-9945-9C56-FF3E9B7824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BACEC-9C21-2549-B1BE-1C276E47C1A1}" type="datetimeFigureOut">
              <a:rPr lang="en-GB" smtClean="0"/>
              <a:t>30/01/2020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AF2DF2F-66D0-9A4C-A6EF-2C422EA6A6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106633-3D4C-D841-B5C0-031A6ACA0D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9A573-9868-D04A-8441-9DB39BA08E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3489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7A9D8-D252-DE49-9370-B27DE19220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CA383A-372A-EC4C-827C-BAE4D5F3A4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B7A3C3-B0A7-EF4F-B5E1-11050A8E86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355C65-233D-5148-8C95-1E20CA01B8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BACEC-9C21-2549-B1BE-1C276E47C1A1}" type="datetimeFigureOut">
              <a:rPr lang="en-GB" smtClean="0"/>
              <a:t>30/01/2020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F1858F-4B82-904E-90AE-A08A36AA8B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F13B60-EEF0-7345-B494-18D2D7E5A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9A573-9868-D04A-8441-9DB39BA08E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5866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2CD520-A73B-6F4F-9A91-C031EF84E9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FE31DA0-217A-6B4B-9F2A-8E504D59D1E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C3EFCA0-7AE6-BF4F-AA3D-EBAA461D2F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D248E5-91BA-9D46-9898-AF05E73FB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BACEC-9C21-2549-B1BE-1C276E47C1A1}" type="datetimeFigureOut">
              <a:rPr lang="en-GB" smtClean="0"/>
              <a:t>30/01/2020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085F30-6409-BC44-B15C-943CD57DC3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722F28-DF23-2140-AABD-CBCA9BB178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9A573-9868-D04A-8441-9DB39BA08E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26771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42DF424-D32C-7F4C-AD09-8A304DA58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FBB852-86F7-4F4D-AE78-13728CE2A0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4D4C69-8350-9642-9EB0-DA09648B9A4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1BACEC-9C21-2549-B1BE-1C276E47C1A1}" type="datetimeFigureOut">
              <a:rPr lang="en-GB" smtClean="0"/>
              <a:t>30/01/2020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6361BA-0560-D84B-85BD-9E84B344E9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CC3D2B-DF53-DE4B-BC41-8D7F3DF85E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89A573-9868-D04A-8441-9DB39BA08E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3337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13" Type="http://schemas.openxmlformats.org/officeDocument/2006/relationships/image" Target="../media/image10.png"/><Relationship Id="rId18" Type="http://schemas.openxmlformats.org/officeDocument/2006/relationships/image" Target="../media/image15.png"/><Relationship Id="rId26" Type="http://schemas.openxmlformats.org/officeDocument/2006/relationships/image" Target="../media/image23.png"/><Relationship Id="rId3" Type="http://schemas.openxmlformats.org/officeDocument/2006/relationships/image" Target="../media/image2.emf"/><Relationship Id="rId21" Type="http://schemas.openxmlformats.org/officeDocument/2006/relationships/image" Target="../media/image18.png"/><Relationship Id="rId7" Type="http://schemas.openxmlformats.org/officeDocument/2006/relationships/image" Target="../media/image4.emf"/><Relationship Id="rId12" Type="http://schemas.openxmlformats.org/officeDocument/2006/relationships/image" Target="../media/image9.png"/><Relationship Id="rId17" Type="http://schemas.openxmlformats.org/officeDocument/2006/relationships/image" Target="../media/image14.png"/><Relationship Id="rId25" Type="http://schemas.openxmlformats.org/officeDocument/2006/relationships/image" Target="../media/image22.png"/><Relationship Id="rId2" Type="http://schemas.openxmlformats.org/officeDocument/2006/relationships/image" Target="../media/image1.png"/><Relationship Id="rId16" Type="http://schemas.openxmlformats.org/officeDocument/2006/relationships/image" Target="../media/image13.png"/><Relationship Id="rId20" Type="http://schemas.openxmlformats.org/officeDocument/2006/relationships/image" Target="../media/image17.png"/><Relationship Id="rId29" Type="http://schemas.openxmlformats.org/officeDocument/2006/relationships/hyperlink" Target="https://twitter.com/ProjectSphinx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sphinx-project.eu/" TargetMode="External"/><Relationship Id="rId11" Type="http://schemas.openxmlformats.org/officeDocument/2006/relationships/image" Target="../media/image8.emf"/><Relationship Id="rId24" Type="http://schemas.openxmlformats.org/officeDocument/2006/relationships/image" Target="../media/image21.png"/><Relationship Id="rId5" Type="http://schemas.openxmlformats.org/officeDocument/2006/relationships/image" Target="../media/image3.emf"/><Relationship Id="rId15" Type="http://schemas.openxmlformats.org/officeDocument/2006/relationships/image" Target="../media/image12.png"/><Relationship Id="rId23" Type="http://schemas.openxmlformats.org/officeDocument/2006/relationships/image" Target="../media/image20.png"/><Relationship Id="rId28" Type="http://schemas.openxmlformats.org/officeDocument/2006/relationships/image" Target="../media/image25.png"/><Relationship Id="rId10" Type="http://schemas.openxmlformats.org/officeDocument/2006/relationships/image" Target="../media/image7.emf"/><Relationship Id="rId19" Type="http://schemas.openxmlformats.org/officeDocument/2006/relationships/image" Target="../media/image16.png"/><Relationship Id="rId4" Type="http://schemas.openxmlformats.org/officeDocument/2006/relationships/hyperlink" Target="https://www.linkedin.com/company/sphinx-project" TargetMode="External"/><Relationship Id="rId9" Type="http://schemas.openxmlformats.org/officeDocument/2006/relationships/image" Target="../media/image6.jpg"/><Relationship Id="rId14" Type="http://schemas.openxmlformats.org/officeDocument/2006/relationships/image" Target="../media/image11.png"/><Relationship Id="rId22" Type="http://schemas.openxmlformats.org/officeDocument/2006/relationships/image" Target="../media/image19.png"/><Relationship Id="rId27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drawing&#10;&#10;Description automatically generated">
            <a:extLst>
              <a:ext uri="{FF2B5EF4-FFF2-40B4-BE49-F238E27FC236}">
                <a16:creationId xmlns:a16="http://schemas.microsoft.com/office/drawing/2014/main" id="{B0627B7D-766F-0141-824F-58598D2416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399" y="230197"/>
            <a:ext cx="2527295" cy="711233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541F35F-46D5-FC46-A546-778A9E8655BD}"/>
              </a:ext>
            </a:extLst>
          </p:cNvPr>
          <p:cNvCxnSpPr>
            <a:cxnSpLocks/>
          </p:cNvCxnSpPr>
          <p:nvPr/>
        </p:nvCxnSpPr>
        <p:spPr>
          <a:xfrm>
            <a:off x="152400" y="1752600"/>
            <a:ext cx="2730500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8A82B11D-A7FC-834C-8CB4-18DD7A72CB08}"/>
              </a:ext>
            </a:extLst>
          </p:cNvPr>
          <p:cNvSpPr txBox="1"/>
          <p:nvPr/>
        </p:nvSpPr>
        <p:spPr>
          <a:xfrm>
            <a:off x="76200" y="1383268"/>
            <a:ext cx="12252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22375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facts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5B59509-B77E-4246-900D-7251CDF671F5}"/>
              </a:ext>
            </a:extLst>
          </p:cNvPr>
          <p:cNvSpPr/>
          <p:nvPr/>
        </p:nvSpPr>
        <p:spPr>
          <a:xfrm>
            <a:off x="114299" y="1798766"/>
            <a:ext cx="3204633" cy="1710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dirty="0">
                <a:solidFill>
                  <a:srgbClr val="22375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Starting Date: 1/1/2019</a:t>
            </a:r>
          </a:p>
          <a:p>
            <a:pPr>
              <a:lnSpc>
                <a:spcPct val="150000"/>
              </a:lnSpc>
            </a:pPr>
            <a:r>
              <a:rPr lang="en-GB" dirty="0">
                <a:solidFill>
                  <a:srgbClr val="22375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Project Duration: 36 months</a:t>
            </a:r>
          </a:p>
          <a:p>
            <a:pPr>
              <a:lnSpc>
                <a:spcPct val="150000"/>
              </a:lnSpc>
            </a:pPr>
            <a:r>
              <a:rPr lang="en-GB" dirty="0">
                <a:solidFill>
                  <a:srgbClr val="22375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EC funding: € 4,999,435</a:t>
            </a:r>
          </a:p>
          <a:p>
            <a:pPr>
              <a:lnSpc>
                <a:spcPct val="150000"/>
              </a:lnSpc>
            </a:pPr>
            <a:r>
              <a:rPr lang="en-GB" dirty="0">
                <a:solidFill>
                  <a:srgbClr val="22375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17 partners / 9 EU countries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38278B5-0C11-C04A-B6BB-99167545AC14}"/>
              </a:ext>
            </a:extLst>
          </p:cNvPr>
          <p:cNvSpPr txBox="1"/>
          <p:nvPr/>
        </p:nvSpPr>
        <p:spPr>
          <a:xfrm>
            <a:off x="3810000" y="1242538"/>
            <a:ext cx="7857067" cy="400110"/>
          </a:xfrm>
          <a:prstGeom prst="rect">
            <a:avLst/>
          </a:prstGeom>
          <a:solidFill>
            <a:srgbClr val="00A79D"/>
          </a:solidFill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Goals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4FE1767-71CB-1E43-BB1F-B6639C82DEA4}"/>
              </a:ext>
            </a:extLst>
          </p:cNvPr>
          <p:cNvSpPr/>
          <p:nvPr/>
        </p:nvSpPr>
        <p:spPr>
          <a:xfrm>
            <a:off x="3810000" y="45531"/>
            <a:ext cx="7857067" cy="95410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GB" sz="2800" b="1" dirty="0">
                <a:solidFill>
                  <a:srgbClr val="00A79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Universal Cybersecurity Toolkit for the Healthcare Industry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95214B5-8285-2343-9279-EB32E4C8EDA4}"/>
              </a:ext>
            </a:extLst>
          </p:cNvPr>
          <p:cNvSpPr/>
          <p:nvPr/>
        </p:nvSpPr>
        <p:spPr>
          <a:xfrm>
            <a:off x="3810000" y="1885548"/>
            <a:ext cx="77343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SPHINX aims to introduce a </a:t>
            </a:r>
            <a:r>
              <a:rPr lang="en-GB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health tailored Universal Cybersecurity Toolkit</a:t>
            </a:r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thus  enhancing the </a:t>
            </a:r>
            <a:r>
              <a:rPr lang="en-GB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cyber protection of the Health and care IT Ecosystem </a:t>
            </a:r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and ensuring  patient data privacy and integrity.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2197430-5D70-4649-9861-8A73B69D0FD1}"/>
              </a:ext>
            </a:extLst>
          </p:cNvPr>
          <p:cNvSpPr txBox="1"/>
          <p:nvPr/>
        </p:nvSpPr>
        <p:spPr>
          <a:xfrm>
            <a:off x="3810000" y="3089878"/>
            <a:ext cx="7857067" cy="400110"/>
          </a:xfrm>
          <a:prstGeom prst="rect">
            <a:avLst/>
          </a:prstGeom>
          <a:solidFill>
            <a:srgbClr val="00A79D"/>
          </a:solidFill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Objectives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9AD293F-6132-6D43-B71F-C94A9E04D8BB}"/>
              </a:ext>
            </a:extLst>
          </p:cNvPr>
          <p:cNvSpPr/>
          <p:nvPr/>
        </p:nvSpPr>
        <p:spPr>
          <a:xfrm>
            <a:off x="4127500" y="3681025"/>
            <a:ext cx="74168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Cyber protection and data privacy and integrity</a:t>
            </a:r>
          </a:p>
          <a:p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Proactive assessment and mitigation of Cybersecurity threats</a:t>
            </a:r>
          </a:p>
          <a:p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Evaluation and verification of new Medical Devices &amp; Services</a:t>
            </a:r>
          </a:p>
          <a:p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Provision of the SPHINX Certification</a:t>
            </a:r>
          </a:p>
          <a:p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Near real-time vulnerability assessment of operating IT Ecosystems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14C2AAE-2B6D-9541-9044-6828C9925BA3}"/>
              </a:ext>
            </a:extLst>
          </p:cNvPr>
          <p:cNvSpPr txBox="1"/>
          <p:nvPr/>
        </p:nvSpPr>
        <p:spPr>
          <a:xfrm>
            <a:off x="3810000" y="5349390"/>
            <a:ext cx="7857067" cy="400110"/>
          </a:xfrm>
          <a:prstGeom prst="rect">
            <a:avLst/>
          </a:prstGeom>
          <a:solidFill>
            <a:srgbClr val="00A79D"/>
          </a:solidFill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Pilots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5156115-C549-BF43-A023-19C81C58E682}"/>
              </a:ext>
            </a:extLst>
          </p:cNvPr>
          <p:cNvSpPr/>
          <p:nvPr/>
        </p:nvSpPr>
        <p:spPr>
          <a:xfrm>
            <a:off x="4127500" y="5880815"/>
            <a:ext cx="7416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Greece: University Hospital of Larissa, the General Hospital of Volos</a:t>
            </a:r>
          </a:p>
          <a:p>
            <a:r>
              <a:rPr lang="en-GB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Spain: The Hospital do </a:t>
            </a:r>
            <a:r>
              <a:rPr lang="en-GB" dirty="0" err="1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Espírito</a:t>
            </a:r>
            <a:r>
              <a:rPr lang="en-GB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Santo </a:t>
            </a:r>
          </a:p>
          <a:p>
            <a:r>
              <a:rPr lang="en-GB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Portugal: the Polaris Medical Clinical </a:t>
            </a:r>
            <a:endParaRPr lang="en-GB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04948411-14C7-D449-8F39-7E9B0C1BD9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8000" y="5940537"/>
            <a:ext cx="219600" cy="233324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DBF42C-2DDB-164C-B20D-877CA1FB68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8000" y="6232637"/>
            <a:ext cx="219600" cy="233324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B212900F-DE1B-C04B-B0C1-AAC946FD77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8000" y="6512037"/>
            <a:ext cx="219600" cy="233324"/>
          </a:xfrm>
          <a:prstGeom prst="rect">
            <a:avLst/>
          </a:prstGeom>
        </p:spPr>
      </p:pic>
      <p:pic>
        <p:nvPicPr>
          <p:cNvPr id="28" name="Picture 27">
            <a:hlinkClick r:id="rId4"/>
            <a:extLst>
              <a:ext uri="{FF2B5EF4-FFF2-40B4-BE49-F238E27FC236}">
                <a16:creationId xmlns:a16="http://schemas.microsoft.com/office/drawing/2014/main" id="{D140C189-7F05-4042-B3CC-6B62F5A4BE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1028" y="4324446"/>
            <a:ext cx="216000" cy="216000"/>
          </a:xfrm>
          <a:prstGeom prst="rect">
            <a:avLst/>
          </a:prstGeom>
        </p:spPr>
      </p:pic>
      <p:pic>
        <p:nvPicPr>
          <p:cNvPr id="29" name="Picture 28">
            <a:hlinkClick r:id="rId6"/>
            <a:extLst>
              <a:ext uri="{FF2B5EF4-FFF2-40B4-BE49-F238E27FC236}">
                <a16:creationId xmlns:a16="http://schemas.microsoft.com/office/drawing/2014/main" id="{32DEFDFF-0E3D-FE49-94B9-2BFDFD6B9B3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7173" y="3609006"/>
            <a:ext cx="216000" cy="21600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C8AFFE25-F749-E14A-AA95-A661EDF2F9F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60000" y="3776639"/>
            <a:ext cx="131531" cy="175381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B364EFE3-3561-B746-91FA-1BFE305B45E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60000" y="4316970"/>
            <a:ext cx="131531" cy="175381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CEB6B832-17FD-244D-BA6A-D3A1F18A44D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60000" y="4053731"/>
            <a:ext cx="131531" cy="175381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52EEF098-ECEB-2A49-9D74-368CC3C7244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60000" y="4594065"/>
            <a:ext cx="131531" cy="175381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01BC95F3-4C6F-4643-8371-4FCD878D05F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60000" y="4871160"/>
            <a:ext cx="131531" cy="175381"/>
          </a:xfrm>
          <a:prstGeom prst="rect">
            <a:avLst/>
          </a:prstGeom>
        </p:spPr>
      </p:pic>
      <p:sp>
        <p:nvSpPr>
          <p:cNvPr id="36" name="object 7">
            <a:extLst>
              <a:ext uri="{FF2B5EF4-FFF2-40B4-BE49-F238E27FC236}">
                <a16:creationId xmlns:a16="http://schemas.microsoft.com/office/drawing/2014/main" id="{15226769-57DC-464E-AD5F-23CD49F1A2ED}"/>
              </a:ext>
            </a:extLst>
          </p:cNvPr>
          <p:cNvSpPr>
            <a:spLocks noChangeAspect="1"/>
          </p:cNvSpPr>
          <p:nvPr/>
        </p:nvSpPr>
        <p:spPr>
          <a:xfrm>
            <a:off x="-1" y="6316612"/>
            <a:ext cx="891301" cy="541387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00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7" name="object 12">
            <a:extLst>
              <a:ext uri="{FF2B5EF4-FFF2-40B4-BE49-F238E27FC236}">
                <a16:creationId xmlns:a16="http://schemas.microsoft.com/office/drawing/2014/main" id="{8A923FA8-A641-7A4E-A8AE-60BE0641CD49}"/>
              </a:ext>
            </a:extLst>
          </p:cNvPr>
          <p:cNvSpPr txBox="1"/>
          <p:nvPr/>
        </p:nvSpPr>
        <p:spPr>
          <a:xfrm>
            <a:off x="887368" y="6277242"/>
            <a:ext cx="2770235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GR"/>
            </a:defPPr>
            <a:lvl1pPr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sz="900" dirty="0"/>
              <a:t>SPHINX</a:t>
            </a:r>
            <a:r>
              <a:rPr sz="900" dirty="0"/>
              <a:t> Project has received funding from the European  Union’s Horizon 2020 research and innovation programme  under grant agreement No 826183.</a:t>
            </a: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78C8C7C5-D00E-2949-8529-96CF352D651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801340" y="2871132"/>
            <a:ext cx="7858799" cy="6604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C10649C1-C8B3-7A42-A59C-5011C98ADA5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810000" y="5157723"/>
            <a:ext cx="7858799" cy="6604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9FA8E988-8B49-4F4E-AC94-70CF00C1EA27}"/>
              </a:ext>
            </a:extLst>
          </p:cNvPr>
          <p:cNvPicPr>
            <a:picLocks noChangeAspect="1"/>
          </p:cNvPicPr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963571" y="0"/>
            <a:ext cx="11008026" cy="6858000"/>
          </a:xfrm>
          <a:prstGeom prst="rect">
            <a:avLst/>
          </a:prstGeom>
        </p:spPr>
      </p:pic>
      <p:pic>
        <p:nvPicPr>
          <p:cNvPr id="44" name="Picture 43" descr="logo_ntua-hq">
            <a:extLst>
              <a:ext uri="{FF2B5EF4-FFF2-40B4-BE49-F238E27FC236}">
                <a16:creationId xmlns:a16="http://schemas.microsoft.com/office/drawing/2014/main" id="{F266C597-A836-A642-9C49-91244F885276}"/>
              </a:ext>
            </a:extLst>
          </p:cNvPr>
          <p:cNvPicPr/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52400" y="4829408"/>
            <a:ext cx="354574" cy="345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D6C8D0B7-C0BC-D248-A5FA-D0C29987D5F1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t="20238" b="27381"/>
          <a:stretch/>
        </p:blipFill>
        <p:spPr bwMode="auto">
          <a:xfrm>
            <a:off x="570979" y="4791852"/>
            <a:ext cx="689178" cy="36099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EC12BB2A-CC51-444C-9A1B-9F2217050086}"/>
              </a:ext>
            </a:extLst>
          </p:cNvPr>
          <p:cNvPicPr/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234" b="44537"/>
          <a:stretch/>
        </p:blipFill>
        <p:spPr bwMode="auto">
          <a:xfrm>
            <a:off x="1298560" y="4851442"/>
            <a:ext cx="1066800" cy="30099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CA7464AC-05DE-4249-896D-D9BEA886BF6F}"/>
              </a:ext>
            </a:extLst>
          </p:cNvPr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713" b="31000"/>
          <a:stretch/>
        </p:blipFill>
        <p:spPr bwMode="auto">
          <a:xfrm>
            <a:off x="2401329" y="4856907"/>
            <a:ext cx="700982" cy="31036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C44F520F-F29D-6B4D-8F96-C6CB274D1EF7}"/>
              </a:ext>
            </a:extLst>
          </p:cNvPr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342" b="29947"/>
          <a:stretch/>
        </p:blipFill>
        <p:spPr bwMode="auto">
          <a:xfrm>
            <a:off x="119349" y="5238885"/>
            <a:ext cx="705834" cy="29409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9" name="Picture 48" descr="C:\Users\chris\AppData\Local\Microsoft\Windows\INetCache\Content.MSO\C9231B0E.tmp">
            <a:extLst>
              <a:ext uri="{FF2B5EF4-FFF2-40B4-BE49-F238E27FC236}">
                <a16:creationId xmlns:a16="http://schemas.microsoft.com/office/drawing/2014/main" id="{57D428E4-D251-094F-A8F4-443238820D2B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115" y="5210097"/>
            <a:ext cx="671894" cy="284263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410E3540-89AF-9745-B584-8F5A5AEE11DB}"/>
              </a:ext>
            </a:extLst>
          </p:cNvPr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88" b="10439"/>
          <a:stretch/>
        </p:blipFill>
        <p:spPr bwMode="auto">
          <a:xfrm>
            <a:off x="1495934" y="5205834"/>
            <a:ext cx="448006" cy="34721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1" name="Picture 50" descr="C:\Users\chris\AppData\Local\Microsoft\Windows\INetCache\Content.MSO\D0CD0DDD.tmp">
            <a:extLst>
              <a:ext uri="{FF2B5EF4-FFF2-40B4-BE49-F238E27FC236}">
                <a16:creationId xmlns:a16="http://schemas.microsoft.com/office/drawing/2014/main" id="{C71DB75D-16D2-3044-A082-C083B4A06F81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2673" y="5281516"/>
            <a:ext cx="873730" cy="222296"/>
          </a:xfrm>
          <a:prstGeom prst="rect">
            <a:avLst/>
          </a:prstGeom>
          <a:noFill/>
          <a:ln>
            <a:noFill/>
          </a:ln>
        </p:spPr>
      </p:pic>
      <p:pic>
        <p:nvPicPr>
          <p:cNvPr id="52" name="Picture 51" descr="C:\Users\chris\AppData\Local\Microsoft\Windows\INetCache\Content.MSO\6BCAF8F3.tmp">
            <a:extLst>
              <a:ext uri="{FF2B5EF4-FFF2-40B4-BE49-F238E27FC236}">
                <a16:creationId xmlns:a16="http://schemas.microsoft.com/office/drawing/2014/main" id="{3B3EC9A7-2E08-7246-92CC-1EA32BB771AC}"/>
              </a:ext>
            </a:extLst>
          </p:cNvPr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1793" y="5187009"/>
            <a:ext cx="463383" cy="407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3" name="Picture 52" descr="C:\Users\chris\AppData\Local\Microsoft\Windows\INetCache\Content.MSO\64B71279.tmp">
            <a:extLst>
              <a:ext uri="{FF2B5EF4-FFF2-40B4-BE49-F238E27FC236}">
                <a16:creationId xmlns:a16="http://schemas.microsoft.com/office/drawing/2014/main" id="{E8999B97-C4CB-9140-B715-454DF6F63F14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11" y="5605959"/>
            <a:ext cx="777710" cy="234595"/>
          </a:xfrm>
          <a:prstGeom prst="rect">
            <a:avLst/>
          </a:prstGeom>
          <a:noFill/>
          <a:ln>
            <a:noFill/>
          </a:ln>
        </p:spPr>
      </p:pic>
      <p:pic>
        <p:nvPicPr>
          <p:cNvPr id="54" name="Picture 53" descr="C:\Users\chris\AppData\Local\Microsoft\Windows\INetCache\Content.MSO\311013EF.tmp">
            <a:extLst>
              <a:ext uri="{FF2B5EF4-FFF2-40B4-BE49-F238E27FC236}">
                <a16:creationId xmlns:a16="http://schemas.microsoft.com/office/drawing/2014/main" id="{2754F057-7B52-EB49-8498-EB451F3C060E}"/>
              </a:ext>
            </a:extLst>
          </p:cNvPr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966" y="5594059"/>
            <a:ext cx="596900" cy="235585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Picture 54" descr="C:\Users\chris\AppData\Local\Microsoft\Windows\INetCache\Content.MSO\2872D5.tmp">
            <a:extLst>
              <a:ext uri="{FF2B5EF4-FFF2-40B4-BE49-F238E27FC236}">
                <a16:creationId xmlns:a16="http://schemas.microsoft.com/office/drawing/2014/main" id="{421771B8-D6AF-D842-8BDB-4CD17266F1B7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0817" y="5659680"/>
            <a:ext cx="777711" cy="161858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Picture 55" descr="C:\Users\chris\AppData\Local\Microsoft\Windows\INetCache\Content.MSO\E5A9C0AB.tmp">
            <a:extLst>
              <a:ext uri="{FF2B5EF4-FFF2-40B4-BE49-F238E27FC236}">
                <a16:creationId xmlns:a16="http://schemas.microsoft.com/office/drawing/2014/main" id="{A6876B68-8723-7140-8356-28F2E19B9F67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411" y="5612775"/>
            <a:ext cx="898060" cy="249008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Picture 56" descr="C:\Users\chris\AppData\Local\Microsoft\Windows\INetCache\Content.MSO\20CF0AF1.tmp">
            <a:extLst>
              <a:ext uri="{FF2B5EF4-FFF2-40B4-BE49-F238E27FC236}">
                <a16:creationId xmlns:a16="http://schemas.microsoft.com/office/drawing/2014/main" id="{5339BCD2-D402-6543-B1A3-B08414D6CA1C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335" y="5900815"/>
            <a:ext cx="584526" cy="172945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Picture 57" descr="C:\Users\chris\AppData\Local\Microsoft\Windows\INetCache\Content.MSO\1C6E3B27.tmp">
            <a:extLst>
              <a:ext uri="{FF2B5EF4-FFF2-40B4-BE49-F238E27FC236}">
                <a16:creationId xmlns:a16="http://schemas.microsoft.com/office/drawing/2014/main" id="{B108167B-575D-ED4B-81A4-4BDDFC38CDD1}"/>
              </a:ext>
            </a:extLst>
          </p:cNvPr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23" y="5845374"/>
            <a:ext cx="888105" cy="281986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Picture 58" descr="C:\Users\chris\AppData\Local\Microsoft\Windows\INetCache\Content.MSO\D3A876CD.tmp">
            <a:extLst>
              <a:ext uri="{FF2B5EF4-FFF2-40B4-BE49-F238E27FC236}">
                <a16:creationId xmlns:a16="http://schemas.microsoft.com/office/drawing/2014/main" id="{88F99247-39BA-5F40-8B28-B6EF5F1AE3BA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3840" y="5909706"/>
            <a:ext cx="898060" cy="180973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Picture 59" descr="C:\Users\chris\AppData\Local\Microsoft\Windows\INetCache\Content.MSO\ACD97F63.tmp">
            <a:extLst>
              <a:ext uri="{FF2B5EF4-FFF2-40B4-BE49-F238E27FC236}">
                <a16:creationId xmlns:a16="http://schemas.microsoft.com/office/drawing/2014/main" id="{7020BA29-17B3-B542-9CDD-AAEC4DAC069F}"/>
              </a:ext>
            </a:extLst>
          </p:cNvPr>
          <p:cNvPicPr>
            <a:picLocks noChangeAspect="1"/>
          </p:cNvPicPr>
          <p:nvPr/>
        </p:nvPicPr>
        <p:blipFill rotWithShape="1"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9"/>
          <a:stretch/>
        </p:blipFill>
        <p:spPr bwMode="auto">
          <a:xfrm>
            <a:off x="2592674" y="5926762"/>
            <a:ext cx="514350" cy="2317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624FFDE9-0C8A-6D47-8BAC-2DDA3A20B14B}"/>
              </a:ext>
            </a:extLst>
          </p:cNvPr>
          <p:cNvSpPr/>
          <p:nvPr/>
        </p:nvSpPr>
        <p:spPr>
          <a:xfrm>
            <a:off x="453353" y="3426019"/>
            <a:ext cx="2898742" cy="4635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GB" dirty="0">
                <a:solidFill>
                  <a:srgbClr val="22375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https://sphinx-project.eu</a:t>
            </a:r>
            <a:r>
              <a:rPr lang="en-GB" dirty="0">
                <a:solidFill>
                  <a:srgbClr val="22375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286FE254-EC0F-3F4C-BCFD-765A6DD7081B}"/>
              </a:ext>
            </a:extLst>
          </p:cNvPr>
          <p:cNvSpPr/>
          <p:nvPr/>
        </p:nvSpPr>
        <p:spPr>
          <a:xfrm>
            <a:off x="459533" y="4187926"/>
            <a:ext cx="1840760" cy="4635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GB" dirty="0">
                <a:solidFill>
                  <a:srgbClr val="22375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sphinx-project</a:t>
            </a:r>
            <a:r>
              <a:rPr lang="en-GB" dirty="0">
                <a:solidFill>
                  <a:srgbClr val="22375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7548F01C-11EC-7142-AF3B-45D30992A351}"/>
              </a:ext>
            </a:extLst>
          </p:cNvPr>
          <p:cNvSpPr/>
          <p:nvPr/>
        </p:nvSpPr>
        <p:spPr>
          <a:xfrm>
            <a:off x="453302" y="3820930"/>
            <a:ext cx="1661224" cy="4635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GB" dirty="0">
                <a:solidFill>
                  <a:srgbClr val="22375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2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ProjectSphinx</a:t>
            </a:r>
            <a:endParaRPr lang="en-GB" dirty="0">
              <a:solidFill>
                <a:srgbClr val="223758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61C12A70-D266-4C45-9C37-1B4673935E7D}"/>
              </a:ext>
            </a:extLst>
          </p:cNvPr>
          <p:cNvSpPr/>
          <p:nvPr/>
        </p:nvSpPr>
        <p:spPr>
          <a:xfrm>
            <a:off x="115520" y="3917192"/>
            <a:ext cx="3914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22375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@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95418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154</Words>
  <Application>Microsoft Macintosh PowerPoint</Application>
  <PresentationFormat>Widescreen</PresentationFormat>
  <Paragraphs>23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Open Sans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Ilias Trochidis</dc:creator>
  <cp:lastModifiedBy>Ilias Trochidis</cp:lastModifiedBy>
  <cp:revision>13</cp:revision>
  <dcterms:created xsi:type="dcterms:W3CDTF">2020-01-30T13:10:39Z</dcterms:created>
  <dcterms:modified xsi:type="dcterms:W3CDTF">2020-01-30T15:28:21Z</dcterms:modified>
</cp:coreProperties>
</file>